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  <p:sldId id="262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86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49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40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80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84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58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5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12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10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88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D8DD-6FB4-411B-9469-376B5DC145C4}" type="datetimeFigureOut">
              <a:rPr lang="pt-BR" smtClean="0"/>
              <a:t>26/02/19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104A-EC03-452D-9609-1E24E66F7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4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17655" r="13678" b="10810"/>
          <a:stretch/>
        </p:blipFill>
        <p:spPr bwMode="auto">
          <a:xfrm>
            <a:off x="177592" y="332656"/>
            <a:ext cx="8642880" cy="52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57332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http://portalarquivos2.saude.gov.br/images/pdf/2018/dezembro/10/Distribui----o-dos-Casos-de-Doen--a-de-Chagas-Aguda--segundo-UF-de-resid--ncia--2008-a-2017.pdf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94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22987" r="23563" b="32874"/>
          <a:stretch/>
        </p:blipFill>
        <p:spPr bwMode="auto">
          <a:xfrm>
            <a:off x="539763" y="685981"/>
            <a:ext cx="8136693" cy="411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83568" y="508518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/>
              <a:t>Disponivel</a:t>
            </a:r>
            <a:r>
              <a:rPr lang="pt-BR" dirty="0" smtClean="0"/>
              <a:t> em: http://portalarquivos2.saude.gov.br/images/pdf/2019/janeiro/23/2018-025.pdf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93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42184" r="21839" b="18920"/>
          <a:stretch/>
        </p:blipFill>
        <p:spPr bwMode="auto">
          <a:xfrm>
            <a:off x="179512" y="548680"/>
            <a:ext cx="8702566" cy="333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3528" y="1700808"/>
            <a:ext cx="835292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41496" y="414908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Entre 2012 e 2016 foram registrados no </a:t>
            </a:r>
            <a:r>
              <a:rPr lang="pt-BR" sz="2000" dirty="0" err="1" smtClean="0"/>
              <a:t>Sinan</a:t>
            </a:r>
            <a:r>
              <a:rPr lang="pt-BR" sz="2000" dirty="0" smtClean="0"/>
              <a:t> 19.914 casos suspeitos de Doença de Chagas aguda, sendo 1.190 (5,9%) confirmados e 18.724 (94,0%) descartados.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701536" y="528901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I</a:t>
            </a:r>
            <a:r>
              <a:rPr lang="pt-BR" dirty="0" smtClean="0"/>
              <a:t>ncidência média anual de 0,1 casos/100 mil habitantes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18 óbitos no período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313505" y="2636912"/>
            <a:ext cx="2659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0000"/>
                </a:solidFill>
              </a:rPr>
              <a:t>?</a:t>
            </a:r>
            <a:endParaRPr lang="pt-B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2" t="17655" r="43218" b="5287"/>
          <a:stretch/>
        </p:blipFill>
        <p:spPr bwMode="auto">
          <a:xfrm>
            <a:off x="251520" y="116632"/>
            <a:ext cx="4209394" cy="660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572000" y="3358733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Faixa etária mais acometida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Idade média dos doentes foi 32 anos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67544" y="3358733"/>
            <a:ext cx="399337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67544" y="4726885"/>
            <a:ext cx="3960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67984" y="5949304"/>
            <a:ext cx="3960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3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19862" r="38103" b="4859"/>
          <a:stretch/>
        </p:blipFill>
        <p:spPr bwMode="auto">
          <a:xfrm>
            <a:off x="323528" y="260648"/>
            <a:ext cx="5094283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1556792"/>
            <a:ext cx="5076000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724128" y="932522"/>
            <a:ext cx="3096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Forma de transmissão oral: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Surtos de contextos familiares ou </a:t>
            </a:r>
            <a:r>
              <a:rPr lang="pt-BR" sz="2000" dirty="0" err="1" smtClean="0"/>
              <a:t>multifamiliares</a:t>
            </a:r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Estado do Pará foi responsável por 89,0% desses eventos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Alto percentual dos casos notificados entre os meses de agosto e fevereiro, que coincide com os meses de safra do açaí nessa região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120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4" t="13976" r="42529" b="81426"/>
          <a:stretch/>
        </p:blipFill>
        <p:spPr bwMode="auto">
          <a:xfrm>
            <a:off x="539552" y="476672"/>
            <a:ext cx="3752193" cy="39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5" t="35380" r="16667" b="30046"/>
          <a:stretch/>
        </p:blipFill>
        <p:spPr bwMode="auto">
          <a:xfrm>
            <a:off x="606386" y="1041145"/>
            <a:ext cx="7831450" cy="317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4498" y="6218728"/>
            <a:ext cx="8779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http://portalms.saude.gov.br/saude-de-a-z/doenca-de-chagas</a:t>
            </a:r>
          </a:p>
          <a:p>
            <a:r>
              <a:rPr lang="pt-BR" sz="1400" dirty="0" smtClean="0"/>
              <a:t>http://portal.anvisa.gov.br/documents/33916/394219/RDC_218_2005.pdf/d9296c41-0574-4d62-9837-8af907beda58</a:t>
            </a:r>
          </a:p>
          <a:p>
            <a:endParaRPr lang="pt-BR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4345" r="27241" b="72046"/>
          <a:stretch/>
        </p:blipFill>
        <p:spPr bwMode="auto">
          <a:xfrm>
            <a:off x="1547664" y="4638615"/>
            <a:ext cx="6321972" cy="116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00522" y="476672"/>
            <a:ext cx="8275934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547664" y="4509120"/>
            <a:ext cx="610594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0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t="29242" r="28046" b="32322"/>
          <a:stretch/>
        </p:blipFill>
        <p:spPr bwMode="auto">
          <a:xfrm>
            <a:off x="947464" y="495646"/>
            <a:ext cx="7368952" cy="466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47464" y="5445224"/>
            <a:ext cx="73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http://conitec.gov.br/images/Protocolos/PCDT_Doenca_de_chagas.pdf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3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127</Words>
  <Application>Microsoft Office PowerPoint</Application>
  <PresentationFormat>Apresentação na tela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Adriane Lopes Medeiros</dc:creator>
  <cp:lastModifiedBy>Adriane Lopes Medeiros</cp:lastModifiedBy>
  <cp:revision>5</cp:revision>
  <dcterms:created xsi:type="dcterms:W3CDTF">2019-02-26T11:34:09Z</dcterms:created>
  <dcterms:modified xsi:type="dcterms:W3CDTF">2019-02-26T12:24:09Z</dcterms:modified>
</cp:coreProperties>
</file>