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0" r:id="rId1"/>
  </p:sldMasterIdLst>
  <p:notesMasterIdLst>
    <p:notesMasterId r:id="rId45"/>
  </p:notesMasterIdLst>
  <p:handoutMasterIdLst>
    <p:handoutMasterId r:id="rId46"/>
  </p:handoutMasterIdLst>
  <p:sldIdLst>
    <p:sldId id="1237" r:id="rId2"/>
    <p:sldId id="1238" r:id="rId3"/>
    <p:sldId id="1271" r:id="rId4"/>
    <p:sldId id="1272" r:id="rId5"/>
    <p:sldId id="1273" r:id="rId6"/>
    <p:sldId id="1274" r:id="rId7"/>
    <p:sldId id="1275" r:id="rId8"/>
    <p:sldId id="1276" r:id="rId9"/>
    <p:sldId id="1239" r:id="rId10"/>
    <p:sldId id="1277" r:id="rId11"/>
    <p:sldId id="1278" r:id="rId12"/>
    <p:sldId id="1279" r:id="rId13"/>
    <p:sldId id="1280" r:id="rId14"/>
    <p:sldId id="1281" r:id="rId15"/>
    <p:sldId id="1282" r:id="rId16"/>
    <p:sldId id="1283" r:id="rId17"/>
    <p:sldId id="1284" r:id="rId18"/>
    <p:sldId id="1285" r:id="rId19"/>
    <p:sldId id="1286" r:id="rId20"/>
    <p:sldId id="1287" r:id="rId21"/>
    <p:sldId id="1245" r:id="rId22"/>
    <p:sldId id="1247" r:id="rId23"/>
    <p:sldId id="1244" r:id="rId24"/>
    <p:sldId id="1254" r:id="rId25"/>
    <p:sldId id="1255" r:id="rId26"/>
    <p:sldId id="1256" r:id="rId27"/>
    <p:sldId id="1257" r:id="rId28"/>
    <p:sldId id="1258" r:id="rId29"/>
    <p:sldId id="1259" r:id="rId30"/>
    <p:sldId id="1260" r:id="rId31"/>
    <p:sldId id="1261" r:id="rId32"/>
    <p:sldId id="1262" r:id="rId33"/>
    <p:sldId id="1263" r:id="rId34"/>
    <p:sldId id="1264" r:id="rId35"/>
    <p:sldId id="1288" r:id="rId36"/>
    <p:sldId id="1289" r:id="rId37"/>
    <p:sldId id="1290" r:id="rId38"/>
    <p:sldId id="1265" r:id="rId39"/>
    <p:sldId id="1266" r:id="rId40"/>
    <p:sldId id="1267" r:id="rId41"/>
    <p:sldId id="1268" r:id="rId42"/>
    <p:sldId id="1269" r:id="rId43"/>
    <p:sldId id="1270" r:id="rId44"/>
  </p:sldIdLst>
  <p:sldSz cx="9144000" cy="6858000" type="screen4x3"/>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8590" autoAdjust="0"/>
  </p:normalViewPr>
  <p:slideViewPr>
    <p:cSldViewPr>
      <p:cViewPr>
        <p:scale>
          <a:sx n="66" d="100"/>
          <a:sy n="66" d="100"/>
        </p:scale>
        <p:origin x="786" y="48"/>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199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pt-BR"/>
          </a:p>
        </p:txBody>
      </p:sp>
      <p:sp>
        <p:nvSpPr>
          <p:cNvPr id="3" name="Espaço Reservado para Data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CFEFF7-3D73-46A0-87D3-D8259C54CB06}" type="datetimeFigureOut">
              <a:rPr lang="pt-BR" smtClean="0"/>
              <a:pPr/>
              <a:t>11/03/2019</a:t>
            </a:fld>
            <a:endParaRPr lang="pt-BR"/>
          </a:p>
        </p:txBody>
      </p:sp>
      <p:sp>
        <p:nvSpPr>
          <p:cNvPr id="4" name="Espaço Reservado para Rodapé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AC6A0-912F-4AA9-9D0E-F2C46BF3C253}" type="slidenum">
              <a:rPr lang="pt-BR" smtClean="0"/>
              <a:pPr/>
              <a:t>‹nº›</a:t>
            </a:fld>
            <a:endParaRPr lang="pt-BR"/>
          </a:p>
        </p:txBody>
      </p:sp>
    </p:spTree>
    <p:extLst>
      <p:ext uri="{BB962C8B-B14F-4D97-AF65-F5344CB8AC3E}">
        <p14:creationId xmlns:p14="http://schemas.microsoft.com/office/powerpoint/2010/main" val="3515983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970339" y="1"/>
            <a:ext cx="3038475" cy="465138"/>
          </a:xfrm>
          <a:prstGeom prst="rect">
            <a:avLst/>
          </a:prstGeom>
        </p:spPr>
        <p:txBody>
          <a:bodyPr vert="horz" lIns="91440" tIns="45720" rIns="91440" bIns="45720" rtlCol="0"/>
          <a:lstStyle>
            <a:lvl1pPr algn="r">
              <a:defRPr sz="1200"/>
            </a:lvl1pPr>
          </a:lstStyle>
          <a:p>
            <a:fld id="{C048DF87-94AD-4585-9112-FB5739434767}" type="datetimeFigureOut">
              <a:rPr lang="pt-BR" smtClean="0"/>
              <a:pPr/>
              <a:t>11/03/2019</a:t>
            </a:fld>
            <a:endParaRPr lang="pt-BR"/>
          </a:p>
        </p:txBody>
      </p:sp>
      <p:sp>
        <p:nvSpPr>
          <p:cNvPr id="4" name="Espaço Reservado para Imagem de Slide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01676" y="4416426"/>
            <a:ext cx="5607050" cy="4183063"/>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AFA1A587-0A0E-4D80-947E-55F253A39C1A}" type="slidenum">
              <a:rPr lang="pt-BR" smtClean="0"/>
              <a:pPr/>
              <a:t>‹nº›</a:t>
            </a:fld>
            <a:endParaRPr lang="pt-BR"/>
          </a:p>
        </p:txBody>
      </p:sp>
    </p:spTree>
    <p:extLst>
      <p:ext uri="{BB962C8B-B14F-4D97-AF65-F5344CB8AC3E}">
        <p14:creationId xmlns:p14="http://schemas.microsoft.com/office/powerpoint/2010/main" val="1344436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FA1A587-0A0E-4D80-947E-55F253A39C1A}" type="slidenum">
              <a:rPr lang="pt-BR" smtClean="0"/>
              <a:pPr/>
              <a:t>1</a:t>
            </a:fld>
            <a:endParaRPr lang="pt-BR"/>
          </a:p>
        </p:txBody>
      </p:sp>
    </p:spTree>
    <p:extLst>
      <p:ext uri="{BB962C8B-B14F-4D97-AF65-F5344CB8AC3E}">
        <p14:creationId xmlns:p14="http://schemas.microsoft.com/office/powerpoint/2010/main" val="167739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37972351-A09C-44D5-9DD0-0622ACA34EF6}" type="slidenum">
              <a:rPr lang="pt-BR" smtClean="0"/>
              <a:pPr/>
              <a:t>38</a:t>
            </a:fld>
            <a:endParaRPr lang="pt-BR"/>
          </a:p>
        </p:txBody>
      </p:sp>
    </p:spTree>
    <p:extLst>
      <p:ext uri="{BB962C8B-B14F-4D97-AF65-F5344CB8AC3E}">
        <p14:creationId xmlns:p14="http://schemas.microsoft.com/office/powerpoint/2010/main" val="2130124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423334" y="4529541"/>
            <a:ext cx="584978" cy="365125"/>
          </a:xfrm>
          <a:prstGeom prst="rect">
            <a:avLst/>
          </a:prstGeom>
        </p:spPr>
        <p:txBody>
          <a:bodyPr/>
          <a:lstStyle/>
          <a:p>
            <a:fld id="{03AAA87F-6CB3-1D48-BCB3-B0E4F1A84AB2}" type="slidenum">
              <a:rPr lang="pt-BR" smtClean="0"/>
              <a:t>‹nº›</a:t>
            </a:fld>
            <a:endParaRPr lang="pt-BR"/>
          </a:p>
        </p:txBody>
      </p:sp>
      <p:sp>
        <p:nvSpPr>
          <p:cNvPr id="8" name="Freeform 11"/>
          <p:cNvSpPr/>
          <p:nvPr userDrawn="1"/>
        </p:nvSpPr>
        <p:spPr bwMode="auto">
          <a:xfrm flipV="1">
            <a:off x="58" y="544731"/>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838901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1" name="Freeform 11"/>
          <p:cNvSpPr/>
          <p:nvPr userDrawn="1"/>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91895539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Editar estilos de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7897449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Editar estilos de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4" name="Freeform 11"/>
          <p:cNvSpPr/>
          <p:nvPr userDrawn="1"/>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30666858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Editar estilos de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511228" y="4983088"/>
            <a:ext cx="584978" cy="365125"/>
          </a:xfrm>
          <a:prstGeom prst="rect">
            <a:avLst/>
          </a:prstGeom>
        </p:spPr>
        <p:txBody>
          <a:bodyPr/>
          <a:lstStyle/>
          <a:p>
            <a:fld id="{03AAA87F-6CB3-1D48-BCB3-B0E4F1A84AB2}" type="slidenum">
              <a:rPr lang="pt-BR" smtClean="0"/>
              <a:t>‹nº›</a:t>
            </a:fld>
            <a:endParaRPr lang="pt-BR"/>
          </a:p>
        </p:txBody>
      </p:sp>
      <p:sp>
        <p:nvSpPr>
          <p:cNvPr id="9" name="Freeform 11"/>
          <p:cNvSpPr/>
          <p:nvPr userDrawn="1"/>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33118979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itação">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332656"/>
            <a:ext cx="6805165" cy="5832648"/>
          </a:xfrm>
        </p:spPr>
        <p:txBody>
          <a:bodyPr anchor="ctr">
            <a:normAutofit/>
          </a:bodyPr>
          <a:lstStyle>
            <a:lvl1pPr marL="0" indent="0" algn="ctr">
              <a:lnSpc>
                <a:spcPct val="114000"/>
              </a:lnSpc>
              <a:spcBef>
                <a:spcPts val="0"/>
              </a:spcBef>
              <a:buFont typeface="Arial" panose="020B0604020202020204" pitchFamily="34" charset="0"/>
              <a:buNone/>
              <a:defRPr sz="2400" i="1">
                <a:solidFill>
                  <a:schemeClr val="tx1"/>
                </a:solidFill>
                <a:latin typeface="+mj-lt"/>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dirty="0" smtClean="0"/>
              <a:t>Editar estilos de texto Mestre</a:t>
            </a:r>
          </a:p>
        </p:txBody>
      </p:sp>
      <p:sp>
        <p:nvSpPr>
          <p:cNvPr id="8" name="Espaço Reservado para Texto 7"/>
          <p:cNvSpPr>
            <a:spLocks noGrp="1"/>
          </p:cNvSpPr>
          <p:nvPr>
            <p:ph type="body" sz="quarter" idx="14"/>
          </p:nvPr>
        </p:nvSpPr>
        <p:spPr>
          <a:xfrm>
            <a:off x="2123728" y="6236543"/>
            <a:ext cx="6805166" cy="504825"/>
          </a:xfrm>
        </p:spPr>
        <p:txBody>
          <a:bodyPr>
            <a:normAutofit/>
          </a:bodyPr>
          <a:lstStyle>
            <a:lvl1pPr marL="0" indent="0" algn="r">
              <a:buFont typeface="Arial" panose="020B0604020202020204" pitchFamily="34" charset="0"/>
              <a:buNone/>
              <a:defRPr sz="1400">
                <a:solidFill>
                  <a:schemeClr val="tx1">
                    <a:lumMod val="65000"/>
                    <a:lumOff val="3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dirty="0" smtClean="0"/>
              <a:t>Editar estilos de texto Mestre</a:t>
            </a:r>
          </a:p>
        </p:txBody>
      </p:sp>
      <p:sp>
        <p:nvSpPr>
          <p:cNvPr id="5" name="Freeform 11"/>
          <p:cNvSpPr/>
          <p:nvPr userDrawn="1"/>
        </p:nvSpPr>
        <p:spPr bwMode="auto">
          <a:xfrm flipV="1">
            <a:off x="58" y="544731"/>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3211217108"/>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123728" y="188640"/>
            <a:ext cx="6840760" cy="1152128"/>
          </a:xfrm>
        </p:spPr>
        <p:txBody>
          <a:bodyPr anchor="ctr"/>
          <a:lstStyle/>
          <a:p>
            <a:r>
              <a:rPr lang="pt-BR" smtClean="0"/>
              <a:t>Clique para editar o título mestre</a:t>
            </a:r>
            <a:endParaRPr lang="en-US" dirty="0"/>
          </a:p>
        </p:txBody>
      </p:sp>
      <p:sp>
        <p:nvSpPr>
          <p:cNvPr id="3" name="Content Placeholder 2"/>
          <p:cNvSpPr>
            <a:spLocks noGrp="1"/>
          </p:cNvSpPr>
          <p:nvPr>
            <p:ph idx="1"/>
          </p:nvPr>
        </p:nvSpPr>
        <p:spPr>
          <a:xfrm>
            <a:off x="2121017" y="1556792"/>
            <a:ext cx="6843653" cy="5112568"/>
          </a:xfrm>
        </p:spPr>
        <p:txBody>
          <a:bodyPr>
            <a:normAutofit/>
          </a:bodyPr>
          <a:lstStyle>
            <a:lvl1pPr>
              <a:defRPr sz="2400"/>
            </a:lvl1pPr>
            <a:lvl2pPr>
              <a:defRPr sz="1800"/>
            </a:lvl2pPr>
            <a:lvl3pPr>
              <a:defRPr sz="1600"/>
            </a:lvl3pPr>
            <a:lvl4pPr>
              <a:defRPr sz="1400"/>
            </a:lvl4pPr>
            <a:lvl5pPr>
              <a:defRPr sz="1400"/>
            </a:lvl5pPr>
          </a:lstStyle>
          <a:p>
            <a:pPr lvl="0"/>
            <a:r>
              <a:rPr lang="pt-BR" dirty="0" smtClean="0"/>
              <a:t>Editar estilos de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a:p>
        </p:txBody>
      </p:sp>
      <p:sp>
        <p:nvSpPr>
          <p:cNvPr id="10" name="Freeform 11"/>
          <p:cNvSpPr/>
          <p:nvPr/>
        </p:nvSpPr>
        <p:spPr bwMode="auto">
          <a:xfrm flipV="1">
            <a:off x="58" y="54868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55781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58" y="54868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357845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58" y="54868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30541461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endParaRPr lang="pt-BR"/>
          </a:p>
        </p:txBody>
      </p:sp>
      <p:sp>
        <p:nvSpPr>
          <p:cNvPr id="4" name="Footer Placeholder 3"/>
          <p:cNvSpPr>
            <a:spLocks noGrp="1"/>
          </p:cNvSpPr>
          <p:nvPr>
            <p:ph type="ftr" sz="quarter" idx="11"/>
          </p:nvPr>
        </p:nvSpPr>
        <p:spPr/>
        <p:txBody>
          <a:bodyPr/>
          <a:lstStyle/>
          <a:p>
            <a:endParaRPr lang="pt-BR"/>
          </a:p>
        </p:txBody>
      </p:sp>
      <p:sp>
        <p:nvSpPr>
          <p:cNvPr id="8" name="Freeform 11"/>
          <p:cNvSpPr/>
          <p:nvPr/>
        </p:nvSpPr>
        <p:spPr bwMode="auto">
          <a:xfrm flipV="1">
            <a:off x="58" y="544731"/>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36719871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58" y="54868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027866246"/>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userDrawn="1"/>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409220241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F5ABCC35-AE37-4B74-AFDC-2B5B2D807A04}" type="datetimeFigureOut">
              <a:rPr lang="en-US" smtClean="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a:prstGeom prst="rect">
            <a:avLst/>
          </a:prstGeom>
        </p:spPr>
        <p:txBody>
          <a:bodyPr/>
          <a:lstStyle/>
          <a:p>
            <a:fld id="{03AAA87F-6CB3-1D48-BCB3-B0E4F1A84AB2}" type="slidenum">
              <a:rPr lang="pt-BR" smtClean="0"/>
              <a:t>‹nº›</a:t>
            </a:fld>
            <a:endParaRPr lang="pt-BR"/>
          </a:p>
        </p:txBody>
      </p:sp>
    </p:spTree>
    <p:extLst>
      <p:ext uri="{BB962C8B-B14F-4D97-AF65-F5344CB8AC3E}">
        <p14:creationId xmlns:p14="http://schemas.microsoft.com/office/powerpoint/2010/main" val="49721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userDrawn="1"/>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134696368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pt-B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Tree>
    <p:extLst>
      <p:ext uri="{BB962C8B-B14F-4D97-AF65-F5344CB8AC3E}">
        <p14:creationId xmlns:p14="http://schemas.microsoft.com/office/powerpoint/2010/main" val="266898210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7" r:id="rId14"/>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al.sp.gov.br/acervo-historico/" TargetMode="External"/><Relationship Id="rId2" Type="http://schemas.openxmlformats.org/officeDocument/2006/relationships/hyperlink" Target="http://www.arquivoestado.sp.gov.br/site/acervo" TargetMode="External"/><Relationship Id="rId1" Type="http://schemas.openxmlformats.org/officeDocument/2006/relationships/slideLayout" Target="../slideLayouts/slideLayout2.xml"/><Relationship Id="rId6" Type="http://schemas.openxmlformats.org/officeDocument/2006/relationships/hyperlink" Target="http://objdigital.bn.br/acervo_digital/div_cartografia/cart525819/cart525819.pdf" TargetMode="External"/><Relationship Id="rId5" Type="http://schemas.openxmlformats.org/officeDocument/2006/relationships/hyperlink" Target="http://memoria.bn.br/DocReader/docreader.aspx?bib=700169&amp;pesq" TargetMode="External"/><Relationship Id="rId4" Type="http://schemas.openxmlformats.org/officeDocument/2006/relationships/hyperlink" Target="https://bndigital.bn.gov.b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archive.org/stream/rmfazenda18891890#page/n5/mode/2up" TargetMode="External"/><Relationship Id="rId3" Type="http://schemas.openxmlformats.org/officeDocument/2006/relationships/hyperlink" Target="https://archive.org/details/bub_gb_mEKRrBqwg6oC" TargetMode="External"/><Relationship Id="rId7" Type="http://schemas.openxmlformats.org/officeDocument/2006/relationships/hyperlink" Target="http://memoria.org.br/" TargetMode="External"/><Relationship Id="rId2" Type="http://schemas.openxmlformats.org/officeDocument/2006/relationships/hyperlink" Target="https://archive.org/" TargetMode="External"/><Relationship Id="rId1" Type="http://schemas.openxmlformats.org/officeDocument/2006/relationships/slideLayout" Target="../slideLayouts/slideLayout2.xml"/><Relationship Id="rId6" Type="http://schemas.openxmlformats.org/officeDocument/2006/relationships/hyperlink" Target="&#211;bito.jpg" TargetMode="External"/><Relationship Id="rId5" Type="http://schemas.openxmlformats.org/officeDocument/2006/relationships/hyperlink" Target="record-image_S3HT-6LV7-LFL.jpg" TargetMode="External"/><Relationship Id="rId4" Type="http://schemas.openxmlformats.org/officeDocument/2006/relationships/hyperlink" Target="https://www.familysearch.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Agonia ou Robustez??  </a:t>
            </a:r>
            <a:endParaRPr lang="pt-BR" dirty="0"/>
          </a:p>
        </p:txBody>
      </p:sp>
      <p:sp>
        <p:nvSpPr>
          <p:cNvPr id="12" name="Text Placeholder 11"/>
          <p:cNvSpPr>
            <a:spLocks noGrp="1"/>
          </p:cNvSpPr>
          <p:nvPr>
            <p:ph type="body" idx="1"/>
          </p:nvPr>
        </p:nvSpPr>
        <p:spPr/>
        <p:txBody>
          <a:bodyPr/>
          <a:lstStyle/>
          <a:p>
            <a:r>
              <a:rPr lang="pt-BR" smtClean="0"/>
              <a:t>Considerações sobre o evolver da História Econômica brasileira </a:t>
            </a:r>
            <a:endParaRPr lang="pt-BR" dirty="0"/>
          </a:p>
        </p:txBody>
      </p:sp>
    </p:spTree>
    <p:extLst>
      <p:ext uri="{BB962C8B-B14F-4D97-AF65-F5344CB8AC3E}">
        <p14:creationId xmlns:p14="http://schemas.microsoft.com/office/powerpoint/2010/main" val="4274439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Este [comércio exterior] impõe à colonização </a:t>
            </a:r>
          </a:p>
          <a:p>
            <a:r>
              <a:rPr lang="pt-BR" dirty="0" smtClean="0"/>
              <a:t>e à evolução brasileira o fim, o ‘sentido’ [...] </a:t>
            </a:r>
          </a:p>
          <a:p>
            <a:r>
              <a:rPr lang="pt-BR" dirty="0" smtClean="0"/>
              <a:t>e determina a natureza da estrutura em que </a:t>
            </a:r>
          </a:p>
          <a:p>
            <a:r>
              <a:rPr lang="pt-BR" dirty="0" smtClean="0"/>
              <a:t>se combinam três caracteres: grande propriedade </a:t>
            </a:r>
          </a:p>
          <a:p>
            <a:r>
              <a:rPr lang="pt-BR" dirty="0" smtClean="0"/>
              <a:t>da terra, monocultura e trabalho escravo.” </a:t>
            </a:r>
          </a:p>
          <a:p>
            <a:endParaRPr lang="pt-BR" dirty="0" smtClean="0"/>
          </a:p>
          <a:p>
            <a:r>
              <a:rPr lang="pt-BR" dirty="0" smtClean="0"/>
              <a:t>[...] a desobstrução metodológica impõe </a:t>
            </a:r>
          </a:p>
          <a:p>
            <a:r>
              <a:rPr lang="pt-BR" dirty="0" smtClean="0"/>
              <a:t>a inversão radical do enfoque [...]</a:t>
            </a:r>
          </a:p>
          <a:p>
            <a:endParaRPr lang="pt-BR" dirty="0"/>
          </a:p>
        </p:txBody>
      </p:sp>
      <p:sp>
        <p:nvSpPr>
          <p:cNvPr id="5" name="Espaço Reservado para Texto 4"/>
          <p:cNvSpPr>
            <a:spLocks noGrp="1"/>
          </p:cNvSpPr>
          <p:nvPr>
            <p:ph type="body" sz="quarter" idx="14"/>
          </p:nvPr>
        </p:nvSpPr>
        <p:spPr/>
        <p:txBody>
          <a:bodyPr>
            <a:normAutofit/>
          </a:bodyPr>
          <a:lstStyle/>
          <a:p>
            <a:r>
              <a:rPr lang="pt-BR" dirty="0"/>
              <a:t>Jacob </a:t>
            </a:r>
            <a:r>
              <a:rPr lang="pt-BR" dirty="0" err="1" smtClean="0"/>
              <a:t>Gorender</a:t>
            </a:r>
            <a:r>
              <a:rPr lang="pt-BR" dirty="0" smtClean="0"/>
              <a:t>. O </a:t>
            </a:r>
            <a:r>
              <a:rPr lang="pt-BR" dirty="0"/>
              <a:t>escravismo </a:t>
            </a:r>
            <a:r>
              <a:rPr lang="pt-BR" dirty="0" smtClean="0"/>
              <a:t>colonial. 4.ed</a:t>
            </a:r>
            <a:r>
              <a:rPr lang="pt-BR" dirty="0"/>
              <a:t>. São Paulo: Ática, 1985, p. 3, 6-7</a:t>
            </a:r>
          </a:p>
        </p:txBody>
      </p:sp>
    </p:spTree>
    <p:extLst>
      <p:ext uri="{BB962C8B-B14F-4D97-AF65-F5344CB8AC3E}">
        <p14:creationId xmlns:p14="http://schemas.microsoft.com/office/powerpoint/2010/main" val="3242937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 </a:t>
            </a:r>
            <a:r>
              <a:rPr lang="pt-BR" dirty="0"/>
              <a:t>as relações de produção da economia colonial </a:t>
            </a:r>
          </a:p>
          <a:p>
            <a:r>
              <a:rPr lang="pt-BR" dirty="0"/>
              <a:t>precisam ser estudadas de dentro para fora, ao </a:t>
            </a:r>
          </a:p>
          <a:p>
            <a:r>
              <a:rPr lang="pt-BR" dirty="0"/>
              <a:t>contrário do que tem sido feito, isto é, de fora para </a:t>
            </a:r>
          </a:p>
          <a:p>
            <a:r>
              <a:rPr lang="pt-BR" dirty="0"/>
              <a:t>dentro </a:t>
            </a:r>
            <a:r>
              <a:rPr lang="pt-BR" dirty="0" smtClean="0"/>
              <a:t>[a </a:t>
            </a:r>
            <a:r>
              <a:rPr lang="pt-BR" dirty="0"/>
              <a:t>partir do mercado ou do sistema </a:t>
            </a:r>
            <a:r>
              <a:rPr lang="pt-BR" dirty="0" smtClean="0"/>
              <a:t>colonial] </a:t>
            </a:r>
          </a:p>
          <a:p>
            <a:endParaRPr lang="pt-BR" dirty="0"/>
          </a:p>
          <a:p>
            <a:r>
              <a:rPr lang="pt-BR" dirty="0"/>
              <a:t>A inversão do enfoque é que permitirá correlacionar </a:t>
            </a:r>
          </a:p>
          <a:p>
            <a:r>
              <a:rPr lang="pt-BR" dirty="0"/>
              <a:t>as relações de produção às forças produtivas em </a:t>
            </a:r>
          </a:p>
          <a:p>
            <a:r>
              <a:rPr lang="pt-BR" dirty="0"/>
              <a:t>presença e elaborar a categoria de modo de produção </a:t>
            </a:r>
            <a:r>
              <a:rPr lang="pt-BR" dirty="0" smtClean="0"/>
              <a:t>escravista </a:t>
            </a:r>
            <a:r>
              <a:rPr lang="pt-BR" dirty="0"/>
              <a:t>colonial na sua determinação específica</a:t>
            </a:r>
          </a:p>
        </p:txBody>
      </p:sp>
      <p:sp>
        <p:nvSpPr>
          <p:cNvPr id="5" name="Espaço Reservado para Texto 4"/>
          <p:cNvSpPr>
            <a:spLocks noGrp="1"/>
          </p:cNvSpPr>
          <p:nvPr>
            <p:ph type="body" sz="quarter" idx="14"/>
          </p:nvPr>
        </p:nvSpPr>
        <p:spPr/>
        <p:txBody>
          <a:bodyPr>
            <a:normAutofit/>
          </a:bodyPr>
          <a:lstStyle/>
          <a:p>
            <a:r>
              <a:rPr lang="pt-BR" dirty="0"/>
              <a:t>Jacob </a:t>
            </a:r>
            <a:r>
              <a:rPr lang="pt-BR" dirty="0" err="1" smtClean="0"/>
              <a:t>Gorender</a:t>
            </a:r>
            <a:r>
              <a:rPr lang="pt-BR" dirty="0" smtClean="0"/>
              <a:t>. O </a:t>
            </a:r>
            <a:r>
              <a:rPr lang="pt-BR" dirty="0"/>
              <a:t>escravismo </a:t>
            </a:r>
            <a:r>
              <a:rPr lang="pt-BR" dirty="0" smtClean="0"/>
              <a:t>colonial. 4.ed</a:t>
            </a:r>
            <a:r>
              <a:rPr lang="pt-BR" dirty="0"/>
              <a:t>. São Paulo: Ática, 1985, p. 3, 6-7</a:t>
            </a:r>
          </a:p>
        </p:txBody>
      </p:sp>
    </p:spTree>
    <p:extLst>
      <p:ext uri="{BB962C8B-B14F-4D97-AF65-F5344CB8AC3E}">
        <p14:creationId xmlns:p14="http://schemas.microsoft.com/office/powerpoint/2010/main" val="2564120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Resultado de imagem para professor clip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872" b="1000"/>
          <a:stretch/>
        </p:blipFill>
        <p:spPr bwMode="auto">
          <a:xfrm>
            <a:off x="4540840" y="3501008"/>
            <a:ext cx="1568655" cy="18821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portugal sÃ©culo X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039" y="1628800"/>
            <a:ext cx="3938962" cy="23376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Resultado de imagem para brasil sÃ©culo X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127" y="5013176"/>
            <a:ext cx="2311676" cy="14445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ítulo 1"/>
          <p:cNvSpPr txBox="1">
            <a:spLocks noGrp="1"/>
          </p:cNvSpPr>
          <p:nvPr>
            <p:ph type="title"/>
          </p:nvPr>
        </p:nvSpPr>
        <p:spPr>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smtClean="0"/>
              <a:t>O olhar de Caio Prado Júnior</a:t>
            </a:r>
            <a:endParaRPr lang="pt-BR" dirty="0"/>
          </a:p>
        </p:txBody>
      </p:sp>
      <p:sp>
        <p:nvSpPr>
          <p:cNvPr id="7" name="CaixaDeTexto 6"/>
          <p:cNvSpPr txBox="1"/>
          <p:nvPr/>
        </p:nvSpPr>
        <p:spPr>
          <a:xfrm>
            <a:off x="5399469" y="4563138"/>
            <a:ext cx="708847" cy="307777"/>
          </a:xfrm>
          <a:prstGeom prst="rect">
            <a:avLst/>
          </a:prstGeom>
          <a:noFill/>
        </p:spPr>
        <p:txBody>
          <a:bodyPr wrap="none" rtlCol="0">
            <a:spAutoFit/>
          </a:bodyPr>
          <a:lstStyle/>
          <a:p>
            <a:pPr algn="ctr"/>
            <a:r>
              <a:rPr lang="pt-BR" sz="700" dirty="0" smtClean="0"/>
              <a:t>Sentido da </a:t>
            </a:r>
          </a:p>
          <a:p>
            <a:pPr algn="ctr"/>
            <a:r>
              <a:rPr lang="pt-BR" sz="700" dirty="0" smtClean="0"/>
              <a:t>Colonização</a:t>
            </a:r>
            <a:endParaRPr lang="pt-BR" sz="700" dirty="0"/>
          </a:p>
        </p:txBody>
      </p:sp>
    </p:spTree>
    <p:extLst>
      <p:ext uri="{BB962C8B-B14F-4D97-AF65-F5344CB8AC3E}">
        <p14:creationId xmlns:p14="http://schemas.microsoft.com/office/powerpoint/2010/main" val="308790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m para west indies XIX"/>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5" b="26476"/>
          <a:stretch/>
        </p:blipFill>
        <p:spPr bwMode="auto">
          <a:xfrm>
            <a:off x="6878216" y="4142650"/>
            <a:ext cx="1656184" cy="11487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Resultado de imagem para professor clip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872" b="1000"/>
          <a:stretch/>
        </p:blipFill>
        <p:spPr bwMode="auto">
          <a:xfrm>
            <a:off x="4932040" y="3212976"/>
            <a:ext cx="1568655" cy="18821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portugal sÃ©culo XI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5200" y="2130663"/>
            <a:ext cx="1728192" cy="12628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Resultado de imagem para brasil sÃ©culo XI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3892" y="5144792"/>
            <a:ext cx="1719537" cy="13005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ítulo 1"/>
          <p:cNvSpPr txBox="1">
            <a:spLocks noGrp="1"/>
          </p:cNvSpPr>
          <p:nvPr>
            <p:ph type="title"/>
          </p:nvPr>
        </p:nvSpPr>
        <p:spPr>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smtClean="0"/>
              <a:t>A crítica/contribuição de Fernando Novais</a:t>
            </a:r>
            <a:endParaRPr lang="pt-BR" dirty="0"/>
          </a:p>
        </p:txBody>
      </p:sp>
      <p:sp>
        <p:nvSpPr>
          <p:cNvPr id="7" name="CaixaDeTexto 6"/>
          <p:cNvSpPr txBox="1"/>
          <p:nvPr/>
        </p:nvSpPr>
        <p:spPr>
          <a:xfrm>
            <a:off x="5829681" y="4260793"/>
            <a:ext cx="655949" cy="369332"/>
          </a:xfrm>
          <a:prstGeom prst="rect">
            <a:avLst/>
          </a:prstGeom>
          <a:noFill/>
        </p:spPr>
        <p:txBody>
          <a:bodyPr wrap="none" rtlCol="0">
            <a:spAutoFit/>
          </a:bodyPr>
          <a:lstStyle/>
          <a:p>
            <a:pPr algn="ctr"/>
            <a:r>
              <a:rPr lang="pt-BR" sz="600" dirty="0" smtClean="0"/>
              <a:t>Sentido </a:t>
            </a:r>
          </a:p>
          <a:p>
            <a:pPr algn="ctr"/>
            <a:r>
              <a:rPr lang="pt-BR" sz="600" dirty="0" smtClean="0"/>
              <a:t>Profundo da </a:t>
            </a:r>
          </a:p>
          <a:p>
            <a:pPr algn="ctr"/>
            <a:r>
              <a:rPr lang="pt-BR" sz="600" dirty="0" smtClean="0"/>
              <a:t> Colonização</a:t>
            </a:r>
            <a:endParaRPr lang="pt-BR" sz="600" dirty="0"/>
          </a:p>
        </p:txBody>
      </p:sp>
      <p:pic>
        <p:nvPicPr>
          <p:cNvPr id="2052" name="Picture 4" descr="Resultado de imagem para franÃ§a sÃ©culo XI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8816" y="3393546"/>
            <a:ext cx="1873216" cy="14034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Resultado de imagem para inglaterra sÃ©culo XIX"/>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281" t="5337" r="3270" b="15507"/>
          <a:stretch/>
        </p:blipFill>
        <p:spPr bwMode="auto">
          <a:xfrm>
            <a:off x="3334790" y="2939785"/>
            <a:ext cx="1735897" cy="11554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Resultado de imagem para west indies XI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6660" y="5391914"/>
            <a:ext cx="1478876" cy="12054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56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Resultado de imagem para professor clip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872" b="1000"/>
          <a:stretch/>
        </p:blipFill>
        <p:spPr bwMode="auto">
          <a:xfrm>
            <a:off x="4071575" y="3140968"/>
            <a:ext cx="1832990" cy="2199363"/>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noGrp="1"/>
          </p:cNvSpPr>
          <p:nvPr>
            <p:ph type="title"/>
          </p:nvPr>
        </p:nvSpPr>
        <p:spPr>
          <a:xfrm>
            <a:off x="1945200" y="404664"/>
            <a:ext cx="6589200" cy="1280890"/>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dirty="0" smtClean="0"/>
              <a:t>O “voltar-se para dentro”</a:t>
            </a:r>
            <a:br>
              <a:rPr lang="pt-BR" dirty="0" smtClean="0"/>
            </a:br>
            <a:r>
              <a:rPr lang="pt-BR" sz="2000" dirty="0" err="1">
                <a:solidFill>
                  <a:schemeClr val="tx1">
                    <a:lumMod val="65000"/>
                    <a:lumOff val="35000"/>
                  </a:schemeClr>
                </a:solidFill>
                <a:latin typeface="+mn-lt"/>
                <a:ea typeface="+mn-ea"/>
                <a:cs typeface="+mn-cs"/>
              </a:rPr>
              <a:t>Gorender</a:t>
            </a:r>
            <a:r>
              <a:rPr lang="pt-BR" sz="2000" dirty="0">
                <a:solidFill>
                  <a:schemeClr val="tx1">
                    <a:lumMod val="65000"/>
                    <a:lumOff val="35000"/>
                  </a:schemeClr>
                </a:solidFill>
                <a:latin typeface="+mn-lt"/>
                <a:ea typeface="+mn-ea"/>
                <a:cs typeface="+mn-cs"/>
              </a:rPr>
              <a:t>, Barros de Castro, Ciro Cardoso</a:t>
            </a:r>
            <a:endParaRPr lang="pt-BR" sz="2000" dirty="0">
              <a:solidFill>
                <a:schemeClr val="tx1">
                  <a:lumMod val="65000"/>
                  <a:lumOff val="35000"/>
                </a:schemeClr>
              </a:solidFill>
              <a:latin typeface="+mn-lt"/>
              <a:ea typeface="+mn-ea"/>
              <a:cs typeface="+mn-cs"/>
            </a:endParaRPr>
          </a:p>
        </p:txBody>
      </p:sp>
      <p:pic>
        <p:nvPicPr>
          <p:cNvPr id="8" name="Picture 6" descr="Resultado de imagem para west indies XIX"/>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5" b="26476"/>
          <a:stretch/>
        </p:blipFill>
        <p:spPr bwMode="auto">
          <a:xfrm>
            <a:off x="4279515" y="1577211"/>
            <a:ext cx="2202586" cy="15277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4" descr="Resultado de imagem para brasil sÃ©culo XI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0744" y="1991761"/>
            <a:ext cx="1860302" cy="14070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5099979" y="4413239"/>
            <a:ext cx="831109" cy="415498"/>
          </a:xfrm>
          <a:prstGeom prst="rect">
            <a:avLst/>
          </a:prstGeom>
          <a:noFill/>
        </p:spPr>
        <p:txBody>
          <a:bodyPr wrap="square" rtlCol="0">
            <a:spAutoFit/>
          </a:bodyPr>
          <a:lstStyle/>
          <a:p>
            <a:pPr algn="ctr"/>
            <a:r>
              <a:rPr lang="pt-BR" sz="700" dirty="0" smtClean="0"/>
              <a:t>Colônias vistas</a:t>
            </a:r>
          </a:p>
          <a:p>
            <a:pPr algn="ctr"/>
            <a:r>
              <a:rPr lang="pt-BR" sz="700" dirty="0" smtClean="0"/>
              <a:t>de dentro para</a:t>
            </a:r>
          </a:p>
          <a:p>
            <a:pPr algn="ctr"/>
            <a:r>
              <a:rPr lang="pt-BR" sz="700" dirty="0" smtClean="0"/>
              <a:t>fora</a:t>
            </a:r>
          </a:p>
        </p:txBody>
      </p:sp>
      <p:pic>
        <p:nvPicPr>
          <p:cNvPr id="15" name="Picture 8" descr="Resultado de imagem para west indies XI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5094" y="2968139"/>
            <a:ext cx="1836138" cy="14966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Resultado de imagem para west indies XI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7864" y="3652182"/>
            <a:ext cx="2189588" cy="13860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Resultado de imagem para debret brasi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55529" y="4612079"/>
            <a:ext cx="2092396" cy="16220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Resultado de imagem para debret bras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2658" y="5364477"/>
            <a:ext cx="1883954" cy="12476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46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2339752" y="332656"/>
            <a:ext cx="6589141" cy="5832648"/>
          </a:xfrm>
        </p:spPr>
        <p:txBody>
          <a:bodyPr/>
          <a:lstStyle/>
          <a:p>
            <a:r>
              <a:rPr lang="pt-BR" dirty="0" smtClean="0"/>
              <a:t>[...] </a:t>
            </a:r>
            <a:r>
              <a:rPr lang="pt-BR" dirty="0" smtClean="0"/>
              <a:t>a produção em massa de mercadorias cria raízes no Novo Mundo, objetivando-se sob a forma </a:t>
            </a:r>
          </a:p>
          <a:p>
            <a:r>
              <a:rPr lang="pt-BR" dirty="0" smtClean="0"/>
              <a:t>de um complexo aparato produtivo. O ‘objetivo’ </a:t>
            </a:r>
          </a:p>
          <a:p>
            <a:r>
              <a:rPr lang="pt-BR" dirty="0" smtClean="0"/>
              <a:t>maior desta realidade – o seu ‘sentido’ se se quiser – lhe é agora inerente: atender as suas múltiplas </a:t>
            </a:r>
          </a:p>
          <a:p>
            <a:r>
              <a:rPr lang="pt-BR" dirty="0" smtClean="0"/>
              <a:t>necessidades, garantir  a sua reprodução.</a:t>
            </a:r>
          </a:p>
          <a:p>
            <a:endParaRPr lang="pt-BR" dirty="0"/>
          </a:p>
        </p:txBody>
      </p:sp>
      <p:sp>
        <p:nvSpPr>
          <p:cNvPr id="2" name="Espaço Reservado para Texto 1"/>
          <p:cNvSpPr>
            <a:spLocks noGrp="1"/>
          </p:cNvSpPr>
          <p:nvPr>
            <p:ph type="body" sz="quarter" idx="14"/>
          </p:nvPr>
        </p:nvSpPr>
        <p:spPr/>
        <p:txBody>
          <a:bodyPr>
            <a:normAutofit fontScale="77500" lnSpcReduction="20000"/>
          </a:bodyPr>
          <a:lstStyle/>
          <a:p>
            <a:r>
              <a:rPr lang="pt-BR" dirty="0" smtClean="0"/>
              <a:t>Antonio Barros de Castro. A economia política, o capitalismo e a escravidão. In: AMARAL LAPA, J. R. do (org.). Modos de produção e realidade brasileira. Petrópolis: Vozes, 1980, p. 88-89.</a:t>
            </a:r>
            <a:endParaRPr lang="pt-BR" dirty="0"/>
          </a:p>
        </p:txBody>
      </p:sp>
    </p:spTree>
    <p:extLst>
      <p:ext uri="{BB962C8B-B14F-4D97-AF65-F5344CB8AC3E}">
        <p14:creationId xmlns:p14="http://schemas.microsoft.com/office/powerpoint/2010/main" val="1163033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2087880" y="332656"/>
            <a:ext cx="6841013" cy="5832648"/>
          </a:xfrm>
        </p:spPr>
        <p:txBody>
          <a:bodyPr/>
          <a:lstStyle/>
          <a:p>
            <a:r>
              <a:rPr lang="pt-BR" dirty="0" smtClean="0"/>
              <a:t>Em tais condições o comércio é estruturalmente recolocado e os interesses mercantis – bem como os da Coroa</a:t>
            </a:r>
            <a:r>
              <a:rPr lang="pt-BR" dirty="0">
                <a:sym typeface="Symbol" pitchFamily="18" charset="2"/>
              </a:rPr>
              <a:t> </a:t>
            </a:r>
            <a:r>
              <a:rPr lang="pt-BR" dirty="0" smtClean="0">
                <a:sym typeface="Symbol" pitchFamily="18" charset="2"/>
              </a:rPr>
              <a:t>– t</a:t>
            </a:r>
            <a:r>
              <a:rPr lang="pt-BR" dirty="0" smtClean="0"/>
              <a:t>erão necessariamente que ter em conta as determinações que se estabelecem ao nível da produção. Em outras palavras, a forma pela qual os interesses externos atuam sobre a colônia passa a depender ‘primeiramente da sua solidez e da sua estrutura interna’.</a:t>
            </a:r>
          </a:p>
          <a:p>
            <a:endParaRPr lang="pt-BR" dirty="0"/>
          </a:p>
        </p:txBody>
      </p:sp>
      <p:sp>
        <p:nvSpPr>
          <p:cNvPr id="2" name="Espaço Reservado para Texto 1"/>
          <p:cNvSpPr>
            <a:spLocks noGrp="1"/>
          </p:cNvSpPr>
          <p:nvPr>
            <p:ph type="body" sz="quarter" idx="14"/>
          </p:nvPr>
        </p:nvSpPr>
        <p:spPr/>
        <p:txBody>
          <a:bodyPr>
            <a:normAutofit fontScale="77500" lnSpcReduction="20000"/>
          </a:bodyPr>
          <a:lstStyle/>
          <a:p>
            <a:r>
              <a:rPr lang="pt-BR" smtClean="0"/>
              <a:t>Antonio Barros de Castro. A economia política, o capitalismo e a escravidão. In: AMARAL LAPA, J. R. do (org.). Modos de produção e realidade brasileira. Petrópolis: Vozes, 1980, p. 88-89.</a:t>
            </a:r>
            <a:endParaRPr lang="pt-BR" dirty="0"/>
          </a:p>
        </p:txBody>
      </p:sp>
    </p:spTree>
    <p:extLst>
      <p:ext uri="{BB962C8B-B14F-4D97-AF65-F5344CB8AC3E}">
        <p14:creationId xmlns:p14="http://schemas.microsoft.com/office/powerpoint/2010/main" val="3834672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2087880" y="332656"/>
            <a:ext cx="6841013" cy="5832648"/>
          </a:xfrm>
        </p:spPr>
        <p:txBody>
          <a:bodyPr/>
          <a:lstStyle/>
          <a:p>
            <a:r>
              <a:rPr lang="pt-BR" dirty="0"/>
              <a:t>O ‘projeto’ colonial e/ou mercantilista subsiste, </a:t>
            </a:r>
          </a:p>
          <a:p>
            <a:r>
              <a:rPr lang="pt-BR" dirty="0"/>
              <a:t>sem dúvida; o seu raio de </a:t>
            </a:r>
            <a:r>
              <a:rPr lang="pt-BR" dirty="0" smtClean="0"/>
              <a:t>incidência – especialmente </a:t>
            </a:r>
            <a:endParaRPr lang="pt-BR" dirty="0"/>
          </a:p>
          <a:p>
            <a:r>
              <a:rPr lang="pt-BR" dirty="0"/>
              <a:t>em conjunturas </a:t>
            </a:r>
            <a:r>
              <a:rPr lang="pt-BR" dirty="0" smtClean="0"/>
              <a:t>adversas – fica </a:t>
            </a:r>
            <a:r>
              <a:rPr lang="pt-BR" dirty="0"/>
              <a:t>no entanto severamente limitado pelo surgimento na colônia de uma estrutura socioeconômica, com seus elementos de rigidez, suas regularidades, seus interesses e, por último, mas também importante, pelos conflitos que lhe são próprios</a:t>
            </a:r>
            <a:r>
              <a:rPr lang="pt-BR" dirty="0" smtClean="0"/>
              <a:t>.</a:t>
            </a:r>
            <a:endParaRPr lang="pt-BR" dirty="0"/>
          </a:p>
        </p:txBody>
      </p:sp>
      <p:sp>
        <p:nvSpPr>
          <p:cNvPr id="2" name="Espaço Reservado para Texto 1"/>
          <p:cNvSpPr>
            <a:spLocks noGrp="1"/>
          </p:cNvSpPr>
          <p:nvPr>
            <p:ph type="body" sz="quarter" idx="14"/>
          </p:nvPr>
        </p:nvSpPr>
        <p:spPr/>
        <p:txBody>
          <a:bodyPr>
            <a:normAutofit fontScale="77500" lnSpcReduction="20000"/>
          </a:bodyPr>
          <a:lstStyle/>
          <a:p>
            <a:r>
              <a:rPr lang="pt-BR" smtClean="0"/>
              <a:t>Antonio Barros de Castro. A economia política, o capitalismo e a escravidão. In: AMARAL LAPA, J. R. do (org.). Modos de produção e realidade brasileira. Petrópolis: Vozes, 1980, p. 88-89.</a:t>
            </a:r>
            <a:endParaRPr lang="pt-BR" dirty="0"/>
          </a:p>
        </p:txBody>
      </p:sp>
    </p:spTree>
    <p:extLst>
      <p:ext uri="{BB962C8B-B14F-4D97-AF65-F5344CB8AC3E}">
        <p14:creationId xmlns:p14="http://schemas.microsoft.com/office/powerpoint/2010/main" val="2781631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2087880" y="332656"/>
            <a:ext cx="6841013" cy="5832648"/>
          </a:xfrm>
        </p:spPr>
        <p:txBody>
          <a:bodyPr/>
          <a:lstStyle/>
          <a:p>
            <a:r>
              <a:rPr lang="pt-BR" dirty="0"/>
              <a:t>As sociedades que se constituíram na América Latina e nas Antilhas em decorrência do surto comercial e colonizador da Europa moderna colocam o pesquisador interessado no seu estudo diante de um verdadeiro dilema. Tais sociedades só revelam o seu pleno sentido se forem consideradas como integrantes de um sistema mais vasto, na medida em que surgiram como anexos complementares da economia europeia, dependentes de áreas metropolitanas, elementos que devem ser levados em conta na análise que pretenda descobrir a racionalidade das estruturas econômico-sociais das </a:t>
            </a:r>
            <a:r>
              <a:rPr lang="pt-BR" dirty="0" smtClean="0"/>
              <a:t>colônias.</a:t>
            </a:r>
            <a:endParaRPr lang="pt-BR" dirty="0"/>
          </a:p>
        </p:txBody>
      </p:sp>
      <p:sp>
        <p:nvSpPr>
          <p:cNvPr id="2" name="Espaço Reservado para Texto 1"/>
          <p:cNvSpPr>
            <a:spLocks noGrp="1"/>
          </p:cNvSpPr>
          <p:nvPr>
            <p:ph type="body" sz="quarter" idx="14"/>
          </p:nvPr>
        </p:nvSpPr>
        <p:spPr/>
        <p:txBody>
          <a:bodyPr>
            <a:normAutofit fontScale="62500" lnSpcReduction="20000"/>
          </a:bodyPr>
          <a:lstStyle/>
          <a:p>
            <a:r>
              <a:rPr lang="pt-BR" dirty="0"/>
              <a:t>Ciro </a:t>
            </a:r>
            <a:r>
              <a:rPr lang="pt-BR" dirty="0" smtClean="0"/>
              <a:t>Cardoso. As </a:t>
            </a:r>
            <a:r>
              <a:rPr lang="pt-BR" dirty="0"/>
              <a:t>concepções acerca do “sistema econômico mundial” e do “antigo sistema colonial”; </a:t>
            </a:r>
            <a:r>
              <a:rPr lang="pt-BR" dirty="0" smtClean="0"/>
              <a:t>a </a:t>
            </a:r>
            <a:r>
              <a:rPr lang="pt-BR" dirty="0"/>
              <a:t>preocupação obsessiva com </a:t>
            </a:r>
            <a:r>
              <a:rPr lang="pt-BR" dirty="0" smtClean="0"/>
              <a:t>a “extração </a:t>
            </a:r>
            <a:r>
              <a:rPr lang="pt-BR" dirty="0"/>
              <a:t>de </a:t>
            </a:r>
            <a:r>
              <a:rPr lang="pt-BR" dirty="0" smtClean="0"/>
              <a:t>excedente”. In</a:t>
            </a:r>
            <a:r>
              <a:rPr lang="pt-BR" dirty="0"/>
              <a:t>: AMARAL LAPA, J. R. do (org.). Modos de produção e realidade brasileira</a:t>
            </a:r>
            <a:br>
              <a:rPr lang="pt-BR" dirty="0"/>
            </a:br>
            <a:r>
              <a:rPr lang="pt-BR" dirty="0"/>
              <a:t>Petrópolis: Vozes, 1980, p. </a:t>
            </a:r>
            <a:r>
              <a:rPr lang="pt-BR" dirty="0" smtClean="0"/>
              <a:t>109-110.</a:t>
            </a:r>
            <a:endParaRPr lang="pt-BR" dirty="0"/>
          </a:p>
        </p:txBody>
      </p:sp>
    </p:spTree>
    <p:extLst>
      <p:ext uri="{BB962C8B-B14F-4D97-AF65-F5344CB8AC3E}">
        <p14:creationId xmlns:p14="http://schemas.microsoft.com/office/powerpoint/2010/main" val="466347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2087880" y="332656"/>
            <a:ext cx="6841013" cy="5832648"/>
          </a:xfrm>
        </p:spPr>
        <p:txBody>
          <a:bodyPr/>
          <a:lstStyle/>
          <a:p>
            <a:r>
              <a:rPr lang="pt-BR" dirty="0"/>
              <a:t>Mas também é verdade que as atividades de conquista e colonização tiveram como resultado o aparecimento de sociedades cujas estruturas internas possuem uma lógica que não se reduz exclusivamente ao impacto de sua ligação com o mercado mundial em formação e com as metrópoles europeias</a:t>
            </a:r>
            <a:r>
              <a:rPr lang="pt-BR" dirty="0" smtClean="0"/>
              <a:t>.</a:t>
            </a:r>
            <a:endParaRPr lang="pt-BR" dirty="0"/>
          </a:p>
        </p:txBody>
      </p:sp>
      <p:sp>
        <p:nvSpPr>
          <p:cNvPr id="2" name="Espaço Reservado para Texto 1"/>
          <p:cNvSpPr>
            <a:spLocks noGrp="1"/>
          </p:cNvSpPr>
          <p:nvPr>
            <p:ph type="body" sz="quarter" idx="14"/>
          </p:nvPr>
        </p:nvSpPr>
        <p:spPr/>
        <p:txBody>
          <a:bodyPr>
            <a:normAutofit fontScale="62500" lnSpcReduction="20000"/>
          </a:bodyPr>
          <a:lstStyle/>
          <a:p>
            <a:r>
              <a:rPr lang="pt-BR" dirty="0"/>
              <a:t>Ciro </a:t>
            </a:r>
            <a:r>
              <a:rPr lang="pt-BR" dirty="0" smtClean="0"/>
              <a:t>Cardoso. As </a:t>
            </a:r>
            <a:r>
              <a:rPr lang="pt-BR" dirty="0"/>
              <a:t>concepções acerca do “sistema econômico mundial” e do “antigo sistema colonial”; </a:t>
            </a:r>
            <a:r>
              <a:rPr lang="pt-BR" dirty="0" smtClean="0"/>
              <a:t>a </a:t>
            </a:r>
            <a:r>
              <a:rPr lang="pt-BR" dirty="0"/>
              <a:t>preocupação obsessiva com </a:t>
            </a:r>
            <a:r>
              <a:rPr lang="pt-BR" dirty="0" smtClean="0"/>
              <a:t>a “extração </a:t>
            </a:r>
            <a:r>
              <a:rPr lang="pt-BR" dirty="0"/>
              <a:t>de </a:t>
            </a:r>
            <a:r>
              <a:rPr lang="pt-BR" dirty="0" smtClean="0"/>
              <a:t>excedente”. In</a:t>
            </a:r>
            <a:r>
              <a:rPr lang="pt-BR" dirty="0"/>
              <a:t>: AMARAL LAPA, J. R. do (org.). Modos de produção e realidade brasileira</a:t>
            </a:r>
            <a:br>
              <a:rPr lang="pt-BR" dirty="0"/>
            </a:br>
            <a:r>
              <a:rPr lang="pt-BR" dirty="0"/>
              <a:t>Petrópolis: Vozes, 1980, p. </a:t>
            </a:r>
            <a:r>
              <a:rPr lang="pt-BR" dirty="0" smtClean="0"/>
              <a:t>109-110.</a:t>
            </a:r>
            <a:endParaRPr lang="pt-BR" dirty="0"/>
          </a:p>
        </p:txBody>
      </p:sp>
    </p:spTree>
    <p:extLst>
      <p:ext uri="{BB962C8B-B14F-4D97-AF65-F5344CB8AC3E}">
        <p14:creationId xmlns:p14="http://schemas.microsoft.com/office/powerpoint/2010/main" val="1305904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smtClean="0"/>
              <a:t>Estabelecido o paradigma:</a:t>
            </a:r>
            <a:br>
              <a:rPr lang="pt-BR" smtClean="0"/>
            </a:br>
            <a:r>
              <a:rPr lang="pt-BR" smtClean="0"/>
              <a:t>Caio Prado, Furtado e Novais</a:t>
            </a:r>
            <a:endParaRPr lang="pt-BR" dirty="0"/>
          </a:p>
        </p:txBody>
      </p:sp>
      <p:sp>
        <p:nvSpPr>
          <p:cNvPr id="7" name="Text Placeholder 6"/>
          <p:cNvSpPr>
            <a:spLocks noGrp="1"/>
          </p:cNvSpPr>
          <p:nvPr>
            <p:ph type="subTitle" idx="1"/>
          </p:nvPr>
        </p:nvSpPr>
        <p:spPr/>
        <p:txBody>
          <a:bodyPr/>
          <a:lstStyle/>
          <a:p>
            <a:r>
              <a:rPr lang="pt-BR" smtClean="0"/>
              <a:t>Brasil colônia: uma economia voltada para fora</a:t>
            </a:r>
            <a:endParaRPr lang="pt-BR" dirty="0"/>
          </a:p>
        </p:txBody>
      </p:sp>
    </p:spTree>
    <p:extLst>
      <p:ext uri="{BB962C8B-B14F-4D97-AF65-F5344CB8AC3E}">
        <p14:creationId xmlns:p14="http://schemas.microsoft.com/office/powerpoint/2010/main" val="1101910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2087880" y="332656"/>
            <a:ext cx="6841013" cy="5832648"/>
          </a:xfrm>
        </p:spPr>
        <p:txBody>
          <a:bodyPr/>
          <a:lstStyle/>
          <a:p>
            <a:r>
              <a:rPr lang="pt-BR" dirty="0" smtClean="0"/>
              <a:t>Por </a:t>
            </a:r>
            <a:r>
              <a:rPr lang="pt-BR" dirty="0"/>
              <a:t>isso, a sua concepção em termos </a:t>
            </a:r>
          </a:p>
          <a:p>
            <a:r>
              <a:rPr lang="pt-BR" dirty="0"/>
              <a:t>de anexos complementares, de partes constitutivas </a:t>
            </a:r>
          </a:p>
          <a:p>
            <a:r>
              <a:rPr lang="pt-BR" dirty="0"/>
              <a:t>de conjuntos mais amplos, mesmo </a:t>
            </a:r>
            <a:r>
              <a:rPr lang="pt-BR" dirty="0" smtClean="0"/>
              <a:t>sendo – como é – um </a:t>
            </a:r>
            <a:r>
              <a:rPr lang="pt-BR" dirty="0"/>
              <a:t>momento central da pesquisa, é claramente insuficiente. </a:t>
            </a:r>
            <a:r>
              <a:rPr lang="pt-BR" dirty="0" smtClean="0"/>
              <a:t> Sem </a:t>
            </a:r>
            <a:r>
              <a:rPr lang="pt-BR" dirty="0"/>
              <a:t>analisar as estruturas internas das colônias </a:t>
            </a:r>
            <a:r>
              <a:rPr lang="pt-BR" dirty="0" smtClean="0"/>
              <a:t>em </a:t>
            </a:r>
            <a:r>
              <a:rPr lang="pt-BR" dirty="0"/>
              <a:t>si mesmas, na sua maneira de funcionar, o </a:t>
            </a:r>
            <a:r>
              <a:rPr lang="pt-BR" dirty="0" smtClean="0"/>
              <a:t>quadro fica </a:t>
            </a:r>
            <a:r>
              <a:rPr lang="pt-BR" dirty="0"/>
              <a:t>incompleto, insatisfatório, por não poderem ser </a:t>
            </a:r>
            <a:r>
              <a:rPr lang="pt-BR" dirty="0" smtClean="0"/>
              <a:t>explicadas </a:t>
            </a:r>
            <a:r>
              <a:rPr lang="pt-BR" dirty="0"/>
              <a:t>algumas das questões mais essenciais</a:t>
            </a:r>
            <a:r>
              <a:rPr lang="pt-BR" dirty="0" smtClean="0"/>
              <a:t>. </a:t>
            </a:r>
            <a:endParaRPr lang="pt-BR" dirty="0"/>
          </a:p>
        </p:txBody>
      </p:sp>
      <p:sp>
        <p:nvSpPr>
          <p:cNvPr id="2" name="Espaço Reservado para Texto 1"/>
          <p:cNvSpPr>
            <a:spLocks noGrp="1"/>
          </p:cNvSpPr>
          <p:nvPr>
            <p:ph type="body" sz="quarter" idx="14"/>
          </p:nvPr>
        </p:nvSpPr>
        <p:spPr/>
        <p:txBody>
          <a:bodyPr>
            <a:normAutofit fontScale="62500" lnSpcReduction="20000"/>
          </a:bodyPr>
          <a:lstStyle/>
          <a:p>
            <a:r>
              <a:rPr lang="pt-BR" dirty="0"/>
              <a:t>Ciro </a:t>
            </a:r>
            <a:r>
              <a:rPr lang="pt-BR" dirty="0" smtClean="0"/>
              <a:t>Cardoso. As </a:t>
            </a:r>
            <a:r>
              <a:rPr lang="pt-BR" dirty="0"/>
              <a:t>concepções acerca do “sistema econômico mundial” e do “antigo sistema colonial”; </a:t>
            </a:r>
            <a:r>
              <a:rPr lang="pt-BR" dirty="0" smtClean="0"/>
              <a:t>a </a:t>
            </a:r>
            <a:r>
              <a:rPr lang="pt-BR" dirty="0"/>
              <a:t>preocupação obsessiva com </a:t>
            </a:r>
            <a:r>
              <a:rPr lang="pt-BR" dirty="0" smtClean="0"/>
              <a:t>a “extração </a:t>
            </a:r>
            <a:r>
              <a:rPr lang="pt-BR" dirty="0"/>
              <a:t>de </a:t>
            </a:r>
            <a:r>
              <a:rPr lang="pt-BR" dirty="0" smtClean="0"/>
              <a:t>excedente”. In</a:t>
            </a:r>
            <a:r>
              <a:rPr lang="pt-BR" dirty="0"/>
              <a:t>: AMARAL LAPA, J. R. do (org.). Modos de produção e realidade brasileira</a:t>
            </a:r>
            <a:br>
              <a:rPr lang="pt-BR" dirty="0"/>
            </a:br>
            <a:r>
              <a:rPr lang="pt-BR" dirty="0"/>
              <a:t>Petrópolis: Vozes, 1980, p. </a:t>
            </a:r>
            <a:r>
              <a:rPr lang="pt-BR" dirty="0" smtClean="0"/>
              <a:t>109-110.</a:t>
            </a:r>
            <a:endParaRPr lang="pt-BR" dirty="0"/>
          </a:p>
        </p:txBody>
      </p:sp>
    </p:spTree>
    <p:extLst>
      <p:ext uri="{BB962C8B-B14F-4D97-AF65-F5344CB8AC3E}">
        <p14:creationId xmlns:p14="http://schemas.microsoft.com/office/powerpoint/2010/main" val="3246256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As críticas ao modelo de Caio Prado Júnior, [...] apresentam a característica comum de defenderem a necessidade, para um melhor entendimento do processo de formação econômica e social do Brasil, de se voltar a atenção, essencialmente, para o universo colonial, propugnando-se uma efetiva inflexão “para dentro” da economia brasileira.</a:t>
            </a:r>
            <a:endParaRPr lang="pt-BR" dirty="0"/>
          </a:p>
        </p:txBody>
      </p:sp>
      <p:sp>
        <p:nvSpPr>
          <p:cNvPr id="4" name="Espaço Reservado para Conteúdo 3"/>
          <p:cNvSpPr>
            <a:spLocks noGrp="1"/>
          </p:cNvSpPr>
          <p:nvPr>
            <p:ph type="body" sz="quarter" idx="14"/>
          </p:nvPr>
        </p:nvSpPr>
        <p:spPr/>
        <p:txBody>
          <a:bodyPr>
            <a:normAutofit fontScale="77500" lnSpcReduction="20000"/>
          </a:bodyPr>
          <a:lstStyle/>
          <a:p>
            <a:r>
              <a:rPr lang="pt-BR" smtClean="0"/>
              <a:t>MOTTA, José Flávio &amp; COSTA, Iraci del Nero da. A formação econômica e social do Brasil sob nova ótica. Boletim Informações Fipe. São Paulo: dezembro de 1992, pp. 18-22, pp. 18-19.</a:t>
            </a:r>
            <a:endParaRPr lang="pt-BR" dirty="0"/>
          </a:p>
        </p:txBody>
      </p:sp>
    </p:spTree>
    <p:extLst>
      <p:ext uri="{BB962C8B-B14F-4D97-AF65-F5344CB8AC3E}">
        <p14:creationId xmlns:p14="http://schemas.microsoft.com/office/powerpoint/2010/main" val="4077123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idx="1"/>
          </p:nvPr>
        </p:nvSpPr>
        <p:spPr/>
        <p:txBody>
          <a:bodyPr/>
          <a:lstStyle/>
          <a:p>
            <a:r>
              <a:rPr lang="pt-BR" smtClean="0"/>
              <a:t>[...] não obstante as diferenças profundas existentes entre suas formulações, os três autores referidos aproximaram-se muito no que respeita às críticas que fizeram a Caio Prado e ao “sentido da colonização”. Para os três, a essência dessas críticas está na necessidade, para aprofundar nosso conhecimento acerca da formação econômica e social do Brasil, de centrar especialmente nossa atenção no espaço colonial.</a:t>
            </a:r>
            <a:endParaRPr lang="pt-BR" dirty="0"/>
          </a:p>
        </p:txBody>
      </p:sp>
      <p:sp>
        <p:nvSpPr>
          <p:cNvPr id="6" name="Espaço Reservado para Conteúdo 5"/>
          <p:cNvSpPr>
            <a:spLocks noGrp="1"/>
          </p:cNvSpPr>
          <p:nvPr>
            <p:ph type="body" sz="quarter" idx="14"/>
          </p:nvPr>
        </p:nvSpPr>
        <p:spPr/>
        <p:txBody>
          <a:bodyPr>
            <a:normAutofit fontScale="77500" lnSpcReduction="20000"/>
          </a:bodyPr>
          <a:lstStyle/>
          <a:p>
            <a:r>
              <a:rPr lang="pt-BR" smtClean="0"/>
              <a:t>MOTTA, José Flávio. Agonia ou Robustez? Reflexões acerca da historiografia econômica brasileira. Revista de Economia da PUC-SP. São Paulo, n. 1, pp. 117-138, jan-jun/2009, p. 123.</a:t>
            </a:r>
            <a:endParaRPr lang="pt-BR" dirty="0"/>
          </a:p>
        </p:txBody>
      </p:sp>
    </p:spTree>
    <p:extLst>
      <p:ext uri="{BB962C8B-B14F-4D97-AF65-F5344CB8AC3E}">
        <p14:creationId xmlns:p14="http://schemas.microsoft.com/office/powerpoint/2010/main" val="172499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As fontes primárias</a:t>
            </a:r>
            <a:endParaRPr lang="pt-BR" dirty="0"/>
          </a:p>
        </p:txBody>
      </p:sp>
      <p:sp>
        <p:nvSpPr>
          <p:cNvPr id="5" name="Subtítulo 4"/>
          <p:cNvSpPr>
            <a:spLocks noGrp="1"/>
          </p:cNvSpPr>
          <p:nvPr>
            <p:ph type="subTitle" idx="1"/>
          </p:nvPr>
        </p:nvSpPr>
        <p:spPr/>
        <p:txBody>
          <a:bodyPr/>
          <a:lstStyle/>
          <a:p>
            <a:r>
              <a:rPr lang="pt-BR" dirty="0" smtClean="0"/>
              <a:t>E a cultura da monografia</a:t>
            </a:r>
            <a:endParaRPr lang="pt-BR" dirty="0"/>
          </a:p>
        </p:txBody>
      </p:sp>
    </p:spTree>
    <p:extLst>
      <p:ext uri="{BB962C8B-B14F-4D97-AF65-F5344CB8AC3E}">
        <p14:creationId xmlns:p14="http://schemas.microsoft.com/office/powerpoint/2010/main" val="1885600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idx="1"/>
          </p:nvPr>
        </p:nvSpPr>
        <p:spPr/>
        <p:txBody>
          <a:bodyPr/>
          <a:lstStyle/>
          <a:p>
            <a:r>
              <a:rPr lang="pt-BR" smtClean="0"/>
              <a:t>Novas gerações de estudiosos de nossa formação econômica e social foram buscar, digamos assim, as informações, os números e as quantidades, ausentes das análises de Caio Prado, em uma profusão de fontes primárias, as quais não eram desconhecidas, mas decerto não haviam sido até então exploradas em toda a sua riqueza.</a:t>
            </a:r>
            <a:endParaRPr lang="pt-BR" dirty="0"/>
          </a:p>
        </p:txBody>
      </p:sp>
      <p:sp>
        <p:nvSpPr>
          <p:cNvPr id="4" name="Espaço Reservado para Conteúdo 3"/>
          <p:cNvSpPr>
            <a:spLocks noGrp="1"/>
          </p:cNvSpPr>
          <p:nvPr>
            <p:ph type="body" sz="quarter" idx="14"/>
          </p:nvPr>
        </p:nvSpPr>
        <p:spPr/>
        <p:txBody>
          <a:bodyPr>
            <a:normAutofit fontScale="77500" lnSpcReduction="20000"/>
          </a:bodyPr>
          <a:lstStyle/>
          <a:p>
            <a:r>
              <a:rPr lang="pt-BR" smtClean="0"/>
              <a:t>MOTTA, José Flávio. Agonia ou Robustez? Reflexões acerca da historiografia econômica brasileira. Revista de Economia da PUC-SP. São Paulo, n. 1, pp. 117-138, jan-jun/2009, p. 125.</a:t>
            </a:r>
            <a:endParaRPr lang="pt-BR" dirty="0"/>
          </a:p>
        </p:txBody>
      </p:sp>
    </p:spTree>
    <p:extLst>
      <p:ext uri="{BB962C8B-B14F-4D97-AF65-F5344CB8AC3E}">
        <p14:creationId xmlns:p14="http://schemas.microsoft.com/office/powerpoint/2010/main" val="2706143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Novos estudos, novas fontes</a:t>
            </a:r>
            <a:endParaRPr lang="pt-BR" dirty="0"/>
          </a:p>
        </p:txBody>
      </p:sp>
      <p:sp>
        <p:nvSpPr>
          <p:cNvPr id="3" name="Espaço Reservado para Conteúdo 2"/>
          <p:cNvSpPr>
            <a:spLocks noGrp="1"/>
          </p:cNvSpPr>
          <p:nvPr>
            <p:ph idx="1"/>
          </p:nvPr>
        </p:nvSpPr>
        <p:spPr/>
        <p:txBody>
          <a:bodyPr/>
          <a:lstStyle/>
          <a:p>
            <a:r>
              <a:rPr lang="pt-BR" dirty="0" smtClean="0"/>
              <a:t>Sobre a “cultura da monografia”</a:t>
            </a:r>
          </a:p>
          <a:p>
            <a:r>
              <a:rPr lang="pt-BR" dirty="0" smtClean="0"/>
              <a:t>Novas fontes de pesquisa: manuscritos diversos, fontes cartoriais, livros de registro (impostos, transações comerciais, transferências de propriedade, etc...)</a:t>
            </a:r>
          </a:p>
          <a:p>
            <a:r>
              <a:rPr lang="pt-BR" dirty="0" smtClean="0"/>
              <a:t>A crítica das fontes</a:t>
            </a:r>
          </a:p>
          <a:p>
            <a:r>
              <a:rPr lang="pt-BR" dirty="0" smtClean="0"/>
              <a:t>As facilidades de acesso proporcionadas pela tecnologia: documentos e fontes primárias impressas</a:t>
            </a:r>
          </a:p>
          <a:p>
            <a:endParaRPr lang="pt-BR" dirty="0"/>
          </a:p>
        </p:txBody>
      </p:sp>
    </p:spTree>
    <p:extLst>
      <p:ext uri="{BB962C8B-B14F-4D97-AF65-F5344CB8AC3E}">
        <p14:creationId xmlns:p14="http://schemas.microsoft.com/office/powerpoint/2010/main" val="3860296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ítulo 5"/>
          <p:cNvSpPr>
            <a:spLocks noGrp="1"/>
          </p:cNvSpPr>
          <p:nvPr>
            <p:ph type="title"/>
          </p:nvPr>
        </p:nvSpPr>
        <p:spPr>
          <a:xfrm>
            <a:off x="107504" y="5373216"/>
            <a:ext cx="8712200" cy="1280890"/>
          </a:xfrm>
        </p:spPr>
        <p:txBody>
          <a:bodyPr>
            <a:normAutofit/>
          </a:bodyPr>
          <a:lstStyle/>
          <a:p>
            <a:r>
              <a:rPr lang="pt-BR" smtClean="0"/>
              <a:t> Fontes cartoriais: livros de registros (hipotecas, compra/venda)</a:t>
            </a:r>
            <a:endParaRPr lang="pt-BR" dirty="0"/>
          </a:p>
        </p:txBody>
      </p:sp>
      <p:pic>
        <p:nvPicPr>
          <p:cNvPr id="13" name="Espaço Reservado para Imagem 12"/>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t="6998" b="6998"/>
          <a:stretch/>
        </p:blipFill>
        <p:spPr>
          <a:xfrm>
            <a:off x="107504" y="116632"/>
            <a:ext cx="8712200" cy="5065712"/>
          </a:xfrm>
          <a:prstGeom prst="rect">
            <a:avLst/>
          </a:prstGeom>
        </p:spPr>
      </p:pic>
    </p:spTree>
    <p:extLst>
      <p:ext uri="{BB962C8B-B14F-4D97-AF65-F5344CB8AC3E}">
        <p14:creationId xmlns:p14="http://schemas.microsoft.com/office/powerpoint/2010/main" val="2714643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ítulo 5"/>
          <p:cNvSpPr>
            <a:spLocks noGrp="1"/>
          </p:cNvSpPr>
          <p:nvPr>
            <p:ph type="title"/>
          </p:nvPr>
        </p:nvSpPr>
        <p:spPr>
          <a:xfrm>
            <a:off x="217635" y="5373216"/>
            <a:ext cx="8710464" cy="1280890"/>
          </a:xfrm>
        </p:spPr>
        <p:txBody>
          <a:bodyPr>
            <a:normAutofit/>
          </a:bodyPr>
          <a:lstStyle/>
          <a:p>
            <a:r>
              <a:rPr lang="pt-BR" smtClean="0"/>
              <a:t>Fontes do judiciário: inventários, processos-crime, autos de divisão de terras...</a:t>
            </a:r>
            <a:endParaRPr lang="pt-BR" dirty="0"/>
          </a:p>
        </p:txBody>
      </p:sp>
      <p:pic>
        <p:nvPicPr>
          <p:cNvPr id="4" name="Espaço Reservado para Imagem 2"/>
          <p:cNvPicPr>
            <a:picLocks noChangeAspect="1"/>
          </p:cNvPicPr>
          <p:nvPr/>
        </p:nvPicPr>
        <p:blipFill rotWithShape="1">
          <a:blip r:embed="rId2" cstate="print">
            <a:extLst>
              <a:ext uri="{28A0092B-C50C-407E-A947-70E740481C1C}">
                <a14:useLocalDpi xmlns:a14="http://schemas.microsoft.com/office/drawing/2010/main" val="0"/>
              </a:ext>
            </a:extLst>
          </a:blip>
          <a:srcRect t="26473" b="33732"/>
          <a:stretch/>
        </p:blipFill>
        <p:spPr>
          <a:xfrm>
            <a:off x="217635" y="189543"/>
            <a:ext cx="8710464" cy="4967649"/>
          </a:xfrm>
          <a:prstGeom prst="rect">
            <a:avLst/>
          </a:prstGeom>
        </p:spPr>
      </p:pic>
    </p:spTree>
    <p:extLst>
      <p:ext uri="{BB962C8B-B14F-4D97-AF65-F5344CB8AC3E}">
        <p14:creationId xmlns:p14="http://schemas.microsoft.com/office/powerpoint/2010/main" val="3881334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ítulo 5"/>
          <p:cNvSpPr>
            <a:spLocks noGrp="1"/>
          </p:cNvSpPr>
          <p:nvPr>
            <p:ph type="title"/>
          </p:nvPr>
        </p:nvSpPr>
        <p:spPr>
          <a:xfrm>
            <a:off x="237649" y="5445224"/>
            <a:ext cx="8690447" cy="1280890"/>
          </a:xfrm>
        </p:spPr>
        <p:txBody>
          <a:bodyPr>
            <a:normAutofit/>
          </a:bodyPr>
          <a:lstStyle/>
          <a:p>
            <a:r>
              <a:rPr lang="pt-BR" smtClean="0"/>
              <a:t>Listas nominativas; Listas de qualificação de votantes; Registros paroquiais...</a:t>
            </a:r>
            <a:endParaRPr lang="pt-BR" dirty="0"/>
          </a:p>
        </p:txBody>
      </p:sp>
      <p:pic>
        <p:nvPicPr>
          <p:cNvPr id="5" name="Picture 4"/>
          <p:cNvPicPr>
            <a:picLocks noChangeAspect="1" noChangeArrowheads="1"/>
          </p:cNvPicPr>
          <p:nvPr/>
        </p:nvPicPr>
        <p:blipFill rotWithShape="1">
          <a:blip r:embed="rId2" cstate="print">
            <a:biLevel thresh="25000"/>
          </a:blip>
          <a:srcRect t="24052" b="29078"/>
          <a:stretch/>
        </p:blipFill>
        <p:spPr bwMode="auto">
          <a:xfrm>
            <a:off x="237650" y="238707"/>
            <a:ext cx="8690447" cy="5062501"/>
          </a:xfrm>
          <a:prstGeom prst="rect">
            <a:avLst/>
          </a:prstGeom>
          <a:ln w="2286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386163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smtClean="0"/>
              <a:t>Arquivos e repositórios</a:t>
            </a:r>
            <a:endParaRPr lang="pt-BR" dirty="0"/>
          </a:p>
        </p:txBody>
      </p:sp>
      <p:sp>
        <p:nvSpPr>
          <p:cNvPr id="4" name="Espaço Reservado para Conteúdo 3"/>
          <p:cNvSpPr>
            <a:spLocks noGrp="1"/>
          </p:cNvSpPr>
          <p:nvPr>
            <p:ph idx="1"/>
          </p:nvPr>
        </p:nvSpPr>
        <p:spPr/>
        <p:txBody>
          <a:bodyPr>
            <a:normAutofit lnSpcReduction="10000"/>
          </a:bodyPr>
          <a:lstStyle/>
          <a:p>
            <a:r>
              <a:rPr lang="pt-BR" smtClean="0"/>
              <a:t>Arquivo Público do Estado de São Paulo: </a:t>
            </a:r>
            <a:r>
              <a:rPr lang="pt-BR" smtClean="0">
                <a:hlinkClick r:id="rId2"/>
              </a:rPr>
              <a:t>http://www.arquivoestado.sp.gov.br/site/acervo</a:t>
            </a:r>
            <a:r>
              <a:rPr lang="pt-BR" smtClean="0"/>
              <a:t> </a:t>
            </a:r>
          </a:p>
          <a:p>
            <a:r>
              <a:rPr lang="pt-BR" smtClean="0"/>
              <a:t>Acervo Histórico Assembleia Legislativa do Estado de São Paulo: </a:t>
            </a:r>
            <a:r>
              <a:rPr lang="pt-BR" smtClean="0">
                <a:hlinkClick r:id="rId3"/>
              </a:rPr>
              <a:t>https://www.al.sp.gov.br/acervo-historico/</a:t>
            </a:r>
            <a:endParaRPr lang="pt-BR" smtClean="0"/>
          </a:p>
          <a:p>
            <a:r>
              <a:rPr lang="pt-BR" smtClean="0"/>
              <a:t>Biblioteca Nacional Digital: </a:t>
            </a:r>
            <a:r>
              <a:rPr lang="pt-BR" smtClean="0">
                <a:hlinkClick r:id="rId4"/>
              </a:rPr>
              <a:t>https://bndigital.bn.gov.br/</a:t>
            </a:r>
            <a:endParaRPr lang="pt-BR" smtClean="0"/>
          </a:p>
          <a:p>
            <a:pPr lvl="1"/>
            <a:r>
              <a:rPr lang="pt-BR" smtClean="0"/>
              <a:t>Hemeroteca digital - O Farol Paulistano: </a:t>
            </a:r>
            <a:r>
              <a:rPr lang="pt-BR" smtClean="0">
                <a:hlinkClick r:id="rId5"/>
              </a:rPr>
              <a:t>http://memoria.bn.br/DocReader/docreader.aspx?bib=700169&amp;pesq</a:t>
            </a:r>
            <a:r>
              <a:rPr lang="pt-BR" smtClean="0"/>
              <a:t>= </a:t>
            </a:r>
          </a:p>
          <a:p>
            <a:pPr lvl="1"/>
            <a:r>
              <a:rPr lang="pt-BR" smtClean="0"/>
              <a:t>Coleção de mapas – Mapa do Rio de Janeiro a São Paulo, séc. XVIII: </a:t>
            </a:r>
            <a:r>
              <a:rPr lang="pt-BR" smtClean="0">
                <a:hlinkClick r:id="rId6"/>
              </a:rPr>
              <a:t>http://objdigital.bn.br/acervo_digital/div_cartografia/cart525819/cart525819.pdf</a:t>
            </a:r>
            <a:r>
              <a:rPr lang="pt-BR" smtClean="0"/>
              <a:t> </a:t>
            </a:r>
            <a:endParaRPr lang="pt-BR" dirty="0" smtClean="0"/>
          </a:p>
        </p:txBody>
      </p:sp>
    </p:spTree>
    <p:extLst>
      <p:ext uri="{BB962C8B-B14F-4D97-AF65-F5344CB8AC3E}">
        <p14:creationId xmlns:p14="http://schemas.microsoft.com/office/powerpoint/2010/main" val="46118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744" y="2074562"/>
            <a:ext cx="6266656" cy="1468800"/>
          </a:xfrm>
        </p:spPr>
        <p:txBody>
          <a:bodyPr/>
          <a:lstStyle/>
          <a:p>
            <a:r>
              <a:rPr lang="pt-BR" dirty="0" smtClean="0"/>
              <a:t>1970 – O auge do paradigma</a:t>
            </a:r>
            <a:endParaRPr lang="pt-BR" dirty="0"/>
          </a:p>
        </p:txBody>
      </p:sp>
      <p:sp>
        <p:nvSpPr>
          <p:cNvPr id="3" name="Espaço Reservado para Texto 2"/>
          <p:cNvSpPr>
            <a:spLocks noGrp="1"/>
          </p:cNvSpPr>
          <p:nvPr>
            <p:ph type="body" idx="1"/>
          </p:nvPr>
        </p:nvSpPr>
        <p:spPr>
          <a:xfrm>
            <a:off x="2267744" y="3581400"/>
            <a:ext cx="6266656" cy="860400"/>
          </a:xfrm>
        </p:spPr>
        <p:txBody>
          <a:bodyPr/>
          <a:lstStyle/>
          <a:p>
            <a:r>
              <a:rPr lang="pt-BR" smtClean="0"/>
              <a:t>“Momento de Ciência Normal”</a:t>
            </a:r>
          </a:p>
          <a:p>
            <a:endParaRPr lang="pt-BR" dirty="0"/>
          </a:p>
        </p:txBody>
      </p:sp>
    </p:spTree>
    <p:extLst>
      <p:ext uri="{BB962C8B-B14F-4D97-AF65-F5344CB8AC3E}">
        <p14:creationId xmlns:p14="http://schemas.microsoft.com/office/powerpoint/2010/main" val="16735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smtClean="0"/>
              <a:t>Arquivos e repositórios</a:t>
            </a:r>
            <a:endParaRPr lang="pt-BR" dirty="0"/>
          </a:p>
        </p:txBody>
      </p:sp>
      <p:sp>
        <p:nvSpPr>
          <p:cNvPr id="4" name="Espaço Reservado para Conteúdo 3"/>
          <p:cNvSpPr>
            <a:spLocks noGrp="1"/>
          </p:cNvSpPr>
          <p:nvPr>
            <p:ph idx="1"/>
          </p:nvPr>
        </p:nvSpPr>
        <p:spPr/>
        <p:txBody>
          <a:bodyPr/>
          <a:lstStyle/>
          <a:p>
            <a:r>
              <a:rPr lang="pt-BR" smtClean="0"/>
              <a:t>Internet Archive: </a:t>
            </a:r>
            <a:r>
              <a:rPr lang="pt-BR" smtClean="0">
                <a:hlinkClick r:id="rId2"/>
              </a:rPr>
              <a:t>https://archive.org/</a:t>
            </a:r>
            <a:endParaRPr lang="pt-BR" smtClean="0"/>
          </a:p>
          <a:p>
            <a:pPr lvl="1"/>
            <a:r>
              <a:rPr lang="pt-BR" smtClean="0"/>
              <a:t>A primeira edição dos registros de Saint-Hilaire (1823): </a:t>
            </a:r>
            <a:r>
              <a:rPr lang="pt-BR" smtClean="0">
                <a:hlinkClick r:id="rId3"/>
              </a:rPr>
              <a:t>https://archive.org/details/bub_gb_mEKRrBqwg6oC</a:t>
            </a:r>
            <a:r>
              <a:rPr lang="pt-BR" smtClean="0"/>
              <a:t> </a:t>
            </a:r>
          </a:p>
          <a:p>
            <a:r>
              <a:rPr lang="pt-BR" smtClean="0"/>
              <a:t>Family Search: </a:t>
            </a:r>
            <a:r>
              <a:rPr lang="pt-BR" smtClean="0">
                <a:hlinkClick r:id="rId4"/>
              </a:rPr>
              <a:t>https://www.familysearch.org/</a:t>
            </a:r>
            <a:r>
              <a:rPr lang="pt-BR" smtClean="0"/>
              <a:t> </a:t>
            </a:r>
          </a:p>
          <a:p>
            <a:pPr lvl="1"/>
            <a:r>
              <a:rPr lang="pt-BR" smtClean="0">
                <a:hlinkClick r:id="rId5" action="ppaction://hlinkfile"/>
              </a:rPr>
              <a:t>Registros de casamento</a:t>
            </a:r>
            <a:endParaRPr lang="pt-BR" smtClean="0"/>
          </a:p>
          <a:p>
            <a:pPr lvl="1"/>
            <a:r>
              <a:rPr lang="pt-BR" smtClean="0">
                <a:hlinkClick r:id="rId6" action="ppaction://hlinkfile"/>
              </a:rPr>
              <a:t>Registros de óbito</a:t>
            </a:r>
            <a:endParaRPr lang="pt-BR" smtClean="0"/>
          </a:p>
          <a:p>
            <a:r>
              <a:rPr lang="pt-BR" smtClean="0"/>
              <a:t>Memória Estatística do Brasil: </a:t>
            </a:r>
            <a:r>
              <a:rPr lang="pt-BR" smtClean="0">
                <a:hlinkClick r:id="rId7"/>
              </a:rPr>
              <a:t>http://memoria.org.br/</a:t>
            </a:r>
            <a:r>
              <a:rPr lang="pt-BR" smtClean="0"/>
              <a:t> </a:t>
            </a:r>
          </a:p>
          <a:p>
            <a:pPr lvl="1"/>
            <a:r>
              <a:rPr lang="pt-BR" smtClean="0"/>
              <a:t>Primeiro relatório de Ruy Barbosa como ministro da Fazenda, 1891: </a:t>
            </a:r>
            <a:r>
              <a:rPr lang="pt-BR" smtClean="0">
                <a:hlinkClick r:id="rId8"/>
              </a:rPr>
              <a:t>http://archive.org/stream/rmfazenda18891890#page/n5/mode/2up</a:t>
            </a:r>
            <a:r>
              <a:rPr lang="pt-BR" smtClean="0"/>
              <a:t> </a:t>
            </a:r>
          </a:p>
          <a:p>
            <a:pPr lvl="1"/>
            <a:endParaRPr lang="pt-BR" dirty="0"/>
          </a:p>
        </p:txBody>
      </p:sp>
    </p:spTree>
    <p:extLst>
      <p:ext uri="{BB962C8B-B14F-4D97-AF65-F5344CB8AC3E}">
        <p14:creationId xmlns:p14="http://schemas.microsoft.com/office/powerpoint/2010/main" val="3154913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188640"/>
            <a:ext cx="7416824" cy="1152128"/>
          </a:xfrm>
        </p:spPr>
        <p:txBody>
          <a:bodyPr>
            <a:normAutofit fontScale="90000"/>
          </a:bodyPr>
          <a:lstStyle/>
          <a:p>
            <a:r>
              <a:rPr lang="pt-BR" dirty="0" smtClean="0"/>
              <a:t>Resultado: grande número de teses, dissertações e monografias</a:t>
            </a:r>
            <a:endParaRPr lang="pt-BR" dirty="0"/>
          </a:p>
        </p:txBody>
      </p:sp>
      <p:sp>
        <p:nvSpPr>
          <p:cNvPr id="3" name="Espaço Reservado para Conteúdo 2"/>
          <p:cNvSpPr>
            <a:spLocks noGrp="1"/>
          </p:cNvSpPr>
          <p:nvPr>
            <p:ph idx="1"/>
          </p:nvPr>
        </p:nvSpPr>
        <p:spPr/>
        <p:txBody>
          <a:bodyPr>
            <a:normAutofit fontScale="85000" lnSpcReduction="20000"/>
          </a:bodyPr>
          <a:lstStyle/>
          <a:p>
            <a:r>
              <a:rPr lang="pt-BR" dirty="0" smtClean="0"/>
              <a:t>Ferrovias de São Paulo: Paulista, </a:t>
            </a:r>
            <a:r>
              <a:rPr lang="pt-BR" dirty="0" err="1" smtClean="0"/>
              <a:t>Mogiana</a:t>
            </a:r>
            <a:r>
              <a:rPr lang="pt-BR" dirty="0" smtClean="0"/>
              <a:t> e Sorocabana, 1870-1940. Flávio Azevedo Marques de Saes (1874)</a:t>
            </a:r>
          </a:p>
          <a:p>
            <a:r>
              <a:rPr lang="pt-BR" dirty="0" smtClean="0"/>
              <a:t>Vila rica : população (1719-1826). Iraci del Nero da Costa (1977)</a:t>
            </a:r>
          </a:p>
          <a:p>
            <a:r>
              <a:rPr lang="pt-BR" dirty="0" smtClean="0"/>
              <a:t>Minas Gerais: escravos e senhores. Francisco Vidal Luna (1981)</a:t>
            </a:r>
          </a:p>
          <a:p>
            <a:r>
              <a:rPr lang="pt-BR" dirty="0" smtClean="0"/>
              <a:t>São Paulo, 1845-1895: metamorfoses da riqueza. Zélia Maria Cardoso de Mello (1981)</a:t>
            </a:r>
          </a:p>
          <a:p>
            <a:r>
              <a:rPr lang="pt-BR" dirty="0" smtClean="0"/>
              <a:t>A estrutura tributária e as atividades econômicas na capital paulista. Nelson Hideiki Nozoe (1983)</a:t>
            </a:r>
          </a:p>
          <a:p>
            <a:r>
              <a:rPr lang="pt-BR" dirty="0" smtClean="0"/>
              <a:t>Corpos escravos, vontades livres : estrutura da posse de cativos e família escrava em um núcleo cafeeiro (Bananal, 1801-1829). José Flávio Motta (1990)</a:t>
            </a:r>
          </a:p>
          <a:p>
            <a:r>
              <a:rPr lang="pt-BR" dirty="0" smtClean="0"/>
              <a:t>Arraia-miúda : um estudo sobre os não-proprietários de escravos no Brasil. Iraci del Nero da Costa (1992)</a:t>
            </a:r>
          </a:p>
        </p:txBody>
      </p:sp>
    </p:spTree>
    <p:extLst>
      <p:ext uri="{BB962C8B-B14F-4D97-AF65-F5344CB8AC3E}">
        <p14:creationId xmlns:p14="http://schemas.microsoft.com/office/powerpoint/2010/main" val="2023193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idx="1"/>
          </p:nvPr>
        </p:nvSpPr>
        <p:spPr/>
        <p:txBody>
          <a:bodyPr/>
          <a:lstStyle/>
          <a:p>
            <a:r>
              <a:rPr lang="pt-BR" smtClean="0"/>
              <a:t>Essa produção historiográfica recente não conseguiu evitar uma característica sem dúvida preocupante, de certa forma uma desvantagem vis-à-vis o paradigma. [...]</a:t>
            </a:r>
            <a:endParaRPr lang="pt-BR" dirty="0"/>
          </a:p>
        </p:txBody>
      </p:sp>
      <p:sp>
        <p:nvSpPr>
          <p:cNvPr id="4" name="Content Placeholder 3"/>
          <p:cNvSpPr>
            <a:spLocks noGrp="1"/>
          </p:cNvSpPr>
          <p:nvPr>
            <p:ph type="body" sz="quarter" idx="14"/>
          </p:nvPr>
        </p:nvSpPr>
        <p:spPr/>
        <p:txBody>
          <a:bodyPr>
            <a:normAutofit fontScale="77500" lnSpcReduction="20000"/>
          </a:bodyPr>
          <a:lstStyle/>
          <a:p>
            <a:r>
              <a:rPr lang="pt-BR" smtClean="0"/>
              <a:t>MOTTA, José Flávio. Agonia ou Robustez? Reflexões acerca da historiografia econômica brasileira. Revista de Economia da PUC-SP. São Paulo, n. 1, pp. 117-138, jan-jun/2009, p. 126.</a:t>
            </a:r>
            <a:endParaRPr lang="pt-BR" dirty="0"/>
          </a:p>
        </p:txBody>
      </p:sp>
    </p:spTree>
    <p:extLst>
      <p:ext uri="{BB962C8B-B14F-4D97-AF65-F5344CB8AC3E}">
        <p14:creationId xmlns:p14="http://schemas.microsoft.com/office/powerpoint/2010/main" val="987589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Texto 2"/>
          <p:cNvSpPr>
            <a:spLocks noGrp="1"/>
          </p:cNvSpPr>
          <p:nvPr>
            <p:ph idx="1"/>
          </p:nvPr>
        </p:nvSpPr>
        <p:spPr/>
        <p:txBody>
          <a:bodyPr/>
          <a:lstStyle/>
          <a:p>
            <a:r>
              <a:rPr lang="pt-BR" dirty="0" smtClean="0"/>
              <a:t>É verdade que na minha geração já tinha passado a moda da interpretação global do Brasil, que tinha tido  Caio Prado, Gilberto, Sérgio e, mais recentemente Raimundo Faoro e Celso Furtado. Na minha geração, a universidade já estava implantando a cultura da monografia. [Recentemente foi dito] que uma das carências do Brasil era justamente a de pessoas que consigam restaurar essa visão global do país, acima das regiões. Não há mais no Brasil um historiador com essa força.</a:t>
            </a:r>
            <a:endParaRPr lang="pt-BR" dirty="0"/>
          </a:p>
        </p:txBody>
      </p:sp>
      <p:sp>
        <p:nvSpPr>
          <p:cNvPr id="3" name="Content Placeholder 2"/>
          <p:cNvSpPr>
            <a:spLocks noGrp="1"/>
          </p:cNvSpPr>
          <p:nvPr>
            <p:ph type="body" sz="quarter" idx="14"/>
          </p:nvPr>
        </p:nvSpPr>
        <p:spPr/>
        <p:txBody>
          <a:bodyPr>
            <a:normAutofit fontScale="77500" lnSpcReduction="20000"/>
          </a:bodyPr>
          <a:lstStyle/>
          <a:p>
            <a:r>
              <a:rPr lang="pt-BR" smtClean="0"/>
              <a:t>Entrevista de Evaldo Cabral de Mello, In MOTTA, José Flávio. Agonia ou Robustez? Reflexões acerca da historiografia econômica brasileira. Revista de Economia da PUC-SP. São Paulo, n. 1, pp. 117-138, jan-jun/2009, p. 126.</a:t>
            </a:r>
            <a:endParaRPr lang="pt-BR" dirty="0"/>
          </a:p>
        </p:txBody>
      </p:sp>
    </p:spTree>
    <p:extLst>
      <p:ext uri="{BB962C8B-B14F-4D97-AF65-F5344CB8AC3E}">
        <p14:creationId xmlns:p14="http://schemas.microsoft.com/office/powerpoint/2010/main" val="4175693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idx="1"/>
          </p:nvPr>
        </p:nvSpPr>
        <p:spPr/>
        <p:txBody>
          <a:bodyPr/>
          <a:lstStyle/>
          <a:p>
            <a:r>
              <a:rPr lang="pt-BR" smtClean="0"/>
              <a:t>Talvez tenhamos que concordar com esse comentário. Talvez a aludida ‘cultura da monografia’ tenha se apresentado como a melhor maneira de ‘fazer ciência normal’. Talvez também não fosse de todo desprovido de sentido vincular a ‘cultura da monografia aos tempos da ditadura militar [...]</a:t>
            </a:r>
            <a:endParaRPr lang="pt-BR" dirty="0"/>
          </a:p>
        </p:txBody>
      </p:sp>
      <p:sp>
        <p:nvSpPr>
          <p:cNvPr id="4" name="Content Placeholder 3"/>
          <p:cNvSpPr>
            <a:spLocks noGrp="1"/>
          </p:cNvSpPr>
          <p:nvPr>
            <p:ph type="body" sz="quarter" idx="14"/>
          </p:nvPr>
        </p:nvSpPr>
        <p:spPr/>
        <p:txBody>
          <a:bodyPr>
            <a:normAutofit fontScale="77500" lnSpcReduction="20000"/>
          </a:bodyPr>
          <a:lstStyle/>
          <a:p>
            <a:r>
              <a:rPr lang="pt-BR" smtClean="0"/>
              <a:t>MOTTA, José Flávio. Agonia ou Robustez? Reflexões acerca da historiografia econômica brasileira. Revista de Economia da PUC-SP. São Paulo, n. 1, pp. 117-138, jan-jun/2009, p. 126.</a:t>
            </a:r>
            <a:endParaRPr lang="pt-BR" dirty="0"/>
          </a:p>
        </p:txBody>
      </p:sp>
    </p:spTree>
    <p:extLst>
      <p:ext uri="{BB962C8B-B14F-4D97-AF65-F5344CB8AC3E}">
        <p14:creationId xmlns:p14="http://schemas.microsoft.com/office/powerpoint/2010/main" val="2092508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Revisionistas</a:t>
            </a:r>
            <a:endParaRPr lang="pt-BR" dirty="0"/>
          </a:p>
        </p:txBody>
      </p:sp>
      <p:sp>
        <p:nvSpPr>
          <p:cNvPr id="3" name="Espaço Reservado para Texto 2"/>
          <p:cNvSpPr>
            <a:spLocks noGrp="1"/>
          </p:cNvSpPr>
          <p:nvPr>
            <p:ph type="body" idx="1"/>
          </p:nvPr>
        </p:nvSpPr>
        <p:spPr/>
        <p:txBody>
          <a:bodyPr/>
          <a:lstStyle/>
          <a:p>
            <a:r>
              <a:rPr lang="pt-BR" dirty="0" smtClean="0"/>
              <a:t>Alguns resultados</a:t>
            </a:r>
            <a:endParaRPr lang="pt-BR" dirty="0"/>
          </a:p>
        </p:txBody>
      </p:sp>
    </p:spTree>
    <p:extLst>
      <p:ext uri="{BB962C8B-B14F-4D97-AF65-F5344CB8AC3E}">
        <p14:creationId xmlns:p14="http://schemas.microsoft.com/office/powerpoint/2010/main" val="3336604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Estrutura da Posse de Escravos</a:t>
            </a:r>
            <a:endParaRPr lang="pt-BR" dirty="0"/>
          </a:p>
        </p:txBody>
      </p:sp>
      <p:sp>
        <p:nvSpPr>
          <p:cNvPr id="3" name="Espaço Reservado para Conteúdo 2"/>
          <p:cNvSpPr>
            <a:spLocks noGrp="1"/>
          </p:cNvSpPr>
          <p:nvPr>
            <p:ph idx="1"/>
          </p:nvPr>
        </p:nvSpPr>
        <p:spPr/>
        <p:txBody>
          <a:bodyPr/>
          <a:lstStyle/>
          <a:p>
            <a:r>
              <a:rPr lang="pt-BR" dirty="0" smtClean="0"/>
              <a:t>A grande maioria dos escravistas possuía poucos escravos</a:t>
            </a:r>
          </a:p>
          <a:p>
            <a:r>
              <a:rPr lang="pt-BR" dirty="0" smtClean="0"/>
              <a:t>O escravo típico vivia fora do ambiente de plantation</a:t>
            </a:r>
          </a:p>
        </p:txBody>
      </p:sp>
    </p:spTree>
    <p:extLst>
      <p:ext uri="{BB962C8B-B14F-4D97-AF65-F5344CB8AC3E}">
        <p14:creationId xmlns:p14="http://schemas.microsoft.com/office/powerpoint/2010/main" val="4012311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Os escravos e a escravidão</a:t>
            </a:r>
            <a:endParaRPr lang="pt-BR" dirty="0"/>
          </a:p>
        </p:txBody>
      </p:sp>
      <p:sp>
        <p:nvSpPr>
          <p:cNvPr id="3" name="Espaço Reservado para Conteúdo 2"/>
          <p:cNvSpPr>
            <a:spLocks noGrp="1"/>
          </p:cNvSpPr>
          <p:nvPr>
            <p:ph idx="1"/>
          </p:nvPr>
        </p:nvSpPr>
        <p:spPr/>
        <p:txBody>
          <a:bodyPr/>
          <a:lstStyle/>
          <a:p>
            <a:r>
              <a:rPr lang="pt-BR" dirty="0" smtClean="0"/>
              <a:t>Escravos como sujeitos históricos</a:t>
            </a:r>
          </a:p>
          <a:p>
            <a:r>
              <a:rPr lang="pt-BR" dirty="0" smtClean="0"/>
              <a:t>Agentes ativos dentro do cotidiano escravista brasileiro</a:t>
            </a:r>
          </a:p>
          <a:p>
            <a:r>
              <a:rPr lang="pt-BR" dirty="0" smtClean="0"/>
              <a:t>Afastamento do estereótipo do escravo submisso e dócil</a:t>
            </a:r>
          </a:p>
          <a:p>
            <a:r>
              <a:rPr lang="pt-BR" dirty="0" smtClean="0"/>
              <a:t>Afastamento da ideia do cativo coisificado</a:t>
            </a:r>
            <a:endParaRPr lang="pt-BR" dirty="0"/>
          </a:p>
        </p:txBody>
      </p:sp>
    </p:spTree>
    <p:extLst>
      <p:ext uri="{BB962C8B-B14F-4D97-AF65-F5344CB8AC3E}">
        <p14:creationId xmlns:p14="http://schemas.microsoft.com/office/powerpoint/2010/main" val="3637960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normAutofit/>
          </a:bodyPr>
          <a:lstStyle/>
          <a:p>
            <a:r>
              <a:rPr lang="pt-BR" dirty="0" smtClean="0"/>
              <a:t>Agonia ou Robustez?</a:t>
            </a:r>
            <a:endParaRPr lang="pt-BR" dirty="0"/>
          </a:p>
        </p:txBody>
      </p:sp>
      <p:sp>
        <p:nvSpPr>
          <p:cNvPr id="5" name="Subtítulo 4"/>
          <p:cNvSpPr>
            <a:spLocks noGrp="1"/>
          </p:cNvSpPr>
          <p:nvPr>
            <p:ph type="subTitle" idx="1"/>
          </p:nvPr>
        </p:nvSpPr>
        <p:spPr/>
        <p:txBody>
          <a:bodyPr/>
          <a:lstStyle/>
          <a:p>
            <a:r>
              <a:rPr lang="pt-BR" dirty="0"/>
              <a:t>O paradigma ou a monografia?</a:t>
            </a:r>
          </a:p>
        </p:txBody>
      </p:sp>
    </p:spTree>
    <p:extLst>
      <p:ext uri="{BB962C8B-B14F-4D97-AF65-F5344CB8AC3E}">
        <p14:creationId xmlns:p14="http://schemas.microsoft.com/office/powerpoint/2010/main" val="1362341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smtClean="0"/>
              <a:t>O escravismo da D. Ana </a:t>
            </a:r>
            <a:endParaRPr lang="pt-BR" dirty="0"/>
          </a:p>
        </p:txBody>
      </p:sp>
      <p:sp>
        <p:nvSpPr>
          <p:cNvPr id="4" name="Text Placeholder 3"/>
          <p:cNvSpPr>
            <a:spLocks noGrp="1"/>
          </p:cNvSpPr>
          <p:nvPr>
            <p:ph idx="1"/>
          </p:nvPr>
        </p:nvSpPr>
        <p:spPr/>
        <p:txBody>
          <a:bodyPr/>
          <a:lstStyle/>
          <a:p>
            <a:r>
              <a:rPr lang="pt-BR" dirty="0" smtClean="0"/>
              <a:t>A História Econômica agoniza ou demonstra robustez? </a:t>
            </a:r>
          </a:p>
          <a:p>
            <a:pPr lvl="1"/>
            <a:r>
              <a:rPr lang="pt-BR" dirty="0" smtClean="0"/>
              <a:t>A vasta pesquisa em fontes documentais e o avanço do conhecimento</a:t>
            </a:r>
          </a:p>
          <a:p>
            <a:pPr lvl="1"/>
            <a:r>
              <a:rPr lang="pt-BR" dirty="0" smtClean="0"/>
              <a:t>A complementariedade dos dois tipos de abordagem</a:t>
            </a:r>
          </a:p>
          <a:p>
            <a:endParaRPr lang="pt-BR" dirty="0" smtClean="0"/>
          </a:p>
          <a:p>
            <a:r>
              <a:rPr lang="pt-BR" dirty="0" smtClean="0"/>
              <a:t>O exemplo dos estudos sobre a escravidão</a:t>
            </a:r>
          </a:p>
          <a:p>
            <a:pPr lvl="1"/>
            <a:r>
              <a:rPr lang="pt-BR" dirty="0" smtClean="0"/>
              <a:t>O Escravismo Colonial versus o escravismo da D. Ana</a:t>
            </a:r>
          </a:p>
          <a:p>
            <a:pPr lvl="1"/>
            <a:r>
              <a:rPr lang="pt-BR" dirty="0" smtClean="0"/>
              <a:t>Quem está correto na interpretação do Brasil escravista?</a:t>
            </a:r>
            <a:endParaRPr lang="pt-BR" dirty="0"/>
          </a:p>
        </p:txBody>
      </p:sp>
    </p:spTree>
    <p:extLst>
      <p:ext uri="{BB962C8B-B14F-4D97-AF65-F5344CB8AC3E}">
        <p14:creationId xmlns:p14="http://schemas.microsoft.com/office/powerpoint/2010/main" val="485979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339752" y="332656"/>
            <a:ext cx="6589141" cy="5832648"/>
          </a:xfrm>
        </p:spPr>
        <p:txBody>
          <a:bodyPr/>
          <a:lstStyle/>
          <a:p>
            <a:r>
              <a:rPr lang="pt-BR" dirty="0" smtClean="0"/>
              <a:t>A ciência normal, atividade na qual a maioria dos cientistas emprega inevitavelmente quase todo seu tempo, é baseada no pressuposto de que a comunidade científica sabe como é o mundo. Grande parte do sucesso do empreendimento deriva da disposição da comunidade para defender esse pressuposto  </a:t>
            </a:r>
            <a:r>
              <a:rPr lang="pt-BR" dirty="0" smtClean="0">
                <a:sym typeface="Symbol" pitchFamily="18" charset="2"/>
              </a:rPr>
              <a:t></a:t>
            </a:r>
            <a:r>
              <a:rPr lang="pt-BR" dirty="0" smtClean="0"/>
              <a:t>com custos consideráveis, se necessário. Por exemplo, a ciência normal frequentemente suprime novidades fundamentais, porque estas subvertem necessariamente seus compromissos básicos.</a:t>
            </a:r>
            <a:endParaRPr lang="pt-BR" dirty="0"/>
          </a:p>
        </p:txBody>
      </p:sp>
      <p:sp>
        <p:nvSpPr>
          <p:cNvPr id="6" name="Espaço Reservado para Texto 5"/>
          <p:cNvSpPr>
            <a:spLocks noGrp="1"/>
          </p:cNvSpPr>
          <p:nvPr>
            <p:ph type="body" sz="quarter" idx="14"/>
          </p:nvPr>
        </p:nvSpPr>
        <p:spPr/>
        <p:txBody>
          <a:bodyPr>
            <a:normAutofit lnSpcReduction="10000"/>
          </a:bodyPr>
          <a:lstStyle/>
          <a:p>
            <a:r>
              <a:rPr lang="pt-BR" dirty="0" smtClean="0"/>
              <a:t>Thomas S. </a:t>
            </a:r>
            <a:r>
              <a:rPr lang="pt-BR" dirty="0" err="1" smtClean="0"/>
              <a:t>Khun</a:t>
            </a:r>
            <a:r>
              <a:rPr lang="pt-BR" dirty="0" smtClean="0"/>
              <a:t>. A estrutura das revoluções científicas. 3.ed. São Paulo: Perspectiva, 1991, p. 24</a:t>
            </a:r>
            <a:endParaRPr lang="pt-BR" dirty="0"/>
          </a:p>
        </p:txBody>
      </p:sp>
    </p:spTree>
    <p:extLst>
      <p:ext uri="{BB962C8B-B14F-4D97-AF65-F5344CB8AC3E}">
        <p14:creationId xmlns:p14="http://schemas.microsoft.com/office/powerpoint/2010/main" val="1517237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idx="1"/>
          </p:nvPr>
        </p:nvSpPr>
        <p:spPr/>
        <p:txBody>
          <a:bodyPr/>
          <a:lstStyle/>
          <a:p>
            <a:r>
              <a:rPr lang="pt-BR" dirty="0" smtClean="0"/>
              <a:t>Essa forma de encarar a pesquisa </a:t>
            </a:r>
            <a:r>
              <a:rPr lang="pt-BR" dirty="0" smtClean="0"/>
              <a:t>histórica </a:t>
            </a:r>
            <a:r>
              <a:rPr lang="pt-BR" dirty="0" smtClean="0"/>
              <a:t>talvez seja bem </a:t>
            </a:r>
            <a:r>
              <a:rPr lang="pt-BR" dirty="0" smtClean="0"/>
              <a:t>ilustrada mediante </a:t>
            </a:r>
            <a:r>
              <a:rPr lang="pt-BR" dirty="0" smtClean="0"/>
              <a:t>o relato de um episódio </a:t>
            </a:r>
          </a:p>
          <a:p>
            <a:r>
              <a:rPr lang="pt-BR" dirty="0" smtClean="0"/>
              <a:t>ocorrido há alguns anos, </a:t>
            </a:r>
            <a:r>
              <a:rPr lang="pt-BR" dirty="0" smtClean="0"/>
              <a:t>quando tomamos </a:t>
            </a:r>
            <a:r>
              <a:rPr lang="pt-BR" dirty="0" smtClean="0"/>
              <a:t>parte de uma </a:t>
            </a:r>
            <a:r>
              <a:rPr lang="pt-BR" dirty="0" smtClean="0"/>
              <a:t>mesa-redonda em </a:t>
            </a:r>
            <a:r>
              <a:rPr lang="pt-BR" dirty="0" smtClean="0"/>
              <a:t>Congresso promovido pela [...] (ABPHE). Entre os participantes, estava também o Prof. Jacob </a:t>
            </a:r>
            <a:r>
              <a:rPr lang="pt-BR" dirty="0" err="1" smtClean="0"/>
              <a:t>Gorender</a:t>
            </a:r>
            <a:r>
              <a:rPr lang="pt-BR" dirty="0" smtClean="0"/>
              <a:t>.</a:t>
            </a:r>
            <a:endParaRPr lang="pt-BR" dirty="0"/>
          </a:p>
        </p:txBody>
      </p:sp>
      <p:sp>
        <p:nvSpPr>
          <p:cNvPr id="4" name="Content Placeholder 3"/>
          <p:cNvSpPr>
            <a:spLocks noGrp="1"/>
          </p:cNvSpPr>
          <p:nvPr>
            <p:ph type="body" sz="quarter" idx="14"/>
          </p:nvPr>
        </p:nvSpPr>
        <p:spPr/>
        <p:txBody>
          <a:bodyPr>
            <a:normAutofit fontScale="77500" lnSpcReduction="20000"/>
          </a:bodyPr>
          <a:lstStyle/>
          <a:p>
            <a:r>
              <a:rPr lang="pt-BR" smtClean="0"/>
              <a:t>MOTTA, José Flávio. Agonia ou Robustez? Reflexões acerca da historiografia econômica brasileira. Revista de Economia da PUC-SP. São Paulo, n. 1, pp. 117-138, jan-jun/2009, p. 133.</a:t>
            </a:r>
            <a:endParaRPr lang="pt-BR" dirty="0"/>
          </a:p>
        </p:txBody>
      </p:sp>
    </p:spTree>
    <p:extLst>
      <p:ext uri="{BB962C8B-B14F-4D97-AF65-F5344CB8AC3E}">
        <p14:creationId xmlns:p14="http://schemas.microsoft.com/office/powerpoint/2010/main" val="2733255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idx="1"/>
          </p:nvPr>
        </p:nvSpPr>
        <p:spPr/>
        <p:txBody>
          <a:bodyPr/>
          <a:lstStyle/>
          <a:p>
            <a:r>
              <a:rPr lang="pt-BR" dirty="0" smtClean="0"/>
              <a:t>Expusemos um trabalho dedicado </a:t>
            </a:r>
            <a:r>
              <a:rPr lang="pt-BR" dirty="0" smtClean="0"/>
              <a:t>ao </a:t>
            </a:r>
            <a:r>
              <a:rPr lang="pt-BR" dirty="0" smtClean="0"/>
              <a:t>estudo da estabilidade das </a:t>
            </a:r>
            <a:r>
              <a:rPr lang="pt-BR" dirty="0" smtClean="0"/>
              <a:t>famílias </a:t>
            </a:r>
            <a:r>
              <a:rPr lang="pt-BR" dirty="0" smtClean="0"/>
              <a:t>escravas em um grande</a:t>
            </a:r>
          </a:p>
          <a:p>
            <a:r>
              <a:rPr lang="pt-BR" dirty="0" smtClean="0"/>
              <a:t>plantel de cativos </a:t>
            </a:r>
            <a:r>
              <a:rPr lang="pt-BR" dirty="0" smtClean="0"/>
              <a:t>[...] </a:t>
            </a:r>
          </a:p>
          <a:p>
            <a:endParaRPr lang="pt-BR" dirty="0" smtClean="0"/>
          </a:p>
          <a:p>
            <a:r>
              <a:rPr lang="pt-BR" dirty="0" smtClean="0"/>
              <a:t>Acompanhamos essa escravaria pelas </a:t>
            </a:r>
          </a:p>
          <a:p>
            <a:r>
              <a:rPr lang="pt-BR" dirty="0" smtClean="0"/>
              <a:t>últimas décadas do setecentos e pelos decênios iniciais do século XIX. Na maior parte do período, a proprietária era uma viúva, D. Anna de Oliveira Roza.</a:t>
            </a:r>
            <a:endParaRPr lang="pt-BR" dirty="0"/>
          </a:p>
        </p:txBody>
      </p:sp>
      <p:sp>
        <p:nvSpPr>
          <p:cNvPr id="6" name="Content Placeholder 5"/>
          <p:cNvSpPr>
            <a:spLocks noGrp="1"/>
          </p:cNvSpPr>
          <p:nvPr>
            <p:ph type="body" sz="quarter" idx="14"/>
          </p:nvPr>
        </p:nvSpPr>
        <p:spPr/>
        <p:txBody>
          <a:bodyPr>
            <a:normAutofit fontScale="77500" lnSpcReduction="20000"/>
          </a:bodyPr>
          <a:lstStyle/>
          <a:p>
            <a:r>
              <a:rPr lang="pt-BR" smtClean="0"/>
              <a:t>MOTTA, José Flávio. Agonia ou Robustez? Reflexões acerca da historiografia econômica brasileira. Revista de Economia da PUC-SP. São Paulo, n. 1, pp. 117-138, jan-jun/2009, p. 133.</a:t>
            </a:r>
            <a:endParaRPr lang="pt-BR" dirty="0"/>
          </a:p>
        </p:txBody>
      </p:sp>
    </p:spTree>
    <p:extLst>
      <p:ext uri="{BB962C8B-B14F-4D97-AF65-F5344CB8AC3E}">
        <p14:creationId xmlns:p14="http://schemas.microsoft.com/office/powerpoint/2010/main" val="34667874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idx="1"/>
          </p:nvPr>
        </p:nvSpPr>
        <p:spPr/>
        <p:txBody>
          <a:bodyPr/>
          <a:lstStyle/>
          <a:p>
            <a:r>
              <a:rPr lang="pt-BR" smtClean="0"/>
              <a:t>Na parte final da sessão [...] uma questão afeta diretamente ao nosso trabalho foi lançada, não a nós, mas ao Prof. Gorender [...] Afinal, como melhor caracterizaríamos o escravismo brasileiro: com fundamento na análise do modo de produção escravista colonial [...] ou mediante a análise do escravismo da D. Anna? </a:t>
            </a:r>
            <a:endParaRPr lang="pt-BR" dirty="0"/>
          </a:p>
        </p:txBody>
      </p:sp>
      <p:sp>
        <p:nvSpPr>
          <p:cNvPr id="6" name="Content Placeholder 5"/>
          <p:cNvSpPr>
            <a:spLocks noGrp="1"/>
          </p:cNvSpPr>
          <p:nvPr>
            <p:ph type="body" sz="quarter" idx="14"/>
          </p:nvPr>
        </p:nvSpPr>
        <p:spPr/>
        <p:txBody>
          <a:bodyPr>
            <a:normAutofit fontScale="77500" lnSpcReduction="20000"/>
          </a:bodyPr>
          <a:lstStyle/>
          <a:p>
            <a:r>
              <a:rPr lang="pt-BR" smtClean="0"/>
              <a:t>MOTTA, José Flávio. Agonia ou Robustez? Reflexões acerca da historiografia econômica brasileira. Revista de Economia da PUC-SP. São Paulo, n. 1, pp. 117-138, jan-jun/2009, p. 133.</a:t>
            </a:r>
            <a:endParaRPr lang="pt-BR" dirty="0"/>
          </a:p>
        </p:txBody>
      </p:sp>
    </p:spTree>
    <p:extLst>
      <p:ext uri="{BB962C8B-B14F-4D97-AF65-F5344CB8AC3E}">
        <p14:creationId xmlns:p14="http://schemas.microsoft.com/office/powerpoint/2010/main" val="2225868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idx="1"/>
          </p:nvPr>
        </p:nvSpPr>
        <p:spPr/>
        <p:txBody>
          <a:bodyPr/>
          <a:lstStyle/>
          <a:p>
            <a:r>
              <a:rPr lang="pt-BR" smtClean="0"/>
              <a:t>Como não poderia deixar de ser, foi sábia a resposta do tarimbado historiador: ambas as análises deveriam ser consideradas.</a:t>
            </a:r>
            <a:endParaRPr lang="pt-BR" dirty="0"/>
          </a:p>
        </p:txBody>
      </p:sp>
      <p:sp>
        <p:nvSpPr>
          <p:cNvPr id="6" name="Content Placeholder 5"/>
          <p:cNvSpPr>
            <a:spLocks noGrp="1"/>
          </p:cNvSpPr>
          <p:nvPr>
            <p:ph type="body" sz="quarter" idx="14"/>
          </p:nvPr>
        </p:nvSpPr>
        <p:spPr/>
        <p:txBody>
          <a:bodyPr>
            <a:normAutofit fontScale="77500" lnSpcReduction="20000"/>
          </a:bodyPr>
          <a:lstStyle/>
          <a:p>
            <a:r>
              <a:rPr lang="pt-BR" smtClean="0"/>
              <a:t>MOTTA, José Flávio. Agonia ou Robustez? Reflexões acerca da historiografia econômica brasileira. Revista de Economia da PUC-SP. São Paulo, n. 1, pp. 117-138, jan-jun/2009, p. 133.</a:t>
            </a:r>
            <a:endParaRPr lang="pt-BR" dirty="0"/>
          </a:p>
        </p:txBody>
      </p:sp>
    </p:spTree>
    <p:extLst>
      <p:ext uri="{BB962C8B-B14F-4D97-AF65-F5344CB8AC3E}">
        <p14:creationId xmlns:p14="http://schemas.microsoft.com/office/powerpoint/2010/main" val="1403133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Os paradigmas adquirem seu status porque são mais bem sucedidos que seus competidores na resolução de alguns problemas que o grupo de cientistas reconhece como graves. [...] De início, o sucesso de um paradigma [...] é, em grande parte, uma promessa de sucesso que pode ser descoberta </a:t>
            </a:r>
            <a:br>
              <a:rPr lang="pt-BR" dirty="0" smtClean="0"/>
            </a:br>
            <a:r>
              <a:rPr lang="pt-BR" dirty="0" smtClean="0"/>
              <a:t>em exemplos selecionados e ainda incompletos.</a:t>
            </a:r>
            <a:endParaRPr lang="pt-BR" dirty="0"/>
          </a:p>
        </p:txBody>
      </p:sp>
      <p:sp>
        <p:nvSpPr>
          <p:cNvPr id="6" name="Espaço Reservado para Texto 5"/>
          <p:cNvSpPr>
            <a:spLocks noGrp="1"/>
          </p:cNvSpPr>
          <p:nvPr>
            <p:ph type="body" sz="quarter" idx="14"/>
          </p:nvPr>
        </p:nvSpPr>
        <p:spPr/>
        <p:txBody>
          <a:bodyPr>
            <a:normAutofit lnSpcReduction="10000"/>
          </a:bodyPr>
          <a:lstStyle/>
          <a:p>
            <a:r>
              <a:rPr lang="pt-BR" dirty="0"/>
              <a:t>Thomas S. </a:t>
            </a:r>
            <a:r>
              <a:rPr lang="pt-BR" dirty="0" err="1"/>
              <a:t>Khun</a:t>
            </a:r>
            <a:r>
              <a:rPr lang="pt-BR" dirty="0"/>
              <a:t>. A estrutura das revoluções científicas. 3.ed. São Paulo: Perspectiva, 1991, p. </a:t>
            </a:r>
            <a:r>
              <a:rPr lang="pt-BR" dirty="0" smtClean="0"/>
              <a:t>44.</a:t>
            </a:r>
            <a:endParaRPr lang="pt-BR" dirty="0"/>
          </a:p>
        </p:txBody>
      </p:sp>
    </p:spTree>
    <p:extLst>
      <p:ext uri="{BB962C8B-B14F-4D97-AF65-F5344CB8AC3E}">
        <p14:creationId xmlns:p14="http://schemas.microsoft.com/office/powerpoint/2010/main" val="153212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a:t>A ciência normal consiste na atualização dessa promessa, atualização que se obtém ampliando-se o conhecimento daqueles fatos que o paradigma apresenta como particularmente relevantes, aumentando-se a correlação entre esses fatos e as predições do paradigma e articulando-se ainda mais o próprio </a:t>
            </a:r>
            <a:r>
              <a:rPr lang="pt-BR" dirty="0" smtClean="0"/>
              <a:t>paradigma.</a:t>
            </a:r>
            <a:endParaRPr lang="pt-BR" dirty="0"/>
          </a:p>
        </p:txBody>
      </p:sp>
      <p:sp>
        <p:nvSpPr>
          <p:cNvPr id="6" name="Espaço Reservado para Texto 5"/>
          <p:cNvSpPr>
            <a:spLocks noGrp="1"/>
          </p:cNvSpPr>
          <p:nvPr>
            <p:ph type="body" sz="quarter" idx="14"/>
          </p:nvPr>
        </p:nvSpPr>
        <p:spPr/>
        <p:txBody>
          <a:bodyPr>
            <a:normAutofit lnSpcReduction="10000"/>
          </a:bodyPr>
          <a:lstStyle/>
          <a:p>
            <a:r>
              <a:rPr lang="pt-BR" dirty="0"/>
              <a:t>Thomas S. </a:t>
            </a:r>
            <a:r>
              <a:rPr lang="pt-BR" dirty="0" err="1"/>
              <a:t>Khun</a:t>
            </a:r>
            <a:r>
              <a:rPr lang="pt-BR" dirty="0"/>
              <a:t>. A estrutura das revoluções científicas. 3.ed. São Paulo: Perspectiva, 1991, p. </a:t>
            </a:r>
            <a:r>
              <a:rPr lang="pt-BR" dirty="0" smtClean="0"/>
              <a:t>44.</a:t>
            </a:r>
            <a:endParaRPr lang="pt-BR" dirty="0"/>
          </a:p>
        </p:txBody>
      </p:sp>
    </p:spTree>
    <p:extLst>
      <p:ext uri="{BB962C8B-B14F-4D97-AF65-F5344CB8AC3E}">
        <p14:creationId xmlns:p14="http://schemas.microsoft.com/office/powerpoint/2010/main" val="68041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Crítica de “Ciência Normal”</a:t>
            </a:r>
            <a:endParaRPr lang="pt-BR" dirty="0"/>
          </a:p>
        </p:txBody>
      </p:sp>
      <p:sp>
        <p:nvSpPr>
          <p:cNvPr id="3" name="Espaço Reservado para Conteúdo 2"/>
          <p:cNvSpPr>
            <a:spLocks noGrp="1"/>
          </p:cNvSpPr>
          <p:nvPr>
            <p:ph idx="1"/>
          </p:nvPr>
        </p:nvSpPr>
        <p:spPr>
          <a:xfrm>
            <a:off x="2121017" y="1556792"/>
            <a:ext cx="6843653" cy="4320480"/>
          </a:xfrm>
        </p:spPr>
        <p:txBody>
          <a:bodyPr/>
          <a:lstStyle/>
          <a:p>
            <a:r>
              <a:rPr lang="pt-BR" dirty="0" smtClean="0"/>
              <a:t>Formação do Brasil Contemporâneo</a:t>
            </a:r>
          </a:p>
          <a:p>
            <a:pPr lvl="1"/>
            <a:r>
              <a:rPr lang="pt-BR" dirty="0" smtClean="0"/>
              <a:t>Prado vê o “processo econômico globalmente”</a:t>
            </a:r>
          </a:p>
          <a:p>
            <a:pPr lvl="1"/>
            <a:r>
              <a:rPr lang="pt-BR" dirty="0" smtClean="0"/>
              <a:t>“[...] quadro harmonioso com a conjugação perfeita de suas partes”</a:t>
            </a:r>
          </a:p>
          <a:p>
            <a:endParaRPr lang="pt-BR" dirty="0" smtClean="0"/>
          </a:p>
          <a:p>
            <a:r>
              <a:rPr lang="pt-BR" dirty="0" smtClean="0"/>
              <a:t>História Econômica do Brasil</a:t>
            </a:r>
          </a:p>
          <a:p>
            <a:pPr lvl="1"/>
            <a:r>
              <a:rPr lang="pt-BR" dirty="0" smtClean="0"/>
              <a:t>“[...] falta ao volume certa amplitude de informações. Há poucos dados, os números e quantidades são reduzidos”</a:t>
            </a:r>
          </a:p>
        </p:txBody>
      </p:sp>
      <p:sp>
        <p:nvSpPr>
          <p:cNvPr id="4" name="Espaço Reservado para Texto 5"/>
          <p:cNvSpPr txBox="1">
            <a:spLocks/>
          </p:cNvSpPr>
          <p:nvPr/>
        </p:nvSpPr>
        <p:spPr>
          <a:xfrm>
            <a:off x="2123728" y="6236543"/>
            <a:ext cx="6805166" cy="50482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r>
              <a:rPr lang="pt-BR" sz="1400" dirty="0"/>
              <a:t>Francisco </a:t>
            </a:r>
            <a:r>
              <a:rPr lang="pt-BR" sz="1400" dirty="0" err="1" smtClean="0"/>
              <a:t>Iglésias</a:t>
            </a:r>
            <a:r>
              <a:rPr lang="pt-BR" sz="1400" dirty="0" smtClean="0"/>
              <a:t>. Situação </a:t>
            </a:r>
            <a:r>
              <a:rPr lang="pt-BR" sz="1400" dirty="0"/>
              <a:t>da história econômica no </a:t>
            </a:r>
            <a:r>
              <a:rPr lang="pt-BR" sz="1400" dirty="0" smtClean="0"/>
              <a:t>Brasil. Anais </a:t>
            </a:r>
            <a:r>
              <a:rPr lang="pt-BR" sz="1400" dirty="0"/>
              <a:t>de História. Assis: FFCL, ano II, p. 9-64, 1970</a:t>
            </a:r>
          </a:p>
        </p:txBody>
      </p:sp>
    </p:spTree>
    <p:extLst>
      <p:ext uri="{BB962C8B-B14F-4D97-AF65-F5344CB8AC3E}">
        <p14:creationId xmlns:p14="http://schemas.microsoft.com/office/powerpoint/2010/main" val="342143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voltar-se para dentro</a:t>
            </a:r>
            <a:endParaRPr lang="pt-BR" dirty="0"/>
          </a:p>
        </p:txBody>
      </p:sp>
      <p:sp>
        <p:nvSpPr>
          <p:cNvPr id="3" name="Espaço Reservado para Texto 2"/>
          <p:cNvSpPr>
            <a:spLocks noGrp="1"/>
          </p:cNvSpPr>
          <p:nvPr>
            <p:ph type="body" idx="1"/>
          </p:nvPr>
        </p:nvSpPr>
        <p:spPr/>
        <p:txBody>
          <a:bodyPr/>
          <a:lstStyle/>
          <a:p>
            <a:r>
              <a:rPr lang="pt-BR" dirty="0" smtClean="0"/>
              <a:t>As primeiras críticas “teóricas”</a:t>
            </a:r>
            <a:endParaRPr lang="pt-BR" dirty="0"/>
          </a:p>
        </p:txBody>
      </p:sp>
    </p:spTree>
    <p:extLst>
      <p:ext uri="{BB962C8B-B14F-4D97-AF65-F5344CB8AC3E}">
        <p14:creationId xmlns:p14="http://schemas.microsoft.com/office/powerpoint/2010/main" val="367243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Mesmo referencial, resultados distintos </a:t>
            </a:r>
            <a:endParaRPr lang="pt-BR" dirty="0"/>
          </a:p>
        </p:txBody>
      </p:sp>
      <p:sp>
        <p:nvSpPr>
          <p:cNvPr id="3" name="Content Placeholder 2"/>
          <p:cNvSpPr>
            <a:spLocks noGrp="1"/>
          </p:cNvSpPr>
          <p:nvPr>
            <p:ph idx="1"/>
          </p:nvPr>
        </p:nvSpPr>
        <p:spPr>
          <a:xfrm>
            <a:off x="2121017" y="1772816"/>
            <a:ext cx="6843653" cy="4896544"/>
          </a:xfrm>
        </p:spPr>
        <p:txBody>
          <a:bodyPr/>
          <a:lstStyle/>
          <a:p>
            <a:r>
              <a:rPr lang="pt-BR" dirty="0" smtClean="0"/>
              <a:t>Caio Prado Júnior e o “Sentido da Colonização”</a:t>
            </a:r>
          </a:p>
          <a:p>
            <a:r>
              <a:rPr lang="pt-BR" dirty="0" smtClean="0"/>
              <a:t>Celso Furtado e as análises do fluxo de renda</a:t>
            </a:r>
          </a:p>
          <a:p>
            <a:r>
              <a:rPr lang="pt-BR" dirty="0" smtClean="0"/>
              <a:t>Fernando Antonio Novais e o “Sentido Profundo da Colonização”</a:t>
            </a:r>
          </a:p>
          <a:p>
            <a:endParaRPr lang="pt-BR" dirty="0" smtClean="0"/>
          </a:p>
          <a:p>
            <a:r>
              <a:rPr lang="pt-BR" dirty="0" smtClean="0"/>
              <a:t>Economia colonial é vista como mero apêndice da europeia</a:t>
            </a:r>
          </a:p>
          <a:p>
            <a:pPr lvl="1"/>
            <a:r>
              <a:rPr lang="pt-BR" dirty="0" smtClean="0"/>
              <a:t>Não se cria aqui uma sociedade autônoma</a:t>
            </a:r>
            <a:endParaRPr lang="pt-BR" dirty="0" smtClean="0"/>
          </a:p>
        </p:txBody>
      </p:sp>
    </p:spTree>
    <p:extLst>
      <p:ext uri="{BB962C8B-B14F-4D97-AF65-F5344CB8AC3E}">
        <p14:creationId xmlns:p14="http://schemas.microsoft.com/office/powerpoint/2010/main" val="1983831646"/>
      </p:ext>
    </p:extLst>
  </p:cSld>
  <p:clrMapOvr>
    <a:masterClrMapping/>
  </p:clrMapOvr>
</p:sld>
</file>

<file path=ppt/theme/theme1.xml><?xml version="1.0" encoding="utf-8"?>
<a:theme xmlns:a="http://schemas.openxmlformats.org/drawingml/2006/main" name="Cacho">
  <a:themeElements>
    <a:clrScheme name="Letreiro">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Personalizada 2">
      <a:majorFont>
        <a:latin typeface="Candara"/>
        <a:ea typeface=""/>
        <a:cs typeface=""/>
      </a:majorFont>
      <a:minorFont>
        <a:latin typeface="Kalinga"/>
        <a:ea typeface=""/>
        <a:cs typeface=""/>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Luciana 2017 v3</Template>
  <TotalTime>29632</TotalTime>
  <Words>2711</Words>
  <Application>Microsoft Office PowerPoint</Application>
  <PresentationFormat>Apresentação na tela (4:3)</PresentationFormat>
  <Paragraphs>156</Paragraphs>
  <Slides>43</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43</vt:i4>
      </vt:variant>
    </vt:vector>
  </HeadingPairs>
  <TitlesOfParts>
    <vt:vector size="50" baseType="lpstr">
      <vt:lpstr>Arial</vt:lpstr>
      <vt:lpstr>Calibri</vt:lpstr>
      <vt:lpstr>Candara</vt:lpstr>
      <vt:lpstr>Kalinga</vt:lpstr>
      <vt:lpstr>Symbol</vt:lpstr>
      <vt:lpstr>Wingdings 3</vt:lpstr>
      <vt:lpstr>Cacho</vt:lpstr>
      <vt:lpstr>Agonia ou Robustez??  </vt:lpstr>
      <vt:lpstr>Estabelecido o paradigma: Caio Prado, Furtado e Novais</vt:lpstr>
      <vt:lpstr>1970 – O auge do paradigma</vt:lpstr>
      <vt:lpstr>Apresentação do PowerPoint</vt:lpstr>
      <vt:lpstr>Apresentação do PowerPoint</vt:lpstr>
      <vt:lpstr>Apresentação do PowerPoint</vt:lpstr>
      <vt:lpstr>Crítica de “Ciência Normal”</vt:lpstr>
      <vt:lpstr>O voltar-se para dentro</vt:lpstr>
      <vt:lpstr>Mesmo referencial, resultados distintos </vt:lpstr>
      <vt:lpstr>Apresentação do PowerPoint</vt:lpstr>
      <vt:lpstr>Apresentação do PowerPoint</vt:lpstr>
      <vt:lpstr>O olhar de Caio Prado Júnior</vt:lpstr>
      <vt:lpstr>A crítica/contribuição de Fernando Novais</vt:lpstr>
      <vt:lpstr>O “voltar-se para dentro” Gorender, Barros de Castro, Ciro Cardoso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As fontes primárias</vt:lpstr>
      <vt:lpstr>Apresentação do PowerPoint</vt:lpstr>
      <vt:lpstr>Novos estudos, novas fontes</vt:lpstr>
      <vt:lpstr> Fontes cartoriais: livros de registros (hipotecas, compra/venda)</vt:lpstr>
      <vt:lpstr>Fontes do judiciário: inventários, processos-crime, autos de divisão de terras...</vt:lpstr>
      <vt:lpstr>Listas nominativas; Listas de qualificação de votantes; Registros paroquiais...</vt:lpstr>
      <vt:lpstr>Arquivos e repositórios</vt:lpstr>
      <vt:lpstr>Arquivos e repositórios</vt:lpstr>
      <vt:lpstr>Resultado: grande número de teses, dissertações e monografias</vt:lpstr>
      <vt:lpstr>Apresentação do PowerPoint</vt:lpstr>
      <vt:lpstr>Apresentação do PowerPoint</vt:lpstr>
      <vt:lpstr>Apresentação do PowerPoint</vt:lpstr>
      <vt:lpstr>Revisionistas</vt:lpstr>
      <vt:lpstr>Estrutura da Posse de Escravos</vt:lpstr>
      <vt:lpstr>Os escravos e a escravidão</vt:lpstr>
      <vt:lpstr>Agonia ou Robustez?</vt:lpstr>
      <vt:lpstr>O escravismo da D. Ana </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Fernando novais</dc:title>
  <dc:creator>Luciana Lopes</dc:creator>
  <cp:lastModifiedBy>Luciana Suarez Lopes</cp:lastModifiedBy>
  <cp:revision>1338</cp:revision>
  <cp:lastPrinted>2017-04-27T16:17:30Z</cp:lastPrinted>
  <dcterms:created xsi:type="dcterms:W3CDTF">2013-03-07T21:51:02Z</dcterms:created>
  <dcterms:modified xsi:type="dcterms:W3CDTF">2019-03-11T18:03:06Z</dcterms:modified>
</cp:coreProperties>
</file>