
<file path=[Content_Types].xml><?xml version="1.0" encoding="utf-8"?>
<Types xmlns="http://schemas.openxmlformats.org/package/2006/content-types">
  <Default Extension="png&amp;ehk=HuQ" ContentType="image/png"/>
  <Default Extension="jpg&amp;ehk=EGm1FfJTzghimTEnD3zjrQ&amp;r=0&amp;pid=OfficeInsert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ng&amp;ehk=djnwIoOReojn7yL89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2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E9F2B-8960-47BA-9298-6F9078A78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A82B12-57DC-480C-825E-41056F4B1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199760-2F4B-4685-B755-EDF9B12E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A0DF6B-D547-4BA8-A0D1-B6619D84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9E4215-E12C-412E-A5D3-29E99283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1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996BE-E383-4222-AC33-56CC56ED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116B71-5A41-4515-BBCC-06B7F8722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992D59-F3A5-496F-8060-AC76E36EC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EAC8E1-AC38-483C-9774-65998B13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C977CA-6189-477E-A144-ACCBB2CB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25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C57F52-8A8A-415F-AF04-3096E6A00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36B8DD-4A43-4C9A-97B8-8E76A4094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D69D19-CA49-41B6-A4C1-A637881A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A888E5-0D56-4DB7-8CFA-69196C06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E89148-67EE-4C14-AC26-2C1DF4AD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34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B970C-20BD-4E4A-95DC-B41C1616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DC73C7-CA93-4BC4-9AFF-520EEE85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A60235-C3FC-47CE-A428-FB871ABA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55A1F9-EB29-49BE-864E-98169C2B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AA695A-94B2-406C-9578-B7BBBF19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42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FFCF1-E9D5-49FF-AE9F-08DA9B0FE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2F3691-8610-4B01-B1F4-A86E539CF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5AAE5D-391E-40ED-8CCB-6D621BAF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80CF2D-92E6-4EF6-9EE7-FFC9ED03D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F90F42-FB1B-497F-8C8F-040C9113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08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92557-78AC-41B1-8E28-EFB1A82B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D984C0-72F2-4B8E-B029-DF088B53F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5FBC7A3-8BBA-4754-BFD1-86E85320B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17D614-4DE8-4A6E-BA99-6CBEA352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467F53-AD4C-443E-9A39-6610C697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7B0E63-F29F-4C78-83FE-28CBD45D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3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E9E1F-26FA-4F4B-911B-CD0B7295A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A7A169-69AD-49A2-95F5-249D0534A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DBC6F1-284B-45E5-9656-E4C88C37E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2BA2A2-BAB1-4733-8D32-030A78B02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DA7A385-D8FA-452F-9E1A-2CDE0C7F3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EF31EA-76B3-4BF9-86B6-63F0F5E9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1F48D0B-0E25-43C7-9EDE-0B971BF5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F612282-0F03-4001-AABC-270FD4C32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63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F6580-6E20-45A9-90AE-D4023D6F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756BC1-5A15-4C61-A5B6-0C89C981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CD6285-4668-402B-82CD-00B17C40A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A11368-95B6-4D73-A35E-21263104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67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213C775-F883-49AB-B06C-149F1B79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A90C9CF-63A2-4CA8-B950-672BBC13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5668C0C-0877-40C4-9CCD-88F3A508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F4DB5-A124-4D72-A969-F0353D18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632164-9F40-4F4E-8AA1-E2C85E588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14C549-A5A1-47A7-B8F0-8F762DC20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060921-2794-4044-9D9F-6B35AD36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84B601-AFFC-4D4C-948E-D5528D96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18AE8E-701E-47CD-9DFE-2C24FF74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56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3677E-F3BD-4749-B75D-EFF64B23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909F807-9065-406F-8832-AB8B5DA90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F28ACEA-88D2-444B-BEFC-3FD094BA5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85035C-87BE-4A51-A775-37BCDB50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65EBD9-CFF8-4DBE-855E-32B3A567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2AE488-3F77-4B7E-B956-BFD96A9DE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33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FA313F8-CF01-40B9-83C3-71850718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08E8F7-0C61-4919-B79D-0528C628A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37097A-ECDC-4335-92BA-3D9FBEA0B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17AC-F4A7-4FAF-AB7C-2A5F63DC8D2B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FE5BDA-0C72-4E29-9751-DEBB367AE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223A32-4C16-4D23-B571-EEEED0FF5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B503-52BA-4653-9E9E-89EE2D3DE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68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&amp;ehk=djnwIoOReojn7yL89"/><Relationship Id="rId2" Type="http://schemas.openxmlformats.org/officeDocument/2006/relationships/image" Target="../media/image1.png&amp;ehk=HuQ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cimerchandising.blogspot.mx/2011/11/el-proceso-de-decision-de-compra.html" TargetMode="External"/><Relationship Id="rId5" Type="http://schemas.openxmlformats.org/officeDocument/2006/relationships/image" Target="../media/image3.jpg&amp;ehk=EGm1FfJTzghimTEnD3zjrQ&amp;r=0&amp;pid=OfficeInsert"/><Relationship Id="rId4" Type="http://schemas.openxmlformats.org/officeDocument/2006/relationships/hyperlink" Target="https://gartic.com.br/tfighter/desenho-jogo/122805363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&amp;ehk=HuQ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70449-F570-4148-9EC7-3F78F76D1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9994"/>
          </a:xfrm>
        </p:spPr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Caso 01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D4C177-51F8-4E02-B2FA-6D28ADC14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932" y="2659503"/>
            <a:ext cx="9144000" cy="3896042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sz="3600" b="1" i="1" dirty="0">
                <a:latin typeface="Arial Narrow" panose="020B0606020202030204" pitchFamily="34" charset="0"/>
              </a:rPr>
              <a:t>Reestruturação da “Móveis Planejados Ltda.”</a:t>
            </a:r>
          </a:p>
          <a:p>
            <a:endParaRPr lang="pt-BR" sz="3600" b="1" dirty="0">
              <a:latin typeface="Arial Narrow" panose="020B0606020202030204" pitchFamily="34" charset="0"/>
            </a:endParaRPr>
          </a:p>
          <a:p>
            <a:r>
              <a:rPr lang="pt-BR" b="1" u="sng" dirty="0">
                <a:latin typeface="Arial Narrow" panose="020B0606020202030204" pitchFamily="34" charset="0"/>
              </a:rPr>
              <a:t>Responsáveis</a:t>
            </a:r>
            <a:r>
              <a:rPr lang="pt-BR" sz="2000" b="1" dirty="0">
                <a:latin typeface="Arial Narrow" panose="020B0606020202030204" pitchFamily="34" charset="0"/>
              </a:rPr>
              <a:t>:</a:t>
            </a:r>
          </a:p>
          <a:p>
            <a:endParaRPr lang="pt-BR" sz="2000" b="1" dirty="0">
              <a:latin typeface="Arial Narrow" panose="020B0606020202030204" pitchFamily="34" charset="0"/>
            </a:endParaRPr>
          </a:p>
          <a:p>
            <a:pPr algn="just"/>
            <a:r>
              <a:rPr lang="pt-BR" sz="2000" b="1" dirty="0" err="1">
                <a:latin typeface="Arial Narrow" panose="020B0606020202030204" pitchFamily="34" charset="0"/>
              </a:rPr>
              <a:t>Antonio</a:t>
            </a:r>
            <a:r>
              <a:rPr lang="pt-BR" sz="2000" b="1" dirty="0">
                <a:latin typeface="Arial Narrow" panose="020B0606020202030204" pitchFamily="34" charset="0"/>
              </a:rPr>
              <a:t> Lafayette de Faria Barros                                     Roberto Aparecido da Silva</a:t>
            </a:r>
          </a:p>
          <a:p>
            <a:pPr algn="just"/>
            <a:r>
              <a:rPr lang="pt-BR" sz="2000" b="1" dirty="0" err="1">
                <a:latin typeface="Arial Narrow" panose="020B0606020202030204" pitchFamily="34" charset="0"/>
              </a:rPr>
              <a:t>Nozomu</a:t>
            </a:r>
            <a:r>
              <a:rPr lang="pt-BR" sz="2000" b="1" dirty="0">
                <a:latin typeface="Arial Narrow" panose="020B0606020202030204" pitchFamily="34" charset="0"/>
              </a:rPr>
              <a:t> </a:t>
            </a:r>
            <a:r>
              <a:rPr lang="pt-BR" sz="2000" b="1" dirty="0" err="1">
                <a:latin typeface="Arial Narrow" panose="020B0606020202030204" pitchFamily="34" charset="0"/>
              </a:rPr>
              <a:t>Tomura</a:t>
            </a:r>
            <a:r>
              <a:rPr lang="pt-BR" sz="2000" b="1" dirty="0">
                <a:latin typeface="Arial Narrow" panose="020B0606020202030204" pitchFamily="34" charset="0"/>
              </a:rPr>
              <a:t>                                                                   Sandro Gomes Pires</a:t>
            </a:r>
          </a:p>
          <a:p>
            <a:pPr algn="just"/>
            <a:r>
              <a:rPr lang="pt-BR" sz="2000" b="1" dirty="0">
                <a:latin typeface="Arial Narrow" panose="020B0606020202030204" pitchFamily="34" charset="0"/>
              </a:rPr>
              <a:t>Renato Ramos da Silva                                                       Vitor Primo Ribeiro</a:t>
            </a:r>
          </a:p>
          <a:p>
            <a:pPr algn="just"/>
            <a:endParaRPr lang="pt-BR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5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Estabelecimentos Contíguos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Inovadores Ltda. e </a:t>
            </a:r>
            <a:r>
              <a:rPr lang="pt-BR" b="1" dirty="0" err="1">
                <a:latin typeface="Arial Narrow" panose="020B0606020202030204" pitchFamily="34" charset="0"/>
              </a:rPr>
              <a:t>Friedricksen</a:t>
            </a:r>
            <a:r>
              <a:rPr lang="pt-BR" b="1" dirty="0">
                <a:latin typeface="Arial Narrow" panose="020B0606020202030204" pitchFamily="34" charset="0"/>
              </a:rPr>
              <a:t> Arquitetos S/S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Condições:</a:t>
            </a:r>
          </a:p>
          <a:p>
            <a:pPr marL="0" indent="0" algn="just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457200" lvl="1" indent="-571500" algn="just">
              <a:lnSpc>
                <a:spcPct val="120000"/>
              </a:lnSpc>
              <a:buAutoNum type="romanLcParenBoth"/>
            </a:pPr>
            <a:r>
              <a:rPr lang="pt-BR" sz="3100" dirty="0">
                <a:latin typeface="Arial Narrow" panose="020B0606020202030204" pitchFamily="34" charset="0"/>
              </a:rPr>
              <a:t>Cada uma das empresas dispõem de funcionários em número suficiente para exercer as respectivas atividades; </a:t>
            </a:r>
          </a:p>
          <a:p>
            <a:pPr marL="457200" lvl="1" indent="-571500" algn="just">
              <a:lnSpc>
                <a:spcPct val="120000"/>
              </a:lnSpc>
              <a:buAutoNum type="romanLcParenBoth"/>
            </a:pPr>
            <a:r>
              <a:rPr lang="pt-BR" sz="3100" dirty="0">
                <a:latin typeface="Arial Narrow" panose="020B0606020202030204" pitchFamily="34" charset="0"/>
              </a:rPr>
              <a:t>Cada uma das empresas suporta diretamente seu custo administrativo ou,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pt-BR" sz="3100" dirty="0">
                <a:latin typeface="Arial Narrow" panose="020B0606020202030204" pitchFamily="34" charset="0"/>
              </a:rPr>
              <a:t>alternativamente, reembolsa a outra sociedade pelas despesas que lhe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pt-BR" sz="3100" dirty="0">
                <a:latin typeface="Arial Narrow" panose="020B0606020202030204" pitchFamily="34" charset="0"/>
              </a:rPr>
              <a:t>são proporcionais (consumo de energia, água, telefone, contadores,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pt-BR" sz="3100" dirty="0">
                <a:latin typeface="Arial Narrow" panose="020B0606020202030204" pitchFamily="34" charset="0"/>
              </a:rPr>
              <a:t>advogados, técnicos de TI etc.)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00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Estabelecimentos situados em Estados em situação de “Guerra Fiscal”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b="1" dirty="0">
                <a:latin typeface="Arial Narrow" panose="020B0606020202030204" pitchFamily="34" charset="0"/>
              </a:rPr>
              <a:t>RN – PROADI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	O financiamento proposto pelo Estado configura benefício indireto relacionado ao ICMS, não atendendo ao disposto no artigo 1º., parágrafo único, inciso IV, da Lei Complementar nº 24/1975</a:t>
            </a:r>
          </a:p>
        </p:txBody>
      </p:sp>
    </p:spTree>
    <p:extLst>
      <p:ext uri="{BB962C8B-B14F-4D97-AF65-F5344CB8AC3E}">
        <p14:creationId xmlns:p14="http://schemas.microsoft.com/office/powerpoint/2010/main" val="37246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Estabelecimentos situados em Estados em situação de “Guerra Fiscal”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b="1" dirty="0">
                <a:latin typeface="Arial Narrow" panose="020B0606020202030204" pitchFamily="34" charset="0"/>
              </a:rPr>
              <a:t>SC – Pró-Emprego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	A concessão de crédito, mediante Regime Especial, pelo Estado configura benefício que não atende ao disposto no artigo 1º., parágrafo único, inciso III, da Lei Complementar nº 24/1975</a:t>
            </a:r>
          </a:p>
          <a:p>
            <a:pPr marL="0" indent="0" algn="just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	Vide: Comunicado CAT nº 14/2009</a:t>
            </a:r>
          </a:p>
        </p:txBody>
      </p:sp>
    </p:spTree>
    <p:extLst>
      <p:ext uri="{BB962C8B-B14F-4D97-AF65-F5344CB8AC3E}">
        <p14:creationId xmlns:p14="http://schemas.microsoft.com/office/powerpoint/2010/main" val="238165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ICMS</a:t>
            </a:r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Transferência entre estabelecimentos não configura “circulação de mercadorias”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Entendimento firmado pelo STF e pelo STJ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Problema: remessa para o estabelecimento paulista sem destaque de ICMS</a:t>
            </a:r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Risco de vedação à manutenção do crédito de ICMS no estabelecimento remetente</a:t>
            </a:r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ICMS pago na origem - custo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1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ICMS – Venda e Serviços</a:t>
            </a:r>
          </a:p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Planejados Ltda.  e J&amp;F Serviços de Montagens Ltda.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Art. 37, §1º., item 5, do RICMS – incluem-se na base de cálculo a importância cobrada a título de montagem e instalação, nas operações com máquina, aparelho, equipamento, conjunto industrial e outro produto, de qualquer natureza, quando o estabelecimento remetente ou </a:t>
            </a:r>
            <a:r>
              <a:rPr lang="pt-BR" b="1" u="sng" dirty="0">
                <a:latin typeface="Arial Narrow" panose="020B0606020202030204" pitchFamily="34" charset="0"/>
              </a:rPr>
              <a:t>outro do mesmo titular tenha assumido contratualmente a obrigação de entrega-lo montado para uso</a:t>
            </a:r>
            <a:r>
              <a:rPr lang="pt-BR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No entanto, TJ-SP tem afirmado tratar-se de “operações mistas” e, desta forma, estando o serviço de montagem incluído na “Lista de Serviços” da LC 116/2003, não cabe a incidência do ICMS, mas sim do ISSQN.</a:t>
            </a:r>
          </a:p>
        </p:txBody>
      </p:sp>
    </p:spTree>
    <p:extLst>
      <p:ext uri="{BB962C8B-B14F-4D97-AF65-F5344CB8AC3E}">
        <p14:creationId xmlns:p14="http://schemas.microsoft.com/office/powerpoint/2010/main" val="1992103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PIS/COFINS</a:t>
            </a:r>
          </a:p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Planejados Ltda.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No âmbito do regime não cumulativo do PIS e da </a:t>
            </a:r>
            <a:r>
              <a:rPr lang="pt-BR" dirty="0" err="1">
                <a:latin typeface="Arial Narrow" panose="020B0606020202030204" pitchFamily="34" charset="0"/>
              </a:rPr>
              <a:t>Cofins</a:t>
            </a:r>
            <a:r>
              <a:rPr lang="pt-BR" dirty="0">
                <a:latin typeface="Arial Narrow" panose="020B0606020202030204" pitchFamily="34" charset="0"/>
              </a:rPr>
              <a:t>, as despesas com serviços de frete somente geram crédito quando: </a:t>
            </a:r>
          </a:p>
          <a:p>
            <a:pPr marL="571500" indent="-571500" algn="just">
              <a:buAutoNum type="romanLcParenBoth"/>
            </a:pPr>
            <a:r>
              <a:rPr lang="pt-BR" dirty="0">
                <a:latin typeface="Arial Narrow" panose="020B0606020202030204" pitchFamily="34" charset="0"/>
              </a:rPr>
              <a:t>o serviço consista de insumo; o frete contratado esteja relacionado a uma operação de venda, tendo as despesas sido arcadas pelo vendedor; e </a:t>
            </a:r>
          </a:p>
          <a:p>
            <a:pPr marL="571500" indent="-571500" algn="just">
              <a:buAutoNum type="romanLcParenBoth"/>
            </a:pPr>
            <a:r>
              <a:rPr lang="pt-BR" dirty="0">
                <a:latin typeface="Arial Narrow" panose="020B0606020202030204" pitchFamily="34" charset="0"/>
              </a:rPr>
              <a:t>o frete contratado esteja relacionado a uma operação de aquisição de insumo, tendo as despesas sido arcadas pelo adquirente.</a:t>
            </a:r>
          </a:p>
        </p:txBody>
      </p:sp>
    </p:spTree>
    <p:extLst>
      <p:ext uri="{BB962C8B-B14F-4D97-AF65-F5344CB8AC3E}">
        <p14:creationId xmlns:p14="http://schemas.microsoft.com/office/powerpoint/2010/main" val="1963774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PIS/COFINS</a:t>
            </a:r>
          </a:p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Planejados Ltda.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No caso, estamos diante da segunda hipótese. As despesas previstas como fretes e a sua possibilidade de utilização como crédito estão dispostas na legislação (lei 10.833):</a:t>
            </a:r>
          </a:p>
          <a:p>
            <a:pPr marL="0" indent="0" algn="just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Art. 3º. - Do valor apurado na forma do art. 2o a pessoa jurídica poderá descontar créditos calculados em relação a: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...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IX - armazenagem de mercadoria e frete na operação de venda, nos casos dos incisos I e II, quando o ônus for suportado pelo vendedor.</a:t>
            </a:r>
          </a:p>
        </p:txBody>
      </p:sp>
    </p:spTree>
    <p:extLst>
      <p:ext uri="{BB962C8B-B14F-4D97-AF65-F5344CB8AC3E}">
        <p14:creationId xmlns:p14="http://schemas.microsoft.com/office/powerpoint/2010/main" val="3616709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PIS/COFINS</a:t>
            </a:r>
          </a:p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Planejados Ltda.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Assim, os fretes pagos na operação de venda admitem créditos da não-cumulatividade da aludida Contribuição Social, caso o ônus seja suportado pelo vendedor e desde que respeitados todos os requisitos normativos e legais; não basta, entretanto, a mera alegação da existência de crédito, desacompanhada de elementos de prova - certeza e liquidez.</a:t>
            </a:r>
          </a:p>
        </p:txBody>
      </p:sp>
    </p:spTree>
    <p:extLst>
      <p:ext uri="{BB962C8B-B14F-4D97-AF65-F5344CB8AC3E}">
        <p14:creationId xmlns:p14="http://schemas.microsoft.com/office/powerpoint/2010/main" val="934163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PIS/COFINS</a:t>
            </a:r>
          </a:p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Log EIRELI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 Narrow" panose="020B0606020202030204" pitchFamily="34" charset="0"/>
              </a:rPr>
              <a:t>Como o sr. Mário José é o sócio da Móveis Log e também da Móveis Inovadores, há o risco do Auditor-fiscal entender que, em vez do valor de “custo” pelo serviço de transporte acordado entre as partes, deveria se adotar o valor de mercado, haja vista que o valor da contribuição é sobre a receita bruta.</a:t>
            </a:r>
          </a:p>
        </p:txBody>
      </p:sp>
    </p:spTree>
    <p:extLst>
      <p:ext uri="{BB962C8B-B14F-4D97-AF65-F5344CB8AC3E}">
        <p14:creationId xmlns:p14="http://schemas.microsoft.com/office/powerpoint/2010/main" val="2298182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RISCOS TRIBUTÁRIOS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ISS – Mudança da J&amp;F Serviços de Montagem para Barueri-SP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 Narrow" panose="020B0606020202030204" pitchFamily="34" charset="0"/>
              </a:rPr>
              <a:t>TJ-SP tem decidido que a existência de estabelecimento estaria configurada com a verificação de uma “unidade autônoma com poderes decisórios”.</a:t>
            </a:r>
          </a:p>
          <a:p>
            <a:pPr marL="0" indent="0" algn="just">
              <a:buNone/>
            </a:pPr>
            <a:endParaRPr lang="pt-BR" sz="32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sz="3200" dirty="0">
                <a:latin typeface="Arial Narrow" panose="020B0606020202030204" pitchFamily="34" charset="0"/>
              </a:rPr>
              <a:t>Não possuindo o “quiosque” em São Paulo tal configuração, e estando toda a estrutura administrativa e decisória em Barueri, a mudança estaria razoavelmente segura.</a:t>
            </a:r>
          </a:p>
        </p:txBody>
      </p:sp>
    </p:spTree>
    <p:extLst>
      <p:ext uri="{BB962C8B-B14F-4D97-AF65-F5344CB8AC3E}">
        <p14:creationId xmlns:p14="http://schemas.microsoft.com/office/powerpoint/2010/main" val="225510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8AD8F-7A79-4AD3-A535-4B1EB888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SITUAÇÃO ATUAL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37DC8F0-6EDD-4668-B819-E0A6D02B3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78511"/>
            <a:ext cx="2521292" cy="2521292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4D7C13F-1675-40CD-8A4C-FA7081177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15438" y="1690688"/>
            <a:ext cx="2138362" cy="2025115"/>
          </a:xfrm>
          <a:prstGeom prst="rect">
            <a:avLst/>
          </a:prstGeom>
        </p:spPr>
      </p:pic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740F5545-52C4-4429-B8E4-BCCBFA67D208}"/>
              </a:ext>
            </a:extLst>
          </p:cNvPr>
          <p:cNvSpPr/>
          <p:nvPr/>
        </p:nvSpPr>
        <p:spPr>
          <a:xfrm>
            <a:off x="3994431" y="2064922"/>
            <a:ext cx="4586068" cy="74846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VENDA DA PRODUÇÃO</a:t>
            </a:r>
          </a:p>
        </p:txBody>
      </p:sp>
      <p:sp>
        <p:nvSpPr>
          <p:cNvPr id="11" name="Seta: para a Esquerda 10">
            <a:extLst>
              <a:ext uri="{FF2B5EF4-FFF2-40B4-BE49-F238E27FC236}">
                <a16:creationId xmlns:a16="http://schemas.microsoft.com/office/drawing/2014/main" id="{BDE7057D-F484-4938-9B3A-CE7E1D212CA7}"/>
              </a:ext>
            </a:extLst>
          </p:cNvPr>
          <p:cNvSpPr/>
          <p:nvPr/>
        </p:nvSpPr>
        <p:spPr>
          <a:xfrm>
            <a:off x="3965538" y="3026486"/>
            <a:ext cx="4501661" cy="689317"/>
          </a:xfrm>
          <a:prstGeom prst="lef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ENCAMINHA PEDIDOS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BCE919EB-B487-49A6-B475-DAF9FC4984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flipH="1">
            <a:off x="5047928" y="3931241"/>
            <a:ext cx="2105648" cy="2009775"/>
          </a:xfrm>
          <a:prstGeom prst="rect">
            <a:avLst/>
          </a:prstGeom>
        </p:spPr>
      </p:pic>
      <p:sp>
        <p:nvSpPr>
          <p:cNvPr id="16" name="Seta: Dobrada para Cima 15">
            <a:extLst>
              <a:ext uri="{FF2B5EF4-FFF2-40B4-BE49-F238E27FC236}">
                <a16:creationId xmlns:a16="http://schemas.microsoft.com/office/drawing/2014/main" id="{B022B6B8-651D-43C9-9510-3E7F376DCE8D}"/>
              </a:ext>
            </a:extLst>
          </p:cNvPr>
          <p:cNvSpPr/>
          <p:nvPr/>
        </p:nvSpPr>
        <p:spPr>
          <a:xfrm>
            <a:off x="7652825" y="4093698"/>
            <a:ext cx="3700975" cy="1589650"/>
          </a:xfrm>
          <a:prstGeom prst="bentUp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FAZ PEDIDO</a:t>
            </a:r>
          </a:p>
        </p:txBody>
      </p:sp>
      <p:sp>
        <p:nvSpPr>
          <p:cNvPr id="17" name="Listra Diagonal 16">
            <a:extLst>
              <a:ext uri="{FF2B5EF4-FFF2-40B4-BE49-F238E27FC236}">
                <a16:creationId xmlns:a16="http://schemas.microsoft.com/office/drawing/2014/main" id="{AD3DF6DE-9640-4FF3-B27F-BFFBC45039B6}"/>
              </a:ext>
            </a:extLst>
          </p:cNvPr>
          <p:cNvSpPr/>
          <p:nvPr/>
        </p:nvSpPr>
        <p:spPr>
          <a:xfrm>
            <a:off x="7269269" y="3931241"/>
            <a:ext cx="3285229" cy="87991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VENDA</a:t>
            </a:r>
          </a:p>
        </p:txBody>
      </p:sp>
      <p:sp>
        <p:nvSpPr>
          <p:cNvPr id="18" name="Triângulo Retângulo 17">
            <a:extLst>
              <a:ext uri="{FF2B5EF4-FFF2-40B4-BE49-F238E27FC236}">
                <a16:creationId xmlns:a16="http://schemas.microsoft.com/office/drawing/2014/main" id="{FEA40C52-1B1B-43E4-911A-F134EC1011EB}"/>
              </a:ext>
            </a:extLst>
          </p:cNvPr>
          <p:cNvSpPr/>
          <p:nvPr/>
        </p:nvSpPr>
        <p:spPr>
          <a:xfrm>
            <a:off x="7252050" y="3957034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1FE0244-D7E1-4272-B8AA-1AB5CAD35563}"/>
              </a:ext>
            </a:extLst>
          </p:cNvPr>
          <p:cNvSpPr txBox="1"/>
          <p:nvPr/>
        </p:nvSpPr>
        <p:spPr>
          <a:xfrm>
            <a:off x="618978" y="4093698"/>
            <a:ext cx="295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 Narrow" panose="020B0606020202030204" pitchFamily="34" charset="0"/>
              </a:rPr>
              <a:t>Fábrica em Santo André - SP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3BCB508-2F9A-4ACB-8484-C4E2FFFC553B}"/>
              </a:ext>
            </a:extLst>
          </p:cNvPr>
          <p:cNvSpPr txBox="1"/>
          <p:nvPr/>
        </p:nvSpPr>
        <p:spPr>
          <a:xfrm>
            <a:off x="9215438" y="1178511"/>
            <a:ext cx="213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 Narrow" panose="020B0606020202030204" pitchFamily="34" charset="0"/>
              </a:rPr>
              <a:t>R O </a:t>
            </a:r>
            <a:r>
              <a:rPr lang="pt-BR" b="1" dirty="0" err="1">
                <a:latin typeface="Arial Narrow" panose="020B0606020202030204" pitchFamily="34" charset="0"/>
              </a:rPr>
              <a:t>O</a:t>
            </a:r>
            <a:r>
              <a:rPr lang="pt-BR" b="1" dirty="0">
                <a:latin typeface="Arial Narrow" panose="020B0606020202030204" pitchFamily="34" charset="0"/>
              </a:rPr>
              <a:t> M S</a:t>
            </a:r>
          </a:p>
        </p:txBody>
      </p:sp>
    </p:spTree>
    <p:extLst>
      <p:ext uri="{BB962C8B-B14F-4D97-AF65-F5344CB8AC3E}">
        <p14:creationId xmlns:p14="http://schemas.microsoft.com/office/powerpoint/2010/main" val="1200295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ALTERNATIVA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Arial Narrow" panose="020B0606020202030204" pitchFamily="34" charset="0"/>
              </a:rPr>
              <a:t>Estabelecimento da fábrica da Móveis Inovadores na ZFM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AB72894-0883-454B-AA9F-E101FAFEC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16" y="3485613"/>
            <a:ext cx="2521292" cy="252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09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577"/>
          </a:xfrm>
        </p:spPr>
        <p:txBody>
          <a:bodyPr>
            <a:normAutofit/>
          </a:bodyPr>
          <a:lstStyle/>
          <a:p>
            <a:pPr algn="ctr"/>
            <a:br>
              <a:rPr lang="pt-BR" sz="2800" dirty="0">
                <a:latin typeface="Arial Black" panose="020B0A04020102020204" pitchFamily="34" charset="0"/>
              </a:rPr>
            </a:br>
            <a:endParaRPr lang="pt-BR" sz="2800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3A383687-8F09-460B-A7C1-58DAF5E95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581" y="213655"/>
            <a:ext cx="8328073" cy="671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23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ALTERNATIVA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Zona Franca de Manaus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de Imposto de Importação sobre os insumos da ZFM para SP, conforme nível de industrialização local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Isenção de IPI nas </a:t>
            </a:r>
            <a:r>
              <a:rPr lang="pt-BR" b="1">
                <a:latin typeface="Arial Narrow" panose="020B0606020202030204" pitchFamily="34" charset="0"/>
              </a:rPr>
              <a:t>saídas interestaduais</a:t>
            </a: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do PIS para 0,65%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da COFINS para 3%</a:t>
            </a: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53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D65AE-4B5C-4D62-87D9-198AA06A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Tributos envolvidos – estrutura convencional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AFEAEB3-9075-4EC3-A5D2-5D162AC61DB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792377" y="1820091"/>
          <a:ext cx="880159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96">
                  <a:extLst>
                    <a:ext uri="{9D8B030D-6E8A-4147-A177-3AD203B41FA5}">
                      <a16:colId xmlns:a16="http://schemas.microsoft.com/office/drawing/2014/main" val="493290221"/>
                    </a:ext>
                  </a:extLst>
                </a:gridCol>
                <a:gridCol w="1423851">
                  <a:extLst>
                    <a:ext uri="{9D8B030D-6E8A-4147-A177-3AD203B41FA5}">
                      <a16:colId xmlns:a16="http://schemas.microsoft.com/office/drawing/2014/main" val="38648938"/>
                    </a:ext>
                  </a:extLst>
                </a:gridCol>
                <a:gridCol w="5538651">
                  <a:extLst>
                    <a:ext uri="{9D8B030D-6E8A-4147-A177-3AD203B41FA5}">
                      <a16:colId xmlns:a16="http://schemas.microsoft.com/office/drawing/2014/main" val="3963048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Tributo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Alíquota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Legislação/Observações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78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3244/57 (NCM 7109.00.00, TEC 12%)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IPI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7212/10 (TIPI),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949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ICMS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LC 87/96 (Lei Kandir), Leis estaduais,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78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1,65%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10.637/02,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50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COFINS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7,60%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10.883/03,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40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CSLL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7869/88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0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IRPJ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15% e 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9249/95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144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017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D65AE-4B5C-4D62-87D9-198AA06A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Tributos envolvidos – estrutura proposta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AFEAEB3-9075-4EC3-A5D2-5D162AC61DB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83373" y="1690688"/>
          <a:ext cx="8801598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096">
                  <a:extLst>
                    <a:ext uri="{9D8B030D-6E8A-4147-A177-3AD203B41FA5}">
                      <a16:colId xmlns:a16="http://schemas.microsoft.com/office/drawing/2014/main" val="493290221"/>
                    </a:ext>
                  </a:extLst>
                </a:gridCol>
                <a:gridCol w="1397725">
                  <a:extLst>
                    <a:ext uri="{9D8B030D-6E8A-4147-A177-3AD203B41FA5}">
                      <a16:colId xmlns:a16="http://schemas.microsoft.com/office/drawing/2014/main" val="38648938"/>
                    </a:ext>
                  </a:extLst>
                </a:gridCol>
                <a:gridCol w="5564777">
                  <a:extLst>
                    <a:ext uri="{9D8B030D-6E8A-4147-A177-3AD203B41FA5}">
                      <a16:colId xmlns:a16="http://schemas.microsoft.com/office/drawing/2014/main" val="3963048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Tributo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Alíquota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Legislação/Observações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78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/>
                        <a:t>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/>
                        <a:t>Lei 13701/03-São Paulo (Soc. Profissionais)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13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3244/57 (NCM 7109.00.00, TEC 12%)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7212/10 (TIPI),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949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ICMS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LC 87/96 (Lei Kandir), Leis estaduais,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78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1,65%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10.637/02,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650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COFINS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7,60%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10.883/03, não cumulativo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740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CSLL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7869/88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0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IRPJ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15% e 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Lei 9249/95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144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60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Vantagens Tributárias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J&amp;F SERVIÇOS DE MONTAGEM – São Paulo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Alíquota do ISS menor que do ICMS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ICMS 12% </a:t>
            </a:r>
            <a:r>
              <a:rPr lang="pt-BR" b="1" dirty="0">
                <a:latin typeface="Arial Narrow" panose="020B0606020202030204" pitchFamily="34" charset="0"/>
                <a:sym typeface="Wingdings" panose="05000000000000000000" pitchFamily="2" charset="2"/>
              </a:rPr>
              <a:t> ISS 5% (Redução de 58%)</a:t>
            </a: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32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Vantagens Tributárias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err="1">
                <a:latin typeface="Arial Narrow" panose="020B0606020202030204" pitchFamily="34" charset="0"/>
              </a:rPr>
              <a:t>Friedricksen</a:t>
            </a:r>
            <a:r>
              <a:rPr lang="pt-BR" b="1" dirty="0">
                <a:latin typeface="Arial Narrow" panose="020B0606020202030204" pitchFamily="34" charset="0"/>
              </a:rPr>
              <a:t> Arquitetos S/S – São Paulo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Alíquota do ISS menor que do ICMS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significativa do ISS (Soc. Profissional)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5% sobre faturamento de 2 x R$800,00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do IRPJ e CSLL (Lucro Presumido)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BC = 32% do faturamento</a:t>
            </a: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07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Vantagens Tributárias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Log EIRELI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Crédito PIS e COFINS dos insumos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A Móveis Inovadores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Obtém o crédito de PIS e COFINS do frete</a:t>
            </a: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68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Vantagens Tributárias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Inovadores – Fábrica – RN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do ICMS pelo benefício financeiro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PROADI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ICMS 12% </a:t>
            </a:r>
            <a:r>
              <a:rPr lang="pt-BR" b="1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pt-BR" b="1" dirty="0">
                <a:latin typeface="Arial Narrow" panose="020B0606020202030204" pitchFamily="34" charset="0"/>
              </a:rPr>
              <a:t>efetivo 5,49%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Redução de 54%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A Móveis Inovadores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Obtém o crédito do ICMS de 12%</a:t>
            </a:r>
          </a:p>
          <a:p>
            <a:pPr marL="457200" lvl="1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  <a:latin typeface="Arial Narrow" panose="020B0606020202030204" pitchFamily="34" charset="0"/>
              </a:rPr>
              <a:t>Risco da Guerra Fiscal</a:t>
            </a: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677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Vantagens Tributárias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Inovadores – Importadora – SC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do ICMS pelo benefício fiscal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Pró-emprego/SC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ICMS 12% </a:t>
            </a:r>
            <a:r>
              <a:rPr lang="pt-BR" b="1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pt-BR" b="1" dirty="0">
                <a:latin typeface="Arial Narrow" panose="020B0606020202030204" pitchFamily="34" charset="0"/>
              </a:rPr>
              <a:t>efetivo 3%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Redução de 75%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A Móveis Inovadores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Obtém o crédito do ICMS de 4% (Venda Interestadual – Res. Senado 13/12)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Mas deverá arcar com a diferença de ICMS Interno para SP (EC 87/15), na venda direta ao consumidor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Pode-se sustentar a isenção de ICMS na transferência</a:t>
            </a:r>
          </a:p>
          <a:p>
            <a:pPr marL="457200" lvl="1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  <a:latin typeface="Arial Narrow" panose="020B0606020202030204" pitchFamily="34" charset="0"/>
              </a:rPr>
              <a:t>Risco da Guerra Fiscal</a:t>
            </a: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9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E3A8D-D748-484C-A12F-361F80F4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32847D-CE8A-4C71-AC7D-6613FAB02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Criação de quatro novas empresas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Móveis Inovadores Ltda. --- com 3 estabelecimentos (SP/SC/RN)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 50% pertencente a Mário Jorge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 50% pertencente a João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Friedricksen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Friedricksen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Arquitetos S/S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99% pertencente a João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Friedricksen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   1% pertencente a sua arquiteta assistente</a:t>
            </a:r>
          </a:p>
        </p:txBody>
      </p:sp>
    </p:spTree>
    <p:extLst>
      <p:ext uri="{BB962C8B-B14F-4D97-AF65-F5344CB8AC3E}">
        <p14:creationId xmlns:p14="http://schemas.microsoft.com/office/powerpoint/2010/main" val="3597253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Proposta – Todas as empresas em SP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Redução de custo referente aos fretes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RN </a:t>
            </a:r>
            <a:r>
              <a:rPr lang="pt-BR" b="1" dirty="0">
                <a:latin typeface="Arial Narrow" panose="020B0606020202030204" pitchFamily="34" charset="0"/>
                <a:sym typeface="Wingdings" panose="05000000000000000000" pitchFamily="2" charset="2"/>
              </a:rPr>
              <a:t> SP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SC </a:t>
            </a:r>
            <a:r>
              <a:rPr lang="pt-BR" b="1" dirty="0">
                <a:latin typeface="Arial Narrow" panose="020B0606020202030204" pitchFamily="34" charset="0"/>
                <a:sym typeface="Wingdings" panose="05000000000000000000" pitchFamily="2" charset="2"/>
              </a:rPr>
              <a:t> SP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Ganho de produtividade em função da </a:t>
            </a:r>
            <a:r>
              <a:rPr lang="pt-BR" b="1" dirty="0" err="1">
                <a:latin typeface="Arial Narrow" panose="020B0606020202030204" pitchFamily="34" charset="0"/>
              </a:rPr>
              <a:t>infra-estrutura</a:t>
            </a:r>
            <a:r>
              <a:rPr lang="pt-BR" b="1" dirty="0">
                <a:latin typeface="Arial Narrow" panose="020B0606020202030204" pitchFamily="34" charset="0"/>
              </a:rPr>
              <a:t> local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Estimado em 5% do faturamento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Manutenção dos ganhos fiscais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em termos de ISS</a:t>
            </a:r>
          </a:p>
          <a:p>
            <a:pPr lvl="1" algn="just"/>
            <a:r>
              <a:rPr lang="pt-BR" b="1" dirty="0">
                <a:latin typeface="Arial Narrow" panose="020B0606020202030204" pitchFamily="34" charset="0"/>
              </a:rPr>
              <a:t>IR e CSLL da </a:t>
            </a:r>
            <a:r>
              <a:rPr lang="pt-BR" b="1" dirty="0" err="1">
                <a:latin typeface="Arial Narrow" panose="020B0606020202030204" pitchFamily="34" charset="0"/>
              </a:rPr>
              <a:t>Friedricksen</a:t>
            </a:r>
            <a:r>
              <a:rPr lang="pt-BR" b="1">
                <a:latin typeface="Arial Narrow" panose="020B0606020202030204" pitchFamily="34" charset="0"/>
              </a:rPr>
              <a:t> Arquitetos</a:t>
            </a:r>
            <a:endParaRPr lang="pt-BR" b="1" dirty="0">
              <a:latin typeface="Arial Narrow" panose="020B0606020202030204" pitchFamily="34" charset="0"/>
            </a:endParaRP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Sem risco da Guerra Fiscal</a:t>
            </a:r>
          </a:p>
          <a:p>
            <a:pPr marL="514350" indent="-514350" algn="just">
              <a:buAutoNum type="arabicPeriod"/>
            </a:pPr>
            <a:r>
              <a:rPr lang="pt-BR" b="1" dirty="0">
                <a:latin typeface="Arial Narrow" panose="020B0606020202030204" pitchFamily="34" charset="0"/>
              </a:rPr>
              <a:t>Mas perda dos benefícios fiscais</a:t>
            </a:r>
          </a:p>
          <a:p>
            <a:pPr marL="457200" lvl="1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05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 Black" panose="020B0A04020102020204" pitchFamily="34" charset="0"/>
                <a:cs typeface="Aharoni" panose="02010803020104030203" pitchFamily="2" charset="-79"/>
              </a:rPr>
              <a:t>LC 160/2017 – fim da guerra fiscal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pt-BR" dirty="0"/>
              <a:t>Os estados deverão listar todos os atos normativos que concedem benefícios fiscais e depositá-los na secretaria do Confaz;</a:t>
            </a:r>
          </a:p>
          <a:p>
            <a:pPr marL="514350" indent="-514350" algn="just">
              <a:buAutoNum type="arabicPeriod"/>
            </a:pPr>
            <a:r>
              <a:rPr lang="pt-BR" dirty="0"/>
              <a:t>Será editado um convênio para confirmar ou não esses benefícios, o qual terá </a:t>
            </a:r>
            <a:r>
              <a:rPr lang="pt-BR" dirty="0" err="1"/>
              <a:t>quorum</a:t>
            </a:r>
            <a:r>
              <a:rPr lang="pt-BR" dirty="0"/>
              <a:t> reduzido, pois bastarão 2/3 dos estados, sendo 1/3 de cada região, para aprová-lo, o que deverá ocorrer até o início de fevereiro de 2018;</a:t>
            </a:r>
          </a:p>
          <a:p>
            <a:pPr marL="514350" indent="-514350" algn="just">
              <a:buAutoNum type="arabicPeriod"/>
            </a:pPr>
            <a:r>
              <a:rPr lang="pt-BR" dirty="0"/>
              <a:t>A partir de então, o prazo de cada incentivo poderá ser prorrogado pelos governadores, por até 15 anos para a maior parte das atividades econômicas, havendo prazos reduzidos de oito, cinco, três e um ano para outras atividades listadas na norma;</a:t>
            </a:r>
          </a:p>
          <a:p>
            <a:pPr marL="514350" indent="-514350" algn="just">
              <a:buAutoNum type="arabicPeriod"/>
            </a:pPr>
            <a:r>
              <a:rPr lang="pt-BR" dirty="0"/>
              <a:t>Existe ainda a possibilidade de os governadores concederem incentivos a outros contribuintes que se localizem em seu Estado, sob a forma de extensão dos já existentes e sob os mesmos prazos; </a:t>
            </a:r>
          </a:p>
          <a:p>
            <a:pPr marL="514350" indent="-514350" algn="just">
              <a:buAutoNum type="arabicPeriod"/>
            </a:pPr>
            <a:r>
              <a:rPr lang="pt-BR" dirty="0"/>
              <a:t>É também possível que um estado venha a dar os mesmos benefícios fiscais que foram concedidos por outros estados da mesma região; </a:t>
            </a:r>
          </a:p>
          <a:p>
            <a:pPr marL="514350" indent="-514350" algn="just">
              <a:buAutoNum type="arabicPeriod"/>
            </a:pPr>
            <a:r>
              <a:rPr lang="pt-BR" dirty="0"/>
              <a:t>A LC 160 concede efeito retroativo à essas disposições, o que afasta todo o eventual passivo existente, embora não conceda direito a compensação, à restituição ou aproveitamento de crédito extemporâneo; </a:t>
            </a:r>
          </a:p>
          <a:p>
            <a:pPr marL="514350" indent="-514350" algn="just">
              <a:buAutoNum type="arabicPeriod"/>
            </a:pPr>
            <a:r>
              <a:rPr lang="pt-BR" dirty="0"/>
              <a:t>A concessão de outros benefícios fiscais, que não os listados, sujeitará os estados às penalidades previstas na Lei de Responsabilidade Fiscal, tais como vedação ao recebimento de transferências voluntárias e a restrições creditícias.</a:t>
            </a: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pt-BR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0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44163-0993-40C5-AC8D-1717B5DA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4A13DA-424B-440A-B144-2A0FBB62F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3. J&amp;F Serviços de Montagem Ltda.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50% pertencente a Mário José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50% pertencente a João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Friedricksen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4. Móveis Log EIRELI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 100% pertencente a Mário José</a:t>
            </a:r>
          </a:p>
        </p:txBody>
      </p:sp>
    </p:spTree>
    <p:extLst>
      <p:ext uri="{BB962C8B-B14F-4D97-AF65-F5344CB8AC3E}">
        <p14:creationId xmlns:p14="http://schemas.microsoft.com/office/powerpoint/2010/main" val="122246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71463C1-D162-4BD6-9969-361F453C5491}"/>
              </a:ext>
            </a:extLst>
          </p:cNvPr>
          <p:cNvSpPr txBox="1"/>
          <p:nvPr/>
        </p:nvSpPr>
        <p:spPr>
          <a:xfrm>
            <a:off x="956603" y="647114"/>
            <a:ext cx="10452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FLUXOGRAMA DE OPERAÇÕES – PROPOSTA INICIAL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80DC8F8-6158-45B6-9954-96D9B4B0360D}"/>
              </a:ext>
            </a:extLst>
          </p:cNvPr>
          <p:cNvSpPr txBox="1"/>
          <p:nvPr/>
        </p:nvSpPr>
        <p:spPr>
          <a:xfrm>
            <a:off x="956602" y="1463040"/>
            <a:ext cx="110009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200" dirty="0">
                <a:latin typeface="Arial Narrow" panose="020B0606020202030204" pitchFamily="34" charset="0"/>
              </a:rPr>
              <a:t>CONSUMIDOR comparece ao estabelecimento da MÓVEIS INOVADORES (SP)</a:t>
            </a:r>
          </a:p>
          <a:p>
            <a:endParaRPr lang="pt-BR" sz="2200" dirty="0">
              <a:latin typeface="Arial Narrow" panose="020B0606020202030204" pitchFamily="34" charset="0"/>
            </a:endParaRPr>
          </a:p>
          <a:p>
            <a:r>
              <a:rPr lang="pt-BR" sz="2200" dirty="0">
                <a:latin typeface="Arial Narrow" panose="020B0606020202030204" pitchFamily="34" charset="0"/>
              </a:rPr>
              <a:t>2.  MÓVEIS INOVADORES (SP) encaminha o CONSUMIDOR até FRIEDRICKSEN ARQUITETURA</a:t>
            </a:r>
          </a:p>
          <a:p>
            <a:endParaRPr lang="pt-BR" sz="2200" dirty="0">
              <a:latin typeface="Arial Narrow" panose="020B0606020202030204" pitchFamily="34" charset="0"/>
            </a:endParaRPr>
          </a:p>
          <a:p>
            <a:r>
              <a:rPr lang="pt-BR" sz="2200" dirty="0">
                <a:latin typeface="Arial Narrow" panose="020B0606020202030204" pitchFamily="34" charset="0"/>
              </a:rPr>
              <a:t>3.  FRIEDRICKSEN ARQUITETURA  elabora o projeto e o envia para MÓVEIS INOVADORES (SP)</a:t>
            </a:r>
          </a:p>
          <a:p>
            <a:endParaRPr lang="pt-BR" sz="2200" dirty="0">
              <a:latin typeface="Arial Narrow" panose="020B0606020202030204" pitchFamily="34" charset="0"/>
            </a:endParaRPr>
          </a:p>
          <a:p>
            <a:r>
              <a:rPr lang="pt-BR" sz="2200" dirty="0">
                <a:latin typeface="Arial Narrow" panose="020B0606020202030204" pitchFamily="34" charset="0"/>
              </a:rPr>
              <a:t>4.  MÓVEIS INOVADORES (SP) encaminha pedido para MÓVEIS INOVADORES (RN) que fabrica os móveis</a:t>
            </a:r>
          </a:p>
          <a:p>
            <a:endParaRPr lang="pt-BR" sz="2200" dirty="0">
              <a:latin typeface="Arial Narrow" panose="020B0606020202030204" pitchFamily="34" charset="0"/>
            </a:endParaRPr>
          </a:p>
          <a:p>
            <a:r>
              <a:rPr lang="pt-BR" sz="2200" dirty="0">
                <a:latin typeface="Arial Narrow" panose="020B0606020202030204" pitchFamily="34" charset="0"/>
              </a:rPr>
              <a:t>5.  MÓVEIS INOVADORES (SC) importa os acabamentos franceses e os encaminha para MÓVEIS INOVADORES (SP)</a:t>
            </a:r>
          </a:p>
          <a:p>
            <a:endParaRPr lang="pt-BR" sz="2200" dirty="0">
              <a:latin typeface="Arial Narrow" panose="020B0606020202030204" pitchFamily="34" charset="0"/>
            </a:endParaRPr>
          </a:p>
          <a:p>
            <a:r>
              <a:rPr lang="pt-BR" sz="2200" dirty="0">
                <a:latin typeface="Arial Narrow" panose="020B0606020202030204" pitchFamily="34" charset="0"/>
              </a:rPr>
              <a:t>6.  MÓVEIS INOVADORES (SP) envia os móveis e os acabamentos para o CONSUMIDOR através da MÓVEIS LOG</a:t>
            </a:r>
          </a:p>
        </p:txBody>
      </p:sp>
    </p:spTree>
    <p:extLst>
      <p:ext uri="{BB962C8B-B14F-4D97-AF65-F5344CB8AC3E}">
        <p14:creationId xmlns:p14="http://schemas.microsoft.com/office/powerpoint/2010/main" val="190811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B82FA-E72C-4E3F-A891-4872F785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>
                <a:latin typeface="Arial Black" panose="020B0A04020102020204" pitchFamily="34" charset="0"/>
              </a:rPr>
              <a:t>FLUXOGRAMA DE OPERAÇÕES – PROPOSTA INICIAL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1D508A-A0AF-4933-A0D5-765AED47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7.  J&amp;F SERVIÇOS DE MONTAGEM realiza a montagem dos móveis no domicílio do CONSUMIDOR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 Narrow" panose="020B0606020202030204" pitchFamily="34" charset="0"/>
              </a:rPr>
              <a:t>8. FRIEDRICKSEN ARQUITETURA realiza a instalação dos acabamentos no domicílio do CONSUMIDOR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Aspectos Societários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Inovadores Ltda.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Em termos societários, a distribuição de lucros desproporcionais pela Móveis Inovadores Ltda. é plenamente válida, haja vista tratar-se de uma sociedade com viés contratual. 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Importante destacar o risco de o Sr. </a:t>
            </a:r>
            <a:r>
              <a:rPr lang="pt-BR" dirty="0" err="1">
                <a:latin typeface="Arial Narrow" panose="020B0606020202030204" pitchFamily="34" charset="0"/>
              </a:rPr>
              <a:t>Friedricksen</a:t>
            </a:r>
            <a:r>
              <a:rPr lang="pt-BR" dirty="0">
                <a:latin typeface="Arial Narrow" panose="020B0606020202030204" pitchFamily="34" charset="0"/>
              </a:rPr>
              <a:t> obstar a distribuição de lucros desproporcionais, caso não houvesse um Acordo de Acionistas, na medida em que tal distribuição desproporcional exige quórum unânime.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Nesse sentido, a distribuição desproporcional de lucros deve ser deliberada em cada exercício social, com observância do disposto no Acordo de Quotistas (que regularia o exercício do direito de voto nestes casos), uma vez que o contrato social não pode prever uma distribuição de lucros nesses moldes, sob pena de tal cláusula ser considerada leonina.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4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Aspectos Societários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 Narrow" panose="020B0606020202030204" pitchFamily="34" charset="0"/>
              </a:rPr>
              <a:t>Móveis Inovadores Ltda.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O Acordo de Quotistas a ser celebrado resguarda segurança jurídica para o Sr. Mário, na medida em que o próprio artigo 118 da Lei das S.A. impõe a observância pela sociedade do quanto disposto no Acordo. 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Ademais, os parágrafos 8º e 9º do artigo 118 possibilitam que, em caso de voto contrário ao Acordo, tal voto não seja computado, sendo que a outra parte poderia exercer o direito de voto em consonância com o estipulado, em nome do infrator. </a:t>
            </a: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Para tanto, o contrato social da Móveis Inovadores Ltda. deve prever a regência supletiva da Lei das S.A.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4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BF62-CCAB-40EE-A4B2-1DDD7658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>
                <a:latin typeface="Arial Black" panose="020B0A04020102020204" pitchFamily="34" charset="0"/>
              </a:rPr>
              <a:t>PROPOSTA INICIAL DA CONSULTORIA</a:t>
            </a:r>
            <a:br>
              <a:rPr lang="pt-BR" sz="3600" dirty="0">
                <a:latin typeface="Arial Black" panose="020B0A04020102020204" pitchFamily="34" charset="0"/>
              </a:rPr>
            </a:b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Aspectos Societários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264C6F-BA4F-4E62-BFBA-C8BA98E0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 err="1">
                <a:latin typeface="Arial Narrow" panose="020B0606020202030204" pitchFamily="34" charset="0"/>
              </a:rPr>
              <a:t>Friedricksen</a:t>
            </a:r>
            <a:r>
              <a:rPr lang="pt-BR" b="1" dirty="0">
                <a:latin typeface="Arial Narrow" panose="020B0606020202030204" pitchFamily="34" charset="0"/>
              </a:rPr>
              <a:t> Arquitetos S/S</a:t>
            </a:r>
          </a:p>
          <a:p>
            <a:pPr marL="0" indent="0" algn="ctr">
              <a:buNone/>
            </a:pPr>
            <a:endParaRPr lang="pt-BR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As atividades da </a:t>
            </a:r>
            <a:r>
              <a:rPr lang="pt-BR" dirty="0" err="1">
                <a:latin typeface="Arial Narrow" panose="020B0606020202030204" pitchFamily="34" charset="0"/>
              </a:rPr>
              <a:t>Friedricksen</a:t>
            </a:r>
            <a:r>
              <a:rPr lang="pt-BR" dirty="0">
                <a:latin typeface="Arial Narrow" panose="020B0606020202030204" pitchFamily="34" charset="0"/>
              </a:rPr>
              <a:t> Arquitetos S/S devem restringir-se aos serviços de arquitetura, não podendo abarcar qualquer prestação de serviços ou comercialização de produtos adicional, caso contrário, estaria exercendo atividade empresarial, extrapolando as atividades permitidas para as sociedades simples.</a:t>
            </a:r>
          </a:p>
          <a:p>
            <a:pPr marL="0" indent="0" algn="just"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 Narrow" panose="020B0606020202030204" pitchFamily="34" charset="0"/>
              </a:rPr>
              <a:t>Em se tratando de sociedade simples, não há limitação de responsabilidade para os sócios da </a:t>
            </a:r>
            <a:r>
              <a:rPr lang="pt-BR" dirty="0" err="1">
                <a:latin typeface="Arial Narrow" panose="020B0606020202030204" pitchFamily="34" charset="0"/>
              </a:rPr>
              <a:t>Friedricksen</a:t>
            </a:r>
            <a:r>
              <a:rPr lang="pt-BR" dirty="0">
                <a:latin typeface="Arial Narrow" panose="020B0606020202030204" pitchFamily="34" charset="0"/>
              </a:rPr>
              <a:t> Arquitetos S/S. Tal fator, contudo, não acarretaria em riscos para o Sr. Mario, que não é sócio desta sociedade.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19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2066</Words>
  <Application>Microsoft Office PowerPoint</Application>
  <PresentationFormat>Widescreen</PresentationFormat>
  <Paragraphs>262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9" baseType="lpstr">
      <vt:lpstr>Aharoni</vt:lpstr>
      <vt:lpstr>Arial</vt:lpstr>
      <vt:lpstr>Arial Black</vt:lpstr>
      <vt:lpstr>Arial Narrow</vt:lpstr>
      <vt:lpstr>Calibri</vt:lpstr>
      <vt:lpstr>Calibri Light</vt:lpstr>
      <vt:lpstr>Wingdings</vt:lpstr>
      <vt:lpstr>Tema do Office</vt:lpstr>
      <vt:lpstr>Caso 01</vt:lpstr>
      <vt:lpstr>SITUAÇÃO ATUAL</vt:lpstr>
      <vt:lpstr>PROPOSTA INICIAL DA CONSULTORIA</vt:lpstr>
      <vt:lpstr>PROPOSTA INICIAL DA CONSULTORIA</vt:lpstr>
      <vt:lpstr>Apresentação do PowerPoint</vt:lpstr>
      <vt:lpstr>FLUXOGRAMA DE OPERAÇÕES – PROPOSTA INICIAL</vt:lpstr>
      <vt:lpstr>PROPOSTA INICIAL DA CONSULTORIA  Aspectos Societários</vt:lpstr>
      <vt:lpstr>PROPOSTA INICIAL DA CONSULTORIA  Aspectos Societários</vt:lpstr>
      <vt:lpstr>PROPOSTA INICIAL DA CONSULTORIA  Aspectos Societários</vt:lpstr>
      <vt:lpstr>PROPOSTA INICIAL DA CONSULTORIA  Estabelecimentos Contíguos</vt:lpstr>
      <vt:lpstr>PROPOSTA INICIAL DA CONSULTORIA  RISCOS TRIBUTÁRIOS</vt:lpstr>
      <vt:lpstr>PROPOSTA INICIAL DA CONSULTORIA  RISCOS TRIBUTÁRIOS</vt:lpstr>
      <vt:lpstr>PROPOSTA INICIAL DA CONSULTORIA  RISCOS TRIBUTÁRIOS</vt:lpstr>
      <vt:lpstr>PROPOSTA INICIAL DA CONSULTORIA  RISCOS TRIBUTÁRIOS</vt:lpstr>
      <vt:lpstr>PROPOSTA INICIAL DA CONSULTORIA  RISCOS TRIBUTÁRIOS</vt:lpstr>
      <vt:lpstr>PROPOSTA INICIAL DA CONSULTORIA  RISCOS TRIBUTÁRIOS</vt:lpstr>
      <vt:lpstr>PROPOSTA INICIAL DA CONSULTORIA  RISCOS TRIBUTÁRIOS</vt:lpstr>
      <vt:lpstr>PROPOSTA INICIAL DA CONSULTORIA  RISCOS TRIBUTÁRIOS</vt:lpstr>
      <vt:lpstr>PROPOSTA INICIAL DA CONSULTORIA  RISCOS TRIBUTÁRIOS</vt:lpstr>
      <vt:lpstr>PROPOSTA ALTERNATIVA</vt:lpstr>
      <vt:lpstr> </vt:lpstr>
      <vt:lpstr>PROPOSTA ALTERNATIVA</vt:lpstr>
      <vt:lpstr>Tributos envolvidos – estrutura convencional</vt:lpstr>
      <vt:lpstr>Tributos envolvidos – estrutura proposta</vt:lpstr>
      <vt:lpstr>Vantagens Tributárias</vt:lpstr>
      <vt:lpstr>Vantagens Tributárias</vt:lpstr>
      <vt:lpstr>Vantagens Tributárias</vt:lpstr>
      <vt:lpstr>Vantagens Tributárias</vt:lpstr>
      <vt:lpstr>Vantagens Tributárias</vt:lpstr>
      <vt:lpstr>Proposta – Todas as empresas em SP</vt:lpstr>
      <vt:lpstr>LC 160/2017 – fim da guerra fiscal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Tamura</dc:creator>
  <cp:lastModifiedBy>Roberto Silva</cp:lastModifiedBy>
  <cp:revision>30</cp:revision>
  <dcterms:created xsi:type="dcterms:W3CDTF">2017-08-19T11:01:12Z</dcterms:created>
  <dcterms:modified xsi:type="dcterms:W3CDTF">2017-08-24T16:42:20Z</dcterms:modified>
</cp:coreProperties>
</file>