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04" r:id="rId2"/>
    <p:sldId id="305" r:id="rId3"/>
    <p:sldId id="270" r:id="rId4"/>
    <p:sldId id="271" r:id="rId5"/>
    <p:sldId id="272" r:id="rId6"/>
    <p:sldId id="274" r:id="rId7"/>
    <p:sldId id="273" r:id="rId8"/>
    <p:sldId id="276" r:id="rId9"/>
    <p:sldId id="275" r:id="rId10"/>
    <p:sldId id="278" r:id="rId11"/>
    <p:sldId id="282" r:id="rId12"/>
    <p:sldId id="283" r:id="rId13"/>
    <p:sldId id="281" r:id="rId14"/>
    <p:sldId id="285" r:id="rId15"/>
    <p:sldId id="286" r:id="rId16"/>
    <p:sldId id="288" r:id="rId17"/>
    <p:sldId id="290" r:id="rId18"/>
    <p:sldId id="287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3" r:id="rId29"/>
    <p:sldId id="284" r:id="rId30"/>
    <p:sldId id="300" r:id="rId31"/>
    <p:sldId id="301" r:id="rId32"/>
    <p:sldId id="302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26" autoAdjust="0"/>
    <p:restoredTop sz="98327" autoAdjust="0"/>
  </p:normalViewPr>
  <p:slideViewPr>
    <p:cSldViewPr>
      <p:cViewPr>
        <p:scale>
          <a:sx n="50" d="100"/>
          <a:sy n="50" d="100"/>
        </p:scale>
        <p:origin x="-1042" y="-2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20A6-3F5F-4D4A-86F0-A01F89AB8181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9496E-8E53-444A-A651-428D22F0BB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63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D9C4D8-DA64-46CC-804A-773AC1C93E11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214313" y="6315075"/>
            <a:ext cx="8786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/>
              <a:t>Prof.  Dr. Elmer Pablo Tito Cari                      email: elmerpab@sc.usp.br</a:t>
            </a:r>
          </a:p>
        </p:txBody>
      </p:sp>
      <p:sp>
        <p:nvSpPr>
          <p:cNvPr id="2051" name="Line 18"/>
          <p:cNvSpPr>
            <a:spLocks noChangeShapeType="1"/>
          </p:cNvSpPr>
          <p:nvPr/>
        </p:nvSpPr>
        <p:spPr bwMode="auto">
          <a:xfrm flipH="1">
            <a:off x="293688" y="1285875"/>
            <a:ext cx="8421687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0" y="4929198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Máquinas síncronas</a:t>
            </a:r>
            <a:r>
              <a:rPr lang="pt-BR" sz="2400" b="1" dirty="0" smtClean="0"/>
              <a:t>:</a:t>
            </a:r>
          </a:p>
          <a:p>
            <a:pPr algn="ctr"/>
            <a:r>
              <a:rPr lang="pt-BR" sz="2400" b="1" dirty="0" smtClean="0"/>
              <a:t>Características Potência ativa x </a:t>
            </a:r>
            <a:r>
              <a:rPr lang="pt-BR" sz="2400" b="1" dirty="0" err="1" smtClean="0"/>
              <a:t>Frequência</a:t>
            </a:r>
            <a:r>
              <a:rPr lang="pt-BR" sz="2400" b="1" dirty="0" smtClean="0"/>
              <a:t> e Potência reativa X Tensão de um gerador síncrono</a:t>
            </a:r>
            <a:endParaRPr lang="pt-BR" sz="2400" b="1" dirty="0"/>
          </a:p>
        </p:txBody>
      </p:sp>
      <p:sp>
        <p:nvSpPr>
          <p:cNvPr id="2053" name="Retângulo 8"/>
          <p:cNvSpPr>
            <a:spLocks noChangeArrowheads="1"/>
          </p:cNvSpPr>
          <p:nvPr/>
        </p:nvSpPr>
        <p:spPr bwMode="auto">
          <a:xfrm>
            <a:off x="1517650" y="731838"/>
            <a:ext cx="57150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en-US" sz="3000"/>
              <a:t>SEL 0422 – Máquinas Elétricas</a:t>
            </a:r>
          </a:p>
        </p:txBody>
      </p:sp>
      <p:pic>
        <p:nvPicPr>
          <p:cNvPr id="2054" name="Imagem 4"/>
          <p:cNvPicPr>
            <a:picLocks noChangeAspect="1" noChangeArrowheads="1"/>
          </p:cNvPicPr>
          <p:nvPr/>
        </p:nvPicPr>
        <p:blipFill>
          <a:blip r:embed="rId3"/>
          <a:srcRect l="23901" t="6302" r="23447" b="39113"/>
          <a:stretch>
            <a:fillRect/>
          </a:stretch>
        </p:blipFill>
        <p:spPr bwMode="auto">
          <a:xfrm>
            <a:off x="142874" y="0"/>
            <a:ext cx="1076827" cy="12144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48" y="142852"/>
            <a:ext cx="1143008" cy="9484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56" name="Line 18"/>
          <p:cNvSpPr>
            <a:spLocks noChangeShapeType="1"/>
          </p:cNvSpPr>
          <p:nvPr/>
        </p:nvSpPr>
        <p:spPr bwMode="auto">
          <a:xfrm flipH="1">
            <a:off x="214313" y="6286500"/>
            <a:ext cx="8421687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7" name="CaixaDeTexto 9"/>
          <p:cNvSpPr txBox="1">
            <a:spLocks noChangeArrowheads="1"/>
          </p:cNvSpPr>
          <p:nvPr/>
        </p:nvSpPr>
        <p:spPr bwMode="auto">
          <a:xfrm>
            <a:off x="1214438" y="314325"/>
            <a:ext cx="6323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Departamento de Engenharia Elétrica e de Computação</a:t>
            </a:r>
          </a:p>
        </p:txBody>
      </p:sp>
      <p:sp>
        <p:nvSpPr>
          <p:cNvPr id="2058" name="CaixaDeTexto 10"/>
          <p:cNvSpPr txBox="1">
            <a:spLocks noChangeArrowheads="1"/>
          </p:cNvSpPr>
          <p:nvPr/>
        </p:nvSpPr>
        <p:spPr bwMode="auto">
          <a:xfrm>
            <a:off x="1285875" y="0"/>
            <a:ext cx="3854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Universidade de São Paulo/EESC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1643050"/>
            <a:ext cx="3571900" cy="30020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 l="1818" r="3636"/>
          <a:stretch>
            <a:fillRect/>
          </a:stretch>
        </p:blipFill>
        <p:spPr bwMode="auto">
          <a:xfrm>
            <a:off x="4572000" y="1643050"/>
            <a:ext cx="3903341" cy="2957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1357290" y="500042"/>
            <a:ext cx="1013419" cy="461665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FF00"/>
                </a:solidFill>
              </a:rPr>
              <a:t>Caso 1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357950" y="357166"/>
            <a:ext cx="1013419" cy="461665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FF00"/>
                </a:solidFill>
              </a:rPr>
              <a:t>Caso 2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428728" y="3857628"/>
            <a:ext cx="1013419" cy="461665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FF00"/>
                </a:solidFill>
              </a:rPr>
              <a:t>Caso 3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571472" y="1285860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18" name="Conector reto 17"/>
          <p:cNvCxnSpPr>
            <a:stCxn id="16" idx="6"/>
          </p:cNvCxnSpPr>
          <p:nvPr/>
        </p:nvCxnSpPr>
        <p:spPr>
          <a:xfrm flipV="1">
            <a:off x="1651472" y="1751798"/>
            <a:ext cx="106314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2643174" y="1571612"/>
            <a:ext cx="85725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Carga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615830" y="1643050"/>
            <a:ext cx="966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Gerador</a:t>
            </a:r>
            <a:endParaRPr lang="pt-BR" b="1" dirty="0"/>
          </a:p>
        </p:txBody>
      </p:sp>
      <p:cxnSp>
        <p:nvCxnSpPr>
          <p:cNvPr id="30" name="Conector reto 29"/>
          <p:cNvCxnSpPr/>
          <p:nvPr/>
        </p:nvCxnSpPr>
        <p:spPr>
          <a:xfrm rot="5400000">
            <a:off x="1750199" y="1749413"/>
            <a:ext cx="50006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upo 43"/>
          <p:cNvGrpSpPr/>
          <p:nvPr/>
        </p:nvGrpSpPr>
        <p:grpSpPr>
          <a:xfrm>
            <a:off x="5429256" y="1142984"/>
            <a:ext cx="3631620" cy="1500198"/>
            <a:chOff x="5429256" y="1142984"/>
            <a:chExt cx="3631620" cy="1500198"/>
          </a:xfrm>
        </p:grpSpPr>
        <p:sp>
          <p:nvSpPr>
            <p:cNvPr id="31" name="Elipse 30"/>
            <p:cNvSpPr/>
            <p:nvPr/>
          </p:nvSpPr>
          <p:spPr>
            <a:xfrm>
              <a:off x="5429256" y="1142984"/>
              <a:ext cx="1080000" cy="1080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cxnSp>
          <p:nvCxnSpPr>
            <p:cNvPr id="32" name="Conector reto 31"/>
            <p:cNvCxnSpPr/>
            <p:nvPr/>
          </p:nvCxnSpPr>
          <p:spPr>
            <a:xfrm flipV="1">
              <a:off x="6509256" y="1580848"/>
              <a:ext cx="15120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tângulo 32"/>
            <p:cNvSpPr/>
            <p:nvPr/>
          </p:nvSpPr>
          <p:spPr>
            <a:xfrm>
              <a:off x="7000892" y="2071678"/>
              <a:ext cx="857256" cy="5715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Carga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tângulo 33"/>
            <p:cNvSpPr/>
            <p:nvPr/>
          </p:nvSpPr>
          <p:spPr>
            <a:xfrm>
              <a:off x="5473614" y="1500174"/>
              <a:ext cx="9666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b="1" dirty="0" smtClean="0"/>
                <a:t>Gerador</a:t>
              </a:r>
              <a:endParaRPr lang="pt-BR" b="1" dirty="0"/>
            </a:p>
          </p:txBody>
        </p:sp>
        <p:cxnSp>
          <p:nvCxnSpPr>
            <p:cNvPr id="35" name="Conector reto 34"/>
            <p:cNvCxnSpPr/>
            <p:nvPr/>
          </p:nvCxnSpPr>
          <p:spPr>
            <a:xfrm rot="5400000">
              <a:off x="6607983" y="1606537"/>
              <a:ext cx="500066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/>
            <p:cNvCxnSpPr/>
            <p:nvPr/>
          </p:nvCxnSpPr>
          <p:spPr>
            <a:xfrm rot="16200000" flipV="1">
              <a:off x="6908644" y="1949612"/>
              <a:ext cx="7560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tângulo 36"/>
            <p:cNvSpPr/>
            <p:nvPr/>
          </p:nvSpPr>
          <p:spPr>
            <a:xfrm>
              <a:off x="7703586" y="1285860"/>
              <a:ext cx="1357290" cy="5715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Barramento</a:t>
              </a:r>
            </a:p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Infinito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Elipse 37"/>
          <p:cNvSpPr/>
          <p:nvPr/>
        </p:nvSpPr>
        <p:spPr>
          <a:xfrm>
            <a:off x="285720" y="4920768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39" name="Conector reto 38"/>
          <p:cNvCxnSpPr/>
          <p:nvPr/>
        </p:nvCxnSpPr>
        <p:spPr>
          <a:xfrm flipV="1">
            <a:off x="1365720" y="5438500"/>
            <a:ext cx="151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ângulo 39"/>
          <p:cNvSpPr/>
          <p:nvPr/>
        </p:nvSpPr>
        <p:spPr>
          <a:xfrm>
            <a:off x="1857356" y="5929330"/>
            <a:ext cx="85725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Carga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330078" y="5203131"/>
            <a:ext cx="9666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Gerador</a:t>
            </a:r>
          </a:p>
          <a:p>
            <a:pPr algn="ctr"/>
            <a:r>
              <a:rPr lang="pt-BR" b="1" dirty="0" smtClean="0"/>
              <a:t>1</a:t>
            </a:r>
            <a:endParaRPr lang="pt-BR" b="1" dirty="0"/>
          </a:p>
        </p:txBody>
      </p:sp>
      <p:cxnSp>
        <p:nvCxnSpPr>
          <p:cNvPr id="42" name="Conector reto 41"/>
          <p:cNvCxnSpPr/>
          <p:nvPr/>
        </p:nvCxnSpPr>
        <p:spPr>
          <a:xfrm rot="5400000">
            <a:off x="1464447" y="5464189"/>
            <a:ext cx="50006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 rot="16200000" flipV="1">
            <a:off x="1765108" y="5807264"/>
            <a:ext cx="756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lipse 45"/>
          <p:cNvSpPr/>
          <p:nvPr/>
        </p:nvSpPr>
        <p:spPr>
          <a:xfrm>
            <a:off x="2765934" y="4922412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7" name="Retângulo 46"/>
          <p:cNvSpPr/>
          <p:nvPr/>
        </p:nvSpPr>
        <p:spPr>
          <a:xfrm>
            <a:off x="2810292" y="5204775"/>
            <a:ext cx="9666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Gerador</a:t>
            </a:r>
          </a:p>
          <a:p>
            <a:pPr algn="ctr"/>
            <a:r>
              <a:rPr lang="pt-BR" b="1" dirty="0" smtClean="0"/>
              <a:t>2</a:t>
            </a:r>
            <a:endParaRPr lang="pt-BR" b="1" dirty="0"/>
          </a:p>
        </p:txBody>
      </p:sp>
      <p:cxnSp>
        <p:nvCxnSpPr>
          <p:cNvPr id="48" name="Conector reto 47"/>
          <p:cNvCxnSpPr/>
          <p:nvPr/>
        </p:nvCxnSpPr>
        <p:spPr>
          <a:xfrm rot="5400000">
            <a:off x="2293201" y="5464189"/>
            <a:ext cx="50006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6262213" y="3500438"/>
            <a:ext cx="1013419" cy="461665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FF00"/>
                </a:solidFill>
              </a:rPr>
              <a:t>Caso 4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5369504" y="4992206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51" name="Conector reto 50"/>
          <p:cNvCxnSpPr/>
          <p:nvPr/>
        </p:nvCxnSpPr>
        <p:spPr>
          <a:xfrm flipV="1">
            <a:off x="6449504" y="5509938"/>
            <a:ext cx="151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tângulo 51"/>
          <p:cNvSpPr/>
          <p:nvPr/>
        </p:nvSpPr>
        <p:spPr>
          <a:xfrm>
            <a:off x="6941140" y="6000768"/>
            <a:ext cx="85725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Carga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3" name="Retângulo 52"/>
          <p:cNvSpPr/>
          <p:nvPr/>
        </p:nvSpPr>
        <p:spPr>
          <a:xfrm>
            <a:off x="5413862" y="5274569"/>
            <a:ext cx="9666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Gerador</a:t>
            </a:r>
          </a:p>
          <a:p>
            <a:pPr algn="ctr"/>
            <a:r>
              <a:rPr lang="pt-BR" b="1" dirty="0" smtClean="0"/>
              <a:t>1</a:t>
            </a:r>
            <a:endParaRPr lang="pt-BR" b="1" dirty="0"/>
          </a:p>
        </p:txBody>
      </p:sp>
      <p:cxnSp>
        <p:nvCxnSpPr>
          <p:cNvPr id="54" name="Conector reto 53"/>
          <p:cNvCxnSpPr/>
          <p:nvPr/>
        </p:nvCxnSpPr>
        <p:spPr>
          <a:xfrm rot="5400000">
            <a:off x="6548231" y="5535627"/>
            <a:ext cx="50006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 rot="16200000" flipV="1">
            <a:off x="6848892" y="5878702"/>
            <a:ext cx="756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ipse 55"/>
          <p:cNvSpPr/>
          <p:nvPr/>
        </p:nvSpPr>
        <p:spPr>
          <a:xfrm>
            <a:off x="7849718" y="4993850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7" name="Retângulo 56"/>
          <p:cNvSpPr/>
          <p:nvPr/>
        </p:nvSpPr>
        <p:spPr>
          <a:xfrm>
            <a:off x="7894076" y="5276213"/>
            <a:ext cx="9666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Gerador</a:t>
            </a:r>
          </a:p>
          <a:p>
            <a:pPr algn="ctr"/>
            <a:r>
              <a:rPr lang="pt-BR" b="1" dirty="0" smtClean="0"/>
              <a:t>2</a:t>
            </a:r>
            <a:endParaRPr lang="pt-BR" b="1" dirty="0"/>
          </a:p>
        </p:txBody>
      </p:sp>
      <p:cxnSp>
        <p:nvCxnSpPr>
          <p:cNvPr id="58" name="Conector reto 57"/>
          <p:cNvCxnSpPr/>
          <p:nvPr/>
        </p:nvCxnSpPr>
        <p:spPr>
          <a:xfrm rot="5400000">
            <a:off x="7103601" y="5029978"/>
            <a:ext cx="93600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ângulo 58"/>
          <p:cNvSpPr/>
          <p:nvPr/>
        </p:nvSpPr>
        <p:spPr>
          <a:xfrm>
            <a:off x="7715272" y="4286256"/>
            <a:ext cx="135729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Barramento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Infinito</a:t>
            </a:r>
            <a:endParaRPr lang="pt-BR" b="1" dirty="0">
              <a:solidFill>
                <a:schemeClr val="tx1"/>
              </a:solidFill>
            </a:endParaRPr>
          </a:p>
        </p:txBody>
      </p:sp>
      <p:cxnSp>
        <p:nvCxnSpPr>
          <p:cNvPr id="61" name="Conector reto 60"/>
          <p:cNvCxnSpPr/>
          <p:nvPr/>
        </p:nvCxnSpPr>
        <p:spPr>
          <a:xfrm flipV="1">
            <a:off x="7572396" y="4572008"/>
            <a:ext cx="180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2108816" y="2214554"/>
            <a:ext cx="5177828" cy="461665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FF00"/>
                </a:solidFill>
              </a:rPr>
              <a:t>Caso 1: Gerador Ligado a cargas isolada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3143240" y="3214686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18" name="Conector reto 17"/>
          <p:cNvCxnSpPr>
            <a:stCxn id="16" idx="6"/>
          </p:cNvCxnSpPr>
          <p:nvPr/>
        </p:nvCxnSpPr>
        <p:spPr>
          <a:xfrm flipV="1">
            <a:off x="4223240" y="3680624"/>
            <a:ext cx="106314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5214942" y="3500438"/>
            <a:ext cx="85725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Carga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3187598" y="3571876"/>
            <a:ext cx="966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Gerador</a:t>
            </a:r>
            <a:endParaRPr lang="pt-BR" b="1" dirty="0"/>
          </a:p>
        </p:txBody>
      </p:sp>
      <p:cxnSp>
        <p:nvCxnSpPr>
          <p:cNvPr id="30" name="Conector reto 29"/>
          <p:cNvCxnSpPr/>
          <p:nvPr/>
        </p:nvCxnSpPr>
        <p:spPr>
          <a:xfrm rot="5400000">
            <a:off x="4321967" y="3678239"/>
            <a:ext cx="50006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04800" y="152400"/>
            <a:ext cx="6053150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Caso1: Gerador ligado</a:t>
            </a:r>
            <a:r>
              <a:rPr kumimoji="0" lang="pt-BR" sz="32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cargas isoladas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785794"/>
            <a:ext cx="7448574" cy="4097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714348" y="5214950"/>
            <a:ext cx="420660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a) Encontre a </a:t>
            </a:r>
            <a:r>
              <a:rPr lang="pt-BR" b="1" dirty="0" err="1" smtClean="0"/>
              <a:t>fsis</a:t>
            </a:r>
            <a:r>
              <a:rPr lang="pt-BR" b="1" dirty="0" smtClean="0"/>
              <a:t>  antes de fechar a chave.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14348" y="5643578"/>
            <a:ext cx="433016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b) Encontre a </a:t>
            </a:r>
            <a:r>
              <a:rPr lang="pt-BR" b="1" dirty="0" err="1" smtClean="0"/>
              <a:t>fsis</a:t>
            </a:r>
            <a:r>
              <a:rPr lang="pt-BR" b="1" dirty="0" smtClean="0"/>
              <a:t>  depois de fechar a chave.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714348" y="6087289"/>
            <a:ext cx="6929486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BR" b="1" dirty="0" smtClean="0"/>
              <a:t>c) Deseja-se que a </a:t>
            </a:r>
            <a:r>
              <a:rPr lang="pt-BR" b="1" dirty="0" err="1" smtClean="0"/>
              <a:t>fsis</a:t>
            </a:r>
            <a:r>
              <a:rPr lang="pt-BR" b="1" dirty="0" smtClean="0"/>
              <a:t> seja igual ao caso “a”. O que deve ser feito?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90"/>
            <a:ext cx="692948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633936" y="3429000"/>
            <a:ext cx="450956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a) Encontre a “</a:t>
            </a:r>
            <a:r>
              <a:rPr lang="pt-BR" b="1" dirty="0" err="1" smtClean="0"/>
              <a:t>fsis</a:t>
            </a:r>
            <a:r>
              <a:rPr lang="pt-BR" b="1" dirty="0" smtClean="0"/>
              <a:t>” antes de fechar a chave.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90"/>
            <a:ext cx="692948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aixaDeTexto 9"/>
          <p:cNvSpPr txBox="1"/>
          <p:nvPr/>
        </p:nvSpPr>
        <p:spPr>
          <a:xfrm>
            <a:off x="642910" y="3416858"/>
            <a:ext cx="433016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b) Encontre a </a:t>
            </a:r>
            <a:r>
              <a:rPr lang="pt-BR" b="1" dirty="0" err="1" smtClean="0"/>
              <a:t>fsis</a:t>
            </a:r>
            <a:r>
              <a:rPr lang="pt-BR" b="1" dirty="0" smtClean="0"/>
              <a:t>  depois de fechar a chave.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90"/>
            <a:ext cx="692948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tângulo 10"/>
          <p:cNvSpPr/>
          <p:nvPr/>
        </p:nvSpPr>
        <p:spPr>
          <a:xfrm>
            <a:off x="285720" y="3571876"/>
            <a:ext cx="6929486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BR" b="1" dirty="0" smtClean="0"/>
              <a:t>c) Deseja-se que a </a:t>
            </a:r>
            <a:r>
              <a:rPr lang="pt-BR" b="1" dirty="0" err="1" smtClean="0"/>
              <a:t>fsis</a:t>
            </a:r>
            <a:r>
              <a:rPr lang="pt-BR" b="1" dirty="0" smtClean="0"/>
              <a:t> seja igual ao caso “a”. O que deve ser feito?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90"/>
            <a:ext cx="692948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tângulo 10"/>
          <p:cNvSpPr/>
          <p:nvPr/>
        </p:nvSpPr>
        <p:spPr>
          <a:xfrm>
            <a:off x="285720" y="3571876"/>
            <a:ext cx="6929486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BR" b="1" dirty="0" smtClean="0"/>
              <a:t>c) Deseja-se que a </a:t>
            </a:r>
            <a:r>
              <a:rPr lang="pt-BR" b="1" dirty="0" err="1" smtClean="0"/>
              <a:t>fsis</a:t>
            </a:r>
            <a:r>
              <a:rPr lang="pt-BR" b="1" dirty="0" smtClean="0"/>
              <a:t> seja igual ao caso “a”. O que deve ser feito?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1127107" y="2143116"/>
            <a:ext cx="7016793" cy="461665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FF00"/>
                </a:solidFill>
              </a:rPr>
              <a:t>Caso 2: Gerador Ligado a Barramento Infinito e cargas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492000" y="3419764"/>
            <a:ext cx="1013419" cy="461665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FF00"/>
                </a:solidFill>
              </a:rPr>
              <a:t>Caso 2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2563306" y="4205582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11" name="Conector reto 10"/>
          <p:cNvCxnSpPr/>
          <p:nvPr/>
        </p:nvCxnSpPr>
        <p:spPr>
          <a:xfrm flipV="1">
            <a:off x="3643306" y="4643446"/>
            <a:ext cx="151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4134942" y="5134276"/>
            <a:ext cx="85725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Carga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607664" y="4562772"/>
            <a:ext cx="966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Gerador</a:t>
            </a:r>
            <a:endParaRPr lang="pt-BR" b="1" dirty="0"/>
          </a:p>
        </p:txBody>
      </p:sp>
      <p:cxnSp>
        <p:nvCxnSpPr>
          <p:cNvPr id="14" name="Conector reto 13"/>
          <p:cNvCxnSpPr/>
          <p:nvPr/>
        </p:nvCxnSpPr>
        <p:spPr>
          <a:xfrm rot="5400000">
            <a:off x="3742033" y="4669135"/>
            <a:ext cx="50006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rot="16200000" flipV="1">
            <a:off x="4042694" y="5012210"/>
            <a:ext cx="756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4837636" y="4348458"/>
            <a:ext cx="135729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Barramento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Infinito</a:t>
            </a:r>
            <a:endParaRPr lang="pt-B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142984"/>
            <a:ext cx="464347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pain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304800" y="152400"/>
            <a:ext cx="6053150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>
              <a:spcBef>
                <a:spcPct val="0"/>
              </a:spcBef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Caso2: </a:t>
            </a:r>
            <a:r>
              <a:rPr lang="pt-BR" sz="3200" b="1" dirty="0" smtClean="0"/>
              <a:t>Gerador Ligado a Barramento Infinito e cargas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42910" y="3857628"/>
            <a:ext cx="4692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u="sng" dirty="0" smtClean="0"/>
              <a:t>Característica </a:t>
            </a:r>
            <a:r>
              <a:rPr lang="pt-BR" b="1" u="sng" dirty="0" err="1" smtClean="0"/>
              <a:t>Pxf</a:t>
            </a:r>
            <a:r>
              <a:rPr lang="pt-BR" b="1" u="sng" dirty="0" smtClean="0"/>
              <a:t> e </a:t>
            </a:r>
            <a:r>
              <a:rPr lang="pt-BR" b="1" u="sng" dirty="0" err="1" smtClean="0"/>
              <a:t>QxV</a:t>
            </a:r>
            <a:r>
              <a:rPr lang="pt-BR" b="1" u="sng" dirty="0" smtClean="0"/>
              <a:t> do Barramento Infinito</a:t>
            </a:r>
            <a:endParaRPr lang="pt-B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142984"/>
            <a:ext cx="464347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pain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304800" y="152400"/>
            <a:ext cx="6053150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>
              <a:spcBef>
                <a:spcPct val="0"/>
              </a:spcBef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Caso2: </a:t>
            </a:r>
            <a:r>
              <a:rPr lang="pt-BR" sz="3200" b="1" dirty="0" smtClean="0"/>
              <a:t>Gerador Ligado a Barramento Infinito e cargas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42910" y="3857628"/>
            <a:ext cx="4692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u="sng" dirty="0" smtClean="0"/>
              <a:t>Característica </a:t>
            </a:r>
            <a:r>
              <a:rPr lang="pt-BR" b="1" u="sng" dirty="0" err="1" smtClean="0"/>
              <a:t>Pxf</a:t>
            </a:r>
            <a:r>
              <a:rPr lang="pt-BR" b="1" u="sng" dirty="0" smtClean="0"/>
              <a:t> e </a:t>
            </a:r>
            <a:r>
              <a:rPr lang="pt-BR" b="1" u="sng" dirty="0" err="1" smtClean="0"/>
              <a:t>QxV</a:t>
            </a:r>
            <a:r>
              <a:rPr lang="pt-BR" b="1" u="sng" dirty="0" smtClean="0"/>
              <a:t> do Barramento Infinito</a:t>
            </a:r>
            <a:endParaRPr lang="pt-BR" b="1" u="sng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572008"/>
            <a:ext cx="65024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04800" y="152400"/>
            <a:ext cx="6053150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Principais controles na máquina síncrona</a:t>
            </a:r>
            <a:endParaRPr kumimoji="0" lang="pt-BR" sz="3200" b="1" i="0" u="none" strike="noStrike" kern="120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57158" y="5429264"/>
            <a:ext cx="4714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n</a:t>
            </a:r>
            <a:r>
              <a:rPr lang="en-US" sz="1050" dirty="0" smtClean="0">
                <a:latin typeface="Comic Sans MS" pitchFamily="66" charset="0"/>
                <a:cs typeface="Times New Roman" pitchFamily="18" charset="0"/>
              </a:rPr>
              <a:t>m </a:t>
            </a:r>
            <a:r>
              <a:rPr lang="en-US" dirty="0" smtClean="0">
                <a:cs typeface="Times New Roman" pitchFamily="18" charset="0"/>
              </a:rPr>
              <a:t>: </a:t>
            </a:r>
            <a:r>
              <a:rPr lang="en-US" dirty="0" err="1" smtClean="0">
                <a:cs typeface="Times New Roman" pitchFamily="18" charset="0"/>
              </a:rPr>
              <a:t>Velocidade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síncrono</a:t>
            </a:r>
            <a:r>
              <a:rPr lang="en-US" dirty="0" smtClean="0">
                <a:cs typeface="Times New Roman" pitchFamily="18" charset="0"/>
              </a:rPr>
              <a:t> do </a:t>
            </a:r>
            <a:r>
              <a:rPr lang="en-US" dirty="0" err="1" smtClean="0">
                <a:cs typeface="Times New Roman" pitchFamily="18" charset="0"/>
              </a:rPr>
              <a:t>máquina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motriz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357158" y="6274378"/>
            <a:ext cx="4714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mic Sans MS" pitchFamily="66" charset="0"/>
                <a:cs typeface="Times New Roman" pitchFamily="18" charset="0"/>
              </a:rPr>
              <a:t>V</a:t>
            </a:r>
            <a:r>
              <a:rPr lang="en-US" sz="1050" dirty="0" err="1" smtClean="0">
                <a:latin typeface="Comic Sans MS" pitchFamily="66" charset="0"/>
                <a:cs typeface="Times New Roman" pitchFamily="18" charset="0"/>
              </a:rPr>
              <a:t>Tref</a:t>
            </a:r>
            <a:r>
              <a:rPr lang="en-US" sz="105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: </a:t>
            </a:r>
            <a:r>
              <a:rPr lang="en-US" dirty="0" err="1" smtClean="0">
                <a:cs typeface="Times New Roman" pitchFamily="18" charset="0"/>
              </a:rPr>
              <a:t>Tensão</a:t>
            </a:r>
            <a:r>
              <a:rPr lang="en-US" dirty="0" smtClean="0">
                <a:cs typeface="Times New Roman" pitchFamily="18" charset="0"/>
              </a:rPr>
              <a:t> Terminal de </a:t>
            </a:r>
            <a:r>
              <a:rPr lang="en-US" dirty="0" err="1" smtClean="0">
                <a:cs typeface="Times New Roman" pitchFamily="18" charset="0"/>
              </a:rPr>
              <a:t>referência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357158" y="5833608"/>
            <a:ext cx="5572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n</a:t>
            </a:r>
            <a:r>
              <a:rPr lang="en-US" sz="1050" dirty="0" smtClean="0">
                <a:latin typeface="Comic Sans MS" pitchFamily="66" charset="0"/>
                <a:cs typeface="Times New Roman" pitchFamily="18" charset="0"/>
              </a:rPr>
              <a:t>ref </a:t>
            </a:r>
            <a:r>
              <a:rPr lang="en-US" dirty="0" smtClean="0">
                <a:cs typeface="Times New Roman" pitchFamily="18" charset="0"/>
              </a:rPr>
              <a:t>: </a:t>
            </a:r>
            <a:r>
              <a:rPr lang="en-US" dirty="0" err="1" smtClean="0">
                <a:cs typeface="Times New Roman" pitchFamily="18" charset="0"/>
              </a:rPr>
              <a:t>Velocidade</a:t>
            </a:r>
            <a:r>
              <a:rPr lang="en-US" dirty="0" smtClean="0">
                <a:cs typeface="Times New Roman" pitchFamily="18" charset="0"/>
              </a:rPr>
              <a:t> de </a:t>
            </a:r>
            <a:r>
              <a:rPr lang="en-US" dirty="0" err="1" smtClean="0">
                <a:cs typeface="Times New Roman" pitchFamily="18" charset="0"/>
              </a:rPr>
              <a:t>referência</a:t>
            </a:r>
            <a:r>
              <a:rPr lang="en-US" dirty="0" smtClean="0">
                <a:cs typeface="Times New Roman" pitchFamily="18" charset="0"/>
              </a:rPr>
              <a:t> do </a:t>
            </a:r>
            <a:r>
              <a:rPr lang="en-US" dirty="0" err="1" smtClean="0">
                <a:cs typeface="Times New Roman" pitchFamily="18" charset="0"/>
              </a:rPr>
              <a:t>regulador</a:t>
            </a:r>
            <a:r>
              <a:rPr lang="en-US" dirty="0" smtClean="0">
                <a:cs typeface="Times New Roman" pitchFamily="18" charset="0"/>
              </a:rPr>
              <a:t> de </a:t>
            </a:r>
            <a:r>
              <a:rPr lang="en-US" dirty="0" err="1" smtClean="0">
                <a:cs typeface="Times New Roman" pitchFamily="18" charset="0"/>
              </a:rPr>
              <a:t>velocidade</a:t>
            </a:r>
            <a:endParaRPr lang="pt-BR" dirty="0"/>
          </a:p>
        </p:txBody>
      </p:sp>
      <p:pic>
        <p:nvPicPr>
          <p:cNvPr id="9" name="Imagem 8"/>
          <p:cNvPicPr/>
          <p:nvPr/>
        </p:nvPicPr>
        <p:blipFill>
          <a:blip r:embed="rId3"/>
          <a:stretch>
            <a:fillRect/>
          </a:stretch>
        </p:blipFill>
        <p:spPr>
          <a:xfrm>
            <a:off x="576701" y="1340768"/>
            <a:ext cx="7838198" cy="364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89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00042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304800" y="-24"/>
            <a:ext cx="6053150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>
              <a:spcBef>
                <a:spcPct val="0"/>
              </a:spcBef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Caso2: </a:t>
            </a:r>
            <a:r>
              <a:rPr lang="pt-BR" sz="3200" b="1" dirty="0" smtClean="0"/>
              <a:t>Gerador Ligado a Barramento Infinito e cargas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642918"/>
            <a:ext cx="5643602" cy="2407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4"/>
          <a:srcRect t="6233"/>
          <a:stretch>
            <a:fillRect/>
          </a:stretch>
        </p:blipFill>
        <p:spPr bwMode="auto">
          <a:xfrm>
            <a:off x="1643041" y="3000372"/>
            <a:ext cx="6286545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61956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304800" y="71414"/>
            <a:ext cx="6053150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>
              <a:spcBef>
                <a:spcPct val="0"/>
              </a:spcBef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Caso2: </a:t>
            </a:r>
            <a:r>
              <a:rPr lang="pt-BR" sz="3200" b="1" dirty="0" smtClean="0"/>
              <a:t>Gerador Ligado a Barramento Infinito e cargas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643050"/>
            <a:ext cx="6215106" cy="4014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633394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285720" y="114280"/>
            <a:ext cx="8429684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pt-BR" sz="20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 que ocorre se a </a:t>
            </a:r>
            <a:r>
              <a:rPr kumimoji="0" lang="pt-BR" sz="2000" b="1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frequência</a:t>
            </a:r>
            <a:r>
              <a:rPr kumimoji="0" lang="pt-BR" sz="20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em vazio</a:t>
            </a:r>
            <a:r>
              <a:rPr kumimoji="0" lang="pt-BR" sz="2000" b="1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pt-BR" sz="2000" b="1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pt-BR" sz="1600" b="1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nl</a:t>
            </a:r>
            <a:r>
              <a:rPr kumimoji="0" lang="pt-BR" sz="20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) do gerador é inferior a </a:t>
            </a:r>
            <a:r>
              <a:rPr kumimoji="0" lang="pt-BR" sz="2000" b="1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pt-BR" sz="1600" b="1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Binf</a:t>
            </a:r>
            <a:r>
              <a:rPr kumimoji="0" lang="pt-BR" sz="20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pt-BR" sz="2000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4267" r="2709"/>
          <a:stretch>
            <a:fillRect/>
          </a:stretch>
        </p:blipFill>
        <p:spPr bwMode="auto">
          <a:xfrm>
            <a:off x="571472" y="1142984"/>
            <a:ext cx="800105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4643438" y="642918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dirty="0" smtClean="0"/>
              <a:t>f</a:t>
            </a:r>
            <a:endParaRPr lang="pt-B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29" y="714356"/>
            <a:ext cx="7393833" cy="394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 descr="pain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633394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upo 5"/>
          <p:cNvGrpSpPr/>
          <p:nvPr/>
        </p:nvGrpSpPr>
        <p:grpSpPr>
          <a:xfrm>
            <a:off x="2714612" y="4857760"/>
            <a:ext cx="3857652" cy="1500198"/>
            <a:chOff x="571472" y="4714884"/>
            <a:chExt cx="3857652" cy="1500198"/>
          </a:xfrm>
        </p:grpSpPr>
        <p:sp>
          <p:nvSpPr>
            <p:cNvPr id="7" name="Elipse 6"/>
            <p:cNvSpPr/>
            <p:nvPr/>
          </p:nvSpPr>
          <p:spPr>
            <a:xfrm>
              <a:off x="571472" y="4714884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 dirty="0"/>
            </a:p>
          </p:txBody>
        </p:sp>
        <p:cxnSp>
          <p:nvCxnSpPr>
            <p:cNvPr id="9" name="Conector reto 8"/>
            <p:cNvCxnSpPr/>
            <p:nvPr/>
          </p:nvCxnSpPr>
          <p:spPr>
            <a:xfrm flipV="1">
              <a:off x="1651472" y="5152748"/>
              <a:ext cx="1512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tângulo 9"/>
            <p:cNvSpPr/>
            <p:nvPr/>
          </p:nvSpPr>
          <p:spPr>
            <a:xfrm>
              <a:off x="1901806" y="5643578"/>
              <a:ext cx="857256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Carga</a:t>
              </a:r>
              <a:endParaRPr lang="pt-B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615830" y="5072074"/>
              <a:ext cx="938077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600" b="1" dirty="0" smtClean="0"/>
                <a:t>Gerador</a:t>
              </a:r>
              <a:endParaRPr lang="pt-BR" sz="1600" b="1" dirty="0"/>
            </a:p>
          </p:txBody>
        </p:sp>
        <p:cxnSp>
          <p:nvCxnSpPr>
            <p:cNvPr id="13" name="Conector reto 12"/>
            <p:cNvCxnSpPr/>
            <p:nvPr/>
          </p:nvCxnSpPr>
          <p:spPr>
            <a:xfrm rot="16200000" flipV="1">
              <a:off x="2105422" y="5396074"/>
              <a:ext cx="50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tângulo 13"/>
            <p:cNvSpPr/>
            <p:nvPr/>
          </p:nvSpPr>
          <p:spPr>
            <a:xfrm>
              <a:off x="3083520" y="4857760"/>
              <a:ext cx="1345604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Barramento</a:t>
              </a:r>
            </a:p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Infinito</a:t>
              </a:r>
              <a:endParaRPr lang="pt-B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1643042" y="4714884"/>
              <a:ext cx="4347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800" b="1" dirty="0" smtClean="0">
                  <a:solidFill>
                    <a:schemeClr val="tx1"/>
                  </a:solidFill>
                </a:rPr>
                <a:t>P</a:t>
              </a:r>
              <a:r>
                <a:rPr lang="pt-BR" sz="1100" b="1" dirty="0" smtClean="0">
                  <a:solidFill>
                    <a:schemeClr val="tx1"/>
                  </a:solidFill>
                </a:rPr>
                <a:t>G</a:t>
              </a:r>
              <a:endParaRPr lang="pt-BR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2487989" y="4714884"/>
              <a:ext cx="5838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800" b="1" dirty="0" smtClean="0">
                  <a:solidFill>
                    <a:schemeClr val="tx1"/>
                  </a:solidFill>
                </a:rPr>
                <a:t>P</a:t>
              </a:r>
              <a:r>
                <a:rPr lang="pt-BR" sz="1100" b="1" dirty="0" smtClean="0">
                  <a:solidFill>
                    <a:schemeClr val="tx1"/>
                  </a:solidFill>
                </a:rPr>
                <a:t>Binf</a:t>
              </a:r>
              <a:endParaRPr lang="pt-BR" sz="1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Conector de seta reta 16"/>
            <p:cNvCxnSpPr/>
            <p:nvPr/>
          </p:nvCxnSpPr>
          <p:spPr>
            <a:xfrm flipH="1">
              <a:off x="1785918" y="5072074"/>
              <a:ext cx="42862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de seta reta 17"/>
            <p:cNvCxnSpPr/>
            <p:nvPr/>
          </p:nvCxnSpPr>
          <p:spPr>
            <a:xfrm flipH="1">
              <a:off x="2565386" y="5057786"/>
              <a:ext cx="42862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/>
            <p:nvPr/>
          </p:nvCxnSpPr>
          <p:spPr>
            <a:xfrm rot="16200000" flipH="1">
              <a:off x="2266066" y="5422194"/>
              <a:ext cx="3240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tângulo 19"/>
            <p:cNvSpPr/>
            <p:nvPr/>
          </p:nvSpPr>
          <p:spPr>
            <a:xfrm>
              <a:off x="2372662" y="5187568"/>
              <a:ext cx="6623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800" b="1" dirty="0" smtClean="0">
                  <a:solidFill>
                    <a:schemeClr val="tx1"/>
                  </a:solidFill>
                </a:rPr>
                <a:t>P</a:t>
              </a:r>
              <a:r>
                <a:rPr lang="pt-BR" sz="1100" b="1" dirty="0" smtClean="0">
                  <a:solidFill>
                    <a:schemeClr val="tx1"/>
                  </a:solidFill>
                </a:rPr>
                <a:t>carga</a:t>
              </a:r>
              <a:endParaRPr lang="pt-BR" sz="1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Rectangle 6"/>
          <p:cNvSpPr txBox="1">
            <a:spLocks noChangeArrowheads="1"/>
          </p:cNvSpPr>
          <p:nvPr/>
        </p:nvSpPr>
        <p:spPr>
          <a:xfrm>
            <a:off x="285720" y="114280"/>
            <a:ext cx="8429684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pt-BR" sz="20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 que ocorre se a </a:t>
            </a:r>
            <a:r>
              <a:rPr kumimoji="0" lang="pt-BR" sz="2000" b="1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frequencia</a:t>
            </a:r>
            <a:r>
              <a:rPr kumimoji="0" lang="pt-BR" sz="20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em vazio</a:t>
            </a:r>
            <a:r>
              <a:rPr kumimoji="0" lang="pt-BR" sz="2000" b="1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pt-BR" sz="2000" b="1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pt-BR" sz="1600" b="1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nl</a:t>
            </a:r>
            <a:r>
              <a:rPr kumimoji="0" lang="pt-BR" sz="20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) do gerador é inferior a </a:t>
            </a:r>
            <a:r>
              <a:rPr kumimoji="0" lang="pt-BR" sz="2000" b="1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pt-BR" sz="1600" b="1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Binf</a:t>
            </a:r>
            <a:r>
              <a:rPr kumimoji="0" lang="pt-BR" sz="20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pt-BR" sz="2000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000108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142844" y="185718"/>
            <a:ext cx="8358246" cy="671514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kumimoji="0" lang="pt-BR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i) </a:t>
            </a:r>
            <a:r>
              <a:rPr lang="pt-BR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 que acontece com a potência compartilhada quando aumento a freqüência em vazio do gerador via regulador de velocidade</a:t>
            </a:r>
            <a:r>
              <a:rPr lang="pt-BR" b="1" dirty="0" smtClean="0"/>
              <a:t>?</a:t>
            </a:r>
            <a:endParaRPr kumimoji="0" lang="pt-BR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/>
          <a:srcRect l="4267" r="2709"/>
          <a:stretch>
            <a:fillRect/>
          </a:stretch>
        </p:blipFill>
        <p:spPr bwMode="auto">
          <a:xfrm>
            <a:off x="571472" y="1142984"/>
            <a:ext cx="800105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633394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285720" y="114280"/>
            <a:ext cx="8286808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pt-BR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ii) </a:t>
            </a:r>
            <a:r>
              <a:rPr lang="pt-BR" b="1" dirty="0" smtClean="0"/>
              <a:t>O que acontece se continuar aumentando a freqüência em vazio, do gerador?</a:t>
            </a:r>
            <a:endParaRPr kumimoji="0" lang="pt-BR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/>
          <a:srcRect l="4267" r="2709"/>
          <a:stretch>
            <a:fillRect/>
          </a:stretch>
        </p:blipFill>
        <p:spPr bwMode="auto">
          <a:xfrm>
            <a:off x="500034" y="1000108"/>
            <a:ext cx="800105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Conector de seta reta 6"/>
          <p:cNvCxnSpPr/>
          <p:nvPr/>
        </p:nvCxnSpPr>
        <p:spPr>
          <a:xfrm flipV="1">
            <a:off x="1357290" y="2428868"/>
            <a:ext cx="3143272" cy="0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633394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285720" y="114280"/>
            <a:ext cx="8286808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pt-BR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iii) </a:t>
            </a:r>
            <a:r>
              <a:rPr lang="pt-BR" b="1" dirty="0" smtClean="0"/>
              <a:t>O que posso fazer para que o gerador forneça potência reativa?</a:t>
            </a:r>
            <a:endParaRPr kumimoji="0" lang="pt-BR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382" y="1795438"/>
            <a:ext cx="8224708" cy="341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Conector reto 6"/>
          <p:cNvCxnSpPr/>
          <p:nvPr/>
        </p:nvCxnSpPr>
        <p:spPr>
          <a:xfrm rot="10800000" flipV="1">
            <a:off x="1142976" y="2786058"/>
            <a:ext cx="32147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4143372" y="135729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786314" y="2000240"/>
            <a:ext cx="485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Vnl</a:t>
            </a:r>
            <a:endParaRPr lang="pt-BR" dirty="0"/>
          </a:p>
        </p:txBody>
      </p:sp>
      <p:cxnSp>
        <p:nvCxnSpPr>
          <p:cNvPr id="13" name="Conector reto 12"/>
          <p:cNvCxnSpPr/>
          <p:nvPr/>
        </p:nvCxnSpPr>
        <p:spPr>
          <a:xfrm>
            <a:off x="4357686" y="2428868"/>
            <a:ext cx="3429024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rot="10800000" flipV="1">
            <a:off x="4429124" y="2285992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633394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285720" y="114280"/>
            <a:ext cx="8286808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pt-BR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iv) Mostre</a:t>
            </a:r>
            <a:r>
              <a:rPr kumimoji="0" lang="pt-BR" b="1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uma situação em que o gerador trabalha sub-excitado.</a:t>
            </a:r>
            <a:endParaRPr kumimoji="0" lang="pt-BR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500174"/>
            <a:ext cx="67818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643306" y="3429000"/>
            <a:ext cx="197611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Exemplo do Caso 2</a:t>
            </a:r>
            <a:endParaRPr lang="pt-BR" b="1" dirty="0"/>
          </a:p>
        </p:txBody>
      </p:sp>
      <p:grpSp>
        <p:nvGrpSpPr>
          <p:cNvPr id="3" name="Grupo 2"/>
          <p:cNvGrpSpPr/>
          <p:nvPr/>
        </p:nvGrpSpPr>
        <p:grpSpPr>
          <a:xfrm>
            <a:off x="2928926" y="4214818"/>
            <a:ext cx="3631620" cy="1500198"/>
            <a:chOff x="5429256" y="1142984"/>
            <a:chExt cx="3631620" cy="1500198"/>
          </a:xfrm>
        </p:grpSpPr>
        <p:sp>
          <p:nvSpPr>
            <p:cNvPr id="5" name="Elipse 4"/>
            <p:cNvSpPr/>
            <p:nvPr/>
          </p:nvSpPr>
          <p:spPr>
            <a:xfrm>
              <a:off x="5429256" y="1142984"/>
              <a:ext cx="1080000" cy="1080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cxnSp>
          <p:nvCxnSpPr>
            <p:cNvPr id="6" name="Conector reto 5"/>
            <p:cNvCxnSpPr/>
            <p:nvPr/>
          </p:nvCxnSpPr>
          <p:spPr>
            <a:xfrm flipV="1">
              <a:off x="6509256" y="1580848"/>
              <a:ext cx="15120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tângulo 6"/>
            <p:cNvSpPr/>
            <p:nvPr/>
          </p:nvSpPr>
          <p:spPr>
            <a:xfrm>
              <a:off x="7000892" y="2071678"/>
              <a:ext cx="857256" cy="5715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Carga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tângulo 7"/>
            <p:cNvSpPr/>
            <p:nvPr/>
          </p:nvSpPr>
          <p:spPr>
            <a:xfrm>
              <a:off x="5473614" y="1500174"/>
              <a:ext cx="9666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b="1" dirty="0" smtClean="0"/>
                <a:t>Gerador</a:t>
              </a:r>
              <a:endParaRPr lang="pt-BR" b="1" dirty="0"/>
            </a:p>
          </p:txBody>
        </p:sp>
        <p:cxnSp>
          <p:nvCxnSpPr>
            <p:cNvPr id="9" name="Conector reto 8"/>
            <p:cNvCxnSpPr/>
            <p:nvPr/>
          </p:nvCxnSpPr>
          <p:spPr>
            <a:xfrm rot="5400000">
              <a:off x="6607983" y="1606537"/>
              <a:ext cx="500066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 rot="16200000" flipV="1">
              <a:off x="6908644" y="1949612"/>
              <a:ext cx="7560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tângulo 10"/>
            <p:cNvSpPr/>
            <p:nvPr/>
          </p:nvSpPr>
          <p:spPr>
            <a:xfrm>
              <a:off x="7703586" y="1285860"/>
              <a:ext cx="1357290" cy="5715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Barramento</a:t>
              </a:r>
            </a:p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Infinito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04800" y="152400"/>
            <a:ext cx="8410604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Exemplo</a:t>
            </a:r>
            <a:r>
              <a:rPr kumimoji="0" lang="pt-BR" sz="32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(caso 2:</a:t>
            </a:r>
            <a:r>
              <a:rPr lang="pt-BR" sz="3200" b="1" dirty="0" smtClean="0"/>
              <a:t> Gerador ligado a </a:t>
            </a:r>
            <a:r>
              <a:rPr lang="pt-BR" sz="3200" b="1" dirty="0" err="1" smtClean="0"/>
              <a:t>Barr</a:t>
            </a:r>
            <a:r>
              <a:rPr lang="pt-BR" sz="3200" b="1" dirty="0" smtClean="0"/>
              <a:t>. Infinito e cargas isoladas)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14348" y="5214950"/>
            <a:ext cx="8211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a) Encontre a potência do Gerador e do Barramento infinito antes de fechar a chave.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14348" y="5643578"/>
            <a:ext cx="842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b) Encontre a potência do Gerador e do Barramento infinito depois de fechar a chave.</a:t>
            </a:r>
            <a:endParaRPr lang="pt-BR" b="1" dirty="0"/>
          </a:p>
        </p:txBody>
      </p:sp>
      <p:sp>
        <p:nvSpPr>
          <p:cNvPr id="11" name="Retângulo 10"/>
          <p:cNvSpPr/>
          <p:nvPr/>
        </p:nvSpPr>
        <p:spPr>
          <a:xfrm>
            <a:off x="714348" y="6087289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c) Deseja-se dar manutenção ao Gerador para tanto deseja-se retirar sem causar impacto na rede (potência zero). O que deve ser feito?</a:t>
            </a:r>
          </a:p>
          <a:p>
            <a:endParaRPr lang="pt-BR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928670"/>
            <a:ext cx="831190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04800" y="152400"/>
            <a:ext cx="5553084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Controle P x f do Gerador</a:t>
            </a:r>
            <a:r>
              <a:rPr kumimoji="0" lang="pt-BR" sz="32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Síncrono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214282" y="928670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cs typeface="Times New Roman" pitchFamily="18" charset="0"/>
              </a:rPr>
              <a:t>Quanto mais potência ativa é solicitada do gerador, a velocidade tende a diminuir em forma </a:t>
            </a:r>
            <a:r>
              <a:rPr lang="pt-BR" sz="2400" b="1" dirty="0" smtClean="0">
                <a:cs typeface="Times New Roman" pitchFamily="18" charset="0"/>
              </a:rPr>
              <a:t>não linear</a:t>
            </a:r>
            <a:r>
              <a:rPr lang="pt-BR" sz="2400" dirty="0" smtClean="0">
                <a:cs typeface="Times New Roman" pitchFamily="18" charset="0"/>
              </a:rPr>
              <a:t>. </a:t>
            </a:r>
            <a:endParaRPr lang="pt-BR" sz="2400" dirty="0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4929198"/>
            <a:ext cx="1382458" cy="785818"/>
          </a:xfrm>
          <a:prstGeom prst="rect">
            <a:avLst/>
          </a:prstGeom>
          <a:noFill/>
        </p:spPr>
      </p:pic>
      <p:sp>
        <p:nvSpPr>
          <p:cNvPr id="121" name="Retângulo 120"/>
          <p:cNvSpPr/>
          <p:nvPr/>
        </p:nvSpPr>
        <p:spPr>
          <a:xfrm>
            <a:off x="1357290" y="5786454"/>
            <a:ext cx="4714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n</a:t>
            </a:r>
            <a:r>
              <a:rPr lang="en-US" sz="1050" dirty="0" smtClean="0">
                <a:latin typeface="Comic Sans MS" pitchFamily="66" charset="0"/>
                <a:cs typeface="Times New Roman" pitchFamily="18" charset="0"/>
              </a:rPr>
              <a:t>m </a:t>
            </a:r>
            <a:r>
              <a:rPr lang="en-US" dirty="0" smtClean="0">
                <a:cs typeface="Times New Roman" pitchFamily="18" charset="0"/>
              </a:rPr>
              <a:t>: </a:t>
            </a:r>
            <a:r>
              <a:rPr lang="en-US" dirty="0" err="1" smtClean="0">
                <a:cs typeface="Times New Roman" pitchFamily="18" charset="0"/>
              </a:rPr>
              <a:t>Velocidade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síncrona</a:t>
            </a:r>
            <a:r>
              <a:rPr lang="en-US" dirty="0" smtClean="0">
                <a:cs typeface="Times New Roman" pitchFamily="18" charset="0"/>
              </a:rPr>
              <a:t> do </a:t>
            </a:r>
            <a:r>
              <a:rPr lang="en-US" dirty="0" err="1" smtClean="0">
                <a:cs typeface="Times New Roman" pitchFamily="18" charset="0"/>
              </a:rPr>
              <a:t>máquina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motriz</a:t>
            </a:r>
            <a:endParaRPr lang="pt-BR" dirty="0"/>
          </a:p>
        </p:txBody>
      </p:sp>
      <p:sp>
        <p:nvSpPr>
          <p:cNvPr id="122" name="Retângulo 121"/>
          <p:cNvSpPr/>
          <p:nvPr/>
        </p:nvSpPr>
        <p:spPr>
          <a:xfrm>
            <a:off x="1357290" y="6143644"/>
            <a:ext cx="635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mic Sans MS" pitchFamily="66" charset="0"/>
                <a:cs typeface="Times New Roman" pitchFamily="18" charset="0"/>
              </a:rPr>
              <a:t>f</a:t>
            </a:r>
            <a:r>
              <a:rPr lang="en-US" sz="1050" dirty="0" err="1" smtClean="0">
                <a:latin typeface="Comic Sans MS" pitchFamily="66" charset="0"/>
                <a:cs typeface="Times New Roman" pitchFamily="18" charset="0"/>
              </a:rPr>
              <a:t>e</a:t>
            </a:r>
            <a:r>
              <a:rPr lang="en-US" sz="105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: </a:t>
            </a:r>
            <a:r>
              <a:rPr lang="en-US" dirty="0" err="1" smtClean="0">
                <a:cs typeface="Times New Roman" pitchFamily="18" charset="0"/>
              </a:rPr>
              <a:t>frequência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síncrona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tensões</a:t>
            </a:r>
            <a:r>
              <a:rPr lang="en-US" dirty="0" smtClean="0">
                <a:cs typeface="Times New Roman" pitchFamily="18" charset="0"/>
              </a:rPr>
              <a:t> e </a:t>
            </a:r>
            <a:r>
              <a:rPr lang="en-US" dirty="0" err="1" smtClean="0">
                <a:cs typeface="Times New Roman" pitchFamily="18" charset="0"/>
              </a:rPr>
              <a:t>correntes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rede</a:t>
            </a:r>
            <a:endParaRPr lang="pt-BR" dirty="0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928802"/>
            <a:ext cx="7661293" cy="267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357158" y="3143248"/>
            <a:ext cx="821160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a) Encontre a potência do Gerador e do Barramento infinito antes de fechar a chave.</a:t>
            </a:r>
            <a:endParaRPr lang="pt-BR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5" y="142852"/>
            <a:ext cx="671346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85720" y="3131106"/>
            <a:ext cx="842653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b) Encontre a potência do Gerador e do Barramento infinito depois de fechar a chave.</a:t>
            </a:r>
            <a:endParaRPr lang="pt-BR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5" y="142852"/>
            <a:ext cx="671346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Conector de seta reta 4"/>
          <p:cNvCxnSpPr/>
          <p:nvPr/>
        </p:nvCxnSpPr>
        <p:spPr>
          <a:xfrm rot="5400000" flipH="1" flipV="1">
            <a:off x="4429124" y="2285992"/>
            <a:ext cx="428628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214282" y="3282735"/>
            <a:ext cx="8786874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BR" b="1" dirty="0" smtClean="0"/>
              <a:t>c) Deseja-se dar manutenção ao Gerador para tanto deseja-se retirar sem causar impacto na rede (potência zero). O que deve ser feito?</a:t>
            </a:r>
            <a:endParaRPr lang="pt-BR" b="1" dirty="0"/>
          </a:p>
        </p:txBody>
      </p:sp>
      <p:cxnSp>
        <p:nvCxnSpPr>
          <p:cNvPr id="4" name="Conector de seta reta 3"/>
          <p:cNvCxnSpPr/>
          <p:nvPr/>
        </p:nvCxnSpPr>
        <p:spPr>
          <a:xfrm rot="5400000" flipH="1" flipV="1">
            <a:off x="4429124" y="2285992"/>
            <a:ext cx="428628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8185" y="295252"/>
            <a:ext cx="671346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Conector de seta reta 5"/>
          <p:cNvCxnSpPr/>
          <p:nvPr/>
        </p:nvCxnSpPr>
        <p:spPr>
          <a:xfrm rot="5400000" flipH="1" flipV="1">
            <a:off x="4581524" y="2438392"/>
            <a:ext cx="428628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04800" y="152400"/>
            <a:ext cx="8053414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Desvio de Velocidade (SD) da</a:t>
            </a:r>
            <a:r>
              <a:rPr kumimoji="0" lang="pt-BR" sz="32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máquina motriz</a:t>
            </a: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57158" y="2528824"/>
            <a:ext cx="15716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SD =</a:t>
            </a:r>
            <a:endParaRPr lang="pt-BR" sz="28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500166" y="2214554"/>
            <a:ext cx="13949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n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nl</a:t>
            </a: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 - n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fl</a:t>
            </a:r>
            <a:endParaRPr lang="pt-BR" sz="3200" dirty="0"/>
          </a:p>
        </p:txBody>
      </p:sp>
      <p:cxnSp>
        <p:nvCxnSpPr>
          <p:cNvPr id="18" name="Conector reto 17"/>
          <p:cNvCxnSpPr/>
          <p:nvPr/>
        </p:nvCxnSpPr>
        <p:spPr>
          <a:xfrm flipV="1">
            <a:off x="1500166" y="2786058"/>
            <a:ext cx="140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1928794" y="2786058"/>
            <a:ext cx="5790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n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fl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857488" y="2571744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X 100</a:t>
            </a:r>
            <a:endParaRPr lang="pt-BR" b="1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714348" y="4643446"/>
            <a:ext cx="58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n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nl</a:t>
            </a:r>
            <a:endParaRPr lang="pt-BR" sz="32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714348" y="5357826"/>
            <a:ext cx="58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n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fl</a:t>
            </a:r>
            <a:endParaRPr lang="pt-BR" sz="3200" dirty="0"/>
          </a:p>
        </p:txBody>
      </p:sp>
      <p:sp>
        <p:nvSpPr>
          <p:cNvPr id="24" name="Retângulo 23"/>
          <p:cNvSpPr/>
          <p:nvPr/>
        </p:nvSpPr>
        <p:spPr>
          <a:xfrm>
            <a:off x="1214414" y="5429264"/>
            <a:ext cx="5842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+mj-lt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Velocidade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a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plena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carga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da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máquina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motriz</a:t>
            </a:r>
            <a:endParaRPr lang="pt-BR" sz="2400" dirty="0">
              <a:latin typeface="+mj-lt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1214414" y="4786322"/>
            <a:ext cx="5302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+mj-lt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Velocidade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em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vazio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da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máquina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motriz</a:t>
            </a:r>
            <a:endParaRPr lang="pt-BR" sz="2400" dirty="0">
              <a:latin typeface="+mj-lt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785786" y="6072206"/>
            <a:ext cx="1800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/>
              <a:t>SD : [2%-4%]</a:t>
            </a:r>
            <a:endParaRPr lang="pt-BR" sz="2400" b="1" dirty="0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142984"/>
            <a:ext cx="3881446" cy="3169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04800" y="152400"/>
            <a:ext cx="8053414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Desvio de Velocidade (SD) da</a:t>
            </a:r>
            <a:r>
              <a:rPr kumimoji="0" lang="pt-BR" sz="32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máquina motriz</a:t>
            </a: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05662" y="4429132"/>
            <a:ext cx="58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f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nl</a:t>
            </a:r>
            <a:endParaRPr lang="pt-BR" sz="32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142844" y="5000636"/>
            <a:ext cx="58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f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fl</a:t>
            </a:r>
            <a:endParaRPr lang="pt-BR" sz="3200" dirty="0"/>
          </a:p>
        </p:txBody>
      </p:sp>
      <p:sp>
        <p:nvSpPr>
          <p:cNvPr id="24" name="Retângulo 23"/>
          <p:cNvSpPr/>
          <p:nvPr/>
        </p:nvSpPr>
        <p:spPr>
          <a:xfrm>
            <a:off x="642910" y="5072074"/>
            <a:ext cx="3640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+mj-lt"/>
                <a:cs typeface="Times New Roman" pitchFamily="18" charset="0"/>
              </a:rPr>
              <a:t>: </a:t>
            </a:r>
            <a:r>
              <a:rPr lang="en-US" sz="2400" dirty="0" err="1" smtClean="0">
                <a:cs typeface="Times New Roman" pitchFamily="18" charset="0"/>
              </a:rPr>
              <a:t>frequencia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em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plena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carga</a:t>
            </a:r>
            <a:endParaRPr lang="pt-BR" sz="2400" dirty="0"/>
          </a:p>
        </p:txBody>
      </p:sp>
      <p:sp>
        <p:nvSpPr>
          <p:cNvPr id="25" name="Retângulo 24"/>
          <p:cNvSpPr/>
          <p:nvPr/>
        </p:nvSpPr>
        <p:spPr>
          <a:xfrm>
            <a:off x="705728" y="4572008"/>
            <a:ext cx="2917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Times New Roman" pitchFamily="18" charset="0"/>
              </a:rPr>
              <a:t>: </a:t>
            </a:r>
            <a:r>
              <a:rPr lang="en-US" sz="2400" dirty="0" err="1" smtClean="0">
                <a:cs typeface="Times New Roman" pitchFamily="18" charset="0"/>
              </a:rPr>
              <a:t>frequencia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em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vazio</a:t>
            </a:r>
            <a:endParaRPr lang="pt-BR" sz="24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285860"/>
            <a:ext cx="3411977" cy="28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1142984"/>
            <a:ext cx="3500462" cy="305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CaixaDeTexto 20"/>
          <p:cNvSpPr txBox="1"/>
          <p:nvPr/>
        </p:nvSpPr>
        <p:spPr>
          <a:xfrm>
            <a:off x="4572000" y="4714884"/>
            <a:ext cx="681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f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sis</a:t>
            </a:r>
            <a:endParaRPr lang="pt-BR" sz="3200" dirty="0"/>
          </a:p>
        </p:txBody>
      </p:sp>
      <p:sp>
        <p:nvSpPr>
          <p:cNvPr id="27" name="Retângulo 26"/>
          <p:cNvSpPr/>
          <p:nvPr/>
        </p:nvSpPr>
        <p:spPr>
          <a:xfrm>
            <a:off x="5143504" y="4786322"/>
            <a:ext cx="3500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j-lt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frequencia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de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operação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do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sistema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na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potência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P)</a:t>
            </a:r>
            <a:endParaRPr lang="pt-BR" sz="2400" dirty="0">
              <a:latin typeface="+mj-lt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4817076" y="5572140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P</a:t>
            </a:r>
            <a:endParaRPr lang="pt-BR" sz="3200" dirty="0"/>
          </a:p>
        </p:txBody>
      </p:sp>
      <p:sp>
        <p:nvSpPr>
          <p:cNvPr id="30" name="Retângulo 29"/>
          <p:cNvSpPr/>
          <p:nvPr/>
        </p:nvSpPr>
        <p:spPr>
          <a:xfrm>
            <a:off x="5143504" y="5605177"/>
            <a:ext cx="3960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Times New Roman" pitchFamily="18" charset="0"/>
              </a:rPr>
              <a:t>: </a:t>
            </a:r>
            <a:r>
              <a:rPr lang="en-US" sz="2400" dirty="0" err="1" smtClean="0">
                <a:cs typeface="Times New Roman" pitchFamily="18" charset="0"/>
              </a:rPr>
              <a:t>potência</a:t>
            </a:r>
            <a:r>
              <a:rPr lang="en-US" sz="2400" dirty="0" smtClean="0">
                <a:cs typeface="Times New Roman" pitchFamily="18" charset="0"/>
              </a:rPr>
              <a:t> de </a:t>
            </a:r>
            <a:r>
              <a:rPr lang="en-US" sz="2400" dirty="0" err="1" smtClean="0">
                <a:cs typeface="Times New Roman" pitchFamily="18" charset="0"/>
              </a:rPr>
              <a:t>saída</a:t>
            </a:r>
            <a:r>
              <a:rPr lang="en-US" sz="2400" dirty="0" smtClean="0">
                <a:cs typeface="Times New Roman" pitchFamily="18" charset="0"/>
              </a:rPr>
              <a:t> do </a:t>
            </a:r>
            <a:r>
              <a:rPr lang="en-US" sz="2400" dirty="0" err="1" smtClean="0">
                <a:cs typeface="Times New Roman" pitchFamily="18" charset="0"/>
              </a:rPr>
              <a:t>gerador</a:t>
            </a:r>
            <a:endParaRPr lang="pt-BR" sz="2400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164986" y="5630307"/>
            <a:ext cx="577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P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fl</a:t>
            </a:r>
            <a:endParaRPr lang="pt-BR" dirty="0"/>
          </a:p>
        </p:txBody>
      </p:sp>
      <p:sp>
        <p:nvSpPr>
          <p:cNvPr id="32" name="Retângulo 31"/>
          <p:cNvSpPr/>
          <p:nvPr/>
        </p:nvSpPr>
        <p:spPr>
          <a:xfrm>
            <a:off x="562852" y="5643578"/>
            <a:ext cx="38576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Times New Roman" pitchFamily="18" charset="0"/>
              </a:rPr>
              <a:t>: </a:t>
            </a:r>
            <a:r>
              <a:rPr lang="en-US" sz="2400" dirty="0" err="1" smtClean="0">
                <a:cs typeface="Times New Roman" pitchFamily="18" charset="0"/>
              </a:rPr>
              <a:t>potência</a:t>
            </a:r>
            <a:r>
              <a:rPr lang="en-US" sz="2400" dirty="0" smtClean="0">
                <a:cs typeface="Times New Roman" pitchFamily="18" charset="0"/>
              </a:rPr>
              <a:t> de </a:t>
            </a:r>
            <a:r>
              <a:rPr lang="en-US" sz="2400" dirty="0" err="1" smtClean="0">
                <a:cs typeface="Times New Roman" pitchFamily="18" charset="0"/>
              </a:rPr>
              <a:t>saída</a:t>
            </a:r>
            <a:r>
              <a:rPr lang="en-US" sz="2400" dirty="0" smtClean="0">
                <a:cs typeface="Times New Roman" pitchFamily="18" charset="0"/>
              </a:rPr>
              <a:t> do </a:t>
            </a:r>
            <a:r>
              <a:rPr lang="en-US" sz="2400" dirty="0" err="1" smtClean="0">
                <a:cs typeface="Times New Roman" pitchFamily="18" charset="0"/>
              </a:rPr>
              <a:t>gerador</a:t>
            </a:r>
            <a:r>
              <a:rPr lang="en-US" sz="2400" dirty="0" smtClean="0">
                <a:cs typeface="Times New Roman" pitchFamily="18" charset="0"/>
              </a:rPr>
              <a:t> a </a:t>
            </a:r>
            <a:r>
              <a:rPr lang="en-US" sz="2400" dirty="0" err="1" smtClean="0">
                <a:cs typeface="Times New Roman" pitchFamily="18" charset="0"/>
              </a:rPr>
              <a:t>plena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carga</a:t>
            </a:r>
            <a:endParaRPr lang="pt-BR" sz="2400" dirty="0"/>
          </a:p>
        </p:txBody>
      </p:sp>
      <p:sp>
        <p:nvSpPr>
          <p:cNvPr id="17" name="Elipse 16"/>
          <p:cNvSpPr/>
          <p:nvPr/>
        </p:nvSpPr>
        <p:spPr>
          <a:xfrm>
            <a:off x="2642050" y="2627942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04800" y="152400"/>
            <a:ext cx="8053414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Desvio de Velocidade (SD) da</a:t>
            </a:r>
            <a:r>
              <a:rPr kumimoji="0" lang="pt-BR" sz="32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máquina motriz</a:t>
            </a: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142984"/>
            <a:ext cx="343819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04800" y="152400"/>
            <a:ext cx="8053414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Desvio de Velocidade (SD) da</a:t>
            </a:r>
            <a:r>
              <a:rPr kumimoji="0" lang="pt-BR" sz="32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máquina motriz</a:t>
            </a: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722968" y="5214950"/>
            <a:ext cx="58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f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nl</a:t>
            </a:r>
            <a:endParaRPr lang="pt-BR" sz="3200" dirty="0"/>
          </a:p>
        </p:txBody>
      </p:sp>
      <p:sp>
        <p:nvSpPr>
          <p:cNvPr id="25" name="Retângulo 24"/>
          <p:cNvSpPr/>
          <p:nvPr/>
        </p:nvSpPr>
        <p:spPr>
          <a:xfrm>
            <a:off x="1223034" y="5357826"/>
            <a:ext cx="2917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Times New Roman" pitchFamily="18" charset="0"/>
              </a:rPr>
              <a:t>: </a:t>
            </a:r>
            <a:r>
              <a:rPr lang="en-US" sz="2400" dirty="0" err="1" smtClean="0">
                <a:cs typeface="Times New Roman" pitchFamily="18" charset="0"/>
              </a:rPr>
              <a:t>frequencia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em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vazio</a:t>
            </a:r>
            <a:endParaRPr lang="pt-BR" sz="24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714348" y="5715016"/>
            <a:ext cx="681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f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sis</a:t>
            </a:r>
            <a:endParaRPr lang="pt-BR" sz="3200" dirty="0"/>
          </a:p>
        </p:txBody>
      </p:sp>
      <p:sp>
        <p:nvSpPr>
          <p:cNvPr id="27" name="Retângulo 26"/>
          <p:cNvSpPr/>
          <p:nvPr/>
        </p:nvSpPr>
        <p:spPr>
          <a:xfrm>
            <a:off x="1285852" y="5857892"/>
            <a:ext cx="4706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+mj-lt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frequencia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de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operação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do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sistema</a:t>
            </a:r>
            <a:endParaRPr lang="pt-BR" sz="2400" dirty="0">
              <a:latin typeface="+mj-lt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428868"/>
            <a:ext cx="28098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142984"/>
            <a:ext cx="343819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aixaDeTexto 15"/>
          <p:cNvSpPr txBox="1"/>
          <p:nvPr/>
        </p:nvSpPr>
        <p:spPr>
          <a:xfrm>
            <a:off x="816548" y="4773051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P</a:t>
            </a:r>
            <a:endParaRPr lang="pt-BR" sz="3200" dirty="0"/>
          </a:p>
        </p:txBody>
      </p:sp>
      <p:sp>
        <p:nvSpPr>
          <p:cNvPr id="17" name="Retângulo 16"/>
          <p:cNvSpPr/>
          <p:nvPr/>
        </p:nvSpPr>
        <p:spPr>
          <a:xfrm>
            <a:off x="1214414" y="4786322"/>
            <a:ext cx="3960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Times New Roman" pitchFamily="18" charset="0"/>
              </a:rPr>
              <a:t>: </a:t>
            </a:r>
            <a:r>
              <a:rPr lang="en-US" sz="2400" dirty="0" err="1" smtClean="0">
                <a:cs typeface="Times New Roman" pitchFamily="18" charset="0"/>
              </a:rPr>
              <a:t>potência</a:t>
            </a:r>
            <a:r>
              <a:rPr lang="en-US" sz="2400" dirty="0" smtClean="0">
                <a:cs typeface="Times New Roman" pitchFamily="18" charset="0"/>
              </a:rPr>
              <a:t> de </a:t>
            </a:r>
            <a:r>
              <a:rPr lang="en-US" sz="2400" dirty="0" err="1" smtClean="0">
                <a:cs typeface="Times New Roman" pitchFamily="18" charset="0"/>
              </a:rPr>
              <a:t>saída</a:t>
            </a:r>
            <a:r>
              <a:rPr lang="en-US" sz="2400" dirty="0" smtClean="0">
                <a:cs typeface="Times New Roman" pitchFamily="18" charset="0"/>
              </a:rPr>
              <a:t> do </a:t>
            </a:r>
            <a:r>
              <a:rPr lang="en-US" sz="2400" dirty="0" err="1" smtClean="0">
                <a:cs typeface="Times New Roman" pitchFamily="18" charset="0"/>
              </a:rPr>
              <a:t>gerador</a:t>
            </a:r>
            <a:endParaRPr lang="pt-BR" sz="24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42910" y="6253459"/>
            <a:ext cx="6030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P</a:t>
            </a:r>
            <a:endParaRPr lang="pt-BR" sz="3200" dirty="0"/>
          </a:p>
        </p:txBody>
      </p:sp>
      <p:sp>
        <p:nvSpPr>
          <p:cNvPr id="19" name="Retângulo 18"/>
          <p:cNvSpPr/>
          <p:nvPr/>
        </p:nvSpPr>
        <p:spPr>
          <a:xfrm>
            <a:off x="1265659" y="6286520"/>
            <a:ext cx="56637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+mj-lt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inverso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da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inclinação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em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kw</a:t>
            </a:r>
            <a:r>
              <a:rPr lang="en-US" sz="2400" dirty="0" smtClean="0">
                <a:latin typeface="+mj-lt"/>
                <a:cs typeface="Times New Roman" pitchFamily="18" charset="0"/>
              </a:rPr>
              <a:t>/Hz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ou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MW/Hz</a:t>
            </a:r>
            <a:endParaRPr lang="pt-BR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04800" y="152400"/>
            <a:ext cx="8053414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Controle Q x V do Gerador</a:t>
            </a:r>
            <a:r>
              <a:rPr kumimoji="0" lang="pt-BR" sz="32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Síncrono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7" y="1071546"/>
            <a:ext cx="8313727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785794"/>
            <a:ext cx="536652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0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714884"/>
            <a:ext cx="6881830" cy="199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1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3714752"/>
            <a:ext cx="30575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5" descr="paint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6"/>
          <p:cNvSpPr txBox="1">
            <a:spLocks noChangeArrowheads="1"/>
          </p:cNvSpPr>
          <p:nvPr/>
        </p:nvSpPr>
        <p:spPr>
          <a:xfrm>
            <a:off x="304800" y="152400"/>
            <a:ext cx="8053414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Controle Q x V do Gerador</a:t>
            </a:r>
            <a:r>
              <a:rPr kumimoji="0" lang="pt-BR" sz="32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Síncrono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745</Words>
  <Application>Microsoft Office PowerPoint</Application>
  <PresentationFormat>Apresentação na tela (4:3)</PresentationFormat>
  <Paragraphs>141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Elmer</dc:creator>
  <cp:lastModifiedBy>Usuário do Windows</cp:lastModifiedBy>
  <cp:revision>54</cp:revision>
  <dcterms:created xsi:type="dcterms:W3CDTF">2020-03-24T21:03:43Z</dcterms:created>
  <dcterms:modified xsi:type="dcterms:W3CDTF">2023-04-10T12:48:44Z</dcterms:modified>
</cp:coreProperties>
</file>