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0" r:id="rId3"/>
    <p:sldId id="261" r:id="rId4"/>
    <p:sldId id="264" r:id="rId5"/>
    <p:sldId id="285" r:id="rId6"/>
    <p:sldId id="263" r:id="rId7"/>
    <p:sldId id="286" r:id="rId8"/>
    <p:sldId id="266" r:id="rId9"/>
    <p:sldId id="28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8" y="-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DE3F-66A4-4B7F-86BB-A304DA588DE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8C21-849E-4E98-B505-FDCDD3BAA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11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9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76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63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89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49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54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40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9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6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76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69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C143-966F-48B9-875B-3F75C3810C1C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29D9-F5D9-4F30-9B32-31FE27459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44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307" y="2873376"/>
            <a:ext cx="111043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0110130</a:t>
            </a:r>
          </a:p>
          <a:p>
            <a:pPr algn="ctr"/>
            <a:r>
              <a:rPr lang="pt-BR" sz="6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Vida </a:t>
            </a:r>
            <a:r>
              <a:rPr lang="pt-BR" sz="60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Universitária e </a:t>
            </a:r>
            <a:r>
              <a:rPr lang="pt-BR" sz="6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Cidadania</a:t>
            </a:r>
            <a:endParaRPr lang="pt-PT" sz="60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158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 descr="To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2571750"/>
          </a:xfrm>
          <a:prstGeom prst="rect">
            <a:avLst/>
          </a:prstGeom>
        </p:spPr>
      </p:pic>
      <p:pic>
        <p:nvPicPr>
          <p:cNvPr id="9" name="Imagem 8" descr="ESALQ_G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1" y="5196400"/>
            <a:ext cx="1062155" cy="1560072"/>
          </a:xfrm>
          <a:prstGeom prst="rect">
            <a:avLst/>
          </a:prstGeom>
        </p:spPr>
      </p:pic>
      <p:pic>
        <p:nvPicPr>
          <p:cNvPr id="10" name="Imagem 9" descr="USP_G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9275" y="6222022"/>
            <a:ext cx="1221600" cy="534450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1203994" y="6318647"/>
            <a:ext cx="59955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0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Book Antiqua" pitchFamily="18" charset="0"/>
                <a:cs typeface="Arial" pitchFamily="34" charset="0"/>
              </a:rPr>
              <a:t>Escola Superior de Agricultura “Luiz de Queiroz”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524000" y="4221163"/>
            <a:ext cx="9144000" cy="16557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mtClean="0"/>
          </a:p>
          <a:p>
            <a:pPr marL="0" indent="0" algn="ctr">
              <a:buNone/>
            </a:pPr>
            <a:endParaRPr lang="pt-BR" smtClean="0"/>
          </a:p>
          <a:p>
            <a:pPr marL="0" indent="0" algn="ctr">
              <a:buNone/>
            </a:pPr>
            <a:r>
              <a:rPr lang="pt-BR" sz="8600" smtClean="0"/>
              <a:t>Bem vindos!</a:t>
            </a:r>
            <a:endParaRPr lang="pt-BR" sz="8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7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AutoNum type="arabicPeriod"/>
            </a:pPr>
            <a:r>
              <a:rPr lang="pt-BR" sz="3600" dirty="0" smtClean="0"/>
              <a:t>Tem </a:t>
            </a:r>
            <a:r>
              <a:rPr lang="pt-BR" sz="3600" dirty="0"/>
              <a:t>que prestar atenção em aula. Aliás, tem que vir nas aulas. O conteúdo exposto nelas é único, e não é encontrado em livros. Para isso é que serve um professor presencial</a:t>
            </a:r>
            <a:r>
              <a:rPr lang="pt-BR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3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pt-BR" sz="3200" dirty="0" smtClean="0"/>
              <a:t>Tem </a:t>
            </a:r>
            <a:r>
              <a:rPr lang="pt-BR" sz="3200" dirty="0"/>
              <a:t>que fazer anotações em sala de aula. A mão. Com papel e caneta. Sabe por quê? Tem a ver com fisiologia do cérebro, concentração e fixação do aprendizado. Integração do </a:t>
            </a:r>
            <a:r>
              <a:rPr lang="pt-BR" sz="3200" dirty="0" err="1"/>
              <a:t>audio-visual</a:t>
            </a:r>
            <a:r>
              <a:rPr lang="pt-BR" sz="3200" dirty="0"/>
              <a:t> com a memória. Digitar no computador só é substituto se você for realmente bom e rápido na digitação - e se conseguir digitar ao mesmo tempo em que presta atenção no professor. E sem olhar para o teclado. </a:t>
            </a:r>
          </a:p>
        </p:txBody>
      </p:sp>
    </p:spTree>
    <p:extLst>
      <p:ext uri="{BB962C8B-B14F-4D97-AF65-F5344CB8AC3E}">
        <p14:creationId xmlns:p14="http://schemas.microsoft.com/office/powerpoint/2010/main" val="3052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pt-BR" sz="3600" dirty="0" smtClean="0"/>
              <a:t>Para </a:t>
            </a:r>
            <a:r>
              <a:rPr lang="pt-BR" sz="3600" dirty="0"/>
              <a:t>que aconteça o item 2., tem que trazer caneta e papel para a aula. Incrível não</a:t>
            </a:r>
            <a:r>
              <a:rPr lang="pt-BR" sz="3600" dirty="0" smtClean="0"/>
              <a:t>!!!!!!!</a:t>
            </a:r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3"/>
            </a:pPr>
            <a:endParaRPr lang="pt-BR" sz="3600" dirty="0" smtClean="0"/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pt-BR" sz="3600" dirty="0" smtClean="0"/>
              <a:t>Digitar </a:t>
            </a:r>
            <a:r>
              <a:rPr lang="pt-BR" sz="3600" dirty="0"/>
              <a:t>no celular: na minha opinião funciona mal, pois é quase obrigatório que a pessoa olhe para o teclado virtual. Perde concentração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043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pt-BR" sz="3600" dirty="0" smtClean="0"/>
              <a:t>Gravar </a:t>
            </a:r>
            <a:r>
              <a:rPr lang="pt-BR" sz="3600" dirty="0"/>
              <a:t>vídeo da aula: ruim. Pois a pessoa automaticamente desconcentra - "vou assistir depois". </a:t>
            </a:r>
            <a:endParaRPr lang="pt-BR" sz="3600" dirty="0" smtClean="0"/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pt-BR" sz="3200" dirty="0" smtClean="0"/>
              <a:t>Aula </a:t>
            </a:r>
            <a:r>
              <a:rPr lang="pt-BR" sz="3200" dirty="0"/>
              <a:t>prática: não basta assistir, tem que fazer anotações. Aqui sim fotos e vídeos são bacanas, mas complementam, não substituem, as anotações. ATENÇÃO: o professor tem que autorizar vídeos e fotos antes de você fazer. </a:t>
            </a:r>
          </a:p>
        </p:txBody>
      </p:sp>
    </p:spTree>
    <p:extLst>
      <p:ext uri="{BB962C8B-B14F-4D97-AF65-F5344CB8AC3E}">
        <p14:creationId xmlns:p14="http://schemas.microsoft.com/office/powerpoint/2010/main" val="27371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pt-BR" sz="3600" dirty="0" smtClean="0"/>
              <a:t>Livros </a:t>
            </a:r>
            <a:r>
              <a:rPr lang="pt-BR" sz="3600" dirty="0"/>
              <a:t>e textos passados: tem que ler. Ler estudando, o que significa "fazer anotações enquanto lê", comparar textos e referências, etc. Não basta carregar na bolsa e colocar debaixo do travesseiro. </a:t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033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pt-BR" sz="3600" dirty="0" smtClean="0"/>
              <a:t>ESTUDAR </a:t>
            </a:r>
            <a:r>
              <a:rPr lang="pt-BR" sz="3600" dirty="0"/>
              <a:t>PARA PROVA: tem que juntar os cadernos com anotações, os livros passados, os capítulos xerocados, e ler tudo isso. Tem que ler escrevendo, fazendo diagramas, checando, etc. Só assim o conhecimento passivo passa a ser ativo. (Conhecimento passivo = "eu entendi mas não sei explicar</a:t>
            </a:r>
            <a:r>
              <a:rPr lang="pt-BR" sz="3600" dirty="0" smtClean="0"/>
              <a:t>".)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680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pt-BR" sz="3200" dirty="0" smtClean="0"/>
              <a:t>Escrever </a:t>
            </a:r>
            <a:r>
              <a:rPr lang="pt-BR" sz="3200" dirty="0"/>
              <a:t>trabalhos e pesquisas: o celular não serve. Acredite, você não vai se graduar fazendo trabalhos, pesquisas, </a:t>
            </a:r>
            <a:r>
              <a:rPr lang="pt-BR" sz="3200" dirty="0" err="1"/>
              <a:t>tcc</a:t>
            </a:r>
            <a:r>
              <a:rPr lang="pt-BR" sz="3200" dirty="0"/>
              <a:t>, numa tela de celular. Tem que enxergar, abrir vários documentos lado a lado, trabalhar imagens, diagramar segundo normas da instituição, usar </a:t>
            </a:r>
            <a:r>
              <a:rPr lang="pt-BR" sz="3200" dirty="0" err="1"/>
              <a:t>word</a:t>
            </a:r>
            <a:r>
              <a:rPr lang="pt-BR" sz="3200" dirty="0"/>
              <a:t>, </a:t>
            </a:r>
            <a:r>
              <a:rPr lang="pt-BR" sz="3200" dirty="0" err="1"/>
              <a:t>excel</a:t>
            </a:r>
            <a:r>
              <a:rPr lang="pt-BR" sz="3200" dirty="0"/>
              <a:t>, </a:t>
            </a:r>
            <a:r>
              <a:rPr lang="pt-BR" sz="3200" dirty="0" err="1"/>
              <a:t>pdf</a:t>
            </a:r>
            <a:r>
              <a:rPr lang="pt-BR" sz="3200" dirty="0"/>
              <a:t> e </a:t>
            </a:r>
            <a:r>
              <a:rPr lang="pt-BR" sz="3200" dirty="0" err="1"/>
              <a:t>powerpoint</a:t>
            </a:r>
            <a:r>
              <a:rPr lang="pt-BR" sz="3200" dirty="0"/>
              <a:t>, etc. Celular não foi feito para isso. Computador (</a:t>
            </a:r>
            <a:r>
              <a:rPr lang="pt-BR" sz="3200" dirty="0" err="1"/>
              <a:t>desk</a:t>
            </a:r>
            <a:r>
              <a:rPr lang="pt-BR" sz="3200" dirty="0"/>
              <a:t> ou note) foi. Não há melhor investimento pra você fazer. </a:t>
            </a:r>
          </a:p>
        </p:txBody>
      </p:sp>
    </p:spTree>
    <p:extLst>
      <p:ext uri="{BB962C8B-B14F-4D97-AF65-F5344CB8AC3E}">
        <p14:creationId xmlns:p14="http://schemas.microsoft.com/office/powerpoint/2010/main" val="19435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pt-BR" sz="3600" dirty="0" smtClean="0"/>
              <a:t>RESUMO</a:t>
            </a:r>
            <a:r>
              <a:rPr lang="pt-BR" sz="3600" dirty="0"/>
              <a:t>: Graduação = prestar atenção na aula + ler + escrever + estudar. </a:t>
            </a:r>
            <a:r>
              <a:rPr lang="pt-BR" sz="3600" dirty="0" smtClean="0"/>
              <a:t>Ainda </a:t>
            </a:r>
            <a:r>
              <a:rPr lang="pt-BR" sz="3600" dirty="0"/>
              <a:t>é assim, e vai continuar sendo. E não apenas nas minhas aulas. Pois são as habilidades intelectuais (saber ler, escrever e PENSAR com algum brilho) que caracterizam a educação de nível superior. Essa é a razão de ser de tudo isso.</a:t>
            </a:r>
          </a:p>
        </p:txBody>
      </p:sp>
    </p:spTree>
    <p:extLst>
      <p:ext uri="{BB962C8B-B14F-4D97-AF65-F5344CB8AC3E}">
        <p14:creationId xmlns:p14="http://schemas.microsoft.com/office/powerpoint/2010/main" val="5976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4.esalq.usp.br/sites/default/files/bandeira_esa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21" y="615721"/>
            <a:ext cx="3131193" cy="21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carn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15" y="3894139"/>
            <a:ext cx="1657313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07571" y="2677886"/>
            <a:ext cx="232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/>
              <a:t>Você</a:t>
            </a:r>
            <a:endParaRPr lang="pt-BR" sz="8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57029" y="1508166"/>
            <a:ext cx="3888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/>
              <a:t>Mercado de Trabalho</a:t>
            </a:r>
            <a:endParaRPr lang="pt-BR" sz="8000" dirty="0"/>
          </a:p>
        </p:txBody>
      </p:sp>
      <p:sp>
        <p:nvSpPr>
          <p:cNvPr id="3" name="Seta para a direita 2"/>
          <p:cNvSpPr/>
          <p:nvPr/>
        </p:nvSpPr>
        <p:spPr>
          <a:xfrm>
            <a:off x="3341914" y="2765992"/>
            <a:ext cx="4615543" cy="123632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8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pt-BR" b="1" dirty="0" smtClean="0"/>
              <a:t>Professores responsáveis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207000"/>
            <a:ext cx="6096000" cy="736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pt-BR" sz="3600" dirty="0" smtClean="0"/>
              <a:t>Evaristo </a:t>
            </a:r>
            <a:r>
              <a:rPr lang="pt-BR" sz="3600" dirty="0" err="1" smtClean="0"/>
              <a:t>Marzabal</a:t>
            </a:r>
            <a:r>
              <a:rPr lang="pt-BR" sz="3600" dirty="0" smtClean="0"/>
              <a:t> Neves</a:t>
            </a:r>
            <a:endParaRPr lang="pt-BR" sz="36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0" y="5207000"/>
            <a:ext cx="6096000" cy="73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pt-BR" sz="3600" dirty="0" smtClean="0"/>
              <a:t>Roberto Arruda de Souza Lima</a:t>
            </a:r>
            <a:endParaRPr lang="pt-BR" sz="3600" dirty="0"/>
          </a:p>
        </p:txBody>
      </p:sp>
      <p:pic>
        <p:nvPicPr>
          <p:cNvPr id="2050" name="Picture 2" descr="Evaristo Marzabal Ne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4" y="2162967"/>
            <a:ext cx="2494756" cy="24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berto Arruda Souza L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62967"/>
            <a:ext cx="2494756" cy="24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terra.com/2015/05/20/corinthi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3948115"/>
            <a:ext cx="1396999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almeiras.com.br/public/upload/imagem/times/imagem_20_orig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5" y="3948114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pt-BR" b="1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t-BR" sz="3600" dirty="0" smtClean="0"/>
              <a:t>A </a:t>
            </a:r>
            <a:r>
              <a:rPr lang="pt-BR" sz="3600" dirty="0"/>
              <a:t>disciplina tem como objetivo a recepção e introdução do ingressante à vida universitária (etapa de Prevenção/Precaução) como subsídio às outras disciplinas que iniciam com a "etapa de adaptação". </a:t>
            </a:r>
            <a:endParaRPr lang="pt-BR" sz="3600" dirty="0" smtClean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t-BR" sz="3600" dirty="0" smtClean="0"/>
              <a:t>O </a:t>
            </a:r>
            <a:r>
              <a:rPr lang="pt-BR" sz="3600" dirty="0"/>
              <a:t>aluno fará uso dos conhecimentos adquiridos como um instrumento auxiliar no planejamento de sua vida acadêmica durante todo o curso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509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320" y="2506170"/>
            <a:ext cx="492443" cy="186147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2000" dirty="0">
                <a:ea typeface="Times New Roman" panose="02020603050405020304" pitchFamily="18" charset="0"/>
              </a:rPr>
              <a:t>CARGA DIDÁTICA</a:t>
            </a:r>
            <a:endParaRPr lang="pt-BR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13342"/>
              </p:ext>
            </p:extLst>
          </p:nvPr>
        </p:nvGraphicFramePr>
        <p:xfrm>
          <a:off x="583474" y="156754"/>
          <a:ext cx="11347267" cy="6624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218">
                  <a:extLst>
                    <a:ext uri="{9D8B030D-6E8A-4147-A177-3AD203B41FA5}">
                      <a16:colId xmlns:a16="http://schemas.microsoft.com/office/drawing/2014/main" xmlns="" val="2264125751"/>
                    </a:ext>
                  </a:extLst>
                </a:gridCol>
                <a:gridCol w="1030366">
                  <a:extLst>
                    <a:ext uri="{9D8B030D-6E8A-4147-A177-3AD203B41FA5}">
                      <a16:colId xmlns:a16="http://schemas.microsoft.com/office/drawing/2014/main" xmlns="" val="2341686105"/>
                    </a:ext>
                  </a:extLst>
                </a:gridCol>
                <a:gridCol w="5826600">
                  <a:extLst>
                    <a:ext uri="{9D8B030D-6E8A-4147-A177-3AD203B41FA5}">
                      <a16:colId xmlns:a16="http://schemas.microsoft.com/office/drawing/2014/main" xmlns="" val="43593836"/>
                    </a:ext>
                  </a:extLst>
                </a:gridCol>
                <a:gridCol w="1295684">
                  <a:extLst>
                    <a:ext uri="{9D8B030D-6E8A-4147-A177-3AD203B41FA5}">
                      <a16:colId xmlns:a16="http://schemas.microsoft.com/office/drawing/2014/main" xmlns="" val="1822955919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2725305259"/>
                    </a:ext>
                  </a:extLst>
                </a:gridCol>
              </a:tblGrid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Aula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Dia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Conteúdo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Professor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Apoio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3282395198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19/fev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Semana de Recepção – Não haverá aula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4079795438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26/fev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Feriado – Carnaval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965619963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04/mar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Contrato Pedagógico – Organização do tempo na Universidade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Evaristo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2602784678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11/mar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Voluntariado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Evaristo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DVATCOM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832558358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18/mar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Direitos Humanos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GTDH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2457206971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25/mar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Biblioteca - Portal de Busca Integrada e principais serviços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Biblioteca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21439197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01/abr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Biblioteca - Portal de Busca Integrada e principais serviços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Biblioteca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3612277448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08/abr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Feriado – Semana Santa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3087436487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15/abr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Biblioteca - Portal de Busca Integrada e principais serviços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Biblioteca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1020032679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22/abr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Métodos de Estudo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Roberto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Academia do </a:t>
                      </a:r>
                      <a:r>
                        <a:rPr lang="en-US" sz="1400" dirty="0" err="1">
                          <a:effectLst/>
                        </a:rPr>
                        <a:t>Estudo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Memória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4035907682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29/abr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Esportes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SCPRAES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3215014232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06/mai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Responsab</a:t>
                      </a:r>
                      <a:r>
                        <a:rPr lang="pt-BR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 sócio ambiental e desenv</a:t>
                      </a:r>
                      <a:r>
                        <a:rPr lang="pt-BR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 sustentável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Ana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1021319498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13/mai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Responsab</a:t>
                      </a:r>
                      <a:r>
                        <a:rPr lang="pt-BR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 sócio ambiental e desenv</a:t>
                      </a:r>
                      <a:r>
                        <a:rPr lang="pt-BR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 sustentável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Ana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4269102401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20/mai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Grupos de Extensão/ Casa do Produtor Rural, ESALQTec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1141389760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27/mai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Licenciatura em Ciências Agrárias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Rosebelly / Vânia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4166943553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03/jun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Importância das disciplinas básicas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Sonia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831549228"/>
                  </a:ext>
                </a:extLst>
              </a:tr>
              <a:tr h="5954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10/jun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Formação profissional: de commodity à sua descomoditização / Planejamento Estratégico Individual: SWOT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Evaristo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1358658831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17/jun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PPP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3014369915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24/jun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Ética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Andrès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Roberto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1022100012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01/jul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Estrutura e Organização da ESALQ e da USP / CREA / Legislação profissional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Roberto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58" marR="5758" marT="5758" marB="0" anchor="ctr"/>
                </a:tc>
                <a:extLst>
                  <a:ext uri="{0D108BD9-81ED-4DB2-BD59-A6C34878D82A}">
                    <a16:rowId xmlns:a16="http://schemas.microsoft.com/office/drawing/2014/main" xmlns="" val="2201040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7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Critério de Avaliação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t-BR" sz="3600" dirty="0" smtClean="0"/>
              <a:t>A </a:t>
            </a:r>
            <a:r>
              <a:rPr lang="pt-BR" sz="3600" dirty="0"/>
              <a:t>avaliação será feita por meio de média </a:t>
            </a:r>
            <a:r>
              <a:rPr lang="pt-BR" sz="3600" dirty="0" smtClean="0"/>
              <a:t>dos trabalhos, exercícios </a:t>
            </a:r>
            <a:r>
              <a:rPr lang="pt-BR" sz="3600" dirty="0"/>
              <a:t>e reflexões, que serão realizados na plataforma </a:t>
            </a:r>
            <a:r>
              <a:rPr lang="pt-BR" sz="3600" dirty="0" smtClean="0"/>
              <a:t>STOA. </a:t>
            </a:r>
            <a:r>
              <a:rPr lang="pt-BR" sz="3600" dirty="0"/>
              <a:t>Será considerado aprovado o aluno que obtiver média ponderada igual ou superior a 5,0.</a:t>
            </a:r>
          </a:p>
          <a:p>
            <a:pPr marL="0" indent="0">
              <a:buNone/>
            </a:pPr>
            <a:r>
              <a:rPr lang="pt-BR" sz="3600" dirty="0"/>
              <a:t> </a:t>
            </a:r>
            <a:endParaRPr lang="pt-BR" sz="3600" b="1" dirty="0"/>
          </a:p>
          <a:p>
            <a:r>
              <a:rPr lang="pt-BR" sz="3600" dirty="0" smtClean="0"/>
              <a:t>Não </a:t>
            </a:r>
            <a:r>
              <a:rPr lang="pt-BR" sz="3600" dirty="0"/>
              <a:t>há recuperação nessa disciplina.</a:t>
            </a:r>
          </a:p>
        </p:txBody>
      </p:sp>
    </p:spTree>
    <p:extLst>
      <p:ext uri="{BB962C8B-B14F-4D97-AF65-F5344CB8AC3E}">
        <p14:creationId xmlns:p14="http://schemas.microsoft.com/office/powerpoint/2010/main" val="36343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Critério de Avaliação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sz="3600" dirty="0" smtClean="0"/>
              <a:t>Atenção especial </a:t>
            </a:r>
            <a:r>
              <a:rPr lang="pt-BR" sz="3600" smtClean="0"/>
              <a:t>para: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t-BR" sz="3600" dirty="0" smtClean="0"/>
              <a:t>Analise SWOT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t-BR" sz="3600" dirty="0" smtClean="0"/>
              <a:t>Trabalho voluntariado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236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pic>
        <p:nvPicPr>
          <p:cNvPr id="1026" name="Picture 2" descr="Resultado de imagem para Claudia Leschon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75" y="1741853"/>
            <a:ext cx="6660225" cy="44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t"/>
            <a:r>
              <a:rPr lang="pt-BR" b="1" dirty="0" smtClean="0"/>
              <a:t>Publicação (post) de </a:t>
            </a:r>
            <a:r>
              <a:rPr lang="pt-BR" b="1" dirty="0"/>
              <a:t>Claudia </a:t>
            </a:r>
            <a:r>
              <a:rPr lang="pt-BR" b="1" dirty="0" err="1" smtClean="0"/>
              <a:t>Leschonski</a:t>
            </a:r>
            <a:r>
              <a:rPr lang="pt-BR" b="1" dirty="0" smtClean="0"/>
              <a:t> em 8/dez/2016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sz="3600" dirty="0"/>
              <a:t>Caros estudantes, especificamente aqueles que são ou serão meus alunos em disciplinas universitárias, vejam algumas sugestões básicas</a:t>
            </a:r>
            <a:r>
              <a:rPr lang="pt-BR" sz="3600" dirty="0" smtClean="0"/>
              <a:t>: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419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884</Words>
  <Application>Microsoft Office PowerPoint</Application>
  <PresentationFormat>Widescreen</PresentationFormat>
  <Paragraphs>151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Professores responsáveis</vt:lpstr>
      <vt:lpstr>Objetivos</vt:lpstr>
      <vt:lpstr>Apresentação do PowerPoint</vt:lpstr>
      <vt:lpstr>Critério de Avaliação</vt:lpstr>
      <vt:lpstr>Critério de Avaliação</vt:lpstr>
      <vt:lpstr>Publicação (post) de Claudia Leschonski em 8/dez/2016</vt:lpstr>
      <vt:lpstr>Publicação (post) de Claudia Leschonski em 8/dez/2016</vt:lpstr>
      <vt:lpstr>Publicação (post) de Claudia Leschonski em 8/dez/2016</vt:lpstr>
      <vt:lpstr>Publicação (post) de Claudia Leschonski em 8/dez/2016</vt:lpstr>
      <vt:lpstr>Publicação (post) de Claudia Leschonski em 8/dez/2016</vt:lpstr>
      <vt:lpstr>Publicação (post) de Claudia Leschonski em 8/dez/2016</vt:lpstr>
      <vt:lpstr>Publicação (post) de Claudia Leschonski em 8/dez/2016</vt:lpstr>
      <vt:lpstr>Publicação (post) de Claudia Leschonski em 8/dez/2016</vt:lpstr>
      <vt:lpstr>Publicação (post) de Claudia Leschonski em 8/dez/2016</vt:lpstr>
      <vt:lpstr>Publicação (post) de Claudia Leschonski em 8/dez/2016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USP</dc:creator>
  <cp:lastModifiedBy>USP</cp:lastModifiedBy>
  <cp:revision>29</cp:revision>
  <dcterms:created xsi:type="dcterms:W3CDTF">2016-02-08T01:03:15Z</dcterms:created>
  <dcterms:modified xsi:type="dcterms:W3CDTF">2020-03-04T02:03:40Z</dcterms:modified>
</cp:coreProperties>
</file>