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70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EADD-7B58-46CD-AAEE-0B692375FEBC}" type="datetimeFigureOut">
              <a:rPr lang="pt-BR" smtClean="0"/>
              <a:t>16/05/2019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78BA-6563-4AC8-84B2-6763820BC7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700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EADD-7B58-46CD-AAEE-0B692375FEBC}" type="datetimeFigureOut">
              <a:rPr lang="pt-BR" smtClean="0"/>
              <a:t>16/05/2019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78BA-6563-4AC8-84B2-6763820BC7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239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EADD-7B58-46CD-AAEE-0B692375FEBC}" type="datetimeFigureOut">
              <a:rPr lang="pt-BR" smtClean="0"/>
              <a:t>16/05/2019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78BA-6563-4AC8-84B2-6763820BC7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7112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EADD-7B58-46CD-AAEE-0B692375FEBC}" type="datetimeFigureOut">
              <a:rPr lang="pt-BR" smtClean="0"/>
              <a:t>16/05/2019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78BA-6563-4AC8-84B2-6763820BC7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7763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EADD-7B58-46CD-AAEE-0B692375FEBC}" type="datetimeFigureOut">
              <a:rPr lang="pt-BR" smtClean="0"/>
              <a:t>16/05/2019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78BA-6563-4AC8-84B2-6763820BC7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0553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EADD-7B58-46CD-AAEE-0B692375FEBC}" type="datetimeFigureOut">
              <a:rPr lang="pt-BR" smtClean="0"/>
              <a:t>16/05/2019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78BA-6563-4AC8-84B2-6763820BC7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9564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EADD-7B58-46CD-AAEE-0B692375FEBC}" type="datetimeFigureOut">
              <a:rPr lang="pt-BR" smtClean="0"/>
              <a:t>16/05/2019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78BA-6563-4AC8-84B2-6763820BC7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1416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EADD-7B58-46CD-AAEE-0B692375FEBC}" type="datetimeFigureOut">
              <a:rPr lang="pt-BR" smtClean="0"/>
              <a:t>16/05/2019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78BA-6563-4AC8-84B2-6763820BC7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5483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EADD-7B58-46CD-AAEE-0B692375FEBC}" type="datetimeFigureOut">
              <a:rPr lang="pt-BR" smtClean="0"/>
              <a:t>16/05/2019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78BA-6563-4AC8-84B2-6763820BC7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549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EADD-7B58-46CD-AAEE-0B692375FEBC}" type="datetimeFigureOut">
              <a:rPr lang="pt-BR" smtClean="0"/>
              <a:t>16/05/2019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78BA-6563-4AC8-84B2-6763820BC7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6845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2EADD-7B58-46CD-AAEE-0B692375FEBC}" type="datetimeFigureOut">
              <a:rPr lang="pt-BR" smtClean="0"/>
              <a:t>16/05/2019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178BA-6563-4AC8-84B2-6763820BC7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9132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2EADD-7B58-46CD-AAEE-0B692375FEBC}" type="datetimeFigureOut">
              <a:rPr lang="pt-BR" smtClean="0"/>
              <a:t>16/05/2019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178BA-6563-4AC8-84B2-6763820BC7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3791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Como agir perante a pobreza e a iniquidade de quem está longe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5929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dirty="0" smtClean="0"/>
              <a:t>Ajuda </a:t>
            </a:r>
            <a:r>
              <a:rPr lang="pt-BR" b="1" dirty="0"/>
              <a:t>ao desenvolvimento</a:t>
            </a:r>
            <a:r>
              <a:rPr lang="pt-BR" dirty="0"/>
              <a:t>: destina-se à promoção de políticas autossustentáveis de longo prazo. empréstimos intergovernamentais (administrado por FMI, Banco Mundial) </a:t>
            </a:r>
          </a:p>
          <a:p>
            <a:pPr lvl="1"/>
            <a:r>
              <a:rPr lang="pt-BR" dirty="0"/>
              <a:t>governos receptores desviam os recursos recebidos</a:t>
            </a:r>
          </a:p>
          <a:p>
            <a:pPr lvl="1"/>
            <a:r>
              <a:rPr lang="pt-BR" dirty="0"/>
              <a:t>governos receptores não promovem reformas</a:t>
            </a:r>
          </a:p>
          <a:p>
            <a:pPr lvl="1"/>
            <a:r>
              <a:rPr lang="pt-BR" dirty="0"/>
              <a:t>não há correlação entre ajuda e redução de mortalidade infantil ou aumento da expectativa de vida</a:t>
            </a:r>
          </a:p>
          <a:p>
            <a:pPr lvl="1"/>
            <a:r>
              <a:rPr lang="pt-BR" dirty="0"/>
              <a:t>incerteza na literatura empírica sobre o que efetivamente funciona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5079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b="1" dirty="0"/>
              <a:t>Motivações para ajuda</a:t>
            </a:r>
            <a:endParaRPr lang="pt-BR" dirty="0"/>
          </a:p>
          <a:p>
            <a:pPr lvl="1"/>
            <a:r>
              <a:rPr lang="pt-BR" dirty="0"/>
              <a:t>escoar excesso produzido pelas indústrias americanas</a:t>
            </a:r>
          </a:p>
          <a:p>
            <a:pPr lvl="1"/>
            <a:r>
              <a:rPr lang="pt-BR" dirty="0"/>
              <a:t>governos receptores ganham independência da política eleitoral</a:t>
            </a:r>
          </a:p>
          <a:p>
            <a:r>
              <a:rPr lang="pt-BR" b="1" dirty="0"/>
              <a:t>Sugestões do autor: </a:t>
            </a:r>
            <a:r>
              <a:rPr lang="pt-BR" dirty="0"/>
              <a:t>em vez de transferência</a:t>
            </a:r>
          </a:p>
          <a:p>
            <a:pPr lvl="1"/>
            <a:r>
              <a:rPr lang="pt-BR" dirty="0"/>
              <a:t>apoio a pesquisas independentes sobre efetividade da ajuda</a:t>
            </a:r>
          </a:p>
          <a:p>
            <a:pPr lvl="1"/>
            <a:r>
              <a:rPr lang="pt-BR" i="1" dirty="0" err="1"/>
              <a:t>accountability</a:t>
            </a:r>
            <a:r>
              <a:rPr lang="pt-BR" dirty="0"/>
              <a:t> dos executores de projetos</a:t>
            </a:r>
          </a:p>
          <a:p>
            <a:pPr lvl="1"/>
            <a:r>
              <a:rPr lang="pt-BR" dirty="0"/>
              <a:t>procurar projetos que combinem impacto positivo de longo prazo como poucos riscos de intervenções </a:t>
            </a:r>
            <a:r>
              <a:rPr lang="pt-BR" dirty="0" err="1"/>
              <a:t>contraprodutivas</a:t>
            </a:r>
            <a:endParaRPr lang="pt-BR" dirty="0"/>
          </a:p>
          <a:p>
            <a:pPr lvl="1"/>
            <a:r>
              <a:rPr lang="pt-BR" dirty="0"/>
              <a:t>padrões de transparência e efetividade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5401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Wenar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Leif. “What we owe to distant others”. In: </a:t>
            </a:r>
            <a:r>
              <a:rPr lang="en-US" i="1" dirty="0">
                <a:solidFill>
                  <a:schemeClr val="bg1">
                    <a:lumMod val="65000"/>
                  </a:schemeClr>
                </a:solidFill>
              </a:rPr>
              <a:t>politics, philosophy and economics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. </a:t>
            </a:r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London: </a:t>
            </a:r>
            <a:r>
              <a:rPr lang="pt-BR" dirty="0" err="1">
                <a:solidFill>
                  <a:schemeClr val="bg1">
                    <a:lumMod val="65000"/>
                  </a:schemeClr>
                </a:solidFill>
              </a:rPr>
              <a:t>SAGE</a:t>
            </a:r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BR" dirty="0" err="1">
                <a:solidFill>
                  <a:schemeClr val="bg1">
                    <a:lumMod val="65000"/>
                  </a:schemeClr>
                </a:solidFill>
              </a:rPr>
              <a:t>Publications</a:t>
            </a:r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BR" dirty="0" err="1">
                <a:solidFill>
                  <a:schemeClr val="bg1">
                    <a:lumMod val="65000"/>
                  </a:schemeClr>
                </a:solidFill>
              </a:rPr>
              <a:t>Ltd</a:t>
            </a:r>
            <a:r>
              <a:rPr lang="pt-BR" dirty="0">
                <a:solidFill>
                  <a:schemeClr val="bg1">
                    <a:lumMod val="65000"/>
                  </a:schemeClr>
                </a:solidFill>
              </a:rPr>
              <a:t>., 2003, pp. 283-304</a:t>
            </a:r>
          </a:p>
        </p:txBody>
      </p:sp>
    </p:spTree>
    <p:extLst>
      <p:ext uri="{BB962C8B-B14F-4D97-AF65-F5344CB8AC3E}">
        <p14:creationId xmlns:p14="http://schemas.microsoft.com/office/powerpoint/2010/main" val="3371611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b="1" dirty="0"/>
              <a:t>Questão </a:t>
            </a:r>
            <a:r>
              <a:rPr lang="pt-BR" b="1" dirty="0" smtClean="0"/>
              <a:t>orientadora</a:t>
            </a:r>
            <a:r>
              <a:rPr lang="pt-BR" dirty="0" smtClean="0"/>
              <a:t>: </a:t>
            </a:r>
            <a:r>
              <a:rPr lang="pt-BR" dirty="0"/>
              <a:t>nos termos das normas morais, como devemos agir perante a pobreza e a iniquidade de quem está longe?</a:t>
            </a:r>
          </a:p>
        </p:txBody>
      </p:sp>
    </p:spTree>
    <p:extLst>
      <p:ext uri="{BB962C8B-B14F-4D97-AF65-F5344CB8AC3E}">
        <p14:creationId xmlns:p14="http://schemas.microsoft.com/office/powerpoint/2010/main" val="3119946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 err="1"/>
              <a:t>Trump</a:t>
            </a:r>
            <a:r>
              <a:rPr lang="pt-BR" dirty="0"/>
              <a:t>: </a:t>
            </a:r>
            <a:r>
              <a:rPr lang="pt-BR" dirty="0" err="1"/>
              <a:t>America</a:t>
            </a:r>
            <a:r>
              <a:rPr lang="pt-BR" dirty="0"/>
              <a:t> </a:t>
            </a:r>
            <a:r>
              <a:rPr lang="pt-BR" dirty="0" err="1"/>
              <a:t>first</a:t>
            </a:r>
            <a:r>
              <a:rPr lang="pt-BR" dirty="0"/>
              <a:t>. Teste da universalização. Se todos pensassem somente nos próprios interesses, o que aconteceria? </a:t>
            </a:r>
          </a:p>
        </p:txBody>
      </p:sp>
    </p:spTree>
    <p:extLst>
      <p:ext uri="{BB962C8B-B14F-4D97-AF65-F5344CB8AC3E}">
        <p14:creationId xmlns:p14="http://schemas.microsoft.com/office/powerpoint/2010/main" val="2734051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pt-BR" b="1" dirty="0"/>
              <a:t>UTILITARISMO</a:t>
            </a:r>
            <a:r>
              <a:rPr lang="pt-BR" dirty="0"/>
              <a:t>: transferência de excedentes para pessoas menos favorecidas</a:t>
            </a:r>
          </a:p>
          <a:p>
            <a:r>
              <a:rPr lang="pt-BR" b="1" dirty="0"/>
              <a:t>foco do utilitarismo:</a:t>
            </a:r>
            <a:r>
              <a:rPr lang="pt-BR" dirty="0"/>
              <a:t> sujeito coletivo </a:t>
            </a:r>
          </a:p>
          <a:p>
            <a:r>
              <a:rPr lang="pt-BR" b="1" dirty="0"/>
              <a:t>questionamento do utilitarismo:</a:t>
            </a:r>
            <a:r>
              <a:rPr lang="pt-BR" dirty="0"/>
              <a:t> para cada ação, pergunta-se se a regra que permite a ação contribui para o bem geral da </a:t>
            </a:r>
            <a:r>
              <a:rPr lang="pt-BR" i="1" dirty="0"/>
              <a:t>coletividade</a:t>
            </a:r>
            <a:r>
              <a:rPr lang="pt-BR" dirty="0"/>
              <a:t> </a:t>
            </a:r>
          </a:p>
          <a:p>
            <a:r>
              <a:rPr lang="pt-BR" b="1" dirty="0"/>
              <a:t>objetivo da ação utilitarista:</a:t>
            </a:r>
            <a:r>
              <a:rPr lang="pt-BR" dirty="0"/>
              <a:t> aumentar a felicidade geral, mediante transferência de </a:t>
            </a:r>
            <a:r>
              <a:rPr lang="pt-BR" i="1" dirty="0"/>
              <a:t>excedentes</a:t>
            </a:r>
            <a:r>
              <a:rPr lang="pt-BR" dirty="0"/>
              <a:t> para pessoas menos favorecidas. </a:t>
            </a:r>
          </a:p>
          <a:p>
            <a:pPr lvl="1"/>
            <a:r>
              <a:rPr lang="pt-BR" dirty="0"/>
              <a:t>felicidade geral</a:t>
            </a:r>
          </a:p>
          <a:p>
            <a:pPr lvl="2"/>
            <a:r>
              <a:rPr lang="pt-BR" dirty="0"/>
              <a:t>a transferência alivia quem tem os excedentes, que se livram de produção encalhada</a:t>
            </a:r>
          </a:p>
          <a:p>
            <a:pPr lvl="2"/>
            <a:r>
              <a:rPr lang="pt-BR" dirty="0"/>
              <a:t>a transferência alivia os beneficiários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99142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pt-BR" b="1" dirty="0" smtClean="0"/>
              <a:t>CONTRATUALISMO</a:t>
            </a:r>
            <a:r>
              <a:rPr lang="pt-BR" dirty="0" smtClean="0"/>
              <a:t> </a:t>
            </a:r>
          </a:p>
          <a:p>
            <a:r>
              <a:rPr lang="pt-BR" b="1" dirty="0" smtClean="0"/>
              <a:t>dever, foco e questionamento do contratualismo</a:t>
            </a:r>
            <a:endParaRPr lang="pt-BR" dirty="0" smtClean="0"/>
          </a:p>
          <a:p>
            <a:pPr lvl="1"/>
            <a:r>
              <a:rPr lang="pt-BR" b="1" dirty="0" smtClean="0"/>
              <a:t>dever </a:t>
            </a:r>
            <a:r>
              <a:rPr lang="pt-BR" b="1" dirty="0" err="1"/>
              <a:t>contratualista</a:t>
            </a:r>
            <a:r>
              <a:rPr lang="pt-BR" b="1" dirty="0"/>
              <a:t> fundamental:</a:t>
            </a:r>
            <a:r>
              <a:rPr lang="pt-BR" dirty="0"/>
              <a:t> agir de acordo com princípios que todos possam racionalmente aceitar. Ex. não mentir</a:t>
            </a:r>
          </a:p>
          <a:p>
            <a:pPr lvl="1"/>
            <a:r>
              <a:rPr lang="pt-BR" b="1" dirty="0"/>
              <a:t>foco do contratualismo</a:t>
            </a:r>
            <a:r>
              <a:rPr lang="pt-BR" dirty="0"/>
              <a:t>: sujeito individual</a:t>
            </a:r>
          </a:p>
          <a:p>
            <a:pPr lvl="1"/>
            <a:r>
              <a:rPr lang="pt-BR" b="1" dirty="0"/>
              <a:t>questionamento do contratualismo</a:t>
            </a:r>
            <a:r>
              <a:rPr lang="pt-BR" dirty="0"/>
              <a:t>: para cada ação, haverá de ser perguntado se uma regra moral que permite uma ação pode ser racionalmente aceita por todos os </a:t>
            </a:r>
            <a:r>
              <a:rPr lang="pt-BR" i="1" dirty="0"/>
              <a:t>indivíduos</a:t>
            </a:r>
            <a:r>
              <a:rPr lang="pt-BR" dirty="0"/>
              <a:t>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99505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t-BR" b="1" dirty="0" smtClean="0"/>
              <a:t>Concepção individualista:</a:t>
            </a:r>
            <a:r>
              <a:rPr lang="pt-BR" dirty="0" smtClean="0"/>
              <a:t> </a:t>
            </a:r>
            <a:r>
              <a:rPr lang="pt-BR" dirty="0"/>
              <a:t>A justiça pressupõe </a:t>
            </a:r>
          </a:p>
          <a:p>
            <a:pPr lvl="1"/>
            <a:r>
              <a:rPr lang="pt-BR" dirty="0"/>
              <a:t>a capacidade racional de cada indivíduo conduzir sua própria vida</a:t>
            </a:r>
          </a:p>
          <a:p>
            <a:pPr lvl="1"/>
            <a:r>
              <a:rPr lang="pt-BR" dirty="0"/>
              <a:t>o valor das pessoas </a:t>
            </a:r>
          </a:p>
          <a:p>
            <a:pPr lvl="1"/>
            <a:r>
              <a:rPr lang="pt-BR" dirty="0"/>
              <a:t>a justificativa dos atos: quem reconhece o valor das pessoas estará motivado a justificar suas ações perante elas. O desejo de justificar nossas ações com base em fundamentos que os outros possam </a:t>
            </a:r>
            <a:r>
              <a:rPr lang="pt-BR" dirty="0" smtClean="0"/>
              <a:t>aceitar</a:t>
            </a:r>
          </a:p>
          <a:p>
            <a:pPr lvl="1"/>
            <a:r>
              <a:rPr lang="pt-BR" dirty="0" smtClean="0"/>
              <a:t>a </a:t>
            </a:r>
            <a:r>
              <a:rPr lang="pt-BR" dirty="0"/>
              <a:t>pobreza e o sacrifício também deverão ser justificados.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17658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b="1" dirty="0"/>
              <a:t>Sacrifício: </a:t>
            </a:r>
            <a:r>
              <a:rPr lang="pt-BR" dirty="0"/>
              <a:t>contratualismo admite sacrifícios dos mais ricos em favor dos mais pobres, mas há duas questões a respeito dos nossos deveres em relação a terceiros que se encontram distantes que o contratualismo não responde:</a:t>
            </a:r>
          </a:p>
          <a:p>
            <a:pPr lvl="1"/>
            <a:r>
              <a:rPr lang="pt-BR" b="1" i="1" dirty="0"/>
              <a:t>questão normativa abstrata</a:t>
            </a:r>
            <a:r>
              <a:rPr lang="pt-BR" dirty="0"/>
              <a:t>: quanto de sacrifício dos </a:t>
            </a:r>
            <a:r>
              <a:rPr lang="pt-BR" dirty="0" smtClean="0"/>
              <a:t>ricos </a:t>
            </a:r>
            <a:r>
              <a:rPr lang="pt-BR" dirty="0"/>
              <a:t>será necessário para melhorar a situação dos pobres? </a:t>
            </a:r>
          </a:p>
          <a:p>
            <a:pPr lvl="1"/>
            <a:r>
              <a:rPr lang="pt-BR" b="1" i="1" dirty="0"/>
              <a:t>questão empírica</a:t>
            </a:r>
            <a:r>
              <a:rPr lang="pt-BR" dirty="0"/>
              <a:t>: como indivíduos ricos podem promover bem-estar de longo prazo para os pobres? 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50960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dirty="0"/>
              <a:t>Tipos de ajuda</a:t>
            </a:r>
            <a:endParaRPr lang="pt-BR" dirty="0"/>
          </a:p>
          <a:p>
            <a:r>
              <a:rPr lang="pt-BR" b="1" dirty="0"/>
              <a:t>assistência humanitária</a:t>
            </a:r>
            <a:r>
              <a:rPr lang="pt-BR" dirty="0"/>
              <a:t>: destina-se a aliviar situações de curto e médio prazo (falta de comida, falta de abrigo, desidratação, cuidados médicos etc.) </a:t>
            </a:r>
          </a:p>
          <a:p>
            <a:pPr lvl="1"/>
            <a:r>
              <a:rPr lang="pt-BR" dirty="0"/>
              <a:t>conflito armado: a fim de que a ajuda chegue aos necessitados, talvez seja preciso pagar um “pedágio” na forma de alimentos para o exército que controla a região</a:t>
            </a:r>
          </a:p>
          <a:p>
            <a:pPr lvl="1"/>
            <a:r>
              <a:rPr lang="pt-BR" dirty="0"/>
              <a:t>em situação sem conflito: o governo local, contando com a ajuda, pode relaxar nas suas políticas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349630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560</Words>
  <Application>Microsoft Office PowerPoint</Application>
  <PresentationFormat>Apresentação na tela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Como agir perante a pobreza e a iniquidade de quem está longe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 agir perante a pobreza e a iniquidade de quem está longe</dc:title>
  <dc:creator>Geraldo Miniuci</dc:creator>
  <cp:lastModifiedBy>Geraldo Miniuci</cp:lastModifiedBy>
  <cp:revision>3</cp:revision>
  <dcterms:created xsi:type="dcterms:W3CDTF">2019-05-16T15:19:03Z</dcterms:created>
  <dcterms:modified xsi:type="dcterms:W3CDTF">2019-05-16T15:35:30Z</dcterms:modified>
</cp:coreProperties>
</file>