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81" r:id="rId9"/>
    <p:sldId id="282" r:id="rId10"/>
    <p:sldId id="267" r:id="rId11"/>
    <p:sldId id="268" r:id="rId12"/>
    <p:sldId id="271" r:id="rId13"/>
    <p:sldId id="272" r:id="rId14"/>
    <p:sldId id="273" r:id="rId15"/>
    <p:sldId id="274" r:id="rId16"/>
    <p:sldId id="280" r:id="rId17"/>
    <p:sldId id="270" r:id="rId18"/>
    <p:sldId id="269" r:id="rId19"/>
    <p:sldId id="276" r:id="rId20"/>
    <p:sldId id="279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F5545-3FC7-C340-A3A1-B191BB1D172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A74E1-9F05-6148-A79A-B2A6C2A8DE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85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74E1-9F05-6148-A79A-B2A6C2A8DE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80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60A940-2A7A-FB47-B0C9-21054DAE0F8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1/18/Respiratory_system_complete_numbered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rasil.babycenter.com/a800040/o-beb%C3%AA-de-3-me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Doenças</a:t>
            </a:r>
            <a:r>
              <a:rPr lang="en-US" dirty="0" smtClean="0"/>
              <a:t> </a:t>
            </a:r>
            <a:r>
              <a:rPr lang="en-US" dirty="0" err="1" smtClean="0"/>
              <a:t>respiratórias</a:t>
            </a:r>
            <a:r>
              <a:rPr lang="en-US" dirty="0" smtClean="0"/>
              <a:t> </a:t>
            </a:r>
            <a:r>
              <a:rPr lang="en-US" dirty="0" err="1" smtClean="0"/>
              <a:t>prevalentes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infância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Saúde, Ciclos de Vida I</a:t>
            </a:r>
          </a:p>
          <a:p>
            <a:r>
              <a:rPr lang="pt-BR" dirty="0" smtClean="0"/>
              <a:t>São Paulo, 2014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66030" y="5295331"/>
            <a:ext cx="3753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Faculdade de Saúde Pública</a:t>
            </a:r>
          </a:p>
          <a:p>
            <a:pPr algn="ctr"/>
            <a:r>
              <a:rPr lang="pt-BR" dirty="0" smtClean="0"/>
              <a:t>USP</a:t>
            </a:r>
          </a:p>
          <a:p>
            <a:pPr algn="ctr"/>
            <a:r>
              <a:rPr lang="pt-BR" dirty="0" smtClean="0"/>
              <a:t>Paulo Rogério Gallo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40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4340" y="342900"/>
            <a:ext cx="8183880" cy="1051560"/>
          </a:xfrm>
        </p:spPr>
        <p:txBody>
          <a:bodyPr/>
          <a:lstStyle/>
          <a:p>
            <a:pPr algn="ctr"/>
            <a:r>
              <a:rPr lang="pt-BR" dirty="0" smtClean="0"/>
              <a:t>Causas mais 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340" y="1799082"/>
            <a:ext cx="8183880" cy="4187952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pt-BR" dirty="0"/>
              <a:t>Erros alimentares (Síndrome da Páscoa</a:t>
            </a:r>
            <a:r>
              <a:rPr lang="pt-BR" dirty="0" smtClean="0"/>
              <a:t>);</a:t>
            </a:r>
            <a:endParaRPr lang="pt-BR" dirty="0"/>
          </a:p>
          <a:p>
            <a:pPr fontAlgn="base"/>
            <a:r>
              <a:rPr lang="pt-BR" dirty="0"/>
              <a:t>Infecções virais (Rota </a:t>
            </a:r>
            <a:r>
              <a:rPr lang="pt-BR" dirty="0" smtClean="0"/>
              <a:t>vírus- </a:t>
            </a:r>
            <a:r>
              <a:rPr lang="pt-BR" dirty="0"/>
              <a:t>entero viroses</a:t>
            </a:r>
            <a:r>
              <a:rPr lang="pt-BR" dirty="0" smtClean="0"/>
              <a:t>);</a:t>
            </a:r>
          </a:p>
          <a:p>
            <a:pPr fontAlgn="base"/>
            <a:r>
              <a:rPr lang="pt-BR" dirty="0" smtClean="0"/>
              <a:t>Toxinas </a:t>
            </a:r>
            <a:r>
              <a:rPr lang="pt-BR" dirty="0"/>
              <a:t>bacterianas como a do estafilococus;</a:t>
            </a:r>
          </a:p>
          <a:p>
            <a:pPr fontAlgn="base"/>
            <a:r>
              <a:rPr lang="pt-BR" dirty="0" smtClean="0"/>
              <a:t>Infecções </a:t>
            </a:r>
            <a:r>
              <a:rPr lang="pt-BR" dirty="0"/>
              <a:t>por bactérias como a </a:t>
            </a:r>
            <a:r>
              <a:rPr lang="pt-BR" dirty="0" smtClean="0"/>
              <a:t>Salmonela </a:t>
            </a:r>
            <a:r>
              <a:rPr lang="pt-BR" dirty="0"/>
              <a:t>e </a:t>
            </a:r>
            <a:r>
              <a:rPr lang="pt-BR" dirty="0" smtClean="0"/>
              <a:t> Shiguella </a:t>
            </a:r>
            <a:r>
              <a:rPr lang="pt-BR" dirty="0" smtClean="0"/>
              <a:t>(maionese; salsicha </a:t>
            </a:r>
            <a:r>
              <a:rPr lang="pt-BR" dirty="0" smtClean="0"/>
              <a:t>marca </a:t>
            </a:r>
            <a:r>
              <a:rPr lang="pt-BR" dirty="0" err="1" smtClean="0"/>
              <a:t>Só-uma</a:t>
            </a:r>
            <a:r>
              <a:rPr lang="pt-BR" dirty="0" smtClean="0"/>
              <a:t>!)</a:t>
            </a:r>
            <a:endParaRPr lang="pt-BR" dirty="0"/>
          </a:p>
          <a:p>
            <a:pPr fontAlgn="base"/>
            <a:r>
              <a:rPr lang="pt-BR" dirty="0" smtClean="0"/>
              <a:t>Disfunção </a:t>
            </a:r>
            <a:r>
              <a:rPr lang="pt-BR" dirty="0"/>
              <a:t>da motilidade do tubo </a:t>
            </a:r>
            <a:r>
              <a:rPr lang="pt-BR" dirty="0" smtClean="0"/>
              <a:t>digestório (cirurgias);</a:t>
            </a:r>
            <a:endParaRPr lang="pt-BR" dirty="0"/>
          </a:p>
          <a:p>
            <a:pPr fontAlgn="base"/>
            <a:r>
              <a:rPr lang="pt-BR" dirty="0" smtClean="0"/>
              <a:t>Efeitos </a:t>
            </a:r>
            <a:r>
              <a:rPr lang="pt-BR" dirty="0"/>
              <a:t>colaterais de algumas drogas, por exemplo, antibióticos, altas doses de vitamina </a:t>
            </a:r>
            <a:r>
              <a:rPr lang="pt-BR" dirty="0" smtClean="0"/>
              <a:t>C</a:t>
            </a:r>
            <a:endParaRPr lang="pt-BR" dirty="0"/>
          </a:p>
          <a:p>
            <a:pPr fontAlgn="base"/>
            <a:r>
              <a:rPr lang="pt-BR" dirty="0" smtClean="0"/>
              <a:t>Intolerância </a:t>
            </a:r>
            <a:r>
              <a:rPr lang="pt-BR" dirty="0"/>
              <a:t>a derivados do leite pela incapacidade de digerir lactose (açúcar do leite</a:t>
            </a:r>
            <a:r>
              <a:rPr lang="pt-BR" dirty="0" smtClean="0"/>
              <a:t>);</a:t>
            </a:r>
          </a:p>
          <a:p>
            <a:pPr fontAlgn="base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239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120" y="525780"/>
            <a:ext cx="8183880" cy="1051560"/>
          </a:xfrm>
        </p:spPr>
        <p:txBody>
          <a:bodyPr/>
          <a:lstStyle/>
          <a:p>
            <a:r>
              <a:rPr lang="pt-BR" dirty="0">
                <a:effectLst/>
              </a:rPr>
              <a:t>Tipos de diarreia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070" y="2138289"/>
            <a:ext cx="8183880" cy="4187952"/>
          </a:xfrm>
        </p:spPr>
        <p:txBody>
          <a:bodyPr>
            <a:noAutofit/>
          </a:bodyPr>
          <a:lstStyle/>
          <a:p>
            <a:pPr fontAlgn="base"/>
            <a:r>
              <a:rPr lang="pt-BR" sz="2400" dirty="0">
                <a:latin typeface="Verdana" pitchFamily="34" charset="0"/>
              </a:rPr>
              <a:t>a) </a:t>
            </a:r>
            <a:r>
              <a:rPr lang="pt-BR" sz="2400" dirty="0" smtClean="0">
                <a:latin typeface="Verdana" pitchFamily="34" charset="0"/>
              </a:rPr>
              <a:t>DIARREIA COMUM OU </a:t>
            </a:r>
            <a:r>
              <a:rPr lang="pt-BR" sz="2400" dirty="0" smtClean="0">
                <a:latin typeface="Verdana" pitchFamily="34" charset="0"/>
              </a:rPr>
              <a:t>OSMÓTICA</a:t>
            </a:r>
            <a:endParaRPr lang="pt-BR" sz="2400" dirty="0" smtClean="0">
              <a:latin typeface="Verdana" pitchFamily="34" charset="0"/>
            </a:endParaRPr>
          </a:p>
          <a:p>
            <a:pPr fontAlgn="base"/>
            <a:r>
              <a:rPr lang="pt-BR" sz="2400" dirty="0" smtClean="0">
                <a:latin typeface="Verdana" pitchFamily="34" charset="0"/>
              </a:rPr>
              <a:t>b</a:t>
            </a:r>
            <a:r>
              <a:rPr lang="pt-BR" sz="2400" dirty="0">
                <a:latin typeface="Verdana" pitchFamily="34" charset="0"/>
              </a:rPr>
              <a:t>) </a:t>
            </a:r>
            <a:r>
              <a:rPr lang="pt-BR" sz="2400" dirty="0" smtClean="0">
                <a:latin typeface="Verdana" pitchFamily="34" charset="0"/>
              </a:rPr>
              <a:t>DIARREIA INFECCIOSA </a:t>
            </a:r>
            <a:endParaRPr lang="pt-BR" sz="2400" dirty="0" smtClean="0">
              <a:latin typeface="Verdana" pitchFamily="34" charset="0"/>
            </a:endParaRPr>
          </a:p>
          <a:p>
            <a:pPr fontAlgn="base"/>
            <a:r>
              <a:rPr lang="pt-BR" sz="2400" dirty="0" smtClean="0">
                <a:latin typeface="Verdana" pitchFamily="34" charset="0"/>
              </a:rPr>
              <a:t>c</a:t>
            </a:r>
            <a:r>
              <a:rPr lang="pt-BR" sz="2400" dirty="0" smtClean="0">
                <a:latin typeface="Verdana" pitchFamily="34" charset="0"/>
              </a:rPr>
              <a:t>) </a:t>
            </a:r>
            <a:r>
              <a:rPr lang="pt-BR" sz="2400" dirty="0" smtClean="0">
                <a:latin typeface="Verdana" pitchFamily="34" charset="0"/>
              </a:rPr>
              <a:t>AMEBÍASE;</a:t>
            </a:r>
            <a:endParaRPr lang="pt-BR" sz="2400" dirty="0" smtClean="0">
              <a:latin typeface="Verdana" pitchFamily="34" charset="0"/>
            </a:endParaRPr>
          </a:p>
          <a:p>
            <a:pPr fontAlgn="base"/>
            <a:r>
              <a:rPr lang="pt-BR" sz="2400" dirty="0" smtClean="0">
                <a:latin typeface="Verdana" pitchFamily="34" charset="0"/>
              </a:rPr>
              <a:t>d</a:t>
            </a:r>
            <a:r>
              <a:rPr lang="pt-BR" sz="2400" dirty="0">
                <a:latin typeface="Verdana" pitchFamily="34" charset="0"/>
              </a:rPr>
              <a:t>) </a:t>
            </a:r>
            <a:r>
              <a:rPr lang="pt-BR" sz="2400" dirty="0" smtClean="0">
                <a:latin typeface="Verdana" pitchFamily="34" charset="0"/>
              </a:rPr>
              <a:t>GIARDÍASE</a:t>
            </a:r>
            <a:endParaRPr lang="pt-BR" sz="2400" dirty="0" smtClean="0">
              <a:latin typeface="Verdana" pitchFamily="34" charset="0"/>
            </a:endParaRPr>
          </a:p>
          <a:p>
            <a:pPr fontAlgn="base"/>
            <a:r>
              <a:rPr lang="pt-BR" sz="2400" dirty="0" smtClean="0">
                <a:latin typeface="Verdana" pitchFamily="34" charset="0"/>
              </a:rPr>
              <a:t>e</a:t>
            </a:r>
            <a:r>
              <a:rPr lang="pt-BR" sz="2400" dirty="0">
                <a:latin typeface="Verdana" pitchFamily="34" charset="0"/>
              </a:rPr>
              <a:t>) </a:t>
            </a:r>
            <a:r>
              <a:rPr lang="pt-BR" sz="2400" dirty="0" smtClean="0">
                <a:latin typeface="Verdana" pitchFamily="34" charset="0"/>
              </a:rPr>
              <a:t>INTOLERÂNCIA À LACTOSE </a:t>
            </a:r>
            <a:r>
              <a:rPr lang="pt-BR" sz="2400" dirty="0" smtClean="0">
                <a:latin typeface="Verdana" pitchFamily="34" charset="0"/>
              </a:rPr>
              <a:t>–</a:t>
            </a:r>
            <a:endParaRPr lang="pt-BR" sz="2400" dirty="0">
              <a:latin typeface="Verdana" pitchFamily="34" charset="0"/>
            </a:endParaRPr>
          </a:p>
          <a:p>
            <a:endParaRPr lang="pt-BR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487606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Verdana" pitchFamily="34" charset="0"/>
              </a:rPr>
              <a:t>a) DIARREIA COMUM OU </a:t>
            </a:r>
            <a:r>
              <a:rPr lang="pt-BR" dirty="0" smtClean="0">
                <a:latin typeface="Verdana" pitchFamily="34" charset="0"/>
              </a:rPr>
              <a:t>OSMÓTICA- : </a:t>
            </a:r>
            <a:r>
              <a:rPr lang="pt-BR" dirty="0" smtClean="0">
                <a:latin typeface="Verdana" pitchFamily="34" charset="0"/>
              </a:rPr>
              <a:t>fezes soltas e líquidas. Comum em crianças. </a:t>
            </a:r>
            <a:r>
              <a:rPr lang="pt-BR" dirty="0" smtClean="0">
                <a:latin typeface="Verdana" pitchFamily="34" charset="0"/>
              </a:rPr>
              <a:t>Associada </a:t>
            </a:r>
            <a:r>
              <a:rPr lang="pt-BR" dirty="0" smtClean="0">
                <a:latin typeface="Verdana" pitchFamily="34" charset="0"/>
              </a:rPr>
              <a:t>a uma combinação de estresse, </a:t>
            </a:r>
            <a:r>
              <a:rPr lang="pt-BR" dirty="0" smtClean="0">
                <a:latin typeface="Verdana" pitchFamily="34" charset="0"/>
              </a:rPr>
              <a:t>alimentos, remédios . Em geral por erro alimentar. </a:t>
            </a:r>
            <a:r>
              <a:rPr lang="pt-BR" dirty="0" smtClean="0">
                <a:latin typeface="Verdana" pitchFamily="34" charset="0"/>
              </a:rPr>
              <a:t>Por exemplo, excesso de gorduras, de </a:t>
            </a:r>
            <a:r>
              <a:rPr lang="pt-BR" dirty="0" smtClean="0">
                <a:latin typeface="Verdana" pitchFamily="34" charset="0"/>
              </a:rPr>
              <a:t>açúcares ou mesmo </a:t>
            </a:r>
            <a:r>
              <a:rPr lang="pt-BR" dirty="0" smtClean="0">
                <a:latin typeface="Verdana" pitchFamily="34" charset="0"/>
              </a:rPr>
              <a:t>ansiedade diante de acontecimentos importantes;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351128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Verdana" pitchFamily="34" charset="0"/>
              </a:rPr>
              <a:t>b) DIARREIA INFECCIOSA – comum em crianças, provoca além dos sintomas da </a:t>
            </a:r>
            <a:r>
              <a:rPr lang="pt-BR" dirty="0" err="1" smtClean="0">
                <a:latin typeface="Verdana" pitchFamily="34" charset="0"/>
              </a:rPr>
              <a:t>diarréia</a:t>
            </a:r>
            <a:r>
              <a:rPr lang="pt-BR" dirty="0" smtClean="0">
                <a:latin typeface="Verdana" pitchFamily="34" charset="0"/>
              </a:rPr>
              <a:t> comum, febre </a:t>
            </a:r>
            <a:r>
              <a:rPr lang="pt-BR" dirty="0" smtClean="0">
                <a:latin typeface="Verdana" pitchFamily="34" charset="0"/>
              </a:rPr>
              <a:t>alta (muito alta, de difícil controle) </a:t>
            </a:r>
            <a:r>
              <a:rPr lang="pt-BR" dirty="0" smtClean="0">
                <a:latin typeface="Verdana" pitchFamily="34" charset="0"/>
              </a:rPr>
              <a:t>e repentina, perda de energia e de apetite. É causada por viroses e bactérias.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>
              <a:buNone/>
            </a:pPr>
            <a:r>
              <a:rPr lang="pt-BR" sz="2400" dirty="0" smtClean="0">
                <a:latin typeface="Verdana" pitchFamily="34" charset="0"/>
              </a:rPr>
              <a:t>c) AMEBÍASE – pouco comum em crianças . Mais frequente em adolescentes e adultos jovens ou  pode ocasionar desde leve dor de estômago e flatulência até febre, prisão de ventre, debilidade física e fezes aguadas com manchas de sangue. É causada por um protozoário (</a:t>
            </a:r>
            <a:r>
              <a:rPr lang="pt-BR" sz="2400" i="1" dirty="0" err="1" smtClean="0">
                <a:latin typeface="Verdana" pitchFamily="34" charset="0"/>
              </a:rPr>
              <a:t>entamoeba</a:t>
            </a:r>
            <a:r>
              <a:rPr lang="pt-BR" sz="2400" i="1" dirty="0" smtClean="0">
                <a:latin typeface="Verdana" pitchFamily="34" charset="0"/>
              </a:rPr>
              <a:t> </a:t>
            </a:r>
            <a:r>
              <a:rPr lang="pt-BR" sz="2400" i="1" dirty="0" err="1" smtClean="0">
                <a:latin typeface="Verdana" pitchFamily="34" charset="0"/>
              </a:rPr>
              <a:t>histolítica</a:t>
            </a:r>
            <a:r>
              <a:rPr lang="pt-BR" sz="2400" dirty="0" smtClean="0">
                <a:latin typeface="Verdana" pitchFamily="34" charset="0"/>
              </a:rPr>
              <a:t>) que invade o sistema gastrintestinal transportado por água ou comida contaminada. </a:t>
            </a:r>
          </a:p>
          <a:p>
            <a:pPr algn="just" fontAlgn="base">
              <a:buNone/>
            </a:pPr>
            <a:r>
              <a:rPr lang="pt-BR" sz="2400" dirty="0" smtClean="0">
                <a:latin typeface="Verdana" pitchFamily="34" charset="0"/>
              </a:rPr>
              <a:t>d) GIARDÍASE – causada pela </a:t>
            </a:r>
            <a:r>
              <a:rPr lang="pt-BR" sz="2400" dirty="0" err="1" smtClean="0">
                <a:latin typeface="Verdana" pitchFamily="34" charset="0"/>
              </a:rPr>
              <a:t>girdia</a:t>
            </a:r>
            <a:r>
              <a:rPr lang="pt-BR" sz="2400" dirty="0" smtClean="0">
                <a:latin typeface="Verdana" pitchFamily="34" charset="0"/>
              </a:rPr>
              <a:t> </a:t>
            </a:r>
            <a:r>
              <a:rPr lang="pt-BR" sz="2400" dirty="0" err="1" smtClean="0">
                <a:latin typeface="Verdana" pitchFamily="34" charset="0"/>
              </a:rPr>
              <a:t>lamblia</a:t>
            </a:r>
            <a:r>
              <a:rPr lang="pt-BR" sz="2400" dirty="0" smtClean="0">
                <a:latin typeface="Verdana" pitchFamily="34" charset="0"/>
              </a:rPr>
              <a:t>, protozoário, seus sintomas variam da simples dor estomacal à </a:t>
            </a:r>
            <a:r>
              <a:rPr lang="pt-BR" sz="2400" dirty="0" err="1" smtClean="0">
                <a:latin typeface="Verdana" pitchFamily="34" charset="0"/>
              </a:rPr>
              <a:t>diarréia</a:t>
            </a:r>
            <a:r>
              <a:rPr lang="pt-BR" sz="2400" dirty="0" smtClean="0">
                <a:latin typeface="Verdana" pitchFamily="34" charset="0"/>
              </a:rPr>
              <a:t> persistente ou à presença de episódios de  fezes pastosas intercaladas com fezes líquidas. Outros sintomas também podem aparecer: dor abdominal, eructação (arroto), dor de cabeça e fadiga. 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Verdana" pitchFamily="34" charset="0"/>
              </a:rPr>
              <a:t>e) INTOLERÂNCIA À LACTOSE –falta de digestão da lactose e seus derivados, porque não produzem a enzima lactase. Entre seus sintomas, destacam-se tanto diarreia quanto prisão de ventre, desarranjos estomacais e gases, perda de peso e IVAS de repetição.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58603" y="1173707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Tratamento</a:t>
            </a:r>
            <a:br>
              <a:rPr lang="pt-BR" dirty="0" smtClean="0"/>
            </a:br>
            <a:r>
              <a:rPr lang="pt-BR" dirty="0" smtClean="0"/>
              <a:t> (Na Aguda, é a base de ar!)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7822" y="1485900"/>
            <a:ext cx="8183880" cy="4187952"/>
          </a:xfrm>
        </p:spPr>
        <p:txBody>
          <a:bodyPr>
            <a:noAutofit/>
          </a:bodyPr>
          <a:lstStyle/>
          <a:p>
            <a:endParaRPr lang="pt-BR" sz="3600" dirty="0" smtClean="0"/>
          </a:p>
          <a:p>
            <a:r>
              <a:rPr lang="pt-BR" sz="3600" dirty="0" smtClean="0"/>
              <a:t>Hidratar</a:t>
            </a:r>
          </a:p>
          <a:p>
            <a:r>
              <a:rPr lang="pt-BR" sz="3600" dirty="0" smtClean="0"/>
              <a:t>Alimentar</a:t>
            </a:r>
          </a:p>
          <a:p>
            <a:r>
              <a:rPr lang="pt-BR" sz="3600" dirty="0" smtClean="0"/>
              <a:t>E</a:t>
            </a:r>
            <a:r>
              <a:rPr lang="pt-BR" sz="3600" dirty="0" smtClean="0"/>
              <a:t>sperar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5608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pt-BR" dirty="0" smtClean="0"/>
              <a:t>Tratamento (‘a base de ar!)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202768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Hidratação; </a:t>
            </a:r>
          </a:p>
          <a:p>
            <a:r>
              <a:rPr lang="pt-BR" dirty="0" smtClean="0"/>
              <a:t>Fracionamento alimentar;</a:t>
            </a:r>
          </a:p>
          <a:p>
            <a:r>
              <a:rPr lang="pt-BR" dirty="0" smtClean="0"/>
              <a:t>Dieta de fácil digestão (pobre em açucares, cozidas, maior teor de gorduras);</a:t>
            </a:r>
          </a:p>
          <a:p>
            <a:r>
              <a:rPr lang="pt-BR" dirty="0" smtClean="0"/>
              <a:t>Antitérmicos;</a:t>
            </a:r>
          </a:p>
          <a:p>
            <a:r>
              <a:rPr lang="pt-BR" dirty="0" smtClean="0"/>
              <a:t>Presença dos familiares;</a:t>
            </a:r>
          </a:p>
          <a:p>
            <a:r>
              <a:rPr lang="pt-BR" dirty="0" smtClean="0"/>
              <a:t>Decúbito elevado ou lateral</a:t>
            </a:r>
          </a:p>
          <a:p>
            <a:pPr>
              <a:buNone/>
            </a:pPr>
            <a:r>
              <a:rPr lang="pt-BR" dirty="0"/>
              <a:t>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955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Beber muito líquido, de 40 ml/Kg/ </a:t>
            </a:r>
            <a:r>
              <a:rPr lang="pt-BR" dirty="0" smtClean="0"/>
              <a:t>evacuação: a </a:t>
            </a:r>
            <a:r>
              <a:rPr lang="pt-BR" dirty="0" smtClean="0"/>
              <a:t>água não repõe a perda de sódio e </a:t>
            </a:r>
            <a:r>
              <a:rPr lang="pt-BR" dirty="0" smtClean="0"/>
              <a:t>potássio.Portanto deve-se </a:t>
            </a:r>
            <a:r>
              <a:rPr lang="pt-BR" dirty="0" smtClean="0"/>
              <a:t>suprir essa necessidade com soro caseiro ou outros </a:t>
            </a:r>
            <a:r>
              <a:rPr lang="pt-BR" dirty="0" smtClean="0"/>
              <a:t>líquidos. Crianças com doenças crônicas  ou com comprometimento renal/  cardiovascular, exigem monitoração.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49232"/>
            <a:ext cx="8183880" cy="418795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Menino</a:t>
            </a:r>
            <a:r>
              <a:rPr lang="en-US" sz="2400" dirty="0" smtClean="0"/>
              <a:t> de </a:t>
            </a:r>
            <a:r>
              <a:rPr lang="en-US" sz="2400" dirty="0" err="1" smtClean="0"/>
              <a:t>três</a:t>
            </a:r>
            <a:r>
              <a:rPr lang="en-US" sz="2400" dirty="0" smtClean="0"/>
              <a:t> </a:t>
            </a:r>
            <a:r>
              <a:rPr lang="en-US" sz="2400" dirty="0" err="1" smtClean="0"/>
              <a:t>meses</a:t>
            </a:r>
            <a:r>
              <a:rPr lang="en-US" sz="2400" dirty="0" smtClean="0"/>
              <a:t> de </a:t>
            </a:r>
            <a:r>
              <a:rPr lang="en-US" sz="2400" dirty="0" err="1" smtClean="0"/>
              <a:t>idade</a:t>
            </a:r>
            <a:r>
              <a:rPr lang="en-US" sz="2400" dirty="0" smtClean="0"/>
              <a:t>,  </a:t>
            </a:r>
            <a:r>
              <a:rPr lang="en-US" sz="2400" dirty="0" err="1" smtClean="0"/>
              <a:t>há</a:t>
            </a:r>
            <a:r>
              <a:rPr lang="en-US" sz="2400" dirty="0" smtClean="0"/>
              <a:t> 3 </a:t>
            </a:r>
            <a:r>
              <a:rPr lang="en-US" sz="2400" dirty="0" err="1" smtClean="0"/>
              <a:t>dias</a:t>
            </a:r>
            <a:r>
              <a:rPr lang="en-US" sz="2400" dirty="0" smtClean="0"/>
              <a:t> com </a:t>
            </a:r>
            <a:r>
              <a:rPr lang="en-US" sz="2400" dirty="0" err="1" smtClean="0"/>
              <a:t>febre</a:t>
            </a:r>
            <a:r>
              <a:rPr lang="en-US" sz="2400" dirty="0" smtClean="0"/>
              <a:t> </a:t>
            </a:r>
            <a:r>
              <a:rPr lang="en-US" sz="2400" dirty="0" err="1" smtClean="0"/>
              <a:t>baixa</a:t>
            </a:r>
            <a:r>
              <a:rPr lang="en-US" sz="2400" dirty="0" smtClean="0"/>
              <a:t> (37,5 a 37,8 </a:t>
            </a:r>
            <a:r>
              <a:rPr lang="en-US" sz="2400" dirty="0" err="1" smtClean="0"/>
              <a:t>graus</a:t>
            </a:r>
            <a:r>
              <a:rPr lang="en-US" sz="2400" dirty="0" smtClean="0"/>
              <a:t>) e </a:t>
            </a:r>
            <a:r>
              <a:rPr lang="en-US" sz="2400" dirty="0" err="1" smtClean="0"/>
              <a:t>tosse</a:t>
            </a:r>
            <a:r>
              <a:rPr lang="en-US" sz="2400" dirty="0" smtClean="0"/>
              <a:t>, </a:t>
            </a:r>
            <a:r>
              <a:rPr lang="en-US" sz="2400" dirty="0" err="1" smtClean="0"/>
              <a:t>piorando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últimas</a:t>
            </a:r>
            <a:r>
              <a:rPr lang="en-US" sz="2400" dirty="0" smtClean="0"/>
              <a:t> 24h,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ficou</a:t>
            </a:r>
            <a:r>
              <a:rPr lang="en-US" sz="2400" dirty="0" smtClean="0"/>
              <a:t> </a:t>
            </a:r>
            <a:r>
              <a:rPr lang="en-US" sz="2400" dirty="0" err="1" smtClean="0"/>
              <a:t>cansadinho</a:t>
            </a:r>
            <a:r>
              <a:rPr lang="en-US" sz="2400" dirty="0" smtClean="0"/>
              <a:t>. </a:t>
            </a:r>
            <a:r>
              <a:rPr lang="en-US" sz="2400" dirty="0" err="1" smtClean="0"/>
              <a:t>Vomitou</a:t>
            </a:r>
            <a:r>
              <a:rPr lang="en-US" sz="2400" dirty="0" smtClean="0"/>
              <a:t> 1X, </a:t>
            </a:r>
            <a:r>
              <a:rPr lang="en-US" sz="2400" dirty="0" err="1" smtClean="0"/>
              <a:t>após</a:t>
            </a:r>
            <a:r>
              <a:rPr lang="en-US" sz="2400" dirty="0" smtClean="0"/>
              <a:t> </a:t>
            </a:r>
            <a:r>
              <a:rPr lang="en-US" sz="2400" dirty="0" err="1" smtClean="0"/>
              <a:t>mamada</a:t>
            </a:r>
            <a:r>
              <a:rPr lang="en-US" sz="2400" dirty="0" smtClean="0"/>
              <a:t> no </a:t>
            </a:r>
            <a:r>
              <a:rPr lang="en-US" sz="2400" dirty="0" err="1" smtClean="0"/>
              <a:t>peito</a:t>
            </a:r>
            <a:r>
              <a:rPr lang="en-US" sz="2400" dirty="0" smtClean="0"/>
              <a:t> </a:t>
            </a:r>
            <a:r>
              <a:rPr lang="en-US" sz="2400" dirty="0" err="1" smtClean="0"/>
              <a:t>materno</a:t>
            </a:r>
            <a:r>
              <a:rPr lang="en-US" sz="2400" dirty="0" smtClean="0"/>
              <a:t>, </a:t>
            </a:r>
            <a:r>
              <a:rPr lang="en-US" sz="2400" dirty="0" err="1" smtClean="0"/>
              <a:t>durante</a:t>
            </a:r>
            <a:r>
              <a:rPr lang="en-US" sz="2400" dirty="0" smtClean="0"/>
              <a:t> a </a:t>
            </a:r>
            <a:r>
              <a:rPr lang="en-US" sz="2400" dirty="0" err="1" smtClean="0"/>
              <a:t>madrugada</a:t>
            </a:r>
            <a:r>
              <a:rPr lang="en-US" sz="2400" dirty="0" smtClean="0"/>
              <a:t>. No pronto-</a:t>
            </a:r>
            <a:r>
              <a:rPr lang="en-US" sz="2400" dirty="0" err="1" smtClean="0"/>
              <a:t>socorro</a:t>
            </a:r>
            <a:r>
              <a:rPr lang="en-US" sz="2400" dirty="0" smtClean="0"/>
              <a:t>: REG, </a:t>
            </a:r>
            <a:r>
              <a:rPr lang="en-US" sz="2400" dirty="0" err="1" smtClean="0"/>
              <a:t>Hidratado</a:t>
            </a:r>
            <a:r>
              <a:rPr lang="en-US" sz="2400" dirty="0" smtClean="0"/>
              <a:t>, </a:t>
            </a:r>
            <a:r>
              <a:rPr lang="en-US" sz="2400" dirty="0" err="1" smtClean="0"/>
              <a:t>ativo</a:t>
            </a:r>
            <a:r>
              <a:rPr lang="en-US" sz="2400" dirty="0" smtClean="0"/>
              <a:t>, </a:t>
            </a:r>
            <a:r>
              <a:rPr lang="en-US" sz="2400" dirty="0" err="1" smtClean="0"/>
              <a:t>anictérico</a:t>
            </a:r>
            <a:r>
              <a:rPr lang="en-US" sz="2400" dirty="0" smtClean="0"/>
              <a:t>, </a:t>
            </a:r>
            <a:r>
              <a:rPr lang="en-US" sz="2400" dirty="0" err="1"/>
              <a:t>a</a:t>
            </a:r>
            <a:r>
              <a:rPr lang="en-US" sz="2400" dirty="0" err="1" smtClean="0"/>
              <a:t>cianótico</a:t>
            </a:r>
            <a:r>
              <a:rPr lang="en-US" sz="2400" dirty="0" smtClean="0"/>
              <a:t>, </a:t>
            </a:r>
            <a:r>
              <a:rPr lang="en-US" sz="2400" dirty="0" err="1" smtClean="0"/>
              <a:t>taquipneico</a:t>
            </a:r>
            <a:r>
              <a:rPr lang="en-US" sz="2400" dirty="0" smtClean="0"/>
              <a:t> com </a:t>
            </a:r>
            <a:r>
              <a:rPr lang="en-US" sz="2400" dirty="0" err="1" smtClean="0"/>
              <a:t>tiragem</a:t>
            </a:r>
            <a:r>
              <a:rPr lang="en-US" sz="2400" dirty="0" smtClean="0"/>
              <a:t> Intercostal, </a:t>
            </a:r>
            <a:r>
              <a:rPr lang="en-US" sz="2400" dirty="0" err="1" smtClean="0"/>
              <a:t>saturação</a:t>
            </a:r>
            <a:r>
              <a:rPr lang="en-US" sz="2400" dirty="0" smtClean="0"/>
              <a:t> de O2 no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 (Sat O2 </a:t>
            </a:r>
            <a:r>
              <a:rPr lang="en-US" sz="2400" dirty="0" err="1" smtClean="0"/>
              <a:t>aa</a:t>
            </a:r>
            <a:r>
              <a:rPr lang="en-US" sz="2400" dirty="0" smtClean="0"/>
              <a:t>) 89% </a:t>
            </a:r>
          </a:p>
          <a:p>
            <a:pPr marL="0" indent="0">
              <a:buNone/>
            </a:pPr>
            <a:r>
              <a:rPr lang="en-US" sz="2400" dirty="0" err="1" smtClean="0"/>
              <a:t>Temperatura</a:t>
            </a:r>
            <a:r>
              <a:rPr lang="en-US" sz="2400" dirty="0" smtClean="0"/>
              <a:t> </a:t>
            </a:r>
            <a:r>
              <a:rPr lang="en-US" sz="2400" dirty="0" err="1" smtClean="0"/>
              <a:t>axilar</a:t>
            </a:r>
            <a:r>
              <a:rPr lang="en-US" sz="2400" dirty="0" smtClean="0"/>
              <a:t>: 38 </a:t>
            </a:r>
            <a:r>
              <a:rPr lang="en-US" sz="2400" dirty="0" err="1" smtClean="0"/>
              <a:t>graus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Freq. </a:t>
            </a:r>
            <a:r>
              <a:rPr lang="en-US" sz="2400" dirty="0" err="1" smtClean="0"/>
              <a:t>respiratória</a:t>
            </a:r>
            <a:r>
              <a:rPr lang="en-US" sz="2400" dirty="0"/>
              <a:t> </a:t>
            </a:r>
            <a:r>
              <a:rPr lang="en-US" sz="2400" dirty="0" smtClean="0"/>
              <a:t>&gt;60 </a:t>
            </a:r>
            <a:r>
              <a:rPr lang="en-US" sz="2400" dirty="0" err="1" smtClean="0"/>
              <a:t>ipm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Freq. </a:t>
            </a:r>
            <a:r>
              <a:rPr lang="en-US" sz="2400" dirty="0" err="1" smtClean="0"/>
              <a:t>cardiaca</a:t>
            </a:r>
            <a:r>
              <a:rPr lang="en-US" sz="2400" dirty="0" smtClean="0"/>
              <a:t> 140</a:t>
            </a:r>
          </a:p>
          <a:p>
            <a:pPr marL="0" indent="0">
              <a:buNone/>
            </a:pPr>
            <a:r>
              <a:rPr lang="en-US" sz="2400" dirty="0" err="1" smtClean="0"/>
              <a:t>Ausculta</a:t>
            </a:r>
            <a:r>
              <a:rPr lang="en-US" sz="2400" dirty="0"/>
              <a:t> </a:t>
            </a:r>
            <a:r>
              <a:rPr lang="en-US" sz="2400" dirty="0" err="1" smtClean="0"/>
              <a:t>pulmonar</a:t>
            </a:r>
            <a:r>
              <a:rPr lang="en-US" sz="2400" dirty="0" smtClean="0"/>
              <a:t>: </a:t>
            </a:r>
            <a:r>
              <a:rPr lang="en-US" sz="2400" dirty="0" err="1" smtClean="0"/>
              <a:t>sibilos</a:t>
            </a:r>
            <a:r>
              <a:rPr lang="en-US" sz="2400" dirty="0" smtClean="0"/>
              <a:t> e </a:t>
            </a:r>
            <a:r>
              <a:rPr lang="en-US" sz="2400" dirty="0" err="1" smtClean="0"/>
              <a:t>roncos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ambos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campos</a:t>
            </a:r>
            <a:r>
              <a:rPr lang="en-US" sz="2400" dirty="0" smtClean="0"/>
              <a:t> </a:t>
            </a:r>
            <a:r>
              <a:rPr lang="en-US" sz="2400" dirty="0" err="1" smtClean="0"/>
              <a:t>pulmonares</a:t>
            </a:r>
            <a:r>
              <a:rPr lang="en-US" sz="2400" dirty="0" smtClean="0"/>
              <a:t>  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568" y="382043"/>
            <a:ext cx="8183880" cy="58753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línico</a:t>
            </a:r>
            <a:r>
              <a:rPr lang="en-US" sz="2400" dirty="0" smtClean="0"/>
              <a:t> 01. Pedro – 5h:30 da </a:t>
            </a:r>
            <a:r>
              <a:rPr lang="en-US" sz="2400" dirty="0" err="1" smtClean="0"/>
              <a:t>sexta</a:t>
            </a:r>
            <a:r>
              <a:rPr lang="en-US" sz="2400" dirty="0" smtClean="0"/>
              <a:t> </a:t>
            </a:r>
            <a:r>
              <a:rPr lang="en-US" sz="2400" dirty="0" err="1" smtClean="0"/>
              <a:t>feira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100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Não </a:t>
            </a:r>
            <a:r>
              <a:rPr lang="pt-BR" dirty="0" smtClean="0"/>
              <a:t>deixar </a:t>
            </a:r>
            <a:r>
              <a:rPr lang="pt-BR" dirty="0" smtClean="0"/>
              <a:t>de comer. </a:t>
            </a:r>
            <a:r>
              <a:rPr lang="pt-BR" dirty="0" smtClean="0"/>
              <a:t>Tal </a:t>
            </a:r>
            <a:r>
              <a:rPr lang="pt-BR" dirty="0" smtClean="0"/>
              <a:t>medida, além de agravar o quadro de desidratação, suspende o fornecimento dos nutrientes necessários para o organismo reagir. Prefira ingerir arroz, caldos de carne magra, bananas, maçãs e </a:t>
            </a:r>
            <a:r>
              <a:rPr lang="pt-BR" dirty="0" smtClean="0"/>
              <a:t>torradas (mais </a:t>
            </a:r>
            <a:r>
              <a:rPr lang="pt-BR" dirty="0" smtClean="0"/>
              <a:t>consistência às </a:t>
            </a:r>
            <a:r>
              <a:rPr lang="pt-BR" dirty="0" smtClean="0"/>
              <a:t>fezes, mais fácil digestão e provocam menos vômitos).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pt-BR" dirty="0" smtClean="0"/>
              <a:t> “Suspender” </a:t>
            </a:r>
            <a:r>
              <a:rPr lang="pt-BR" dirty="0" smtClean="0"/>
              <a:t>a ingestão de alimentos com resíduos: saladas, bagaço de frutas e fibras</a:t>
            </a:r>
            <a:r>
              <a:rPr lang="pt-BR" dirty="0" smtClean="0"/>
              <a:t>;</a:t>
            </a:r>
            <a:endParaRPr lang="pt-BR" dirty="0" smtClean="0"/>
          </a:p>
          <a:p>
            <a:pPr fontAlgn="base">
              <a:buNone/>
            </a:pPr>
            <a:r>
              <a:rPr lang="pt-BR" dirty="0" smtClean="0"/>
              <a:t>Evitar </a:t>
            </a:r>
            <a:r>
              <a:rPr lang="pt-BR" dirty="0" smtClean="0"/>
              <a:t>café, leite, sucos de frutas </a:t>
            </a:r>
            <a:r>
              <a:rPr lang="pt-BR" dirty="0" smtClean="0"/>
              <a:t>(álcool </a:t>
            </a:r>
            <a:r>
              <a:rPr lang="pt-BR" dirty="0" smtClean="0"/>
              <a:t>que é um </a:t>
            </a:r>
            <a:r>
              <a:rPr lang="pt-BR" dirty="0" err="1" smtClean="0"/>
              <a:t>desidratante</a:t>
            </a:r>
            <a:r>
              <a:rPr lang="pt-BR" dirty="0" smtClean="0"/>
              <a:t> </a:t>
            </a:r>
            <a:r>
              <a:rPr lang="pt-BR" dirty="0" smtClean="0"/>
              <a:t>poderoso)</a:t>
            </a:r>
            <a:endParaRPr lang="pt-BR" dirty="0" smtClean="0"/>
          </a:p>
          <a:p>
            <a:pPr>
              <a:buFont typeface="Arial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Evitar </a:t>
            </a:r>
            <a:r>
              <a:rPr lang="pt-BR" dirty="0" smtClean="0"/>
              <a:t>consumir leite e </a:t>
            </a:r>
            <a:r>
              <a:rPr lang="pt-BR" dirty="0" smtClean="0"/>
              <a:t>complementos; derivados  </a:t>
            </a:r>
            <a:r>
              <a:rPr lang="pt-BR" dirty="0" smtClean="0"/>
              <a:t>se tiver intolerância à lactose</a:t>
            </a:r>
            <a:r>
              <a:rPr lang="pt-BR" dirty="0" smtClean="0"/>
              <a:t>. Neste caso, suprir </a:t>
            </a:r>
            <a:r>
              <a:rPr lang="pt-BR" dirty="0" smtClean="0"/>
              <a:t>a necessidade de cálcio ingerindo alimentos como salmão, </a:t>
            </a:r>
            <a:r>
              <a:rPr lang="pt-BR" dirty="0" err="1" smtClean="0"/>
              <a:t>tofu</a:t>
            </a:r>
            <a:r>
              <a:rPr lang="pt-BR" dirty="0" smtClean="0"/>
              <a:t>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6397" y="533800"/>
            <a:ext cx="84781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http://upload.wikimedia.org/wikipedia/commons/1/18/</a:t>
            </a:r>
            <a:r>
              <a:rPr lang="en-US" dirty="0" smtClean="0">
                <a:hlinkClick r:id="rId2"/>
              </a:rPr>
              <a:t>Respiratory_system_complete_numbered.svg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ALGUMAS CARACTERÍSTICAS BIOLÓGICAS DA CRIANÇA (DIFERENÇA COM OS ADULTOS= &gt; 12 ANOS)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Sangue</a:t>
            </a:r>
            <a:r>
              <a:rPr lang="en-US" dirty="0" smtClean="0"/>
              <a:t>: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neutrófilos</a:t>
            </a:r>
            <a:r>
              <a:rPr lang="en-US" dirty="0" smtClean="0"/>
              <a:t>, </a:t>
            </a:r>
            <a:r>
              <a:rPr lang="en-US" dirty="0" err="1" smtClean="0"/>
              <a:t>mastócitos</a:t>
            </a:r>
            <a:r>
              <a:rPr lang="en-US" dirty="0" smtClean="0"/>
              <a:t>, </a:t>
            </a:r>
            <a:r>
              <a:rPr lang="en-US" dirty="0" err="1" smtClean="0"/>
              <a:t>macrófagos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secreções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Musculatura</a:t>
            </a:r>
            <a:r>
              <a:rPr lang="en-US" dirty="0" smtClean="0"/>
              <a:t> </a:t>
            </a:r>
            <a:r>
              <a:rPr lang="en-US" dirty="0" err="1" smtClean="0"/>
              <a:t>torácica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desenvolvimento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Respiração</a:t>
            </a:r>
            <a:r>
              <a:rPr lang="en-US" dirty="0" smtClean="0"/>
              <a:t> abdominal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Retificação</a:t>
            </a:r>
            <a:r>
              <a:rPr lang="en-US" dirty="0" smtClean="0"/>
              <a:t> da </a:t>
            </a:r>
            <a:r>
              <a:rPr lang="en-US" dirty="0" err="1" smtClean="0"/>
              <a:t>trompa</a:t>
            </a:r>
            <a:r>
              <a:rPr lang="en-US" dirty="0" smtClean="0"/>
              <a:t> de </a:t>
            </a:r>
            <a:r>
              <a:rPr lang="en-US" dirty="0" err="1" smtClean="0"/>
              <a:t>eustáquio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imunológica</a:t>
            </a:r>
            <a:r>
              <a:rPr lang="en-US" dirty="0" smtClean="0"/>
              <a:t> (</a:t>
            </a:r>
            <a:r>
              <a:rPr lang="en-US" dirty="0" err="1" smtClean="0"/>
              <a:t>parto</a:t>
            </a:r>
            <a:r>
              <a:rPr lang="en-US" dirty="0" smtClean="0"/>
              <a:t> </a:t>
            </a:r>
            <a:r>
              <a:rPr lang="en-US" dirty="0" err="1" smtClean="0"/>
              <a:t>cesariano</a:t>
            </a:r>
            <a:r>
              <a:rPr lang="en-US" dirty="0" smtClean="0"/>
              <a:t> X vaginal)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dependencia</a:t>
            </a:r>
            <a:r>
              <a:rPr lang="en-US" dirty="0" smtClean="0"/>
              <a:t> de </a:t>
            </a:r>
            <a:r>
              <a:rPr lang="en-US" dirty="0" err="1" smtClean="0"/>
              <a:t>aporte</a:t>
            </a:r>
            <a:r>
              <a:rPr lang="en-US" dirty="0" smtClean="0"/>
              <a:t> </a:t>
            </a:r>
            <a:r>
              <a:rPr lang="en-US" dirty="0" err="1" smtClean="0"/>
              <a:t>energético</a:t>
            </a:r>
            <a:r>
              <a:rPr lang="en-US" dirty="0" smtClean="0"/>
              <a:t>- </a:t>
            </a:r>
            <a:r>
              <a:rPr lang="en-US" dirty="0" err="1" smtClean="0"/>
              <a:t>proteico</a:t>
            </a:r>
            <a:r>
              <a:rPr lang="en-US" dirty="0" smtClean="0"/>
              <a:t> (</a:t>
            </a:r>
            <a:r>
              <a:rPr lang="en-US" dirty="0" err="1" smtClean="0"/>
              <a:t>competição</a:t>
            </a:r>
            <a:r>
              <a:rPr lang="en-US" dirty="0" smtClean="0"/>
              <a:t> com o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físico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responsividade</a:t>
            </a:r>
            <a:r>
              <a:rPr lang="en-US" dirty="0" smtClean="0"/>
              <a:t> </a:t>
            </a:r>
            <a:r>
              <a:rPr lang="en-US" dirty="0" err="1" smtClean="0"/>
              <a:t>linfática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anel</a:t>
            </a:r>
            <a:r>
              <a:rPr lang="en-US" dirty="0" smtClean="0"/>
              <a:t> de </a:t>
            </a:r>
            <a:r>
              <a:rPr lang="en-US" dirty="0" err="1" smtClean="0"/>
              <a:t>Waldeyer</a:t>
            </a:r>
            <a:r>
              <a:rPr lang="en-US" dirty="0" smtClean="0"/>
              <a:t>), </a:t>
            </a:r>
            <a:r>
              <a:rPr lang="en-US" dirty="0" err="1" smtClean="0"/>
              <a:t>facilita</a:t>
            </a:r>
            <a:r>
              <a:rPr lang="en-US" dirty="0" smtClean="0"/>
              <a:t> a </a:t>
            </a:r>
            <a:r>
              <a:rPr lang="en-US" dirty="0" err="1" smtClean="0"/>
              <a:t>interrupção</a:t>
            </a:r>
            <a:r>
              <a:rPr lang="en-US" dirty="0" smtClean="0"/>
              <a:t> do </a:t>
            </a:r>
            <a:r>
              <a:rPr lang="en-US" dirty="0" err="1" smtClean="0"/>
              <a:t>fluxo</a:t>
            </a:r>
            <a:r>
              <a:rPr lang="en-US" dirty="0" smtClean="0"/>
              <a:t> </a:t>
            </a:r>
            <a:r>
              <a:rPr lang="en-US" dirty="0" err="1" smtClean="0"/>
              <a:t>secretório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área</a:t>
            </a:r>
            <a:r>
              <a:rPr lang="en-US" dirty="0" smtClean="0"/>
              <a:t> corporal (</a:t>
            </a:r>
            <a:r>
              <a:rPr lang="en-US" dirty="0" err="1" smtClean="0"/>
              <a:t>tecido</a:t>
            </a:r>
            <a:r>
              <a:rPr lang="en-US" dirty="0" smtClean="0"/>
              <a:t> </a:t>
            </a:r>
            <a:r>
              <a:rPr lang="en-US" dirty="0" err="1" smtClean="0"/>
              <a:t>conjuntivo</a:t>
            </a:r>
            <a:r>
              <a:rPr lang="en-US" dirty="0" smtClean="0"/>
              <a:t>) =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r>
              <a:rPr lang="en-US" dirty="0" smtClean="0"/>
              <a:t> de </a:t>
            </a:r>
            <a:r>
              <a:rPr lang="en-US" dirty="0" err="1" smtClean="0"/>
              <a:t>líquidos</a:t>
            </a:r>
            <a:r>
              <a:rPr lang="en-US" dirty="0" smtClean="0"/>
              <a:t> –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viscosidade</a:t>
            </a:r>
            <a:r>
              <a:rPr lang="en-US" dirty="0" smtClean="0"/>
              <a:t> do </a:t>
            </a:r>
            <a:r>
              <a:rPr lang="en-US" dirty="0" err="1" smtClean="0"/>
              <a:t>muco</a:t>
            </a:r>
            <a:r>
              <a:rPr lang="en-US" dirty="0" smtClean="0"/>
              <a:t>= </a:t>
            </a:r>
            <a:r>
              <a:rPr lang="en-US" dirty="0" err="1" smtClean="0"/>
              <a:t>atelectasias</a:t>
            </a:r>
            <a:r>
              <a:rPr lang="en-US" dirty="0" smtClean="0"/>
              <a:t>.  (ac m2=P X A/3600)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3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138" y="1420291"/>
            <a:ext cx="2103802" cy="644174"/>
          </a:xfrm>
        </p:spPr>
        <p:txBody>
          <a:bodyPr/>
          <a:lstStyle/>
          <a:p>
            <a:r>
              <a:rPr lang="en-US" dirty="0" smtClean="0"/>
              <a:t>Pedro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467"/>
            <a:ext cx="4548559" cy="34907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bruços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mas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cabeça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para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cima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Melhor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coordenação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braços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pernas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mãos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O </a:t>
            </a:r>
            <a:r>
              <a:rPr lang="en-US" dirty="0" err="1" smtClean="0">
                <a:latin typeface="Verdana"/>
                <a:cs typeface="Verdana"/>
              </a:rPr>
              <a:t>sono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começa</a:t>
            </a:r>
            <a:r>
              <a:rPr lang="en-US" dirty="0" smtClean="0">
                <a:latin typeface="Verdana"/>
                <a:cs typeface="Verdana"/>
              </a:rPr>
              <a:t> a se </a:t>
            </a:r>
            <a:r>
              <a:rPr lang="en-US" dirty="0" err="1" smtClean="0">
                <a:latin typeface="Verdana"/>
                <a:cs typeface="Verdana"/>
              </a:rPr>
              <a:t>ajustar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Reconhecimento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mãe</a:t>
            </a:r>
            <a:r>
              <a:rPr lang="en-US" dirty="0" smtClean="0">
                <a:latin typeface="Verdana"/>
                <a:cs typeface="Verdana"/>
              </a:rPr>
              <a:t> e do </a:t>
            </a:r>
            <a:r>
              <a:rPr lang="en-US" dirty="0" err="1" smtClean="0">
                <a:latin typeface="Verdana"/>
                <a:cs typeface="Verdana"/>
              </a:rPr>
              <a:t>pai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Hora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leitura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Desenvolvimento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inicial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linguagem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Toque </a:t>
            </a:r>
            <a:r>
              <a:rPr lang="en-US" dirty="0" err="1" smtClean="0">
                <a:latin typeface="Verdana"/>
                <a:cs typeface="Verdana"/>
              </a:rPr>
              <a:t>mais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sensível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Interação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outras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pessoas</a:t>
            </a:r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300" y="2613671"/>
            <a:ext cx="3822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86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36" y="121826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/>
              <a:t>Meu</a:t>
            </a:r>
            <a:r>
              <a:rPr lang="en-US" sz="1600" dirty="0"/>
              <a:t> </a:t>
            </a:r>
            <a:r>
              <a:rPr lang="en-US" sz="1600" dirty="0" err="1"/>
              <a:t>bebê</a:t>
            </a:r>
            <a:r>
              <a:rPr lang="en-US" sz="1600" dirty="0"/>
              <a:t> fez </a:t>
            </a:r>
            <a:r>
              <a:rPr lang="en-US" sz="1600" dirty="0" err="1"/>
              <a:t>três</a:t>
            </a:r>
            <a:r>
              <a:rPr lang="en-US" sz="1600" dirty="0"/>
              <a:t> </a:t>
            </a:r>
            <a:r>
              <a:rPr lang="en-US" sz="1600" dirty="0" err="1"/>
              <a:t>meses</a:t>
            </a:r>
            <a:r>
              <a:rPr lang="en-US" sz="1600" dirty="0"/>
              <a:t> </a:t>
            </a:r>
            <a:r>
              <a:rPr lang="en-US" sz="1600" dirty="0" err="1"/>
              <a:t>hoje</a:t>
            </a:r>
            <a:r>
              <a:rPr lang="en-US" sz="1600" dirty="0"/>
              <a:t> 18/09/2014 , </a:t>
            </a:r>
            <a:r>
              <a:rPr lang="en-US" sz="1600" dirty="0" err="1"/>
              <a:t>meu</a:t>
            </a:r>
            <a:r>
              <a:rPr lang="en-US" sz="1600" dirty="0"/>
              <a:t> Raul Victor.. o </a:t>
            </a:r>
            <a:r>
              <a:rPr lang="en-US" sz="1600" dirty="0" err="1"/>
              <a:t>desenvolvimento</a:t>
            </a:r>
            <a:r>
              <a:rPr lang="en-US" sz="1600" dirty="0"/>
              <a:t> </a:t>
            </a:r>
            <a:r>
              <a:rPr lang="en-US" sz="1600" dirty="0" err="1"/>
              <a:t>é</a:t>
            </a:r>
            <a:r>
              <a:rPr lang="en-US" sz="1600" dirty="0"/>
              <a:t> , </a:t>
            </a:r>
            <a:r>
              <a:rPr lang="en-US" sz="1600" dirty="0" err="1"/>
              <a:t>ele</a:t>
            </a:r>
            <a:r>
              <a:rPr lang="en-US" sz="1600" dirty="0"/>
              <a:t> </a:t>
            </a:r>
            <a:r>
              <a:rPr lang="en-US" sz="1600" dirty="0" err="1"/>
              <a:t>já</a:t>
            </a:r>
            <a:r>
              <a:rPr lang="en-US" sz="1600" dirty="0"/>
              <a:t> </a:t>
            </a:r>
            <a:r>
              <a:rPr lang="en-US" sz="1600" dirty="0" err="1"/>
              <a:t>fica</a:t>
            </a:r>
            <a:r>
              <a:rPr lang="en-US" sz="1600" dirty="0"/>
              <a:t> com a </a:t>
            </a:r>
            <a:r>
              <a:rPr lang="en-US" sz="1600" dirty="0" err="1"/>
              <a:t>cabeça</a:t>
            </a:r>
            <a:r>
              <a:rPr lang="en-US" sz="1600" dirty="0"/>
              <a:t> e o </a:t>
            </a:r>
            <a:r>
              <a:rPr lang="en-US" sz="1600" dirty="0" err="1"/>
              <a:t>peito</a:t>
            </a:r>
            <a:r>
              <a:rPr lang="en-US" sz="1600" dirty="0"/>
              <a:t> </a:t>
            </a:r>
            <a:r>
              <a:rPr lang="en-US" sz="1600" dirty="0" err="1"/>
              <a:t>totalmente</a:t>
            </a:r>
            <a:r>
              <a:rPr lang="en-US" sz="1600" dirty="0"/>
              <a:t> </a:t>
            </a:r>
            <a:r>
              <a:rPr lang="en-US" sz="1600" dirty="0" err="1"/>
              <a:t>inclinado</a:t>
            </a:r>
            <a:r>
              <a:rPr lang="en-US" sz="1600" dirty="0"/>
              <a:t> </a:t>
            </a:r>
            <a:r>
              <a:rPr lang="en-US" sz="1600" dirty="0" err="1"/>
              <a:t>enquanto</a:t>
            </a:r>
            <a:r>
              <a:rPr lang="en-US" sz="1600" dirty="0"/>
              <a:t> </a:t>
            </a:r>
            <a:r>
              <a:rPr lang="en-US" sz="1600" dirty="0" err="1"/>
              <a:t>estar</a:t>
            </a:r>
            <a:r>
              <a:rPr lang="en-US" sz="1600" dirty="0"/>
              <a:t> de </a:t>
            </a:r>
            <a:r>
              <a:rPr lang="en-US" sz="1600" dirty="0" err="1"/>
              <a:t>bruços</a:t>
            </a:r>
            <a:r>
              <a:rPr lang="en-US" sz="1600" dirty="0"/>
              <a:t> , de </a:t>
            </a:r>
            <a:r>
              <a:rPr lang="en-US" sz="1600" dirty="0" err="1"/>
              <a:t>bruços</a:t>
            </a:r>
            <a:r>
              <a:rPr lang="en-US" sz="1600" dirty="0"/>
              <a:t> </a:t>
            </a:r>
            <a:r>
              <a:rPr lang="en-US" sz="1600" dirty="0" err="1"/>
              <a:t>ele</a:t>
            </a:r>
            <a:r>
              <a:rPr lang="en-US" sz="1600" dirty="0"/>
              <a:t> se </a:t>
            </a:r>
            <a:r>
              <a:rPr lang="en-US" sz="1600" dirty="0" err="1"/>
              <a:t>vira</a:t>
            </a:r>
            <a:r>
              <a:rPr lang="en-US" sz="1600" dirty="0"/>
              <a:t> ,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quer</a:t>
            </a:r>
            <a:r>
              <a:rPr lang="en-US" sz="1600" dirty="0"/>
              <a:t> </a:t>
            </a:r>
            <a:r>
              <a:rPr lang="en-US" sz="1600" dirty="0" err="1"/>
              <a:t>ficar</a:t>
            </a:r>
            <a:r>
              <a:rPr lang="en-US" sz="1600" dirty="0"/>
              <a:t> de </a:t>
            </a:r>
            <a:r>
              <a:rPr lang="en-US" sz="1600" dirty="0" err="1"/>
              <a:t>jeito</a:t>
            </a:r>
            <a:r>
              <a:rPr lang="en-US" sz="1600" dirty="0"/>
              <a:t> </a:t>
            </a:r>
            <a:r>
              <a:rPr lang="en-US" sz="1600" dirty="0" err="1"/>
              <a:t>nenhum</a:t>
            </a:r>
            <a:r>
              <a:rPr lang="en-US" sz="1600" dirty="0"/>
              <a:t> </a:t>
            </a:r>
            <a:r>
              <a:rPr lang="en-US" sz="1600" dirty="0" err="1"/>
              <a:t>sentado</a:t>
            </a:r>
            <a:r>
              <a:rPr lang="en-US" sz="1600" dirty="0"/>
              <a:t> , so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pé</a:t>
            </a:r>
            <a:r>
              <a:rPr lang="en-US" sz="1600" dirty="0"/>
              <a:t> , </a:t>
            </a:r>
            <a:r>
              <a:rPr lang="en-US" sz="1600" dirty="0" err="1"/>
              <a:t>completamente</a:t>
            </a:r>
            <a:r>
              <a:rPr lang="en-US" sz="1600" dirty="0"/>
              <a:t> </a:t>
            </a:r>
            <a:r>
              <a:rPr lang="en-US" sz="1600" dirty="0" err="1"/>
              <a:t>durinho</a:t>
            </a:r>
            <a:r>
              <a:rPr lang="en-US" sz="1600" dirty="0"/>
              <a:t> , </a:t>
            </a:r>
            <a:r>
              <a:rPr lang="en-US" sz="1600" dirty="0" err="1"/>
              <a:t>emite</a:t>
            </a:r>
            <a:r>
              <a:rPr lang="en-US" sz="1600" dirty="0"/>
              <a:t> sons (</a:t>
            </a:r>
            <a:r>
              <a:rPr lang="en-US" sz="1600" dirty="0" err="1"/>
              <a:t>como</a:t>
            </a:r>
            <a:r>
              <a:rPr lang="en-US" sz="1600" dirty="0"/>
              <a:t> se </a:t>
            </a:r>
            <a:r>
              <a:rPr lang="en-US" sz="1600" dirty="0" err="1"/>
              <a:t>estivesse</a:t>
            </a:r>
            <a:r>
              <a:rPr lang="en-US" sz="1600" dirty="0"/>
              <a:t> </a:t>
            </a:r>
            <a:r>
              <a:rPr lang="en-US" sz="1600" dirty="0" err="1"/>
              <a:t>conversando</a:t>
            </a:r>
            <a:r>
              <a:rPr lang="en-US" sz="1600" dirty="0"/>
              <a:t> ), </a:t>
            </a:r>
            <a:r>
              <a:rPr lang="en-US" sz="1600" dirty="0" err="1"/>
              <a:t>chuta</a:t>
            </a:r>
            <a:r>
              <a:rPr lang="en-US" sz="1600" dirty="0"/>
              <a:t> forte , </a:t>
            </a:r>
            <a:r>
              <a:rPr lang="en-US" sz="1600" dirty="0" err="1"/>
              <a:t>puxa</a:t>
            </a:r>
            <a:r>
              <a:rPr lang="en-US" sz="1600" dirty="0"/>
              <a:t> </a:t>
            </a:r>
            <a:r>
              <a:rPr lang="en-US" sz="1600" dirty="0" err="1"/>
              <a:t>cabelo</a:t>
            </a:r>
            <a:r>
              <a:rPr lang="en-US" sz="1600" dirty="0"/>
              <a:t> </a:t>
            </a:r>
            <a:r>
              <a:rPr lang="en-US" sz="1600" dirty="0" err="1"/>
              <a:t>reconhece</a:t>
            </a:r>
            <a:r>
              <a:rPr lang="en-US" sz="1600" dirty="0"/>
              <a:t> a </a:t>
            </a:r>
            <a:r>
              <a:rPr lang="en-US" sz="1600" dirty="0" err="1"/>
              <a:t>minha</a:t>
            </a:r>
            <a:r>
              <a:rPr lang="en-US" sz="1600" dirty="0"/>
              <a:t> </a:t>
            </a:r>
            <a:r>
              <a:rPr lang="en-US" sz="1600" dirty="0" err="1"/>
              <a:t>voz</a:t>
            </a:r>
            <a:r>
              <a:rPr lang="en-US" sz="1600" dirty="0"/>
              <a:t> , </a:t>
            </a:r>
            <a:r>
              <a:rPr lang="en-US" sz="1600" dirty="0" err="1"/>
              <a:t>dar</a:t>
            </a:r>
            <a:r>
              <a:rPr lang="en-US" sz="1600" dirty="0"/>
              <a:t> </a:t>
            </a:r>
            <a:r>
              <a:rPr lang="en-US" sz="1600" dirty="0" err="1"/>
              <a:t>gargalhadas</a:t>
            </a:r>
            <a:r>
              <a:rPr lang="en-US" sz="1600" dirty="0"/>
              <a:t> </a:t>
            </a:r>
            <a:r>
              <a:rPr lang="en-US" sz="1600" dirty="0" err="1"/>
              <a:t>maravilhosas</a:t>
            </a:r>
            <a:r>
              <a:rPr lang="en-US" sz="1600" dirty="0"/>
              <a:t> . A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dia</a:t>
            </a:r>
            <a:r>
              <a:rPr lang="en-US" sz="1600" dirty="0"/>
              <a:t> me </a:t>
            </a:r>
            <a:r>
              <a:rPr lang="en-US" sz="1600" dirty="0" err="1"/>
              <a:t>surpreendo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e </a:t>
            </a:r>
            <a:r>
              <a:rPr lang="en-US" sz="1600" dirty="0" err="1"/>
              <a:t>mais</a:t>
            </a:r>
            <a:endParaRPr lang="en-US" sz="1600" dirty="0"/>
          </a:p>
          <a:p>
            <a:pPr marL="0" indent="0" algn="just">
              <a:buNone/>
            </a:pPr>
            <a:endParaRPr lang="en-US" sz="1600" b="1" dirty="0"/>
          </a:p>
          <a:p>
            <a:pPr marL="0" indent="0" algn="just">
              <a:buNone/>
            </a:pPr>
            <a:endParaRPr lang="en-US" sz="1600" dirty="0"/>
          </a:p>
          <a:p>
            <a:pPr algn="just"/>
            <a:r>
              <a:rPr lang="en-US" sz="1600" dirty="0" err="1"/>
              <a:t>Minha</a:t>
            </a:r>
            <a:r>
              <a:rPr lang="en-US" sz="1600" dirty="0"/>
              <a:t> </a:t>
            </a:r>
            <a:r>
              <a:rPr lang="en-US" sz="1600" dirty="0" err="1"/>
              <a:t>lindinha</a:t>
            </a:r>
            <a:r>
              <a:rPr lang="en-US" sz="1600" dirty="0"/>
              <a:t> </a:t>
            </a:r>
            <a:r>
              <a:rPr lang="en-US" sz="1600" dirty="0" err="1"/>
              <a:t>faz</a:t>
            </a:r>
            <a:r>
              <a:rPr lang="en-US" sz="1600" dirty="0"/>
              <a:t> 3 </a:t>
            </a:r>
            <a:r>
              <a:rPr lang="en-US" sz="1600" dirty="0" err="1"/>
              <a:t>meses</a:t>
            </a:r>
            <a:r>
              <a:rPr lang="en-US" sz="1600" dirty="0"/>
              <a:t> </a:t>
            </a:r>
            <a:r>
              <a:rPr lang="en-US" sz="1600" dirty="0" err="1"/>
              <a:t>amanhã</a:t>
            </a:r>
            <a:r>
              <a:rPr lang="en-US" sz="1600" dirty="0"/>
              <a:t> 18\09\2014 </a:t>
            </a:r>
            <a:r>
              <a:rPr lang="en-US" sz="1600" dirty="0" err="1"/>
              <a:t>ela</a:t>
            </a:r>
            <a:r>
              <a:rPr lang="en-US" sz="1600" dirty="0"/>
              <a:t> </a:t>
            </a: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muito</a:t>
            </a:r>
            <a:r>
              <a:rPr lang="en-US" sz="1600" dirty="0"/>
              <a:t> </a:t>
            </a:r>
            <a:r>
              <a:rPr lang="en-US" sz="1600" dirty="0" err="1"/>
              <a:t>esperta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me </a:t>
            </a:r>
            <a:r>
              <a:rPr lang="en-US" sz="1600" dirty="0" err="1"/>
              <a:t>reconhece</a:t>
            </a:r>
            <a:r>
              <a:rPr lang="en-US" sz="1600" dirty="0"/>
              <a:t> e </a:t>
            </a:r>
            <a:r>
              <a:rPr lang="en-US" sz="1600" dirty="0" err="1"/>
              <a:t>faz</a:t>
            </a:r>
            <a:r>
              <a:rPr lang="en-US" sz="1600" dirty="0"/>
              <a:t> </a:t>
            </a:r>
            <a:r>
              <a:rPr lang="en-US" sz="1600" dirty="0" err="1"/>
              <a:t>biquinho</a:t>
            </a:r>
            <a:r>
              <a:rPr lang="en-US" sz="1600" dirty="0"/>
              <a:t> </a:t>
            </a:r>
            <a:r>
              <a:rPr lang="en-US" sz="1600" dirty="0" err="1"/>
              <a:t>quando</a:t>
            </a:r>
            <a:r>
              <a:rPr lang="en-US" sz="1600" dirty="0"/>
              <a:t>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quer</a:t>
            </a:r>
            <a:r>
              <a:rPr lang="en-US" sz="1600" dirty="0"/>
              <a:t> </a:t>
            </a:r>
            <a:r>
              <a:rPr lang="en-US" sz="1600" dirty="0" err="1"/>
              <a:t>determinada</a:t>
            </a:r>
            <a:r>
              <a:rPr lang="en-US" sz="1600" dirty="0"/>
              <a:t> </a:t>
            </a:r>
            <a:r>
              <a:rPr lang="en-US" sz="1600" dirty="0" err="1"/>
              <a:t>pessoa</a:t>
            </a:r>
            <a:r>
              <a:rPr lang="en-US" sz="1600" dirty="0"/>
              <a:t>, </a:t>
            </a:r>
            <a:r>
              <a:rPr lang="en-US" sz="1600" dirty="0" err="1"/>
              <a:t>adora</a:t>
            </a:r>
            <a:r>
              <a:rPr lang="en-US" sz="1600" dirty="0"/>
              <a:t> </a:t>
            </a:r>
            <a:r>
              <a:rPr lang="en-US" sz="1600" dirty="0" err="1"/>
              <a:t>ouvir</a:t>
            </a:r>
            <a:r>
              <a:rPr lang="en-US" sz="1600" dirty="0"/>
              <a:t> </a:t>
            </a:r>
            <a:r>
              <a:rPr lang="en-US" sz="1600" dirty="0" err="1"/>
              <a:t>musica</a:t>
            </a:r>
            <a:r>
              <a:rPr lang="en-US" sz="1600" dirty="0"/>
              <a:t> e </a:t>
            </a:r>
            <a:r>
              <a:rPr lang="en-US" sz="1600" dirty="0" err="1"/>
              <a:t>ir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lugares</a:t>
            </a:r>
            <a:r>
              <a:rPr lang="en-US" sz="1600" dirty="0"/>
              <a:t> </a:t>
            </a:r>
            <a:r>
              <a:rPr lang="en-US" sz="1600" dirty="0" err="1"/>
              <a:t>movimentados</a:t>
            </a:r>
            <a:r>
              <a:rPr lang="en-US" sz="1600" dirty="0"/>
              <a:t> </a:t>
            </a:r>
            <a:r>
              <a:rPr lang="en-US" sz="1600" dirty="0" err="1"/>
              <a:t>fica</a:t>
            </a:r>
            <a:r>
              <a:rPr lang="en-US" sz="1600" dirty="0"/>
              <a:t> </a:t>
            </a:r>
            <a:r>
              <a:rPr lang="en-US" sz="1600" dirty="0" err="1"/>
              <a:t>quetinha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belezinha</a:t>
            </a:r>
            <a:r>
              <a:rPr lang="en-US" sz="1600" dirty="0"/>
              <a:t>.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dia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passa</a:t>
            </a:r>
            <a:r>
              <a:rPr lang="en-US" sz="1600" dirty="0"/>
              <a:t> è </a:t>
            </a:r>
            <a:r>
              <a:rPr lang="en-US" sz="1600" dirty="0" err="1"/>
              <a:t>uma</a:t>
            </a:r>
            <a:r>
              <a:rPr lang="en-US" sz="1600" dirty="0"/>
              <a:t> nova </a:t>
            </a:r>
            <a:r>
              <a:rPr lang="en-US" sz="1600" dirty="0" err="1"/>
              <a:t>descoberta</a:t>
            </a:r>
            <a:r>
              <a:rPr lang="en-US" sz="1600" dirty="0"/>
              <a:t> e </a:t>
            </a:r>
            <a:r>
              <a:rPr lang="en-US" sz="1600" dirty="0" err="1"/>
              <a:t>eu</a:t>
            </a:r>
            <a:r>
              <a:rPr lang="en-US" sz="1600" dirty="0"/>
              <a:t> </a:t>
            </a:r>
            <a:r>
              <a:rPr lang="en-US" sz="1600" dirty="0" err="1"/>
              <a:t>procuro</a:t>
            </a:r>
            <a:r>
              <a:rPr lang="en-US" sz="1600" dirty="0"/>
              <a:t> </a:t>
            </a:r>
            <a:r>
              <a:rPr lang="en-US" sz="1600" dirty="0" err="1"/>
              <a:t>estar</a:t>
            </a:r>
            <a:r>
              <a:rPr lang="en-US" sz="1600" dirty="0"/>
              <a:t> </a:t>
            </a:r>
            <a:r>
              <a:rPr lang="en-US" sz="1600" dirty="0" err="1"/>
              <a:t>atenta</a:t>
            </a:r>
            <a:r>
              <a:rPr lang="en-US" sz="1600" dirty="0"/>
              <a:t> a </a:t>
            </a:r>
            <a:r>
              <a:rPr lang="en-US" sz="1600" dirty="0" err="1"/>
              <a:t>todas</a:t>
            </a:r>
            <a:r>
              <a:rPr lang="en-US" sz="1600" dirty="0"/>
              <a:t> e </a:t>
            </a:r>
            <a:r>
              <a:rPr lang="en-US" sz="1600" dirty="0" err="1"/>
              <a:t>fazer</a:t>
            </a:r>
            <a:r>
              <a:rPr lang="en-US" sz="1600" dirty="0"/>
              <a:t> com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delas</a:t>
            </a:r>
            <a:r>
              <a:rPr lang="en-US" sz="1600" dirty="0"/>
              <a:t> se </a:t>
            </a:r>
            <a:r>
              <a:rPr lang="en-US" sz="1600" dirty="0" err="1"/>
              <a:t>torne</a:t>
            </a:r>
            <a:r>
              <a:rPr lang="en-US" sz="1600" dirty="0"/>
              <a:t> </a:t>
            </a:r>
            <a:r>
              <a:rPr lang="en-US" sz="1600" dirty="0" err="1"/>
              <a:t>ainda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divertida</a:t>
            </a:r>
            <a:r>
              <a:rPr lang="en-US" sz="1600" dirty="0"/>
              <a:t> </a:t>
            </a:r>
            <a:r>
              <a:rPr lang="en-US" sz="1600" dirty="0" err="1"/>
              <a:t>pois</a:t>
            </a:r>
            <a:r>
              <a:rPr lang="en-US" sz="1600" dirty="0"/>
              <a:t> do </a:t>
            </a:r>
            <a:r>
              <a:rPr lang="en-US" sz="1600" dirty="0" err="1"/>
              <a:t>meu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velho</a:t>
            </a:r>
            <a:r>
              <a:rPr lang="en-US" sz="1600" dirty="0"/>
              <a:t> </a:t>
            </a:r>
            <a:r>
              <a:rPr lang="en-US" sz="1600" dirty="0" err="1"/>
              <a:t>hj</a:t>
            </a:r>
            <a:r>
              <a:rPr lang="en-US" sz="1600" dirty="0"/>
              <a:t> con 11 </a:t>
            </a:r>
            <a:r>
              <a:rPr lang="en-US" sz="1600" dirty="0" err="1"/>
              <a:t>anos</a:t>
            </a:r>
            <a:r>
              <a:rPr lang="en-US" sz="1600" dirty="0"/>
              <a:t>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pude</a:t>
            </a:r>
            <a:r>
              <a:rPr lang="en-US" sz="1600" dirty="0"/>
              <a:t> </a:t>
            </a:r>
            <a:r>
              <a:rPr lang="en-US" sz="1600" dirty="0" err="1"/>
              <a:t>acompanhar</a:t>
            </a:r>
            <a:r>
              <a:rPr lang="en-US" sz="1600" dirty="0"/>
              <a:t> </a:t>
            </a:r>
            <a:r>
              <a:rPr lang="en-US" sz="1600" dirty="0" err="1"/>
              <a:t>tantas</a:t>
            </a:r>
            <a:r>
              <a:rPr lang="en-US" sz="1600" dirty="0"/>
              <a:t> </a:t>
            </a:r>
            <a:r>
              <a:rPr lang="en-US" sz="1600" dirty="0" err="1"/>
              <a:t>coisas</a:t>
            </a:r>
            <a:r>
              <a:rPr lang="en-US" sz="1600" dirty="0"/>
              <a:t> </a:t>
            </a:r>
            <a:r>
              <a:rPr lang="en-US" sz="1600" dirty="0" err="1"/>
              <a:t>devido</a:t>
            </a:r>
            <a:r>
              <a:rPr lang="en-US" sz="1600" dirty="0"/>
              <a:t> </a:t>
            </a:r>
            <a:r>
              <a:rPr lang="en-US" sz="1600" dirty="0" err="1"/>
              <a:t>ao</a:t>
            </a:r>
            <a:r>
              <a:rPr lang="en-US" sz="1600" dirty="0"/>
              <a:t> </a:t>
            </a:r>
            <a:r>
              <a:rPr lang="en-US" sz="1600" dirty="0" err="1"/>
              <a:t>trabalho</a:t>
            </a:r>
            <a:r>
              <a:rPr lang="en-US" sz="1600" dirty="0"/>
              <a:t>, </a:t>
            </a:r>
            <a:r>
              <a:rPr lang="en-US" sz="1600" dirty="0" err="1"/>
              <a:t>faculdade</a:t>
            </a:r>
            <a:r>
              <a:rPr lang="en-US" sz="1600" dirty="0"/>
              <a:t> </a:t>
            </a:r>
            <a:r>
              <a:rPr lang="en-US" sz="1600" dirty="0" err="1"/>
              <a:t>dentre</a:t>
            </a:r>
            <a:r>
              <a:rPr lang="en-US" sz="1600" dirty="0"/>
              <a:t> </a:t>
            </a:r>
            <a:r>
              <a:rPr lang="en-US" sz="1600" dirty="0" err="1"/>
              <a:t>outras</a:t>
            </a:r>
            <a:r>
              <a:rPr lang="en-US" sz="1600" dirty="0"/>
              <a:t> </a:t>
            </a:r>
            <a:r>
              <a:rPr lang="en-US" sz="1600" dirty="0" err="1"/>
              <a:t>tantas</a:t>
            </a:r>
            <a:r>
              <a:rPr lang="en-US" sz="1600" dirty="0"/>
              <a:t> </a:t>
            </a:r>
            <a:r>
              <a:rPr lang="en-US" sz="1600" dirty="0" err="1"/>
              <a:t>coisas</a:t>
            </a:r>
            <a:r>
              <a:rPr lang="en-US" sz="1600" dirty="0"/>
              <a:t> ...</a:t>
            </a:r>
            <a:r>
              <a:rPr lang="en-US" sz="1600" dirty="0" err="1"/>
              <a:t>amando</a:t>
            </a:r>
            <a:r>
              <a:rPr lang="en-US" sz="1600" dirty="0"/>
              <a:t> </a:t>
            </a:r>
            <a:r>
              <a:rPr lang="en-US" sz="1600" dirty="0" err="1"/>
              <a:t>isso</a:t>
            </a:r>
            <a:r>
              <a:rPr lang="en-US" sz="1600" dirty="0"/>
              <a:t> </a:t>
            </a:r>
            <a:r>
              <a:rPr lang="en-US" sz="1600" dirty="0" err="1"/>
              <a:t>tudo</a:t>
            </a:r>
            <a:r>
              <a:rPr lang="en-US" sz="1600" dirty="0"/>
              <a:t>..b</a:t>
            </a: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r">
              <a:buNone/>
            </a:pPr>
            <a:r>
              <a:rPr lang="en-US" sz="1400" dirty="0">
                <a:hlinkClick r:id="rId2"/>
              </a:rPr>
              <a:t>http://brasil.babycenter.com/a800040/o-beb%C3%AA-de-3-meses#ixzz3Ec4kyg00</a:t>
            </a:r>
            <a:endParaRPr lang="en-US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" y="464906"/>
            <a:ext cx="8183880" cy="6441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Pedro, “entre </a:t>
            </a:r>
            <a:r>
              <a:rPr lang="en-US" sz="2800" dirty="0" err="1" smtClean="0"/>
              <a:t>tantos</a:t>
            </a:r>
            <a:r>
              <a:rPr lang="en-US" sz="2800" dirty="0" smtClean="0"/>
              <a:t> Raul’s e </a:t>
            </a:r>
            <a:r>
              <a:rPr lang="en-US" sz="2800" dirty="0" err="1" smtClean="0"/>
              <a:t>Vitórias</a:t>
            </a:r>
            <a:r>
              <a:rPr lang="en-US" sz="2800" dirty="0" smtClean="0"/>
              <a:t>”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138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0408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IRA- INFECÇÕES RESPIRATÓRIAS AGUDAS</a:t>
            </a:r>
          </a:p>
          <a:p>
            <a:pPr lvl="1"/>
            <a:r>
              <a:rPr lang="en-US" dirty="0" smtClean="0"/>
              <a:t>IVAS- </a:t>
            </a:r>
            <a:r>
              <a:rPr lang="en-US" dirty="0" err="1" smtClean="0"/>
              <a:t>Infecções</a:t>
            </a:r>
            <a:r>
              <a:rPr lang="en-US" dirty="0" smtClean="0"/>
              <a:t> das </a:t>
            </a:r>
            <a:r>
              <a:rPr lang="en-US" dirty="0" err="1" smtClean="0"/>
              <a:t>Vias</a:t>
            </a:r>
            <a:r>
              <a:rPr lang="en-US" dirty="0" smtClean="0"/>
              <a:t> </a:t>
            </a:r>
            <a:r>
              <a:rPr lang="en-US" dirty="0" err="1" smtClean="0"/>
              <a:t>Aéreas</a:t>
            </a:r>
            <a:r>
              <a:rPr lang="en-US" dirty="0" smtClean="0"/>
              <a:t> </a:t>
            </a:r>
            <a:r>
              <a:rPr lang="en-US" dirty="0" err="1" smtClean="0"/>
              <a:t>Superiores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Resfriado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Faringite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Faringo-Amigdalite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Laringite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Epiglotite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Sinusite</a:t>
            </a:r>
            <a:r>
              <a:rPr lang="en-US" dirty="0" smtClean="0"/>
              <a:t> – </a:t>
            </a:r>
            <a:r>
              <a:rPr lang="en-US" dirty="0" err="1" smtClean="0"/>
              <a:t>Rinosinusite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Otite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Aguda</a:t>
            </a:r>
            <a:r>
              <a:rPr lang="en-US" dirty="0" smtClean="0"/>
              <a:t> (OMA)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Gripe </a:t>
            </a:r>
            <a:r>
              <a:rPr lang="en-US" dirty="0" err="1" smtClean="0"/>
              <a:t>ou</a:t>
            </a:r>
            <a:r>
              <a:rPr lang="en-US" dirty="0" smtClean="0"/>
              <a:t> influenza</a:t>
            </a:r>
          </a:p>
          <a:p>
            <a:pPr marL="1371600" lvl="2" indent="-457200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Infecções</a:t>
            </a:r>
            <a:r>
              <a:rPr lang="en-US" dirty="0" smtClean="0"/>
              <a:t> das </a:t>
            </a:r>
            <a:r>
              <a:rPr lang="en-US" dirty="0" err="1" smtClean="0"/>
              <a:t>Vias</a:t>
            </a:r>
            <a:r>
              <a:rPr lang="en-US" dirty="0" smtClean="0"/>
              <a:t> </a:t>
            </a:r>
            <a:r>
              <a:rPr lang="en-US" dirty="0" err="1" smtClean="0"/>
              <a:t>Aéreas</a:t>
            </a:r>
            <a:r>
              <a:rPr lang="en-US" dirty="0" smtClean="0"/>
              <a:t> </a:t>
            </a:r>
            <a:r>
              <a:rPr lang="en-US" dirty="0" err="1" smtClean="0"/>
              <a:t>Inferiores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9.Bronquiolite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Bronquite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11. Pneumonias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3702" y="491319"/>
            <a:ext cx="6703098" cy="105156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Sindromes</a:t>
            </a:r>
            <a:r>
              <a:rPr lang="en-US" sz="2800" dirty="0" smtClean="0"/>
              <a:t> </a:t>
            </a:r>
            <a:r>
              <a:rPr lang="en-US" sz="2800" dirty="0" err="1" smtClean="0"/>
              <a:t>Infecciosas</a:t>
            </a:r>
            <a:r>
              <a:rPr lang="en-US" sz="2800" dirty="0" smtClean="0"/>
              <a:t> das </a:t>
            </a:r>
            <a:r>
              <a:rPr lang="en-US" sz="2800" dirty="0" err="1" smtClean="0"/>
              <a:t>vias</a:t>
            </a:r>
            <a:r>
              <a:rPr lang="en-US" sz="2800" dirty="0" smtClean="0"/>
              <a:t> </a:t>
            </a:r>
            <a:r>
              <a:rPr lang="en-US" sz="2800" dirty="0" err="1" smtClean="0"/>
              <a:t>respiratórias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Infância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336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8596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Cardiopatias</a:t>
            </a:r>
            <a:r>
              <a:rPr lang="en-US" dirty="0" smtClean="0"/>
              <a:t> </a:t>
            </a:r>
            <a:r>
              <a:rPr lang="en-US" dirty="0" err="1" smtClean="0"/>
              <a:t>congênitas</a:t>
            </a:r>
            <a:endParaRPr lang="en-US" dirty="0" smtClean="0"/>
          </a:p>
          <a:p>
            <a:r>
              <a:rPr lang="en-US" dirty="0" smtClean="0"/>
              <a:t>Bronco </a:t>
            </a:r>
            <a:r>
              <a:rPr lang="en-US" dirty="0" err="1" smtClean="0"/>
              <a:t>displasias</a:t>
            </a:r>
            <a:endParaRPr lang="en-US" dirty="0" smtClean="0"/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psico</a:t>
            </a:r>
            <a:r>
              <a:rPr lang="en-US" dirty="0" smtClean="0"/>
              <a:t>-social</a:t>
            </a:r>
          </a:p>
          <a:p>
            <a:r>
              <a:rPr lang="en-US" dirty="0" err="1" smtClean="0"/>
              <a:t>Aglomeração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Poluição</a:t>
            </a:r>
            <a:endParaRPr lang="en-US" dirty="0" smtClean="0"/>
          </a:p>
          <a:p>
            <a:r>
              <a:rPr lang="en-US" dirty="0" err="1" smtClean="0"/>
              <a:t>Baixo</a:t>
            </a:r>
            <a:r>
              <a:rPr lang="en-US" dirty="0" smtClean="0"/>
              <a:t> peso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nascer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prematuridade</a:t>
            </a:r>
            <a:endParaRPr lang="en-US" dirty="0" smtClean="0"/>
          </a:p>
          <a:p>
            <a:r>
              <a:rPr lang="en-US" dirty="0" err="1" smtClean="0"/>
              <a:t>Desnutrição</a:t>
            </a:r>
            <a:endParaRPr lang="en-US" dirty="0" smtClean="0"/>
          </a:p>
          <a:p>
            <a:r>
              <a:rPr lang="en-US" dirty="0" err="1" smtClean="0"/>
              <a:t>Baixa</a:t>
            </a:r>
            <a:r>
              <a:rPr lang="en-US" dirty="0" smtClean="0"/>
              <a:t> </a:t>
            </a:r>
            <a:r>
              <a:rPr lang="en-US" dirty="0" err="1" smtClean="0"/>
              <a:t>renda</a:t>
            </a:r>
            <a:endParaRPr lang="en-US" dirty="0" smtClean="0"/>
          </a:p>
          <a:p>
            <a:r>
              <a:rPr lang="en-US" dirty="0" err="1"/>
              <a:t>Aleitamento</a:t>
            </a:r>
            <a:r>
              <a:rPr lang="en-US" dirty="0"/>
              <a:t> </a:t>
            </a:r>
            <a:r>
              <a:rPr lang="en-US" dirty="0" smtClean="0"/>
              <a:t>artificial</a:t>
            </a:r>
          </a:p>
          <a:p>
            <a:r>
              <a:rPr lang="en-US" dirty="0" smtClean="0"/>
              <a:t> Outros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" y="586848"/>
            <a:ext cx="8183880" cy="603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as IRAs (</a:t>
            </a:r>
            <a:r>
              <a:rPr lang="en-US" dirty="0" err="1" smtClean="0"/>
              <a:t>todas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0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Doença </a:t>
            </a:r>
            <a:r>
              <a:rPr lang="pt-BR" dirty="0" err="1" smtClean="0"/>
              <a:t>diarréica</a:t>
            </a:r>
            <a:r>
              <a:rPr lang="pt-BR" dirty="0" smtClean="0"/>
              <a:t> Aguda na Infância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Aumento do número de </a:t>
            </a:r>
            <a:r>
              <a:rPr lang="pt-BR" dirty="0" smtClean="0"/>
              <a:t>evacuações com </a:t>
            </a:r>
            <a:r>
              <a:rPr lang="pt-BR" dirty="0" smtClean="0"/>
              <a:t>perda de consistência- líquidas ou semi-líquidas, acompanhada ou não de </a:t>
            </a:r>
            <a:r>
              <a:rPr lang="pt-BR" dirty="0" smtClean="0"/>
              <a:t>vômitos</a:t>
            </a:r>
            <a:r>
              <a:rPr lang="pt-BR" dirty="0" smtClean="0">
                <a:latin typeface="Verdana" pitchFamily="34" charset="0"/>
              </a:rPr>
              <a:t> </a:t>
            </a:r>
            <a:r>
              <a:rPr lang="pt-BR" dirty="0" smtClean="0">
                <a:latin typeface="Verdana" pitchFamily="34" charset="0"/>
              </a:rPr>
              <a:t>melhora em  até sete dias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Crianças </a:t>
            </a:r>
            <a:r>
              <a:rPr lang="pt-BR" dirty="0" smtClean="0"/>
              <a:t>são mais </a:t>
            </a:r>
            <a:r>
              <a:rPr lang="pt-BR" dirty="0" smtClean="0"/>
              <a:t>suscetíveis e sujeitas às consequências (desidratação</a:t>
            </a:r>
            <a:r>
              <a:rPr lang="pt-BR" dirty="0" smtClean="0"/>
              <a:t>, desnutrição e lesões </a:t>
            </a:r>
            <a:r>
              <a:rPr lang="pt-BR" dirty="0" smtClean="0"/>
              <a:t>dermatológicas, mortalidade)</a:t>
            </a: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1381</TotalTime>
  <Words>1171</Words>
  <Application>Microsoft Office PowerPoint</Application>
  <PresentationFormat>Apresentação na tela (4:3)</PresentationFormat>
  <Paragraphs>120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Aspecto</vt:lpstr>
      <vt:lpstr>Doenças respiratórias prevalentes na infância </vt:lpstr>
      <vt:lpstr>Caso Clínico 01. Pedro – 5h:30 da sexta feira.</vt:lpstr>
      <vt:lpstr>Slide 3</vt:lpstr>
      <vt:lpstr>Pedro</vt:lpstr>
      <vt:lpstr>Pedro, “entre tantos Raul’s e Vitórias”   </vt:lpstr>
      <vt:lpstr>Sindromes Infecciosas das vias respiratórias na Infância </vt:lpstr>
      <vt:lpstr>Fatores risco para as IRAs (todas)</vt:lpstr>
      <vt:lpstr>Doença diarréica Aguda na Infância </vt:lpstr>
      <vt:lpstr>Slide 9</vt:lpstr>
      <vt:lpstr>Causas mais comuns</vt:lpstr>
      <vt:lpstr>Tipos de diarreia</vt:lpstr>
      <vt:lpstr>Slide 12</vt:lpstr>
      <vt:lpstr>Slide 13</vt:lpstr>
      <vt:lpstr>Slide 14</vt:lpstr>
      <vt:lpstr>Slide 15</vt:lpstr>
      <vt:lpstr>Tratamento  (Na Aguda, é a base de ar!) </vt:lpstr>
      <vt:lpstr>Slide 17</vt:lpstr>
      <vt:lpstr>Tratamento (‘a base de ar!) 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Doenças respiratórias na infância</dc:title>
  <dc:creator>Paulo RogerIo Gallo</dc:creator>
  <cp:lastModifiedBy>Prof. Paulo Gallo</cp:lastModifiedBy>
  <cp:revision>45</cp:revision>
  <dcterms:created xsi:type="dcterms:W3CDTF">2014-09-28T05:30:28Z</dcterms:created>
  <dcterms:modified xsi:type="dcterms:W3CDTF">2014-11-13T08:17:32Z</dcterms:modified>
</cp:coreProperties>
</file>