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17" r:id="rId3"/>
    <p:sldId id="320" r:id="rId4"/>
    <p:sldId id="307" r:id="rId5"/>
    <p:sldId id="309" r:id="rId6"/>
    <p:sldId id="310" r:id="rId7"/>
    <p:sldId id="311" r:id="rId8"/>
    <p:sldId id="312" r:id="rId9"/>
    <p:sldId id="314" r:id="rId10"/>
    <p:sldId id="31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2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16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F2298-7949-49A6-BAB4-24426F5F04D6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1D284-4ECE-49C7-BFC5-46A1F80D73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61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80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8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4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12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8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8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2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86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72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0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3B2E-DFA4-47C9-A5AE-30165794CFBD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34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LES0675 – Economia Monetária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tx1"/>
                </a:solidFill>
              </a:rPr>
              <a:t>Exercicios</a:t>
            </a:r>
            <a:r>
              <a:rPr lang="pt-BR" dirty="0" smtClean="0">
                <a:solidFill>
                  <a:schemeClr val="tx1"/>
                </a:solidFill>
              </a:rPr>
              <a:t> Demanda </a:t>
            </a:r>
            <a:r>
              <a:rPr lang="pt-BR" dirty="0" smtClean="0">
                <a:solidFill>
                  <a:schemeClr val="tx1"/>
                </a:solidFill>
              </a:rPr>
              <a:t>por Moeda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2º Semestre de </a:t>
            </a:r>
            <a:r>
              <a:rPr lang="pt-BR" dirty="0" smtClean="0">
                <a:solidFill>
                  <a:schemeClr val="tx1"/>
                </a:solidFill>
              </a:rPr>
              <a:t>2019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marL="358775" lvl="0" indent="-358775" algn="l"/>
            <a:r>
              <a:rPr lang="pt-BR" sz="2400" dirty="0" smtClean="0"/>
              <a:t>Assinale </a:t>
            </a:r>
            <a:r>
              <a:rPr lang="pt-BR" sz="2400" dirty="0"/>
              <a:t>verdadeiro ou falso e justifique sua resposta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863588" y="836712"/>
            <a:ext cx="7823212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demanda de moeda é função decrescente da renda nacional.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 startAt="8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demanda de moeda é função decrescente da propensão marginal a consumir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 startAt="8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demanda de moeda é função decrescente da velocidade-renda da moeda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 startAt="8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demanda real por moeda é função inversa da taxa de juros e da taxa de inflação.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 startAt="8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Para os monetaristas, a demanda de moeda é instável. Estre fato é corroborado pela teoria quantitativa da 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moeda.</a:t>
            </a:r>
            <a:endParaRPr lang="pt-B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 startAt="8"/>
            </a:pPr>
            <a:r>
              <a:rPr lang="pt-BR" sz="2400" dirty="0" smtClean="0">
                <a:ea typeface="Calibri" panose="020F0502020204030204" pitchFamily="34" charset="0"/>
              </a:rPr>
              <a:t>A </a:t>
            </a:r>
            <a:r>
              <a:rPr lang="pt-BR" sz="2400" dirty="0">
                <a:ea typeface="Calibri" panose="020F0502020204030204" pitchFamily="34" charset="0"/>
              </a:rPr>
              <a:t>demanda por moeda transacional se justifica pela necessidade de retenção de saldos em moeda para fazer face ao hiato temporal entre pagamentos e recebimentos de renda por parte dos agentes econômicos.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5897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leadingwithquestions.com/wp-content/uploads/2014/05/5-Ques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556037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5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4624"/>
            <a:ext cx="8784976" cy="6624736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pt-BR" sz="2400" dirty="0"/>
              <a:t>De acordo com a teoria Quantitativa da Moeda o controle da oferta monetária implica, em última instância, o controle da </a:t>
            </a:r>
            <a:r>
              <a:rPr lang="pt-BR" sz="2400" dirty="0" smtClean="0"/>
              <a:t>inflação.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pt-BR" sz="2400" dirty="0" smtClean="0"/>
              <a:t>De </a:t>
            </a:r>
            <a:r>
              <a:rPr lang="pt-BR" sz="2400" dirty="0"/>
              <a:t>acordo com o modelo de Tobin de preferência pela liquidez, a demanda por moeda varia inversamente com a rentabilidade dos demais ativos e com a expectativa de inflação, e positivamente com a riqueza</a:t>
            </a:r>
            <a:r>
              <a:rPr lang="pt-BR" sz="2400" dirty="0" smtClean="0"/>
              <a:t>.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pt-BR" sz="2400" dirty="0"/>
              <a:t>A rápida expansão do uso de cartões de crédito representa um choque de demanda, uma vez que eleva a velocidade da moeda</a:t>
            </a:r>
            <a:r>
              <a:rPr lang="pt-BR" sz="2400" dirty="0" smtClean="0"/>
              <a:t>.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pt-BR" sz="2400" dirty="0"/>
              <a:t>Com base na teoria quantitativa da moeda e na equação de Fisher, podemos concluir que um aumento de 1 ponto percentual na taxa de expansão monetária deve levar a um aumento de aproximadamente 1 ponto percentual na taxa de juros nominal</a:t>
            </a:r>
            <a:r>
              <a:rPr lang="pt-BR" sz="2400" dirty="0" smtClean="0"/>
              <a:t>.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pt-BR" sz="2400" dirty="0"/>
              <a:t>A realização de operações de mercado aberto, em que o Banco Central vende títulos governamentais, provoca um aumento da demanda por moeda.</a:t>
            </a:r>
          </a:p>
        </p:txBody>
      </p:sp>
    </p:spTree>
    <p:extLst>
      <p:ext uri="{BB962C8B-B14F-4D97-AF65-F5344CB8AC3E}">
        <p14:creationId xmlns:p14="http://schemas.microsoft.com/office/powerpoint/2010/main" val="45465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pPr marL="358775" lvl="0" indent="-358775" algn="l"/>
            <a:r>
              <a:rPr lang="pt-BR" sz="2400" dirty="0" smtClean="0"/>
              <a:t>1.  De </a:t>
            </a:r>
            <a:r>
              <a:rPr lang="pt-BR" sz="2400" dirty="0"/>
              <a:t>acordo com a teoria Quantitativa da Moeda o controle da oferta monetária implica, em última instância, o controle da inflação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827584" y="2391152"/>
                <a:ext cx="7488832" cy="19807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400" dirty="0" smtClean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Resposta</a:t>
                </a:r>
                <a:r>
                  <a:rPr lang="pt-BR" sz="24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 Verdadeiro.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95350" indent="-895350" algn="just">
                  <a:lnSpc>
                    <a:spcPct val="107000"/>
                  </a:lnSpc>
                  <a:spcAft>
                    <a:spcPts val="800"/>
                  </a:spcAft>
                </a:pPr>
                <a:endParaRPr lang="pt-BR" sz="24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95350" indent="-89535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400" dirty="0" smtClean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TQM</a:t>
                </a:r>
                <a:r>
                  <a:rPr lang="pt-BR" sz="24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acc>
                      <m:accPr>
                        <m:chr m:val="̅"/>
                        <m:ctrlPr>
                          <a:rPr lang="pt-B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</m:acc>
                    <m:r>
                      <a:rPr lang="pt-B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t-B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acc>
                      <m:accPr>
                        <m:chr m:val="̅"/>
                        <m:ctrlPr>
                          <a:rPr lang="pt-B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acc>
                  </m:oMath>
                </a14:m>
                <a:r>
                  <a:rPr lang="pt-BR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pt-BR" sz="2400" dirty="0" smtClean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95350" indent="-89535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400" dirty="0" smtClean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Neste </a:t>
                </a:r>
                <a:r>
                  <a:rPr lang="pt-BR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caso, controlar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pt-BR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implica em controlar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pt-BR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391152"/>
                <a:ext cx="7488832" cy="1980799"/>
              </a:xfrm>
              <a:prstGeom prst="rect">
                <a:avLst/>
              </a:prstGeom>
              <a:blipFill rotWithShape="0">
                <a:blip r:embed="rId2"/>
                <a:stretch>
                  <a:fillRect l="-1303" t="-2154" b="-52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6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marL="358775" lvl="0" indent="-358775" algn="l"/>
            <a:r>
              <a:rPr lang="pt-BR" sz="2400" dirty="0"/>
              <a:t>2</a:t>
            </a:r>
            <a:r>
              <a:rPr lang="pt-BR" sz="2400" dirty="0" smtClean="0"/>
              <a:t>.  De </a:t>
            </a:r>
            <a:r>
              <a:rPr lang="pt-BR" sz="2400" dirty="0"/>
              <a:t>acordo com o modelo de Tobin de preferência pela liquidez, a demanda por moeda varia inversamente com a rentabilidade dos demais ativos e com a expectativa de inflação, e positivamente com a </a:t>
            </a:r>
            <a:r>
              <a:rPr lang="pt-BR" sz="2400" dirty="0" smtClean="0"/>
              <a:t>riqueza.</a:t>
            </a:r>
            <a:br>
              <a:rPr lang="pt-BR" sz="2400" dirty="0" smtClean="0"/>
            </a:b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863588" y="1912354"/>
                <a:ext cx="7416824" cy="49010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Resposta</a:t>
                </a:r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 Verdadeiro.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De acordo com o modelo de Tobin com N ativos na economia com rentabilidade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pt-B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pt-B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pt-B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,…, </m:t>
                    </m:r>
                    <m:sSub>
                      <m:sSubPr>
                        <m:ctrlPr>
                          <a:rPr lang="pt-B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pt-B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 demanda por moeda é dada por</a:t>
                </a:r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pt-B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num>
                            <m:den>
                              <m:r>
                                <a:rPr lang="pt-B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den>
                          </m:f>
                          <m: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p>
                      </m:sSup>
                      <m:r>
                        <a:rPr lang="pt-B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pt-B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pt-B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pt-B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p>
                      </m:sSup>
                      <m:r>
                        <a:rPr lang="pt-B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pt-B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pt-B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Em que: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num>
                        <m:den>
                          <m:r>
                            <a:rPr lang="pt-BR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i</m:t>
                              </m:r>
                            </m:sub>
                          </m:sSub>
                        </m:den>
                      </m:f>
                      <m:r>
                        <a:rPr lang="pt-B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&lt;0 ; </m:t>
                      </m:r>
                      <m:f>
                        <m:fPr>
                          <m:ctrlP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num>
                        <m:den>
                          <m:r>
                            <a:rPr lang="pt-BR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pt-BR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π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pt-BR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e</m:t>
                              </m:r>
                            </m:sup>
                          </m:sSup>
                        </m:den>
                      </m:f>
                      <m:r>
                        <a:rPr lang="pt-B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&lt;0 </m:t>
                      </m:r>
                      <m:r>
                        <m:rPr>
                          <m:sty m:val="p"/>
                        </m:rPr>
                        <a:rPr lang="pt-B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a:rPr lang="pt-B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; </m:t>
                      </m:r>
                      <m:f>
                        <m:fPr>
                          <m:ctrlPr>
                            <a:rPr lang="pt-B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num>
                        <m:den>
                          <m:r>
                            <a:rPr lang="pt-BR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W</m:t>
                          </m:r>
                        </m:den>
                      </m:f>
                      <m:r>
                        <a:rPr lang="pt-B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88" y="1912354"/>
                <a:ext cx="7416824" cy="4901022"/>
              </a:xfrm>
              <a:prstGeom prst="rect">
                <a:avLst/>
              </a:prstGeom>
              <a:blipFill rotWithShape="0">
                <a:blip r:embed="rId2"/>
                <a:stretch>
                  <a:fillRect l="-1316" t="-871" r="-12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091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58775" lvl="0" indent="-358775" algn="l"/>
            <a:r>
              <a:rPr lang="pt-BR" sz="2400" dirty="0"/>
              <a:t>3</a:t>
            </a:r>
            <a:r>
              <a:rPr lang="pt-BR" sz="2400" dirty="0" smtClean="0"/>
              <a:t>.  A </a:t>
            </a:r>
            <a:r>
              <a:rPr lang="pt-BR" sz="2400" dirty="0"/>
              <a:t>rápida expansão do uso de cartões de crédito representa um choque de demanda, uma vez que eleva a velocidade da moeda</a:t>
            </a:r>
            <a:r>
              <a:rPr lang="pt-BR" sz="2400" dirty="0" smtClean="0"/>
              <a:t>.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827584" y="1988839"/>
                <a:ext cx="7488832" cy="41003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Resposta</a:t>
                </a:r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 Verdadeiro.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O uso do cartão de crédito implica em menor quantidade de moeda para realizar transações. Para um dado nível de preços e renda, pela TQM temos que: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𝑀𝑉</m:t>
                    </m:r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𝑃𝑌</m:t>
                    </m:r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pt-B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𝑃𝑌</m:t>
                        </m:r>
                      </m:num>
                      <m:den>
                        <m:r>
                          <a:rPr lang="pt-B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pt-BR" sz="24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pt-BR" sz="2400" dirty="0">
                    <a:effectLst/>
                    <a:ea typeface="Times New Roman" panose="02020603050405020304" pitchFamily="18" charset="0"/>
                  </a:rPr>
                  <a:t>Como M cai (e com PY fixos), necessariamente V deve se elevar.</a:t>
                </a:r>
                <a:endParaRPr lang="pt-BR" sz="2400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988839"/>
                <a:ext cx="7488832" cy="4100353"/>
              </a:xfrm>
              <a:prstGeom prst="rect">
                <a:avLst/>
              </a:prstGeom>
              <a:blipFill rotWithShape="0">
                <a:blip r:embed="rId2"/>
                <a:stretch>
                  <a:fillRect l="-1303" t="-1040" r="-1221" b="-23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88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pPr marL="358775" lvl="0" indent="-358775" algn="l"/>
            <a:r>
              <a:rPr lang="pt-BR" sz="2400" dirty="0"/>
              <a:t>4</a:t>
            </a:r>
            <a:r>
              <a:rPr lang="pt-BR" sz="2400" dirty="0" smtClean="0"/>
              <a:t>.  Com </a:t>
            </a:r>
            <a:r>
              <a:rPr lang="pt-BR" sz="2400" dirty="0"/>
              <a:t>base na teoria quantitativa da moeda e na equação de Fisher, podemos concluir que um aumento de 1 ponto percentual na taxa de expansão monetária deve levar a um aumento de aproximadamente 1 ponto percentual na taxa de juros nominal</a:t>
            </a:r>
            <a:r>
              <a:rPr lang="pt-BR" sz="2400" dirty="0" smtClean="0"/>
              <a:t>.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827584" y="2348880"/>
                <a:ext cx="7632848" cy="4044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 smtClean="0">
                    <a:effectLst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Resposta</a:t>
                </a:r>
                <a:r>
                  <a:rPr lang="pt-BR" sz="2400" dirty="0">
                    <a:effectLst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: Verdadeiro.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>
                    <a:effectLst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 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TQM: </a:t>
                </a:r>
                <a14:m>
                  <m:oMath xmlns:m="http://schemas.openxmlformats.org/officeDocument/2006/math"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𝑀𝑉</m:t>
                    </m:r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𝑃𝑇</m:t>
                    </m:r>
                  </m:oMath>
                </a14:m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Fisher: taxa de juros nominal = taxa de juros real + inflação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Pela TQM, o aumento percentual em </a:t>
                </a:r>
                <a14:m>
                  <m:oMath xmlns:m="http://schemas.openxmlformats.org/officeDocument/2006/math"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gera um aumento de mesmo montante em </a:t>
                </a:r>
                <a14:m>
                  <m:oMath xmlns:m="http://schemas.openxmlformats.org/officeDocument/2006/math"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(com </a:t>
                </a:r>
                <a14:m>
                  <m:oMath xmlns:m="http://schemas.openxmlformats.org/officeDocument/2006/math"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pt-B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pt-BR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constantes). Pela equação de Fisher, há o mesmo impacto na taxa de juros nominal.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t-BR" sz="24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t-B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348880"/>
                <a:ext cx="7632848" cy="4044056"/>
              </a:xfrm>
              <a:prstGeom prst="rect">
                <a:avLst/>
              </a:prstGeom>
              <a:blipFill rotWithShape="0">
                <a:blip r:embed="rId2"/>
                <a:stretch>
                  <a:fillRect l="-1278" t="-1054" r="-11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852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58775" lvl="0" indent="-358775" algn="l"/>
            <a:r>
              <a:rPr lang="pt-BR" sz="2400" dirty="0"/>
              <a:t>5</a:t>
            </a:r>
            <a:r>
              <a:rPr lang="pt-BR" sz="2400" dirty="0" smtClean="0"/>
              <a:t>.  A </a:t>
            </a:r>
            <a:r>
              <a:rPr lang="pt-BR" sz="2400" dirty="0"/>
              <a:t>realização de operações de mercado aberto, em que o Banco Central vende títulos governamentais, provoca um aumento da demanda por moeda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755576" y="2068564"/>
            <a:ext cx="7272808" cy="1621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Resposta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: Falso.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400" dirty="0">
                <a:ea typeface="Calibri" panose="020F0502020204030204" pitchFamily="34" charset="0"/>
              </a:rPr>
              <a:t>Se há venda de títulos, ocorre uma redução na demanda por moeda.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3385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marL="358775" lvl="0" indent="-358775" algn="l"/>
            <a:r>
              <a:rPr lang="pt-BR" sz="2400" dirty="0" smtClean="0"/>
              <a:t>Assinale </a:t>
            </a:r>
            <a:r>
              <a:rPr lang="pt-BR" sz="2400" dirty="0"/>
              <a:t>verdadeiro ou falso e justifique sua resposta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755576" y="836712"/>
            <a:ext cx="741682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redução da inflação, tudo o mais constante, eleva a demanda por moeda.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redução da inflação, associada à elevação dos juros nominais, eleva a demanda por moeda.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elevação da renda reduz a demanda por moeda.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introdução de caixas automáticos leva a um aumento da demanda por moeda.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detenção média de moeda – tanto das famílias quanto das firas – aumenta quando a taxa de inflação se eleva.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atual disseminação de cartões de crédito na economia brasileira contribui para aumentar a demanda de moeda.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demanda de moeda é função decrescente da propensão marginal a poupar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37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6914</TotalTime>
  <Words>586</Words>
  <Application>Microsoft Office PowerPoint</Application>
  <PresentationFormat>Apresentação na tela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Cambria Math</vt:lpstr>
      <vt:lpstr>Times New Roman</vt:lpstr>
      <vt:lpstr>Tema do Office</vt:lpstr>
      <vt:lpstr>LES0675 – Economia Monetária </vt:lpstr>
      <vt:lpstr>Apresentação do PowerPoint</vt:lpstr>
      <vt:lpstr>Apresentação do PowerPoint</vt:lpstr>
      <vt:lpstr>1.  De acordo com a teoria Quantitativa da Moeda o controle da oferta monetária implica, em última instância, o controle da inflação.</vt:lpstr>
      <vt:lpstr>2.  De acordo com o modelo de Tobin de preferência pela liquidez, a demanda por moeda varia inversamente com a rentabilidade dos demais ativos e com a expectativa de inflação, e positivamente com a riqueza. </vt:lpstr>
      <vt:lpstr>3.  A rápida expansão do uso de cartões de crédito representa um choque de demanda, uma vez que eleva a velocidade da moeda.</vt:lpstr>
      <vt:lpstr>4.  Com base na teoria quantitativa da moeda e na equação de Fisher, podemos concluir que um aumento de 1 ponto percentual na taxa de expansão monetária deve levar a um aumento de aproximadamente 1 ponto percentual na taxa de juros nominal.</vt:lpstr>
      <vt:lpstr>5.  A realização de operações de mercado aberto, em que o Banco Central vende títulos governamentais, provoca um aumento da demanda por moeda.</vt:lpstr>
      <vt:lpstr>Assinale verdadeiro ou falso e justifique sua resposta.</vt:lpstr>
      <vt:lpstr>Assinale verdadeiro ou falso e justifique sua resposta.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LES0160 - Matemática Aplicada a Finanças</dc:title>
  <dc:creator>Roberto</dc:creator>
  <cp:lastModifiedBy>Roberto Arruda de Souza Lima</cp:lastModifiedBy>
  <cp:revision>55</cp:revision>
  <dcterms:created xsi:type="dcterms:W3CDTF">2015-02-20T17:46:23Z</dcterms:created>
  <dcterms:modified xsi:type="dcterms:W3CDTF">2019-08-12T10:43:05Z</dcterms:modified>
</cp:coreProperties>
</file>