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285" r:id="rId2"/>
    <p:sldId id="302" r:id="rId3"/>
    <p:sldId id="304" r:id="rId4"/>
    <p:sldId id="383" r:id="rId5"/>
    <p:sldId id="494" r:id="rId6"/>
    <p:sldId id="434" r:id="rId7"/>
    <p:sldId id="495" r:id="rId8"/>
    <p:sldId id="435" r:id="rId9"/>
    <p:sldId id="496" r:id="rId10"/>
    <p:sldId id="497" r:id="rId11"/>
    <p:sldId id="500" r:id="rId12"/>
    <p:sldId id="440" r:id="rId13"/>
    <p:sldId id="502" r:id="rId14"/>
    <p:sldId id="499" r:id="rId15"/>
    <p:sldId id="498" r:id="rId16"/>
    <p:sldId id="506" r:id="rId17"/>
    <p:sldId id="529" r:id="rId18"/>
    <p:sldId id="503" r:id="rId19"/>
    <p:sldId id="508" r:id="rId20"/>
    <p:sldId id="507" r:id="rId21"/>
    <p:sldId id="509" r:id="rId22"/>
    <p:sldId id="510" r:id="rId23"/>
    <p:sldId id="513" r:id="rId24"/>
    <p:sldId id="511" r:id="rId25"/>
    <p:sldId id="514" r:id="rId26"/>
    <p:sldId id="515" r:id="rId27"/>
    <p:sldId id="516" r:id="rId28"/>
    <p:sldId id="522" r:id="rId29"/>
    <p:sldId id="523" r:id="rId30"/>
    <p:sldId id="524" r:id="rId31"/>
    <p:sldId id="525" r:id="rId32"/>
    <p:sldId id="526" r:id="rId33"/>
    <p:sldId id="538" r:id="rId34"/>
    <p:sldId id="527" r:id="rId35"/>
    <p:sldId id="530" r:id="rId36"/>
    <p:sldId id="528" r:id="rId37"/>
    <p:sldId id="531" r:id="rId38"/>
    <p:sldId id="532" r:id="rId39"/>
    <p:sldId id="533" r:id="rId40"/>
    <p:sldId id="534" r:id="rId41"/>
    <p:sldId id="535" r:id="rId42"/>
    <p:sldId id="537" r:id="rId43"/>
    <p:sldId id="521" r:id="rId44"/>
    <p:sldId id="541" r:id="rId45"/>
    <p:sldId id="543" r:id="rId46"/>
    <p:sldId id="540" r:id="rId47"/>
    <p:sldId id="542" r:id="rId48"/>
    <p:sldId id="544" r:id="rId49"/>
    <p:sldId id="545" r:id="rId50"/>
    <p:sldId id="546" r:id="rId51"/>
    <p:sldId id="547" r:id="rId52"/>
    <p:sldId id="548" r:id="rId53"/>
    <p:sldId id="549" r:id="rId54"/>
    <p:sldId id="550" r:id="rId55"/>
    <p:sldId id="551" r:id="rId56"/>
    <p:sldId id="552" r:id="rId57"/>
    <p:sldId id="553" r:id="rId58"/>
    <p:sldId id="554" r:id="rId59"/>
    <p:sldId id="433" r:id="rId60"/>
  </p:sldIdLst>
  <p:sldSz cx="10287000" cy="6858000" type="35mm"/>
  <p:notesSz cx="6858000" cy="9107488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AEAEA"/>
    <a:srgbClr val="DDDDDD"/>
    <a:srgbClr val="FF0000"/>
    <a:srgbClr val="66FF99"/>
    <a:srgbClr val="33CC33"/>
    <a:srgbClr val="333399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69" autoAdjust="0"/>
    <p:restoredTop sz="94891" autoAdjust="0"/>
  </p:normalViewPr>
  <p:slideViewPr>
    <p:cSldViewPr showGuides="1">
      <p:cViewPr>
        <p:scale>
          <a:sx n="70" d="100"/>
          <a:sy n="70" d="100"/>
        </p:scale>
        <p:origin x="-1048" y="252"/>
      </p:cViewPr>
      <p:guideLst>
        <p:guide orient="horz" pos="2160"/>
        <p:guide pos="3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59" d="100"/>
          <a:sy n="59" d="100"/>
        </p:scale>
        <p:origin x="-2556" y="-90"/>
      </p:cViewPr>
      <p:guideLst>
        <p:guide orient="horz" pos="2869"/>
        <p:guide pos="216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56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ffectLst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56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ffectLst/>
              </a:defRPr>
            </a:lvl1pPr>
          </a:lstStyle>
          <a:p>
            <a:pPr>
              <a:defRPr/>
            </a:pPr>
            <a:fld id="{417119BB-1F86-4AE7-9342-0C289439723C}" type="datetimeFigureOut">
              <a:rPr lang="pt-BR"/>
              <a:pPr>
                <a:defRPr/>
              </a:pPr>
              <a:t>26/01/2014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50288"/>
            <a:ext cx="2971800" cy="4556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ffectLst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50288"/>
            <a:ext cx="2971800" cy="4556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ffectLst/>
              </a:defRPr>
            </a:lvl1pPr>
          </a:lstStyle>
          <a:p>
            <a:pPr>
              <a:defRPr/>
            </a:pPr>
            <a:fld id="{BA976384-8091-4D53-90B2-DE117B1B62A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689894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</a:defRPr>
            </a:lvl1pPr>
          </a:lstStyle>
          <a:p>
            <a:pPr>
              <a:defRPr/>
            </a:pPr>
            <a:fld id="{B8587E49-04BC-4906-B021-AE677E36796B}" type="datetimeFigureOut">
              <a:rPr lang="pt-BR"/>
              <a:pPr>
                <a:defRPr/>
              </a:pPr>
              <a:t>26/01/2014</a:t>
            </a:fld>
            <a:endParaRPr lang="pt-BR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69950" y="684213"/>
            <a:ext cx="5119688" cy="3413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80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25938"/>
            <a:ext cx="5486400" cy="409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1280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50288"/>
            <a:ext cx="2971800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280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50288"/>
            <a:ext cx="2971800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</a:defRPr>
            </a:lvl1pPr>
          </a:lstStyle>
          <a:p>
            <a:pPr>
              <a:defRPr/>
            </a:pPr>
            <a:fld id="{4C3D3786-289C-41BC-97A3-BA9641B5E18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35535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1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pt-BR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4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pt-BR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pt-BR" altLang="pt-BR" dirty="0" smtClean="0"/>
              <a:t> </a:t>
            </a:r>
          </a:p>
          <a:p>
            <a:pPr eaLnBrk="1" hangingPunct="1"/>
            <a:endParaRPr lang="pt-BR" altLang="pt-BR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lvl="2" algn="just" eaLnBrk="1" hangingPunct="1">
              <a:lnSpc>
                <a:spcPct val="180000"/>
              </a:lnSpc>
              <a:spcBef>
                <a:spcPct val="0"/>
              </a:spcBef>
              <a:buFontTx/>
              <a:buNone/>
            </a:pPr>
            <a:endParaRPr lang="pt-BR" altLang="pt-BR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1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pt-BR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lvl="2" algn="just" eaLnBrk="1" hangingPunct="1">
              <a:lnSpc>
                <a:spcPct val="220000"/>
              </a:lnSpc>
              <a:spcBef>
                <a:spcPct val="0"/>
              </a:spcBef>
              <a:buFontTx/>
              <a:buNone/>
            </a:pPr>
            <a:endParaRPr lang="pt-BR" altLang="pt-BR" dirty="0" smtClean="0">
              <a:solidFill>
                <a:srgbClr val="0000FF"/>
              </a:solidFill>
            </a:endParaRPr>
          </a:p>
          <a:p>
            <a:pPr eaLnBrk="1" hangingPunct="1"/>
            <a:endParaRPr lang="pt-BR" altLang="pt-BR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lvl="1" algn="just" eaLnBrk="1" hangingPunct="1">
              <a:lnSpc>
                <a:spcPct val="180000"/>
              </a:lnSpc>
              <a:spcBef>
                <a:spcPct val="0"/>
              </a:spcBef>
              <a:buFontTx/>
              <a:buNone/>
            </a:pPr>
            <a:endParaRPr lang="pt-BR" altLang="pt-BR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lvl="1" algn="just" eaLnBrk="1" hangingPunct="1">
              <a:lnSpc>
                <a:spcPct val="160000"/>
              </a:lnSpc>
              <a:spcBef>
                <a:spcPct val="0"/>
              </a:spcBef>
              <a:buFontTx/>
              <a:buNone/>
            </a:pPr>
            <a:endParaRPr lang="pt-BR" altLang="pt-BR" dirty="0" smtClean="0"/>
          </a:p>
          <a:p>
            <a:pPr eaLnBrk="1" hangingPunct="1"/>
            <a:endParaRPr lang="pt-BR" altLang="pt-BR" dirty="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lvl="1" algn="just" eaLnBrk="1" hangingPunct="1">
              <a:lnSpc>
                <a:spcPct val="170000"/>
              </a:lnSpc>
              <a:spcBef>
                <a:spcPct val="0"/>
              </a:spcBef>
              <a:buFontTx/>
              <a:buNone/>
            </a:pPr>
            <a:endParaRPr lang="pt-BR" altLang="pt-BR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lvl="1" algn="just" eaLnBrk="1" hangingPunct="1">
              <a:lnSpc>
                <a:spcPct val="160000"/>
              </a:lnSpc>
              <a:spcBef>
                <a:spcPct val="0"/>
              </a:spcBef>
              <a:buFontTx/>
              <a:buNone/>
            </a:pPr>
            <a:endParaRPr lang="pt-BR" altLang="pt-BR" dirty="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dirty="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 eaLnBrk="1" hangingPunct="1">
              <a:lnSpc>
                <a:spcPct val="180000"/>
              </a:lnSpc>
              <a:spcBef>
                <a:spcPct val="0"/>
              </a:spcBef>
              <a:buFontTx/>
              <a:buNone/>
            </a:pPr>
            <a:endParaRPr lang="pt-BR" altLang="pt-BR" dirty="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dirty="0" smtClean="0"/>
          </a:p>
          <a:p>
            <a:pPr eaLnBrk="1" hangingPunct="1"/>
            <a:endParaRPr lang="pt-BR" altLang="pt-BR" dirty="0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pt-BR" altLang="pt-BR" dirty="0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dirty="0" smtClean="0">
              <a:solidFill>
                <a:srgbClr val="FF0000"/>
              </a:solidFill>
            </a:endParaRPr>
          </a:p>
          <a:p>
            <a:pPr eaLnBrk="1" hangingPunct="1"/>
            <a:endParaRPr lang="pt-BR" altLang="pt-BR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lvl="1" algn="just" eaLnBrk="1" hangingPunct="1">
              <a:lnSpc>
                <a:spcPct val="170000"/>
              </a:lnSpc>
              <a:spcBef>
                <a:spcPct val="0"/>
              </a:spcBef>
            </a:pPr>
            <a:endParaRPr lang="pt-BR" altLang="pt-BR" dirty="0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lvl="1" algn="just" eaLnBrk="1" hangingPunct="1">
              <a:lnSpc>
                <a:spcPct val="170000"/>
              </a:lnSpc>
              <a:spcBef>
                <a:spcPct val="0"/>
              </a:spcBef>
              <a:buFontTx/>
              <a:buNone/>
            </a:pPr>
            <a:endParaRPr lang="pt-BR" altLang="pt-BR" dirty="0" smtClean="0">
              <a:solidFill>
                <a:srgbClr val="FF0000"/>
              </a:solidFill>
            </a:endParaRPr>
          </a:p>
          <a:p>
            <a:pPr lvl="1" algn="just" eaLnBrk="1" hangingPunct="1">
              <a:lnSpc>
                <a:spcPct val="170000"/>
              </a:lnSpc>
              <a:spcBef>
                <a:spcPct val="0"/>
              </a:spcBef>
              <a:buFontTx/>
              <a:buBlip>
                <a:blip r:embed="rId3"/>
              </a:buBlip>
            </a:pPr>
            <a:endParaRPr lang="pt-BR" altLang="pt-BR" dirty="0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dirty="0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dirty="0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dirty="0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lvl="1" algn="just" eaLnBrk="1" hangingPunct="1">
              <a:lnSpc>
                <a:spcPct val="190000"/>
              </a:lnSpc>
              <a:spcBef>
                <a:spcPct val="0"/>
              </a:spcBef>
              <a:buFontTx/>
              <a:buNone/>
            </a:pPr>
            <a:endParaRPr lang="pt-BR" altLang="pt-BR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dirty="0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dirty="0" smtClean="0">
              <a:solidFill>
                <a:srgbClr val="0000FF"/>
              </a:solidFill>
            </a:endParaRPr>
          </a:p>
          <a:p>
            <a:pPr lvl="1" algn="just" eaLnBrk="1" hangingPunct="1">
              <a:lnSpc>
                <a:spcPct val="180000"/>
              </a:lnSpc>
              <a:spcBef>
                <a:spcPct val="0"/>
              </a:spcBef>
              <a:buFontTx/>
              <a:buBlip>
                <a:blip r:embed="rId3"/>
              </a:buBlip>
            </a:pPr>
            <a:endParaRPr lang="pt-BR" altLang="pt-BR" dirty="0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dirty="0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dirty="0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dirty="0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lvl="2" algn="just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endParaRPr lang="pt-BR" altLang="pt-BR" dirty="0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3D3786-289C-41BC-97A3-BA9641B5E182}" type="slidenum">
              <a:rPr lang="pt-BR" smtClean="0"/>
              <a:pPr>
                <a:defRPr/>
              </a:pPr>
              <a:t>59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2829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lvl="1" algn="just" eaLnBrk="1" hangingPunct="1">
              <a:lnSpc>
                <a:spcPct val="190000"/>
              </a:lnSpc>
              <a:spcBef>
                <a:spcPct val="0"/>
              </a:spcBef>
              <a:buFontTx/>
              <a:buNone/>
            </a:pPr>
            <a:endParaRPr lang="pt-BR" altLang="pt-BR" dirty="0" smtClean="0"/>
          </a:p>
          <a:p>
            <a:pPr eaLnBrk="1" hangingPunct="1"/>
            <a:endParaRPr lang="pt-BR" altLang="pt-BR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pt-BR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8100E-CCE2-4C6D-AFCE-55E13EF4E4CB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60916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9BA61-7207-41D6-94C3-3D774F74EAE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53060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A538E-AC51-4A91-AEBC-8B769ED1AA8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39536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64C6F-6A0F-4490-AA18-33C55E2765F6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25689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BB8907-9540-42B1-9FB1-BB669704F22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45967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9E257-F452-4069-9D98-5C39CC19D80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70472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3A172D-8DE2-40C3-A994-9C833D9BAC0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44989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10AFA-837F-49F9-B443-C384BE2EFB9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7061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CFEF7-346A-416C-BF09-960BAC107A7D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28755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1F23D-AB1B-4597-9366-AC9DA7A38B63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46941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5BB2A-AD3E-4B45-8C98-6AEB4DB84C3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7032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</a:defRPr>
            </a:lvl1pPr>
          </a:lstStyle>
          <a:p>
            <a:pPr>
              <a:defRPr/>
            </a:pPr>
            <a:fld id="{7A327D4C-3826-4E19-9BE2-2B2FBB98647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10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11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4.png"/><Relationship Id="rId5" Type="http://schemas.openxmlformats.org/officeDocument/2006/relationships/image" Target="../media/image5.jpe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2.wav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13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14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5.wav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6.wav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7.wav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jpeg"/><Relationship Id="rId2" Type="http://schemas.microsoft.com/office/2007/relationships/media" Target="../media/media18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19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microsoft.com/office/2007/relationships/media" Target="../media/media20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21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openxmlformats.org/officeDocument/2006/relationships/image" Target="../media/image5.jpeg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8.png"/><Relationship Id="rId4" Type="http://schemas.microsoft.com/office/2007/relationships/media" Target="../media/media23.wav"/><Relationship Id="rId9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24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25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26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27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28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microsoft.com/office/2007/relationships/media" Target="../media/media29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30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31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6.png"/><Relationship Id="rId5" Type="http://schemas.openxmlformats.org/officeDocument/2006/relationships/image" Target="../media/image5.jpeg"/><Relationship Id="rId10" Type="http://schemas.openxmlformats.org/officeDocument/2006/relationships/image" Target="../media/image32.jpe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31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32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34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33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34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35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36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37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3.xml"/><Relationship Id="rId9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NULL" TargetMode="External"/><Relationship Id="rId7" Type="http://schemas.openxmlformats.org/officeDocument/2006/relationships/image" Target="../media/image44.png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6" Type="http://schemas.openxmlformats.org/officeDocument/2006/relationships/notesSlide" Target="../notesSlides/notesSlide34.xml"/><Relationship Id="rId5" Type="http://schemas.openxmlformats.org/officeDocument/2006/relationships/slideLayout" Target="../slideLayouts/slideLayout7.xml"/><Relationship Id="rId4" Type="http://schemas.microsoft.com/office/2007/relationships/media" Target="../media/media39.wav"/><Relationship Id="rId9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2" Type="http://schemas.microsoft.com/office/2007/relationships/media" Target="../media/media40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5.xml"/><Relationship Id="rId9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41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6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e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42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7.xml"/><Relationship Id="rId9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jpeg"/><Relationship Id="rId2" Type="http://schemas.microsoft.com/office/2007/relationships/media" Target="../media/media43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8.xml"/><Relationship Id="rId9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44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9.xml"/><Relationship Id="rId9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45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40.xml"/><Relationship Id="rId9" Type="http://schemas.openxmlformats.org/officeDocument/2006/relationships/image" Target="../media/image2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NULL" TargetMode="External"/><Relationship Id="rId7" Type="http://schemas.openxmlformats.org/officeDocument/2006/relationships/image" Target="../media/image12.jpeg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6" Type="http://schemas.openxmlformats.org/officeDocument/2006/relationships/notesSlide" Target="../notesSlides/notesSlide41.xml"/><Relationship Id="rId5" Type="http://schemas.openxmlformats.org/officeDocument/2006/relationships/slideLayout" Target="../slideLayouts/slideLayout7.xml"/><Relationship Id="rId4" Type="http://schemas.microsoft.com/office/2007/relationships/media" Target="../media/media47.wav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NULL" TargetMode="External"/><Relationship Id="rId7" Type="http://schemas.openxmlformats.org/officeDocument/2006/relationships/image" Target="../media/image12.jpeg"/><Relationship Id="rId2" Type="http://schemas.openxmlformats.org/officeDocument/2006/relationships/audio" Target="../media/media48.wav"/><Relationship Id="rId1" Type="http://schemas.microsoft.com/office/2007/relationships/media" Target="../media/media48.wav"/><Relationship Id="rId6" Type="http://schemas.openxmlformats.org/officeDocument/2006/relationships/notesSlide" Target="../notesSlides/notesSlide42.xml"/><Relationship Id="rId5" Type="http://schemas.openxmlformats.org/officeDocument/2006/relationships/slideLayout" Target="../slideLayouts/slideLayout7.xml"/><Relationship Id="rId4" Type="http://schemas.microsoft.com/office/2007/relationships/media" Target="../media/media49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microsoft.com/office/2007/relationships/media" Target="../media/media50.wav"/><Relationship Id="rId1" Type="http://schemas.openxmlformats.org/officeDocument/2006/relationships/audio" Target="NULL" TargetMode="External"/><Relationship Id="rId6" Type="http://schemas.openxmlformats.org/officeDocument/2006/relationships/image" Target="../media/image53.wmf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4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1.wav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44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52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45.xml"/><Relationship Id="rId9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53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46.xml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54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47.xml"/><Relationship Id="rId9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12" Type="http://schemas.openxmlformats.org/officeDocument/2006/relationships/image" Target="../media/image4.png"/><Relationship Id="rId2" Type="http://schemas.microsoft.com/office/2007/relationships/media" Target="../media/media55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47.jpeg"/><Relationship Id="rId5" Type="http://schemas.openxmlformats.org/officeDocument/2006/relationships/image" Target="../media/image5.jpeg"/><Relationship Id="rId10" Type="http://schemas.openxmlformats.org/officeDocument/2006/relationships/image" Target="../media/image48.jpeg"/><Relationship Id="rId4" Type="http://schemas.openxmlformats.org/officeDocument/2006/relationships/notesSlide" Target="../notesSlides/notesSlide48.xml"/><Relationship Id="rId9" Type="http://schemas.openxmlformats.org/officeDocument/2006/relationships/image" Target="../media/image2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56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49.xml"/><Relationship Id="rId9" Type="http://schemas.openxmlformats.org/officeDocument/2006/relationships/image" Target="../media/image54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6.png"/><Relationship Id="rId2" Type="http://schemas.microsoft.com/office/2007/relationships/media" Target="../media/media57.wav"/><Relationship Id="rId1" Type="http://schemas.openxmlformats.org/officeDocument/2006/relationships/audio" Target="NULL" TargetMode="External"/><Relationship Id="rId6" Type="http://schemas.openxmlformats.org/officeDocument/2006/relationships/image" Target="../media/image55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50.xml"/><Relationship Id="rId9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58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51.xml"/><Relationship Id="rId9" Type="http://schemas.openxmlformats.org/officeDocument/2006/relationships/image" Target="../media/image57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59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52.xml"/><Relationship Id="rId9" Type="http://schemas.openxmlformats.org/officeDocument/2006/relationships/image" Target="../media/image57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60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53.xml"/><Relationship Id="rId9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61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54.xml"/><Relationship Id="rId9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62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55.xml"/><Relationship Id="rId9" Type="http://schemas.openxmlformats.org/officeDocument/2006/relationships/image" Target="../media/image6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63.wav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61.jpeg"/><Relationship Id="rId4" Type="http://schemas.openxmlformats.org/officeDocument/2006/relationships/notesSlide" Target="../notesSlides/notesSlide5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eg"/><Relationship Id="rId2" Type="http://schemas.microsoft.com/office/2007/relationships/media" Target="../media/media6.wav"/><Relationship Id="rId1" Type="http://schemas.openxmlformats.org/officeDocument/2006/relationships/audio" Target="NULL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eg"/><Relationship Id="rId2" Type="http://schemas.microsoft.com/office/2007/relationships/media" Target="../media/media7.wav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8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9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63" y="1270000"/>
            <a:ext cx="2520950" cy="1871663"/>
          </a:xfrm>
          <a:prstGeom prst="rect">
            <a:avLst/>
          </a:prstGeom>
          <a:noFill/>
          <a:ln>
            <a:noFill/>
          </a:ln>
          <a:effectLst>
            <a:outerShdw dist="242633" dir="19027266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319088" y="260350"/>
            <a:ext cx="9648825" cy="63373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grpSp>
        <p:nvGrpSpPr>
          <p:cNvPr id="2052" name="Grupo 21"/>
          <p:cNvGrpSpPr>
            <a:grpSpLocks/>
          </p:cNvGrpSpPr>
          <p:nvPr/>
        </p:nvGrpSpPr>
        <p:grpSpPr bwMode="auto">
          <a:xfrm>
            <a:off x="3778250" y="1125538"/>
            <a:ext cx="2949575" cy="2016125"/>
            <a:chOff x="3703340" y="476672"/>
            <a:chExt cx="2950030" cy="2016224"/>
          </a:xfrm>
        </p:grpSpPr>
        <p:sp>
          <p:nvSpPr>
            <p:cNvPr id="12" name="Rectangle 17"/>
            <p:cNvSpPr>
              <a:spLocks noChangeArrowheads="1"/>
            </p:cNvSpPr>
            <p:nvPr/>
          </p:nvSpPr>
          <p:spPr bwMode="auto">
            <a:xfrm>
              <a:off x="3973257" y="476672"/>
              <a:ext cx="2680113" cy="1851116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 dirty="0"/>
            </a:p>
          </p:txBody>
        </p:sp>
        <p:pic>
          <p:nvPicPr>
            <p:cNvPr id="2058" name="Imagem 16" descr="mater.JPG"/>
            <p:cNvPicPr>
              <a:picLocks noChangeAspect="1"/>
            </p:cNvPicPr>
            <p:nvPr/>
          </p:nvPicPr>
          <p:blipFill>
            <a:blip r:embed="rId5">
              <a:lum bright="-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0" t="2336" b="3059"/>
            <a:stretch>
              <a:fillRect/>
            </a:stretch>
          </p:blipFill>
          <p:spPr bwMode="auto">
            <a:xfrm>
              <a:off x="3703340" y="620688"/>
              <a:ext cx="2806684" cy="1872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53" name="Grupo 22"/>
          <p:cNvGrpSpPr>
            <a:grpSpLocks/>
          </p:cNvGrpSpPr>
          <p:nvPr/>
        </p:nvGrpSpPr>
        <p:grpSpPr bwMode="auto">
          <a:xfrm>
            <a:off x="603250" y="1125538"/>
            <a:ext cx="2811463" cy="2016125"/>
            <a:chOff x="603861" y="476672"/>
            <a:chExt cx="2811447" cy="2016224"/>
          </a:xfrm>
        </p:grpSpPr>
        <p:sp>
          <p:nvSpPr>
            <p:cNvPr id="15" name="Rectangle 17"/>
            <p:cNvSpPr>
              <a:spLocks noChangeArrowheads="1"/>
            </p:cNvSpPr>
            <p:nvPr/>
          </p:nvSpPr>
          <p:spPr bwMode="auto">
            <a:xfrm>
              <a:off x="734035" y="476672"/>
              <a:ext cx="2681273" cy="1851116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 dirty="0"/>
            </a:p>
          </p:txBody>
        </p:sp>
        <p:pic>
          <p:nvPicPr>
            <p:cNvPr id="2056" name="Picture 2" descr="http://www.fm.usp.br/tutores/boletim/fmrp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91" r="4767"/>
            <a:stretch>
              <a:fillRect/>
            </a:stretch>
          </p:blipFill>
          <p:spPr bwMode="auto">
            <a:xfrm>
              <a:off x="603861" y="583555"/>
              <a:ext cx="2664296" cy="1909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534988" y="3429000"/>
            <a:ext cx="9217025" cy="284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pt-BR" sz="72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Ginecologia Obstetrícia</a:t>
            </a:r>
            <a:endParaRPr lang="pt-BR" sz="72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11267" name="Picture 3" descr="mae_e_bebe2_400"/>
          <p:cNvPicPr>
            <a:picLocks noChangeAspect="1" noChangeArrowheads="1"/>
          </p:cNvPicPr>
          <p:nvPr/>
        </p:nvPicPr>
        <p:blipFill>
          <a:blip r:embed="rId5">
            <a:lum bright="50000" contrast="-6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1"/>
          <a:stretch>
            <a:fillRect/>
          </a:stretch>
        </p:blipFill>
        <p:spPr bwMode="auto">
          <a:xfrm>
            <a:off x="0" y="0"/>
            <a:ext cx="217011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7735888" y="-26988"/>
            <a:ext cx="2592387" cy="7921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4000" b="1">
                <a:solidFill>
                  <a:schemeClr val="bg1"/>
                </a:solidFill>
                <a:effectLst/>
                <a:latin typeface="Comic Sans MS" pitchFamily="66" charset="0"/>
              </a:rPr>
              <a:t>Etiologia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2335213" y="765175"/>
            <a:ext cx="7345362" cy="530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3050" indent="-2730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23900" indent="-2667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A freqüência e volume de hemorragia aumentam com a evolução da gestação</a:t>
            </a:r>
          </a:p>
          <a:p>
            <a:pPr lvl="1"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3% no 1</a:t>
            </a:r>
            <a:r>
              <a:rPr lang="pt-BR" altLang="pt-BR" sz="2000" b="1" u="sng" baseline="30000">
                <a:solidFill>
                  <a:srgbClr val="0000FF"/>
                </a:solidFill>
                <a:effectLst/>
                <a:cs typeface="Arial" charset="0"/>
              </a:rPr>
              <a:t>o</a:t>
            </a: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 trimestre (0.03 ml)</a:t>
            </a:r>
          </a:p>
          <a:p>
            <a:pPr lvl="1"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12% no 2</a:t>
            </a:r>
            <a:r>
              <a:rPr lang="pt-BR" altLang="pt-BR" sz="2000" b="1" u="sng" baseline="30000">
                <a:solidFill>
                  <a:srgbClr val="0000FF"/>
                </a:solidFill>
                <a:effectLst/>
                <a:cs typeface="Arial" charset="0"/>
              </a:rPr>
              <a:t>o</a:t>
            </a: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 trimestre (0.1 ml)</a:t>
            </a:r>
          </a:p>
          <a:p>
            <a:pPr lvl="1"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45% no 3</a:t>
            </a:r>
            <a:r>
              <a:rPr lang="pt-BR" altLang="pt-BR" sz="2000" b="1" u="sng" baseline="30000">
                <a:solidFill>
                  <a:srgbClr val="0000FF"/>
                </a:solidFill>
                <a:effectLst/>
                <a:cs typeface="Arial" charset="0"/>
              </a:rPr>
              <a:t>o</a:t>
            </a: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 trimestre (&gt; 0.25 ml)</a:t>
            </a:r>
            <a:endParaRPr lang="pt-BR" altLang="pt-BR" sz="2000" b="1">
              <a:effectLst/>
              <a:cs typeface="Arial" charset="0"/>
            </a:endParaRPr>
          </a:p>
          <a:p>
            <a:pPr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Antígenos eritrocitários que estão relacionados à DHPN:</a:t>
            </a:r>
          </a:p>
          <a:p>
            <a:pPr lvl="1"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sistema Rh </a:t>
            </a:r>
          </a:p>
          <a:p>
            <a:pPr lvl="1"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sistema ABO</a:t>
            </a:r>
          </a:p>
          <a:p>
            <a:pPr lvl="1"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antígenos atípicos (MN, Kell, Lewis, C, E): 2%</a:t>
            </a:r>
          </a:p>
        </p:txBody>
      </p:sp>
      <p:sp>
        <p:nvSpPr>
          <p:cNvPr id="11270" name="Text Box 14"/>
          <p:cNvSpPr txBox="1">
            <a:spLocks noChangeArrowheads="1"/>
          </p:cNvSpPr>
          <p:nvPr/>
        </p:nvSpPr>
        <p:spPr bwMode="auto">
          <a:xfrm>
            <a:off x="5473700" y="4581525"/>
            <a:ext cx="2190750" cy="671513"/>
          </a:xfrm>
          <a:prstGeom prst="rect">
            <a:avLst/>
          </a:prstGeo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800" b="1">
              <a:solidFill>
                <a:schemeClr val="bg1"/>
              </a:solidFill>
              <a:effectLst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200" b="1">
                <a:solidFill>
                  <a:schemeClr val="bg1"/>
                </a:solidFill>
                <a:effectLst/>
                <a:cs typeface="Arial" charset="0"/>
              </a:rPr>
              <a:t>98% dos casos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800" b="1">
              <a:solidFill>
                <a:schemeClr val="bg1"/>
              </a:solidFill>
              <a:effectLst/>
            </a:endParaRPr>
          </a:p>
        </p:txBody>
      </p:sp>
      <p:sp>
        <p:nvSpPr>
          <p:cNvPr id="421904" name="AutoShape 16"/>
          <p:cNvSpPr>
            <a:spLocks/>
          </p:cNvSpPr>
          <p:nvPr/>
        </p:nvSpPr>
        <p:spPr bwMode="auto">
          <a:xfrm>
            <a:off x="4856163" y="4508500"/>
            <a:ext cx="287337" cy="914400"/>
          </a:xfrm>
          <a:prstGeom prst="rightBrace">
            <a:avLst>
              <a:gd name="adj1" fmla="val 26519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pt-BR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12291" name="Picture 3" descr="mae_e_bebe2_400"/>
          <p:cNvPicPr>
            <a:picLocks noChangeAspect="1" noChangeArrowheads="1"/>
          </p:cNvPicPr>
          <p:nvPr/>
        </p:nvPicPr>
        <p:blipFill>
          <a:blip r:embed="rId5">
            <a:lum bright="50000" contrast="-6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1"/>
          <a:stretch>
            <a:fillRect/>
          </a:stretch>
        </p:blipFill>
        <p:spPr bwMode="auto">
          <a:xfrm>
            <a:off x="0" y="0"/>
            <a:ext cx="217011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6872288" y="-26988"/>
            <a:ext cx="3455987" cy="7921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4000" b="1">
                <a:solidFill>
                  <a:schemeClr val="bg1"/>
                </a:solidFill>
                <a:effectLst/>
                <a:latin typeface="Comic Sans MS" pitchFamily="66" charset="0"/>
              </a:rPr>
              <a:t>Fisiopatologia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2119313" y="765175"/>
            <a:ext cx="7488237" cy="319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3050" indent="-2730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23900" indent="-2667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7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Sistema ABO</a:t>
            </a:r>
          </a:p>
          <a:p>
            <a:pPr lvl="1" algn="just" eaLnBrk="1" hangingPunct="1">
              <a:lnSpc>
                <a:spcPct val="17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incompatibilidade ABO ocorre em 30% das gestações</a:t>
            </a:r>
          </a:p>
          <a:p>
            <a:pPr lvl="1" algn="just" eaLnBrk="1" hangingPunct="1">
              <a:lnSpc>
                <a:spcPct val="17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genes com 3 alelos (I</a:t>
            </a:r>
            <a:r>
              <a:rPr lang="pt-BR" altLang="pt-BR" sz="2000" b="1" baseline="30000">
                <a:solidFill>
                  <a:srgbClr val="0000FF"/>
                </a:solidFill>
                <a:effectLst/>
                <a:cs typeface="Arial" charset="0"/>
              </a:rPr>
              <a:t>A</a:t>
            </a: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 I</a:t>
            </a:r>
            <a:r>
              <a:rPr lang="pt-BR" altLang="pt-BR" sz="2000" b="1" baseline="30000">
                <a:solidFill>
                  <a:srgbClr val="0000FF"/>
                </a:solidFill>
                <a:effectLst/>
                <a:cs typeface="Arial" charset="0"/>
              </a:rPr>
              <a:t>B</a:t>
            </a: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 e i – cromossomo 9)</a:t>
            </a:r>
          </a:p>
          <a:p>
            <a:pPr lvl="1" algn="just" eaLnBrk="1" hangingPunct="1">
              <a:lnSpc>
                <a:spcPct val="17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antígenos são representados pelas letras A, B</a:t>
            </a:r>
          </a:p>
          <a:p>
            <a:pPr lvl="1" algn="just" eaLnBrk="1" hangingPunct="1">
              <a:lnSpc>
                <a:spcPct val="17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tipos A, B, AB e O</a:t>
            </a:r>
          </a:p>
          <a:p>
            <a:pPr lvl="1" algn="just" eaLnBrk="1" hangingPunct="1">
              <a:lnSpc>
                <a:spcPct val="17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dois anticorpos (aglutininas): anti – A e anti – B</a:t>
            </a:r>
            <a:endParaRPr lang="pt-BR" altLang="pt-BR" sz="2000" b="1">
              <a:solidFill>
                <a:srgbClr val="FF0000"/>
              </a:solidFill>
              <a:effectLst/>
              <a:cs typeface="Arial" charset="0"/>
            </a:endParaRPr>
          </a:p>
        </p:txBody>
      </p:sp>
      <p:pic>
        <p:nvPicPr>
          <p:cNvPr id="12294" name="Picture 7" descr="hemaceas-humana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50" y="4038600"/>
            <a:ext cx="2732088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5" name="Group 12"/>
          <p:cNvGrpSpPr>
            <a:grpSpLocks/>
          </p:cNvGrpSpPr>
          <p:nvPr/>
        </p:nvGrpSpPr>
        <p:grpSpPr bwMode="auto">
          <a:xfrm>
            <a:off x="4278313" y="4581525"/>
            <a:ext cx="5545137" cy="1152525"/>
            <a:chOff x="2650" y="2478"/>
            <a:chExt cx="2459" cy="544"/>
          </a:xfrm>
        </p:grpSpPr>
        <p:pic>
          <p:nvPicPr>
            <p:cNvPr id="12296" name="Picture 9" descr="tipo-sanguineo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420"/>
            <a:stretch>
              <a:fillRect/>
            </a:stretch>
          </p:blipFill>
          <p:spPr bwMode="auto">
            <a:xfrm>
              <a:off x="2650" y="2478"/>
              <a:ext cx="792" cy="54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7" name="Picture 10" descr="tipo-sanguineo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00"/>
            <a:stretch>
              <a:fillRect/>
            </a:stretch>
          </p:blipFill>
          <p:spPr bwMode="auto">
            <a:xfrm>
              <a:off x="4329" y="2478"/>
              <a:ext cx="78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8" name="Picture 11" descr="genot-possiveis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28" r="3999"/>
            <a:stretch>
              <a:fillRect/>
            </a:stretch>
          </p:blipFill>
          <p:spPr bwMode="auto">
            <a:xfrm>
              <a:off x="3421" y="2478"/>
              <a:ext cx="936" cy="54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53" name="AutoShape 45"/>
          <p:cNvSpPr>
            <a:spLocks noChangeArrowheads="1"/>
          </p:cNvSpPr>
          <p:nvPr/>
        </p:nvSpPr>
        <p:spPr bwMode="auto">
          <a:xfrm>
            <a:off x="4856163" y="4725988"/>
            <a:ext cx="574675" cy="647700"/>
          </a:xfrm>
          <a:prstGeom prst="downArrow">
            <a:avLst>
              <a:gd name="adj1" fmla="val 50000"/>
              <a:gd name="adj2" fmla="val 28177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299011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13316" name="Rectangle 5"/>
          <p:cNvSpPr>
            <a:spLocks noChangeArrowheads="1"/>
          </p:cNvSpPr>
          <p:nvPr/>
        </p:nvSpPr>
        <p:spPr bwMode="auto">
          <a:xfrm>
            <a:off x="7088188" y="-26988"/>
            <a:ext cx="3240087" cy="7921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600" b="1">
                <a:solidFill>
                  <a:schemeClr val="bg1"/>
                </a:solidFill>
                <a:effectLst/>
                <a:latin typeface="Comic Sans MS" pitchFamily="66" charset="0"/>
              </a:rPr>
              <a:t>Fisiopatologia</a:t>
            </a:r>
          </a:p>
        </p:txBody>
      </p:sp>
      <p:sp>
        <p:nvSpPr>
          <p:cNvPr id="299018" name="Text Box 10"/>
          <p:cNvSpPr txBox="1">
            <a:spLocks noChangeArrowheads="1"/>
          </p:cNvSpPr>
          <p:nvPr/>
        </p:nvSpPr>
        <p:spPr bwMode="auto">
          <a:xfrm>
            <a:off x="1543050" y="908050"/>
            <a:ext cx="7191375" cy="946150"/>
          </a:xfrm>
          <a:prstGeom prst="rect">
            <a:avLst/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40000"/>
              </a:lnSpc>
              <a:defRPr/>
            </a:pPr>
            <a:r>
              <a:rPr lang="pt-BR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Aglutininas (IgG) de mãe O cruzam a barreira placentária e se ligam aos antígenos A e B das hemácias fetais</a:t>
            </a:r>
          </a:p>
        </p:txBody>
      </p:sp>
      <p:sp>
        <p:nvSpPr>
          <p:cNvPr id="299021" name="AutoShape 13"/>
          <p:cNvSpPr>
            <a:spLocks noChangeArrowheads="1"/>
          </p:cNvSpPr>
          <p:nvPr/>
        </p:nvSpPr>
        <p:spPr bwMode="auto">
          <a:xfrm>
            <a:off x="4856163" y="1844675"/>
            <a:ext cx="574675" cy="647700"/>
          </a:xfrm>
          <a:prstGeom prst="downArrow">
            <a:avLst>
              <a:gd name="adj1" fmla="val 50000"/>
              <a:gd name="adj2" fmla="val 28177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299023" name="Text Box 15"/>
          <p:cNvSpPr txBox="1">
            <a:spLocks noChangeArrowheads="1"/>
          </p:cNvSpPr>
          <p:nvPr/>
        </p:nvSpPr>
        <p:spPr bwMode="auto">
          <a:xfrm>
            <a:off x="2767013" y="2636838"/>
            <a:ext cx="4806950" cy="885825"/>
          </a:xfrm>
          <a:prstGeom prst="rect">
            <a:avLst/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pt-BR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Complexo hemácia – aglutininas </a:t>
            </a:r>
            <a:r>
              <a:rPr lang="pt-BR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↑</a:t>
            </a:r>
          </a:p>
          <a:p>
            <a:pPr algn="ctr">
              <a:lnSpc>
                <a:spcPct val="130000"/>
              </a:lnSpc>
              <a:defRPr/>
            </a:pPr>
            <a:r>
              <a:rPr lang="pt-BR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quimiotaxia de macrófagos</a:t>
            </a:r>
          </a:p>
        </p:txBody>
      </p:sp>
      <p:sp>
        <p:nvSpPr>
          <p:cNvPr id="299024" name="Text Box 16"/>
          <p:cNvSpPr txBox="1">
            <a:spLocks noChangeArrowheads="1"/>
          </p:cNvSpPr>
          <p:nvPr/>
        </p:nvSpPr>
        <p:spPr bwMode="auto">
          <a:xfrm>
            <a:off x="2840038" y="4292600"/>
            <a:ext cx="4608512" cy="488950"/>
          </a:xfrm>
          <a:prstGeom prst="rect">
            <a:avLst/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pt-BR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Lesão de membrana e esferócitos</a:t>
            </a:r>
          </a:p>
        </p:txBody>
      </p:sp>
      <p:sp>
        <p:nvSpPr>
          <p:cNvPr id="299051" name="Text Box 43"/>
          <p:cNvSpPr txBox="1">
            <a:spLocks noChangeArrowheads="1"/>
          </p:cNvSpPr>
          <p:nvPr/>
        </p:nvSpPr>
        <p:spPr bwMode="auto">
          <a:xfrm>
            <a:off x="3127375" y="1998663"/>
            <a:ext cx="54737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2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Sistema 	    reticulo – endotelial</a:t>
            </a:r>
          </a:p>
        </p:txBody>
      </p:sp>
      <p:sp>
        <p:nvSpPr>
          <p:cNvPr id="299052" name="AutoShape 44"/>
          <p:cNvSpPr>
            <a:spLocks noChangeArrowheads="1"/>
          </p:cNvSpPr>
          <p:nvPr/>
        </p:nvSpPr>
        <p:spPr bwMode="auto">
          <a:xfrm>
            <a:off x="4856163" y="3500438"/>
            <a:ext cx="574675" cy="647700"/>
          </a:xfrm>
          <a:prstGeom prst="downArrow">
            <a:avLst>
              <a:gd name="adj1" fmla="val 50000"/>
              <a:gd name="adj2" fmla="val 28177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299054" name="AutoShape 46"/>
          <p:cNvSpPr>
            <a:spLocks noChangeArrowheads="1"/>
          </p:cNvSpPr>
          <p:nvPr/>
        </p:nvSpPr>
        <p:spPr bwMode="auto">
          <a:xfrm>
            <a:off x="3703638" y="5157788"/>
            <a:ext cx="2808287" cy="1274762"/>
          </a:xfrm>
          <a:prstGeom prst="irregularSeal1">
            <a:avLst/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130000"/>
              </a:lnSpc>
              <a:defRPr/>
            </a:pPr>
            <a:r>
              <a:rPr lang="pt-BR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Hemólise</a:t>
            </a:r>
            <a:endParaRPr lang="pt-BR" sz="28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99055" name="Rectangle 47"/>
          <p:cNvSpPr>
            <a:spLocks noChangeArrowheads="1"/>
          </p:cNvSpPr>
          <p:nvPr/>
        </p:nvSpPr>
        <p:spPr bwMode="auto">
          <a:xfrm>
            <a:off x="2479675" y="2565400"/>
            <a:ext cx="5400675" cy="395922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13325" name="Picture 48" descr="hemóli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4" b="13461"/>
          <a:stretch>
            <a:fillRect/>
          </a:stretch>
        </p:blipFill>
        <p:spPr bwMode="auto">
          <a:xfrm>
            <a:off x="1111250" y="4941888"/>
            <a:ext cx="2370138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6" name="Text Box 49"/>
          <p:cNvSpPr txBox="1">
            <a:spLocks noChangeArrowheads="1"/>
          </p:cNvSpPr>
          <p:nvPr/>
        </p:nvSpPr>
        <p:spPr bwMode="auto">
          <a:xfrm>
            <a:off x="8286750" y="5300663"/>
            <a:ext cx="1411288" cy="946150"/>
          </a:xfrm>
          <a:prstGeom prst="rect">
            <a:avLst/>
          </a:prstGeo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800" b="1">
                <a:solidFill>
                  <a:schemeClr val="bg1"/>
                </a:solidFill>
                <a:effectLst/>
              </a:rPr>
              <a:t>anemia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800" b="1">
                <a:solidFill>
                  <a:schemeClr val="bg1"/>
                </a:solidFill>
                <a:effectLst/>
              </a:rPr>
              <a:t>fetal</a:t>
            </a:r>
          </a:p>
        </p:txBody>
      </p:sp>
      <p:sp>
        <p:nvSpPr>
          <p:cNvPr id="299058" name="AutoShape 50"/>
          <p:cNvSpPr>
            <a:spLocks noChangeArrowheads="1"/>
          </p:cNvSpPr>
          <p:nvPr/>
        </p:nvSpPr>
        <p:spPr bwMode="auto">
          <a:xfrm rot="16200000">
            <a:off x="7175500" y="5100638"/>
            <a:ext cx="360363" cy="1481137"/>
          </a:xfrm>
          <a:prstGeom prst="downArrow">
            <a:avLst>
              <a:gd name="adj1" fmla="val 50000"/>
              <a:gd name="adj2" fmla="val 102753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14339" name="Picture 3" descr="mae_e_bebe2_400"/>
          <p:cNvPicPr>
            <a:picLocks noChangeAspect="1" noChangeArrowheads="1"/>
          </p:cNvPicPr>
          <p:nvPr/>
        </p:nvPicPr>
        <p:blipFill>
          <a:blip r:embed="rId5">
            <a:lum bright="50000" contrast="-6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1"/>
          <a:stretch>
            <a:fillRect/>
          </a:stretch>
        </p:blipFill>
        <p:spPr bwMode="auto">
          <a:xfrm>
            <a:off x="0" y="0"/>
            <a:ext cx="217011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6872288" y="-26988"/>
            <a:ext cx="3455987" cy="7921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4000" b="1">
                <a:solidFill>
                  <a:schemeClr val="bg1"/>
                </a:solidFill>
                <a:effectLst/>
                <a:latin typeface="Comic Sans MS" pitchFamily="66" charset="0"/>
              </a:rPr>
              <a:t>Fisiopatologia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2336800" y="692150"/>
            <a:ext cx="7127875" cy="545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3050" indent="-2730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23900" indent="-2667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8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Não necessita exposição prévia</a:t>
            </a:r>
          </a:p>
          <a:p>
            <a:pPr algn="just" eaLnBrk="1" hangingPunct="1">
              <a:lnSpc>
                <a:spcPct val="18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Hemólise rara (2%) e leve</a:t>
            </a:r>
          </a:p>
          <a:p>
            <a:pPr algn="just" eaLnBrk="1" hangingPunct="1">
              <a:lnSpc>
                <a:spcPct val="18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Nunca causa anemia fetal grave</a:t>
            </a:r>
          </a:p>
          <a:p>
            <a:pPr algn="just" eaLnBrk="1" hangingPunct="1">
              <a:lnSpc>
                <a:spcPct val="18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Fatores de proteção:</a:t>
            </a:r>
          </a:p>
          <a:p>
            <a:pPr lvl="1" algn="just" eaLnBrk="1" hangingPunct="1">
              <a:lnSpc>
                <a:spcPct val="17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maioria das aglutininas maternas são IgM</a:t>
            </a:r>
          </a:p>
          <a:p>
            <a:pPr lvl="1" algn="just" eaLnBrk="1" hangingPunct="1">
              <a:lnSpc>
                <a:spcPct val="17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reduzido n</a:t>
            </a:r>
            <a:r>
              <a:rPr lang="pt-BR" altLang="pt-BR" sz="2000" b="1" u="sng" baseline="30000">
                <a:solidFill>
                  <a:srgbClr val="0000FF"/>
                </a:solidFill>
                <a:effectLst/>
                <a:cs typeface="Arial" charset="0"/>
              </a:rPr>
              <a:t>o</a:t>
            </a: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 de antígenos A e B nas hemácias fetais</a:t>
            </a:r>
          </a:p>
          <a:p>
            <a:pPr lvl="1" algn="just" eaLnBrk="1" hangingPunct="1">
              <a:lnSpc>
                <a:spcPct val="17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presença de antígenos A e B em todos os tecidos fetais, competindo com os antígenos eritrocitários</a:t>
            </a:r>
            <a:endParaRPr lang="pt-BR" altLang="pt-BR" sz="2000" b="1">
              <a:effectLst/>
              <a:cs typeface="Arial" charset="0"/>
            </a:endParaRPr>
          </a:p>
          <a:p>
            <a:pPr algn="just" eaLnBrk="1" hangingPunct="1">
              <a:lnSpc>
                <a:spcPct val="18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Complicações relacionadas à hiperbilirrubinemia são freqüentes no período neonatal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15363" name="Picture 3" descr="mae_e_bebe2_400"/>
          <p:cNvPicPr>
            <a:picLocks noChangeAspect="1" noChangeArrowheads="1"/>
          </p:cNvPicPr>
          <p:nvPr/>
        </p:nvPicPr>
        <p:blipFill>
          <a:blip r:embed="rId5">
            <a:lum bright="50000" contrast="-6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1"/>
          <a:stretch>
            <a:fillRect/>
          </a:stretch>
        </p:blipFill>
        <p:spPr bwMode="auto">
          <a:xfrm>
            <a:off x="0" y="0"/>
            <a:ext cx="217011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2119313" y="765175"/>
            <a:ext cx="7345362" cy="526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3050" indent="-2730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23900" indent="-2667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9842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7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Sistema Rh (Macaco Rhesus)</a:t>
            </a:r>
          </a:p>
          <a:p>
            <a:pPr lvl="1" algn="just" eaLnBrk="1" hangingPunct="1">
              <a:lnSpc>
                <a:spcPct val="17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genes com 3 alelos (cromossomo 1)</a:t>
            </a:r>
          </a:p>
          <a:p>
            <a:pPr lvl="1" algn="just" eaLnBrk="1" hangingPunct="1">
              <a:lnSpc>
                <a:spcPct val="17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antígenos são representados pelas letras CDE/cde</a:t>
            </a:r>
          </a:p>
          <a:p>
            <a:pPr lvl="1" algn="just" eaLnBrk="1" hangingPunct="1">
              <a:lnSpc>
                <a:spcPct val="17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várias combinações: Cde, cde, cDE, cDe, Cde, cdE, CDE, Cde </a:t>
            </a:r>
          </a:p>
          <a:p>
            <a:pPr lvl="1" algn="just" eaLnBrk="1" hangingPunct="1">
              <a:lnSpc>
                <a:spcPct val="17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Rh positivo: DD ou Dd e Rh negativo: dd</a:t>
            </a:r>
          </a:p>
          <a:p>
            <a:pPr lvl="1" algn="just" eaLnBrk="1" hangingPunct="1">
              <a:lnSpc>
                <a:spcPct val="17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fenótipo D fraco (D</a:t>
            </a:r>
            <a:r>
              <a:rPr lang="pt-BR" altLang="pt-BR" sz="2000" b="1" baseline="30000">
                <a:solidFill>
                  <a:srgbClr val="0000FF"/>
                </a:solidFill>
                <a:effectLst/>
                <a:cs typeface="Arial" charset="0"/>
              </a:rPr>
              <a:t>u</a:t>
            </a: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):</a:t>
            </a:r>
          </a:p>
          <a:p>
            <a:pPr lvl="2" algn="just" eaLnBrk="1" hangingPunct="1">
              <a:lnSpc>
                <a:spcPct val="170000"/>
              </a:lnSpc>
              <a:spcBef>
                <a:spcPct val="0"/>
              </a:spcBef>
              <a:buFontTx/>
              <a:buBlip>
                <a:blip r:embed="rId8"/>
              </a:buBlip>
            </a:pPr>
            <a:r>
              <a:rPr lang="pt-BR" altLang="pt-BR" sz="2000" b="1">
                <a:effectLst/>
                <a:cs typeface="Arial" charset="0"/>
              </a:rPr>
              <a:t> </a:t>
            </a:r>
            <a:r>
              <a:rPr lang="pt-BR" altLang="pt-BR" sz="2000" b="1">
                <a:solidFill>
                  <a:srgbClr val="FF0000"/>
                </a:solidFill>
                <a:effectLst/>
                <a:cs typeface="Arial" charset="0"/>
              </a:rPr>
              <a:t>poucos sítios antigênicos</a:t>
            </a:r>
          </a:p>
          <a:p>
            <a:pPr lvl="2" algn="just" eaLnBrk="1" hangingPunct="1">
              <a:lnSpc>
                <a:spcPct val="170000"/>
              </a:lnSpc>
              <a:spcBef>
                <a:spcPct val="0"/>
              </a:spcBef>
              <a:buFontTx/>
              <a:buBlip>
                <a:blip r:embed="rId8"/>
              </a:buBlip>
            </a:pPr>
            <a:r>
              <a:rPr lang="pt-BR" altLang="pt-BR" sz="2000" b="1">
                <a:effectLst/>
                <a:cs typeface="Arial" charset="0"/>
              </a:rPr>
              <a:t> </a:t>
            </a:r>
            <a:r>
              <a:rPr lang="pt-BR" altLang="pt-BR" sz="2000" b="1">
                <a:solidFill>
                  <a:srgbClr val="FF0000"/>
                </a:solidFill>
                <a:effectLst/>
                <a:cs typeface="Arial" charset="0"/>
              </a:rPr>
              <a:t>redução da expressão do antígeno D</a:t>
            </a:r>
          </a:p>
          <a:p>
            <a:pPr lvl="2" algn="just" eaLnBrk="1" hangingPunct="1">
              <a:lnSpc>
                <a:spcPct val="170000"/>
              </a:lnSpc>
              <a:spcBef>
                <a:spcPct val="0"/>
              </a:spcBef>
              <a:buFontTx/>
              <a:buBlip>
                <a:blip r:embed="rId8"/>
              </a:buBlip>
            </a:pPr>
            <a:r>
              <a:rPr lang="pt-BR" altLang="pt-BR" sz="2000" b="1">
                <a:solidFill>
                  <a:srgbClr val="FF0000"/>
                </a:solidFill>
                <a:effectLst/>
                <a:cs typeface="Arial" charset="0"/>
              </a:rPr>
              <a:t> antígeno D variante – Rh negativo</a:t>
            </a:r>
            <a:endParaRPr lang="pt-BR" altLang="pt-BR" sz="2000" b="1">
              <a:solidFill>
                <a:srgbClr val="0000FF"/>
              </a:solidFill>
              <a:effectLst/>
              <a:cs typeface="Arial" charset="0"/>
            </a:endParaRPr>
          </a:p>
        </p:txBody>
      </p:sp>
      <p:pic>
        <p:nvPicPr>
          <p:cNvPr id="15365" name="Picture 9" descr="tipo s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4292600"/>
            <a:ext cx="189230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Rectangle 10"/>
          <p:cNvSpPr>
            <a:spLocks noChangeArrowheads="1"/>
          </p:cNvSpPr>
          <p:nvPr/>
        </p:nvSpPr>
        <p:spPr bwMode="auto">
          <a:xfrm>
            <a:off x="6872288" y="-26988"/>
            <a:ext cx="3455987" cy="7921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4000" b="1">
                <a:solidFill>
                  <a:schemeClr val="bg1"/>
                </a:solidFill>
                <a:effectLst/>
                <a:latin typeface="Comic Sans MS" pitchFamily="66" charset="0"/>
              </a:rPr>
              <a:t>Fisiopatologia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2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7159625" y="-26988"/>
            <a:ext cx="3168650" cy="7921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600" b="1">
                <a:solidFill>
                  <a:schemeClr val="bg1"/>
                </a:solidFill>
                <a:effectLst/>
                <a:latin typeface="Comic Sans MS" pitchFamily="66" charset="0"/>
              </a:rPr>
              <a:t>Fisiopatologia</a:t>
            </a:r>
          </a:p>
        </p:txBody>
      </p:sp>
      <p:pic>
        <p:nvPicPr>
          <p:cNvPr id="1638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3" y="765175"/>
            <a:ext cx="6937375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3946" name="Text Box 10"/>
          <p:cNvSpPr txBox="1">
            <a:spLocks noChangeArrowheads="1"/>
          </p:cNvSpPr>
          <p:nvPr/>
        </p:nvSpPr>
        <p:spPr bwMode="auto">
          <a:xfrm>
            <a:off x="2190750" y="5516563"/>
            <a:ext cx="2660650" cy="790575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accent1"/>
              </a:gs>
              <a:gs pos="100000">
                <a:srgbClr val="0000FF"/>
              </a:gs>
            </a:gsLst>
            <a:lin ang="5400000" scaled="1"/>
          </a:gradFill>
          <a:ln w="38100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pt-BR" sz="1800" b="1">
                <a:solidFill>
                  <a:srgbClr val="000066"/>
                </a:solidFill>
                <a:effectLst/>
              </a:rPr>
              <a:t>Produção lenta de IgM</a:t>
            </a:r>
          </a:p>
          <a:p>
            <a:pPr algn="ctr">
              <a:lnSpc>
                <a:spcPct val="120000"/>
              </a:lnSpc>
              <a:defRPr/>
            </a:pPr>
            <a:r>
              <a:rPr lang="pt-BR" sz="1800" b="1">
                <a:solidFill>
                  <a:srgbClr val="000066"/>
                </a:solidFill>
                <a:effectLst/>
              </a:rPr>
              <a:t>e tardia de IgG</a:t>
            </a:r>
          </a:p>
        </p:txBody>
      </p:sp>
      <p:sp>
        <p:nvSpPr>
          <p:cNvPr id="423947" name="Text Box 11"/>
          <p:cNvSpPr txBox="1">
            <a:spLocks noChangeArrowheads="1"/>
          </p:cNvSpPr>
          <p:nvPr/>
        </p:nvSpPr>
        <p:spPr bwMode="auto">
          <a:xfrm>
            <a:off x="5575300" y="5516563"/>
            <a:ext cx="2800350" cy="790575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accent1"/>
              </a:gs>
              <a:gs pos="100000">
                <a:srgbClr val="0000FF"/>
              </a:gs>
            </a:gsLst>
            <a:lin ang="5400000" scaled="1"/>
          </a:gradFill>
          <a:ln w="38100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pt-BR" sz="1800" b="1">
                <a:solidFill>
                  <a:srgbClr val="000066"/>
                </a:solidFill>
                <a:effectLst/>
              </a:rPr>
              <a:t>Produção rápida de IgG</a:t>
            </a:r>
          </a:p>
          <a:p>
            <a:pPr algn="ctr">
              <a:lnSpc>
                <a:spcPct val="120000"/>
              </a:lnSpc>
              <a:defRPr/>
            </a:pPr>
            <a:r>
              <a:rPr lang="pt-BR" sz="1800" b="1">
                <a:solidFill>
                  <a:srgbClr val="000066"/>
                </a:solidFill>
                <a:effectLst/>
              </a:rPr>
              <a:t>de alta afinidade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AutoShape 2"/>
          <p:cNvSpPr>
            <a:spLocks noChangeArrowheads="1"/>
          </p:cNvSpPr>
          <p:nvPr/>
        </p:nvSpPr>
        <p:spPr bwMode="auto">
          <a:xfrm>
            <a:off x="7880350" y="1844675"/>
            <a:ext cx="430213" cy="647700"/>
          </a:xfrm>
          <a:prstGeom prst="downArrow">
            <a:avLst>
              <a:gd name="adj1" fmla="val 50000"/>
              <a:gd name="adj2" fmla="val 37638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440323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7088188" y="-26988"/>
            <a:ext cx="3240087" cy="7921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600" b="1">
                <a:solidFill>
                  <a:schemeClr val="bg1"/>
                </a:solidFill>
                <a:effectLst/>
                <a:latin typeface="Comic Sans MS" pitchFamily="66" charset="0"/>
              </a:rPr>
              <a:t>Fisiopatologia</a:t>
            </a:r>
          </a:p>
        </p:txBody>
      </p:sp>
      <p:sp>
        <p:nvSpPr>
          <p:cNvPr id="440325" name="AutoShape 5"/>
          <p:cNvSpPr>
            <a:spLocks noChangeArrowheads="1"/>
          </p:cNvSpPr>
          <p:nvPr/>
        </p:nvSpPr>
        <p:spPr bwMode="auto">
          <a:xfrm rot="16200000">
            <a:off x="3667919" y="1016794"/>
            <a:ext cx="433388" cy="647700"/>
          </a:xfrm>
          <a:prstGeom prst="downArrow">
            <a:avLst>
              <a:gd name="adj1" fmla="val 50000"/>
              <a:gd name="adj2" fmla="val 37363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440326" name="AutoShape 6"/>
          <p:cNvSpPr>
            <a:spLocks noChangeArrowheads="1"/>
          </p:cNvSpPr>
          <p:nvPr/>
        </p:nvSpPr>
        <p:spPr bwMode="auto">
          <a:xfrm>
            <a:off x="679450" y="785813"/>
            <a:ext cx="2808288" cy="1274762"/>
          </a:xfrm>
          <a:prstGeom prst="irregularSeal1">
            <a:avLst/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130000"/>
              </a:lnSpc>
              <a:defRPr/>
            </a:pPr>
            <a:r>
              <a:rPr lang="pt-BR" sz="2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Hemólise</a:t>
            </a:r>
            <a:endParaRPr lang="pt-BR" sz="26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40327" name="Text Box 7"/>
          <p:cNvSpPr txBox="1">
            <a:spLocks noChangeArrowheads="1"/>
          </p:cNvSpPr>
          <p:nvPr/>
        </p:nvSpPr>
        <p:spPr bwMode="auto">
          <a:xfrm>
            <a:off x="4495800" y="958850"/>
            <a:ext cx="1584325" cy="822325"/>
          </a:xfrm>
          <a:prstGeom prst="rect">
            <a:avLst/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anemia</a:t>
            </a:r>
          </a:p>
          <a:p>
            <a:pPr algn="ctr">
              <a:defRPr/>
            </a:pPr>
            <a:r>
              <a:rPr lang="pt-BR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fetal</a:t>
            </a:r>
          </a:p>
        </p:txBody>
      </p:sp>
      <p:sp>
        <p:nvSpPr>
          <p:cNvPr id="440328" name="Text Box 8"/>
          <p:cNvSpPr txBox="1">
            <a:spLocks noChangeArrowheads="1"/>
          </p:cNvSpPr>
          <p:nvPr/>
        </p:nvSpPr>
        <p:spPr bwMode="auto">
          <a:xfrm>
            <a:off x="7232650" y="958850"/>
            <a:ext cx="1727200" cy="822325"/>
          </a:xfrm>
          <a:prstGeom prst="rect">
            <a:avLst/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hipóxia</a:t>
            </a:r>
          </a:p>
          <a:p>
            <a:pPr algn="ctr">
              <a:defRPr/>
            </a:pPr>
            <a:r>
              <a:rPr lang="pt-BR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tecidual</a:t>
            </a:r>
          </a:p>
        </p:txBody>
      </p:sp>
      <p:sp>
        <p:nvSpPr>
          <p:cNvPr id="440329" name="Text Box 9"/>
          <p:cNvSpPr txBox="1">
            <a:spLocks noChangeArrowheads="1"/>
          </p:cNvSpPr>
          <p:nvPr/>
        </p:nvSpPr>
        <p:spPr bwMode="auto">
          <a:xfrm>
            <a:off x="6438900" y="2667000"/>
            <a:ext cx="3240088" cy="762000"/>
          </a:xfrm>
          <a:prstGeom prst="rect">
            <a:avLst/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eritropoiese medular e extramedular</a:t>
            </a: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4148138" y="1989138"/>
            <a:ext cx="2363787" cy="43497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 b="1">
                <a:solidFill>
                  <a:srgbClr val="0000FF"/>
                </a:solidFill>
                <a:effectLst/>
              </a:rPr>
              <a:t>eritropoetina fetal</a:t>
            </a:r>
          </a:p>
        </p:txBody>
      </p:sp>
      <p:sp>
        <p:nvSpPr>
          <p:cNvPr id="440331" name="Line 11"/>
          <p:cNvSpPr>
            <a:spLocks noChangeShapeType="1"/>
          </p:cNvSpPr>
          <p:nvPr/>
        </p:nvSpPr>
        <p:spPr bwMode="auto">
          <a:xfrm>
            <a:off x="6584950" y="2205038"/>
            <a:ext cx="10795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40332" name="Text Box 12"/>
          <p:cNvSpPr txBox="1">
            <a:spLocks noChangeArrowheads="1"/>
          </p:cNvSpPr>
          <p:nvPr/>
        </p:nvSpPr>
        <p:spPr bwMode="auto">
          <a:xfrm>
            <a:off x="6583363" y="4262438"/>
            <a:ext cx="3024187" cy="762000"/>
          </a:xfrm>
          <a:prstGeom prst="rect">
            <a:avLst/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eritroblastos na circulação periférica</a:t>
            </a:r>
          </a:p>
        </p:txBody>
      </p:sp>
      <p:sp>
        <p:nvSpPr>
          <p:cNvPr id="440333" name="Text Box 13"/>
          <p:cNvSpPr txBox="1">
            <a:spLocks noChangeArrowheads="1"/>
          </p:cNvSpPr>
          <p:nvPr/>
        </p:nvSpPr>
        <p:spPr bwMode="auto">
          <a:xfrm>
            <a:off x="6438900" y="5924550"/>
            <a:ext cx="3238500" cy="457200"/>
          </a:xfrm>
          <a:prstGeom prst="rect">
            <a:avLst/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eritroblastose fetal</a:t>
            </a:r>
          </a:p>
        </p:txBody>
      </p:sp>
      <p:sp>
        <p:nvSpPr>
          <p:cNvPr id="440334" name="Text Box 14"/>
          <p:cNvSpPr txBox="1">
            <a:spLocks noChangeArrowheads="1"/>
          </p:cNvSpPr>
          <p:nvPr/>
        </p:nvSpPr>
        <p:spPr bwMode="auto">
          <a:xfrm>
            <a:off x="1903413" y="2636838"/>
            <a:ext cx="2665412" cy="762000"/>
          </a:xfrm>
          <a:prstGeom prst="rect">
            <a:avLst/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alteração da estrutura hepática</a:t>
            </a:r>
          </a:p>
        </p:txBody>
      </p:sp>
      <p:sp>
        <p:nvSpPr>
          <p:cNvPr id="440335" name="AutoShape 15"/>
          <p:cNvSpPr>
            <a:spLocks noChangeArrowheads="1"/>
          </p:cNvSpPr>
          <p:nvPr/>
        </p:nvSpPr>
        <p:spPr bwMode="auto">
          <a:xfrm rot="16200000">
            <a:off x="6403181" y="1018382"/>
            <a:ext cx="433387" cy="647700"/>
          </a:xfrm>
          <a:prstGeom prst="downArrow">
            <a:avLst>
              <a:gd name="adj1" fmla="val 50000"/>
              <a:gd name="adj2" fmla="val 37363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440336" name="AutoShape 16"/>
          <p:cNvSpPr>
            <a:spLocks noChangeArrowheads="1"/>
          </p:cNvSpPr>
          <p:nvPr/>
        </p:nvSpPr>
        <p:spPr bwMode="auto">
          <a:xfrm>
            <a:off x="7880350" y="3502025"/>
            <a:ext cx="430213" cy="647700"/>
          </a:xfrm>
          <a:prstGeom prst="downArrow">
            <a:avLst>
              <a:gd name="adj1" fmla="val 50000"/>
              <a:gd name="adj2" fmla="val 37638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440337" name="AutoShape 17"/>
          <p:cNvSpPr>
            <a:spLocks noChangeArrowheads="1"/>
          </p:cNvSpPr>
          <p:nvPr/>
        </p:nvSpPr>
        <p:spPr bwMode="auto">
          <a:xfrm>
            <a:off x="7880350" y="5157788"/>
            <a:ext cx="430213" cy="647700"/>
          </a:xfrm>
          <a:prstGeom prst="downArrow">
            <a:avLst>
              <a:gd name="adj1" fmla="val 50000"/>
              <a:gd name="adj2" fmla="val 37638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440338" name="AutoShape 18"/>
          <p:cNvSpPr>
            <a:spLocks noChangeArrowheads="1"/>
          </p:cNvSpPr>
          <p:nvPr/>
        </p:nvSpPr>
        <p:spPr bwMode="auto">
          <a:xfrm rot="5400000">
            <a:off x="5322888" y="2311400"/>
            <a:ext cx="433388" cy="1512887"/>
          </a:xfrm>
          <a:prstGeom prst="downArrow">
            <a:avLst>
              <a:gd name="adj1" fmla="val 50000"/>
              <a:gd name="adj2" fmla="val 87271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440340" name="Text Box 20"/>
          <p:cNvSpPr txBox="1">
            <a:spLocks noChangeArrowheads="1"/>
          </p:cNvSpPr>
          <p:nvPr/>
        </p:nvSpPr>
        <p:spPr bwMode="auto">
          <a:xfrm>
            <a:off x="1830388" y="4149725"/>
            <a:ext cx="2665412" cy="427038"/>
          </a:xfrm>
          <a:prstGeom prst="rect">
            <a:avLst/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disfunção celular</a:t>
            </a:r>
          </a:p>
        </p:txBody>
      </p:sp>
      <p:sp>
        <p:nvSpPr>
          <p:cNvPr id="440341" name="AutoShape 21"/>
          <p:cNvSpPr>
            <a:spLocks noChangeArrowheads="1"/>
          </p:cNvSpPr>
          <p:nvPr/>
        </p:nvSpPr>
        <p:spPr bwMode="auto">
          <a:xfrm>
            <a:off x="2982913" y="3429000"/>
            <a:ext cx="430212" cy="647700"/>
          </a:xfrm>
          <a:prstGeom prst="downArrow">
            <a:avLst>
              <a:gd name="adj1" fmla="val 50000"/>
              <a:gd name="adj2" fmla="val 37638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17429" name="Text Box 22"/>
          <p:cNvSpPr txBox="1">
            <a:spLocks noChangeArrowheads="1"/>
          </p:cNvSpPr>
          <p:nvPr/>
        </p:nvSpPr>
        <p:spPr bwMode="auto">
          <a:xfrm>
            <a:off x="1277065" y="5067046"/>
            <a:ext cx="3922870" cy="594202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0000FF"/>
                </a:solidFill>
                <a:effectLst/>
              </a:rPr>
              <a:t>insuficiência </a:t>
            </a:r>
            <a:r>
              <a:rPr lang="pt-BR" altLang="pt-BR" sz="2800" b="1" dirty="0">
                <a:solidFill>
                  <a:srgbClr val="0000FF"/>
                </a:solidFill>
                <a:effectLst/>
              </a:rPr>
              <a:t>hepática</a:t>
            </a:r>
          </a:p>
        </p:txBody>
      </p:sp>
      <p:pic>
        <p:nvPicPr>
          <p:cNvPr id="4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7088188" y="-26988"/>
            <a:ext cx="3240087" cy="7921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600" b="1">
                <a:solidFill>
                  <a:schemeClr val="bg1"/>
                </a:solidFill>
                <a:effectLst/>
                <a:latin typeface="Comic Sans MS" pitchFamily="66" charset="0"/>
              </a:rPr>
              <a:t>Fisiopatologia</a:t>
            </a:r>
          </a:p>
        </p:txBody>
      </p:sp>
      <p:sp>
        <p:nvSpPr>
          <p:cNvPr id="483332" name="AutoShape 4"/>
          <p:cNvSpPr>
            <a:spLocks noChangeArrowheads="1"/>
          </p:cNvSpPr>
          <p:nvPr/>
        </p:nvSpPr>
        <p:spPr bwMode="auto">
          <a:xfrm>
            <a:off x="3775075" y="260350"/>
            <a:ext cx="2881313" cy="1655763"/>
          </a:xfrm>
          <a:prstGeom prst="irregularSeal1">
            <a:avLst/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defRPr/>
            </a:pPr>
            <a:r>
              <a:rPr lang="pt-BR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Hemólise</a:t>
            </a:r>
          </a:p>
          <a:p>
            <a:pPr algn="ctr">
              <a:lnSpc>
                <a:spcPct val="90000"/>
              </a:lnSpc>
              <a:defRPr/>
            </a:pPr>
            <a:r>
              <a:rPr lang="pt-BR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persistente</a:t>
            </a:r>
            <a:endParaRPr lang="pt-BR" sz="2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83333" name="Text Box 5"/>
          <p:cNvSpPr txBox="1">
            <a:spLocks noChangeArrowheads="1"/>
          </p:cNvSpPr>
          <p:nvPr/>
        </p:nvSpPr>
        <p:spPr bwMode="auto">
          <a:xfrm>
            <a:off x="3200400" y="3500438"/>
            <a:ext cx="1655763" cy="762000"/>
          </a:xfrm>
          <a:prstGeom prst="rect">
            <a:avLst/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↓ pressão</a:t>
            </a:r>
          </a:p>
          <a:p>
            <a:pPr algn="ctr">
              <a:defRPr/>
            </a:pPr>
            <a:r>
              <a:rPr lang="pt-BR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oncótica</a:t>
            </a:r>
            <a:endParaRPr lang="pt-BR" sz="22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83334" name="Text Box 6"/>
          <p:cNvSpPr txBox="1">
            <a:spLocks noChangeArrowheads="1"/>
          </p:cNvSpPr>
          <p:nvPr/>
        </p:nvSpPr>
        <p:spPr bwMode="auto">
          <a:xfrm>
            <a:off x="2911475" y="2163763"/>
            <a:ext cx="2089150" cy="762000"/>
          </a:xfrm>
          <a:prstGeom prst="rect">
            <a:avLst/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↓ produção de albumina</a:t>
            </a:r>
            <a:endParaRPr lang="pt-BR" sz="22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83336" name="Text Box 8"/>
          <p:cNvSpPr txBox="1">
            <a:spLocks noChangeArrowheads="1"/>
          </p:cNvSpPr>
          <p:nvPr/>
        </p:nvSpPr>
        <p:spPr bwMode="auto">
          <a:xfrm>
            <a:off x="8023225" y="2133600"/>
            <a:ext cx="1871663" cy="762000"/>
          </a:xfrm>
          <a:prstGeom prst="rect">
            <a:avLst/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hipertensão</a:t>
            </a:r>
          </a:p>
          <a:p>
            <a:pPr algn="ctr">
              <a:defRPr/>
            </a:pPr>
            <a:r>
              <a:rPr lang="pt-BR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portal</a:t>
            </a:r>
          </a:p>
        </p:txBody>
      </p:sp>
      <p:sp>
        <p:nvSpPr>
          <p:cNvPr id="483338" name="Text Box 10"/>
          <p:cNvSpPr txBox="1">
            <a:spLocks noChangeArrowheads="1"/>
          </p:cNvSpPr>
          <p:nvPr/>
        </p:nvSpPr>
        <p:spPr bwMode="auto">
          <a:xfrm>
            <a:off x="6367463" y="2133600"/>
            <a:ext cx="1439862" cy="762000"/>
          </a:xfrm>
          <a:prstGeom prst="rect">
            <a:avLst/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↑ fígado </a:t>
            </a:r>
          </a:p>
          <a:p>
            <a:pPr algn="ctr">
              <a:defRPr/>
            </a:pPr>
            <a:r>
              <a:rPr lang="pt-BR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e baço</a:t>
            </a:r>
            <a:endParaRPr lang="pt-BR" sz="22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83342" name="Text Box 14"/>
          <p:cNvSpPr txBox="1">
            <a:spLocks noChangeArrowheads="1"/>
          </p:cNvSpPr>
          <p:nvPr/>
        </p:nvSpPr>
        <p:spPr bwMode="auto">
          <a:xfrm>
            <a:off x="966788" y="4745038"/>
            <a:ext cx="1800225" cy="771525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accent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200" b="1">
                <a:effectLst/>
              </a:rPr>
              <a:t>edema</a:t>
            </a:r>
          </a:p>
          <a:p>
            <a:pPr algn="ctr">
              <a:defRPr/>
            </a:pPr>
            <a:r>
              <a:rPr lang="pt-BR" sz="2200" b="1">
                <a:effectLst/>
              </a:rPr>
              <a:t>placentário</a:t>
            </a:r>
          </a:p>
        </p:txBody>
      </p:sp>
      <p:sp>
        <p:nvSpPr>
          <p:cNvPr id="483346" name="Text Box 18"/>
          <p:cNvSpPr txBox="1">
            <a:spLocks noChangeArrowheads="1"/>
          </p:cNvSpPr>
          <p:nvPr/>
        </p:nvSpPr>
        <p:spPr bwMode="auto">
          <a:xfrm>
            <a:off x="3198813" y="4724400"/>
            <a:ext cx="1511300" cy="8001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accent1"/>
              </a:gs>
              <a:gs pos="100000">
                <a:srgbClr val="0000FF"/>
              </a:gs>
            </a:gsLst>
            <a:lin ang="5400000" scaled="1"/>
          </a:gradFill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200" b="1">
                <a:effectLst/>
              </a:rPr>
              <a:t>hidropsia fetal</a:t>
            </a:r>
          </a:p>
        </p:txBody>
      </p:sp>
      <p:sp>
        <p:nvSpPr>
          <p:cNvPr id="483347" name="Text Box 19"/>
          <p:cNvSpPr txBox="1">
            <a:spLocks noChangeArrowheads="1"/>
          </p:cNvSpPr>
          <p:nvPr/>
        </p:nvSpPr>
        <p:spPr bwMode="auto">
          <a:xfrm>
            <a:off x="5287963" y="3500438"/>
            <a:ext cx="936625" cy="488950"/>
          </a:xfrm>
          <a:prstGeom prst="rect">
            <a:avLst/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ICC</a:t>
            </a:r>
          </a:p>
        </p:txBody>
      </p:sp>
      <p:sp>
        <p:nvSpPr>
          <p:cNvPr id="483351" name="Text Box 23"/>
          <p:cNvSpPr txBox="1">
            <a:spLocks noChangeArrowheads="1"/>
          </p:cNvSpPr>
          <p:nvPr/>
        </p:nvSpPr>
        <p:spPr bwMode="auto">
          <a:xfrm>
            <a:off x="2047875" y="5995988"/>
            <a:ext cx="1800225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400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óbito fetal</a:t>
            </a:r>
          </a:p>
        </p:txBody>
      </p:sp>
      <p:sp>
        <p:nvSpPr>
          <p:cNvPr id="483354" name="Text Box 26"/>
          <p:cNvSpPr txBox="1">
            <a:spLocks noChangeArrowheads="1"/>
          </p:cNvSpPr>
          <p:nvPr/>
        </p:nvSpPr>
        <p:spPr bwMode="auto">
          <a:xfrm>
            <a:off x="750888" y="2163763"/>
            <a:ext cx="1871662" cy="762000"/>
          </a:xfrm>
          <a:prstGeom prst="rect">
            <a:avLst/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hipóxia tissular</a:t>
            </a:r>
          </a:p>
        </p:txBody>
      </p:sp>
      <p:sp>
        <p:nvSpPr>
          <p:cNvPr id="483356" name="Text Box 28"/>
          <p:cNvSpPr txBox="1">
            <a:spLocks noChangeArrowheads="1"/>
          </p:cNvSpPr>
          <p:nvPr/>
        </p:nvSpPr>
        <p:spPr bwMode="auto">
          <a:xfrm>
            <a:off x="5214938" y="2276475"/>
            <a:ext cx="1008062" cy="488950"/>
          </a:xfrm>
          <a:prstGeom prst="rect">
            <a:avLst/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↑ DC</a:t>
            </a:r>
            <a:endParaRPr lang="pt-BR" sz="26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83357" name="AutoShape 29"/>
          <p:cNvSpPr>
            <a:spLocks noChangeArrowheads="1"/>
          </p:cNvSpPr>
          <p:nvPr/>
        </p:nvSpPr>
        <p:spPr bwMode="auto">
          <a:xfrm>
            <a:off x="1471613" y="2924175"/>
            <a:ext cx="360362" cy="504825"/>
          </a:xfrm>
          <a:prstGeom prst="downArrow">
            <a:avLst>
              <a:gd name="adj1" fmla="val 50000"/>
              <a:gd name="adj2" fmla="val 35022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483358" name="Text Box 30"/>
          <p:cNvSpPr txBox="1">
            <a:spLocks noChangeArrowheads="1"/>
          </p:cNvSpPr>
          <p:nvPr/>
        </p:nvSpPr>
        <p:spPr bwMode="auto">
          <a:xfrm>
            <a:off x="390525" y="3500438"/>
            <a:ext cx="2520950" cy="762000"/>
          </a:xfrm>
          <a:prstGeom prst="rect">
            <a:avLst/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↑ permeabilidade vascular</a:t>
            </a:r>
            <a:endParaRPr lang="pt-BR" sz="22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83360" name="Line 32"/>
          <p:cNvSpPr>
            <a:spLocks noChangeShapeType="1"/>
          </p:cNvSpPr>
          <p:nvPr/>
        </p:nvSpPr>
        <p:spPr bwMode="auto">
          <a:xfrm>
            <a:off x="1182688" y="4365625"/>
            <a:ext cx="3240087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83364" name="AutoShape 36"/>
          <p:cNvSpPr>
            <a:spLocks noChangeArrowheads="1"/>
          </p:cNvSpPr>
          <p:nvPr/>
        </p:nvSpPr>
        <p:spPr bwMode="auto">
          <a:xfrm>
            <a:off x="1758950" y="4365625"/>
            <a:ext cx="215900" cy="288925"/>
          </a:xfrm>
          <a:prstGeom prst="downArrow">
            <a:avLst>
              <a:gd name="adj1" fmla="val 50000"/>
              <a:gd name="adj2" fmla="val 33456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483366" name="AutoShape 38"/>
          <p:cNvSpPr>
            <a:spLocks noChangeArrowheads="1"/>
          </p:cNvSpPr>
          <p:nvPr/>
        </p:nvSpPr>
        <p:spPr bwMode="auto">
          <a:xfrm>
            <a:off x="3848100" y="4365625"/>
            <a:ext cx="215900" cy="288925"/>
          </a:xfrm>
          <a:prstGeom prst="downArrow">
            <a:avLst>
              <a:gd name="adj1" fmla="val 50000"/>
              <a:gd name="adj2" fmla="val 33456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483373" name="Text Box 45"/>
          <p:cNvSpPr txBox="1">
            <a:spLocks noChangeArrowheads="1"/>
          </p:cNvSpPr>
          <p:nvPr/>
        </p:nvSpPr>
        <p:spPr bwMode="auto">
          <a:xfrm>
            <a:off x="7375525" y="4437063"/>
            <a:ext cx="1439863" cy="434975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accent1"/>
              </a:gs>
              <a:gs pos="100000">
                <a:srgbClr val="0000FF"/>
              </a:gs>
            </a:gsLst>
            <a:lin ang="5400000" scaled="1"/>
          </a:gradFill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000" b="1">
                <a:effectLst/>
              </a:rPr>
              <a:t>ascite</a:t>
            </a:r>
          </a:p>
        </p:txBody>
      </p:sp>
      <p:sp>
        <p:nvSpPr>
          <p:cNvPr id="483374" name="Text Box 46"/>
          <p:cNvSpPr txBox="1">
            <a:spLocks noChangeArrowheads="1"/>
          </p:cNvSpPr>
          <p:nvPr/>
        </p:nvSpPr>
        <p:spPr bwMode="auto">
          <a:xfrm>
            <a:off x="6656388" y="5013325"/>
            <a:ext cx="2951162" cy="67945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accent1"/>
              </a:gs>
              <a:gs pos="100000">
                <a:srgbClr val="0000FF"/>
              </a:gs>
            </a:gsLst>
            <a:lin ang="5400000" scaled="1"/>
          </a:gradFill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pt-BR" sz="2000" b="1">
                <a:effectLst/>
              </a:rPr>
              <a:t>derrame pericárdico e pleural</a:t>
            </a:r>
          </a:p>
        </p:txBody>
      </p:sp>
      <p:sp>
        <p:nvSpPr>
          <p:cNvPr id="483375" name="Text Box 47"/>
          <p:cNvSpPr txBox="1">
            <a:spLocks noChangeArrowheads="1"/>
          </p:cNvSpPr>
          <p:nvPr/>
        </p:nvSpPr>
        <p:spPr bwMode="auto">
          <a:xfrm>
            <a:off x="6583363" y="5876925"/>
            <a:ext cx="3024187" cy="434975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accent1"/>
              </a:gs>
              <a:gs pos="100000">
                <a:srgbClr val="0000FF"/>
              </a:gs>
            </a:gsLst>
            <a:lin ang="5400000" scaled="1"/>
          </a:gradFill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000" b="1">
                <a:effectLst/>
              </a:rPr>
              <a:t>edema generalizado</a:t>
            </a:r>
          </a:p>
        </p:txBody>
      </p:sp>
      <p:sp>
        <p:nvSpPr>
          <p:cNvPr id="483376" name="Rectangle 48"/>
          <p:cNvSpPr>
            <a:spLocks noChangeArrowheads="1"/>
          </p:cNvSpPr>
          <p:nvPr/>
        </p:nvSpPr>
        <p:spPr bwMode="auto">
          <a:xfrm>
            <a:off x="6438900" y="4294188"/>
            <a:ext cx="3311525" cy="2159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483379" name="AutoShape 51"/>
          <p:cNvSpPr>
            <a:spLocks noChangeArrowheads="1"/>
          </p:cNvSpPr>
          <p:nvPr/>
        </p:nvSpPr>
        <p:spPr bwMode="auto">
          <a:xfrm>
            <a:off x="3775075" y="2924175"/>
            <a:ext cx="360363" cy="504825"/>
          </a:xfrm>
          <a:prstGeom prst="downArrow">
            <a:avLst>
              <a:gd name="adj1" fmla="val 50000"/>
              <a:gd name="adj2" fmla="val 35022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483380" name="AutoShape 52"/>
          <p:cNvSpPr>
            <a:spLocks/>
          </p:cNvSpPr>
          <p:nvPr/>
        </p:nvSpPr>
        <p:spPr bwMode="auto">
          <a:xfrm rot="5400000">
            <a:off x="4999038" y="-2763837"/>
            <a:ext cx="504825" cy="9432925"/>
          </a:xfrm>
          <a:prstGeom prst="leftBrace">
            <a:avLst>
              <a:gd name="adj1" fmla="val 15571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483381" name="Line 53"/>
          <p:cNvSpPr>
            <a:spLocks noChangeShapeType="1"/>
          </p:cNvSpPr>
          <p:nvPr/>
        </p:nvSpPr>
        <p:spPr bwMode="auto">
          <a:xfrm>
            <a:off x="1903413" y="5661025"/>
            <a:ext cx="208756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83382" name="Line 54"/>
          <p:cNvSpPr>
            <a:spLocks noChangeShapeType="1"/>
          </p:cNvSpPr>
          <p:nvPr/>
        </p:nvSpPr>
        <p:spPr bwMode="auto">
          <a:xfrm flipV="1">
            <a:off x="1903413" y="5516563"/>
            <a:ext cx="0" cy="142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83383" name="AutoShape 55"/>
          <p:cNvSpPr>
            <a:spLocks noChangeArrowheads="1"/>
          </p:cNvSpPr>
          <p:nvPr/>
        </p:nvSpPr>
        <p:spPr bwMode="auto">
          <a:xfrm>
            <a:off x="2840038" y="5661025"/>
            <a:ext cx="215900" cy="288925"/>
          </a:xfrm>
          <a:prstGeom prst="downArrow">
            <a:avLst>
              <a:gd name="adj1" fmla="val 50000"/>
              <a:gd name="adj2" fmla="val 33456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483386" name="Line 58"/>
          <p:cNvSpPr>
            <a:spLocks noChangeShapeType="1"/>
          </p:cNvSpPr>
          <p:nvPr/>
        </p:nvSpPr>
        <p:spPr bwMode="auto">
          <a:xfrm flipV="1">
            <a:off x="3990975" y="5516563"/>
            <a:ext cx="0" cy="142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83387" name="Line 59"/>
          <p:cNvSpPr>
            <a:spLocks noChangeShapeType="1"/>
          </p:cNvSpPr>
          <p:nvPr/>
        </p:nvSpPr>
        <p:spPr bwMode="auto">
          <a:xfrm flipV="1">
            <a:off x="1182688" y="4221163"/>
            <a:ext cx="0" cy="142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83388" name="Line 60"/>
          <p:cNvSpPr>
            <a:spLocks noChangeShapeType="1"/>
          </p:cNvSpPr>
          <p:nvPr/>
        </p:nvSpPr>
        <p:spPr bwMode="auto">
          <a:xfrm flipV="1">
            <a:off x="4422775" y="4221163"/>
            <a:ext cx="0" cy="142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83389" name="AutoShape 61"/>
          <p:cNvSpPr>
            <a:spLocks noChangeArrowheads="1"/>
          </p:cNvSpPr>
          <p:nvPr/>
        </p:nvSpPr>
        <p:spPr bwMode="auto">
          <a:xfrm>
            <a:off x="5575300" y="2779713"/>
            <a:ext cx="360363" cy="504825"/>
          </a:xfrm>
          <a:prstGeom prst="downArrow">
            <a:avLst>
              <a:gd name="adj1" fmla="val 50000"/>
              <a:gd name="adj2" fmla="val 35022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483392" name="Rectangle 64"/>
          <p:cNvSpPr>
            <a:spLocks noChangeArrowheads="1"/>
          </p:cNvSpPr>
          <p:nvPr/>
        </p:nvSpPr>
        <p:spPr bwMode="auto">
          <a:xfrm>
            <a:off x="5719763" y="4076700"/>
            <a:ext cx="73025" cy="216058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483393" name="Line 65"/>
          <p:cNvSpPr>
            <a:spLocks noChangeShapeType="1"/>
          </p:cNvSpPr>
          <p:nvPr/>
        </p:nvSpPr>
        <p:spPr bwMode="auto">
          <a:xfrm flipH="1">
            <a:off x="4208463" y="6237288"/>
            <a:ext cx="1582737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83394" name="Line 66"/>
          <p:cNvSpPr>
            <a:spLocks noChangeShapeType="1"/>
          </p:cNvSpPr>
          <p:nvPr/>
        </p:nvSpPr>
        <p:spPr bwMode="auto">
          <a:xfrm>
            <a:off x="4711700" y="5157788"/>
            <a:ext cx="1655763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pt-BR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2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19459" name="Picture 3" descr="mae_e_bebe2_400"/>
          <p:cNvPicPr>
            <a:picLocks noChangeAspect="1" noChangeArrowheads="1"/>
          </p:cNvPicPr>
          <p:nvPr/>
        </p:nvPicPr>
        <p:blipFill>
          <a:blip r:embed="rId5">
            <a:lum bright="50000" contrast="-6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1"/>
          <a:stretch>
            <a:fillRect/>
          </a:stretch>
        </p:blipFill>
        <p:spPr bwMode="auto">
          <a:xfrm>
            <a:off x="0" y="0"/>
            <a:ext cx="217011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7159625" y="-26988"/>
            <a:ext cx="3168650" cy="7921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600" b="1">
                <a:solidFill>
                  <a:schemeClr val="bg1"/>
                </a:solidFill>
                <a:effectLst/>
                <a:latin typeface="Comic Sans MS" pitchFamily="66" charset="0"/>
              </a:rPr>
              <a:t>Fisiopatologia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2552700" y="1428750"/>
            <a:ext cx="5111750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3050" indent="-2730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8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Hidropsia</a:t>
            </a:r>
          </a:p>
          <a:p>
            <a:pPr algn="just" eaLnBrk="1" hangingPunct="1">
              <a:lnSpc>
                <a:spcPct val="18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Edema tissular</a:t>
            </a:r>
          </a:p>
          <a:p>
            <a:pPr algn="just" eaLnBrk="1" hangingPunct="1">
              <a:lnSpc>
                <a:spcPct val="18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Acidose metabólica</a:t>
            </a:r>
          </a:p>
          <a:p>
            <a:pPr algn="just" eaLnBrk="1" hangingPunct="1">
              <a:lnSpc>
                <a:spcPct val="18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Imaturidade pulmonar</a:t>
            </a:r>
          </a:p>
          <a:p>
            <a:pPr algn="just" eaLnBrk="1" hangingPunct="1">
              <a:lnSpc>
                <a:spcPct val="18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↓ complacência da parede torácica</a:t>
            </a:r>
          </a:p>
          <a:p>
            <a:pPr algn="just" eaLnBrk="1" hangingPunct="1">
              <a:lnSpc>
                <a:spcPct val="18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Alterações ventilatórias</a:t>
            </a:r>
          </a:p>
          <a:p>
            <a:pPr algn="just" eaLnBrk="1" hangingPunct="1">
              <a:lnSpc>
                <a:spcPct val="18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Instabilidade hemodinâmica</a:t>
            </a:r>
          </a:p>
          <a:p>
            <a:pPr algn="just" eaLnBrk="1" hangingPunct="1">
              <a:lnSpc>
                <a:spcPct val="18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Elevada morbi – mortalidade neonatal</a:t>
            </a:r>
          </a:p>
        </p:txBody>
      </p:sp>
      <p:sp>
        <p:nvSpPr>
          <p:cNvPr id="434183" name="Text Box 7"/>
          <p:cNvSpPr txBox="1">
            <a:spLocks noChangeArrowheads="1"/>
          </p:cNvSpPr>
          <p:nvPr/>
        </p:nvSpPr>
        <p:spPr bwMode="auto">
          <a:xfrm>
            <a:off x="3079750" y="801688"/>
            <a:ext cx="4224338" cy="466725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accent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400" b="1">
                <a:effectLst/>
              </a:rPr>
              <a:t>Doença no recém – nascido</a:t>
            </a:r>
          </a:p>
        </p:txBody>
      </p:sp>
      <p:pic>
        <p:nvPicPr>
          <p:cNvPr id="19463" name="Picture 8" descr="bebe chorand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25" y="1773238"/>
            <a:ext cx="234315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20483" name="Picture 3" descr="mae_e_bebe2_400"/>
          <p:cNvPicPr>
            <a:picLocks noChangeAspect="1" noChangeArrowheads="1"/>
          </p:cNvPicPr>
          <p:nvPr/>
        </p:nvPicPr>
        <p:blipFill>
          <a:blip r:embed="rId5">
            <a:lum bright="50000" contrast="-6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1"/>
          <a:stretch>
            <a:fillRect/>
          </a:stretch>
        </p:blipFill>
        <p:spPr bwMode="auto">
          <a:xfrm>
            <a:off x="0" y="0"/>
            <a:ext cx="217011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7159625" y="-26988"/>
            <a:ext cx="3168650" cy="7921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600" b="1">
                <a:solidFill>
                  <a:schemeClr val="bg1"/>
                </a:solidFill>
                <a:effectLst/>
                <a:latin typeface="Comic Sans MS" pitchFamily="66" charset="0"/>
              </a:rPr>
              <a:t>Fisiopatologia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443163" y="1412875"/>
            <a:ext cx="7092950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3050" indent="-2730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9842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Quadros menos graves, RN em boas condições</a:t>
            </a:r>
          </a:p>
          <a:p>
            <a:pPr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Anemia em graus variáveis</a:t>
            </a:r>
          </a:p>
          <a:p>
            <a:pPr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Hiperbilirrubinemia secundária à hemólise persistente</a:t>
            </a:r>
          </a:p>
          <a:p>
            <a:pPr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 i="1">
                <a:effectLst/>
                <a:cs typeface="Arial" charset="0"/>
              </a:rPr>
              <a:t>Kernicterus</a:t>
            </a:r>
          </a:p>
          <a:p>
            <a:pPr lvl="2" algn="just" eaLnBrk="1" hangingPunct="1">
              <a:lnSpc>
                <a:spcPct val="17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1900" b="1">
                <a:solidFill>
                  <a:srgbClr val="0000FF"/>
                </a:solidFill>
                <a:effectLst/>
                <a:cs typeface="Arial" charset="0"/>
              </a:rPr>
              <a:t> impregnação cerebral dos núcleos da base</a:t>
            </a:r>
          </a:p>
          <a:p>
            <a:pPr lvl="2" algn="just" eaLnBrk="1" hangingPunct="1">
              <a:lnSpc>
                <a:spcPct val="17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1900" b="1">
                <a:solidFill>
                  <a:srgbClr val="0000FF"/>
                </a:solidFill>
                <a:effectLst/>
                <a:cs typeface="Arial" charset="0"/>
              </a:rPr>
              <a:t> acentuado pela hipoalbuminemia</a:t>
            </a:r>
          </a:p>
          <a:p>
            <a:pPr lvl="2" algn="just" eaLnBrk="1" hangingPunct="1">
              <a:lnSpc>
                <a:spcPct val="17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1900" b="1">
                <a:solidFill>
                  <a:srgbClr val="0000FF"/>
                </a:solidFill>
                <a:effectLst/>
                <a:cs typeface="Arial" charset="0"/>
              </a:rPr>
              <a:t> fototerapia neonatal ou exsanguíneo transfusão</a:t>
            </a:r>
          </a:p>
          <a:p>
            <a:pPr lvl="2" algn="just" eaLnBrk="1" hangingPunct="1">
              <a:lnSpc>
                <a:spcPct val="17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1900" b="1">
                <a:solidFill>
                  <a:srgbClr val="0000FF"/>
                </a:solidFill>
                <a:effectLst/>
                <a:cs typeface="Arial" charset="0"/>
              </a:rPr>
              <a:t> seqüelas neurológicas e cognitivas permanentes</a:t>
            </a:r>
          </a:p>
        </p:txBody>
      </p:sp>
      <p:sp>
        <p:nvSpPr>
          <p:cNvPr id="444422" name="Text Box 6"/>
          <p:cNvSpPr txBox="1">
            <a:spLocks noChangeArrowheads="1"/>
          </p:cNvSpPr>
          <p:nvPr/>
        </p:nvSpPr>
        <p:spPr bwMode="auto">
          <a:xfrm>
            <a:off x="3079750" y="801688"/>
            <a:ext cx="4224338" cy="466725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accent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400" b="1">
                <a:effectLst/>
              </a:rPr>
              <a:t>Doença no recém – nascido</a:t>
            </a:r>
          </a:p>
        </p:txBody>
      </p:sp>
      <p:pic>
        <p:nvPicPr>
          <p:cNvPr id="20487" name="Picture 8" descr="kernicteru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4762500"/>
            <a:ext cx="2513012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10" descr="kernicterus 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5" t="8276" r="12068" b="13103"/>
          <a:stretch>
            <a:fillRect/>
          </a:stretch>
        </p:blipFill>
        <p:spPr bwMode="auto">
          <a:xfrm>
            <a:off x="390525" y="3644900"/>
            <a:ext cx="1958975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6" name="Text Box 6"/>
          <p:cNvSpPr txBox="1">
            <a:spLocks noChangeArrowheads="1"/>
          </p:cNvSpPr>
          <p:nvPr/>
        </p:nvSpPr>
        <p:spPr bwMode="auto">
          <a:xfrm>
            <a:off x="4424363" y="877888"/>
            <a:ext cx="5111750" cy="420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sz="6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Doença Hemolítica Perinatal</a:t>
            </a:r>
          </a:p>
        </p:txBody>
      </p:sp>
      <p:pic>
        <p:nvPicPr>
          <p:cNvPr id="3075" name="Picture 8" descr="mae_e_bebe2_400"/>
          <p:cNvPicPr>
            <a:picLocks noChangeAspect="1" noChangeArrowheads="1"/>
          </p:cNvPicPr>
          <p:nvPr/>
        </p:nvPicPr>
        <p:blipFill>
          <a:blip r:embed="rId4">
            <a:lum bright="50000" contrast="-6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574675"/>
            <a:ext cx="3798887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9" name="Rectangle 9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614488" y="5440363"/>
            <a:ext cx="7029450" cy="94138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ts val="3500"/>
              </a:lnSpc>
              <a:defRPr/>
            </a:pPr>
            <a:r>
              <a:rPr lang="pt-BR" sz="2200" b="1" dirty="0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Profa. Dra. Alessandra Marcolin</a:t>
            </a:r>
          </a:p>
          <a:p>
            <a:pPr algn="ctr">
              <a:lnSpc>
                <a:spcPts val="3500"/>
              </a:lnSpc>
              <a:defRPr/>
            </a:pPr>
            <a:r>
              <a:rPr lang="pt-BR" sz="2200" b="1" dirty="0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Setor de Gestação de Alto Risco – HCFMRP – USP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21507" name="Picture 3" descr="mae_e_bebe2_400"/>
          <p:cNvPicPr>
            <a:picLocks noChangeAspect="1" noChangeArrowheads="1"/>
          </p:cNvPicPr>
          <p:nvPr/>
        </p:nvPicPr>
        <p:blipFill>
          <a:blip r:embed="rId5">
            <a:lum bright="50000" contrast="-6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1"/>
          <a:stretch>
            <a:fillRect/>
          </a:stretch>
        </p:blipFill>
        <p:spPr bwMode="auto">
          <a:xfrm>
            <a:off x="0" y="0"/>
            <a:ext cx="217011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7159625" y="-26988"/>
            <a:ext cx="3168650" cy="7921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600" b="1">
                <a:solidFill>
                  <a:schemeClr val="bg1"/>
                </a:solidFill>
                <a:effectLst/>
                <a:latin typeface="Comic Sans MS" pitchFamily="66" charset="0"/>
              </a:rPr>
              <a:t>Fisiopatologia</a:t>
            </a: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2335213" y="882650"/>
            <a:ext cx="6769100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3050" indent="-2730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21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↑ IgG materna varia de acordo com a carga antigênica e freqüência de exposição</a:t>
            </a:r>
          </a:p>
          <a:p>
            <a:pPr algn="just" eaLnBrk="1" hangingPunct="1">
              <a:lnSpc>
                <a:spcPct val="21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1/3 das pacientes Rh (–) expostas ao fator Rh fetal não desenvolverão resposta imunológica primária</a:t>
            </a:r>
          </a:p>
          <a:p>
            <a:pPr algn="just" eaLnBrk="1" hangingPunct="1">
              <a:lnSpc>
                <a:spcPct val="21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A IgG pode ter diferentes graus de avidez</a:t>
            </a:r>
          </a:p>
          <a:p>
            <a:pPr algn="just" eaLnBrk="1" hangingPunct="1">
              <a:lnSpc>
                <a:spcPct val="21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Capacidade de resposta fetal à hemólise varia</a:t>
            </a:r>
          </a:p>
          <a:p>
            <a:pPr algn="just" eaLnBrk="1" hangingPunct="1">
              <a:lnSpc>
                <a:spcPct val="21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O título de anticorpos é usado como indicador de risco da DHPN e não da gravidade da mesma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2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22531" name="Picture 3" descr="mae_e_bebe2_400"/>
          <p:cNvPicPr>
            <a:picLocks noChangeAspect="1" noChangeArrowheads="1"/>
          </p:cNvPicPr>
          <p:nvPr/>
        </p:nvPicPr>
        <p:blipFill>
          <a:blip r:embed="rId5">
            <a:lum bright="50000" contrast="-6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1"/>
          <a:stretch>
            <a:fillRect/>
          </a:stretch>
        </p:blipFill>
        <p:spPr bwMode="auto">
          <a:xfrm>
            <a:off x="0" y="0"/>
            <a:ext cx="217011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2263775" y="952500"/>
            <a:ext cx="7273925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3050" indent="-2730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23900" indent="-2667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22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Antígenos atípicos</a:t>
            </a:r>
          </a:p>
          <a:p>
            <a:pPr lvl="1" algn="just" eaLnBrk="1" hangingPunct="1">
              <a:lnSpc>
                <a:spcPct val="22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MN, Kell, Lewis, C, E</a:t>
            </a:r>
          </a:p>
          <a:p>
            <a:pPr lvl="1" algn="just" eaLnBrk="1" hangingPunct="1">
              <a:lnSpc>
                <a:spcPct val="22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Sensibilização materna rara</a:t>
            </a:r>
          </a:p>
          <a:p>
            <a:pPr lvl="1" algn="just" eaLnBrk="1" hangingPunct="1">
              <a:lnSpc>
                <a:spcPct val="22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Geralmente há produção de IgM</a:t>
            </a:r>
          </a:p>
          <a:p>
            <a:pPr lvl="1" algn="just" eaLnBrk="1" hangingPunct="1">
              <a:lnSpc>
                <a:spcPct val="22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Podem causar DHPN de grave intensidade</a:t>
            </a:r>
          </a:p>
          <a:p>
            <a:pPr lvl="1" algn="just" eaLnBrk="1" hangingPunct="1">
              <a:lnSpc>
                <a:spcPct val="22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Diagnóstico, seguimento e tratamentos semelhantes aos da DHPN causada pelo antígeno D</a:t>
            </a:r>
            <a:endParaRPr lang="pt-BR" altLang="pt-BR" sz="2000" b="1">
              <a:solidFill>
                <a:srgbClr val="FF0000"/>
              </a:solidFill>
              <a:effectLst/>
              <a:cs typeface="Arial" charset="0"/>
            </a:endParaRPr>
          </a:p>
        </p:txBody>
      </p:sp>
      <p:sp>
        <p:nvSpPr>
          <p:cNvPr id="22533" name="Rectangle 6"/>
          <p:cNvSpPr>
            <a:spLocks noChangeArrowheads="1"/>
          </p:cNvSpPr>
          <p:nvPr/>
        </p:nvSpPr>
        <p:spPr bwMode="auto">
          <a:xfrm>
            <a:off x="6872288" y="-26988"/>
            <a:ext cx="3455987" cy="7921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4000" b="1">
                <a:solidFill>
                  <a:schemeClr val="bg1"/>
                </a:solidFill>
                <a:effectLst/>
                <a:latin typeface="Comic Sans MS" pitchFamily="66" charset="0"/>
              </a:rPr>
              <a:t>Fisiopatologia</a:t>
            </a:r>
          </a:p>
        </p:txBody>
      </p:sp>
      <p:pic>
        <p:nvPicPr>
          <p:cNvPr id="22534" name="Picture 7" descr="bebe assustad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38" y="1052513"/>
            <a:ext cx="1792287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2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23555" name="Picture 3" descr="mae_e_bebe2_400"/>
          <p:cNvPicPr>
            <a:picLocks noChangeAspect="1" noChangeArrowheads="1"/>
          </p:cNvPicPr>
          <p:nvPr/>
        </p:nvPicPr>
        <p:blipFill>
          <a:blip r:embed="rId7">
            <a:lum bright="50000" contrast="-6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1"/>
          <a:stretch>
            <a:fillRect/>
          </a:stretch>
        </p:blipFill>
        <p:spPr bwMode="auto">
          <a:xfrm>
            <a:off x="0" y="0"/>
            <a:ext cx="217011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7591425" y="-26988"/>
            <a:ext cx="2736850" cy="7921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600" b="1">
                <a:solidFill>
                  <a:schemeClr val="bg1"/>
                </a:solidFill>
                <a:effectLst/>
                <a:latin typeface="Comic Sans MS" pitchFamily="66" charset="0"/>
              </a:rPr>
              <a:t>Diagnóstico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2406650" y="952500"/>
            <a:ext cx="7345363" cy="500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3050" indent="-2730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23900" indent="-2667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55713" indent="-2714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230000"/>
              </a:lnSpc>
              <a:spcBef>
                <a:spcPct val="0"/>
              </a:spcBef>
              <a:buFontTx/>
              <a:buBlip>
                <a:blip r:embed="rId8"/>
              </a:buBlip>
            </a:pPr>
            <a:r>
              <a:rPr lang="pt-BR" altLang="pt-BR" sz="2000" b="1">
                <a:effectLst/>
                <a:cs typeface="Arial" charset="0"/>
              </a:rPr>
              <a:t>Anamnese pode indicar risco de DHPN:</a:t>
            </a:r>
          </a:p>
          <a:p>
            <a:pPr lvl="1" algn="just" eaLnBrk="1" hangingPunct="1">
              <a:lnSpc>
                <a:spcPct val="230000"/>
              </a:lnSpc>
              <a:spcBef>
                <a:spcPct val="0"/>
              </a:spcBef>
              <a:buFontTx/>
              <a:buBlip>
                <a:blip r:embed="rId9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história materna de hemotransfusão, uso de drogas</a:t>
            </a:r>
          </a:p>
          <a:p>
            <a:pPr lvl="1" algn="just" eaLnBrk="1" hangingPunct="1">
              <a:lnSpc>
                <a:spcPct val="230000"/>
              </a:lnSpc>
              <a:spcBef>
                <a:spcPct val="0"/>
              </a:spcBef>
              <a:buFontTx/>
              <a:buBlip>
                <a:blip r:embed="rId9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mãe supostamente Rh (–) e pai Rh (+)</a:t>
            </a:r>
          </a:p>
          <a:p>
            <a:pPr lvl="2" algn="just" eaLnBrk="1" hangingPunct="1">
              <a:lnSpc>
                <a:spcPct val="230000"/>
              </a:lnSpc>
              <a:spcBef>
                <a:spcPct val="0"/>
              </a:spcBef>
              <a:buFontTx/>
              <a:buBlip>
                <a:blip r:embed="rId10"/>
              </a:buBlip>
            </a:pPr>
            <a:r>
              <a:rPr lang="pt-BR" altLang="pt-BR" sz="2000" b="1">
                <a:solidFill>
                  <a:srgbClr val="FF0000"/>
                </a:solidFill>
                <a:effectLst/>
                <a:cs typeface="Arial" charset="0"/>
              </a:rPr>
              <a:t>pai é o mesmo do filho anterior afetado ???</a:t>
            </a:r>
          </a:p>
          <a:p>
            <a:pPr lvl="2" algn="just" eaLnBrk="1" hangingPunct="1">
              <a:lnSpc>
                <a:spcPct val="230000"/>
              </a:lnSpc>
              <a:spcBef>
                <a:spcPct val="0"/>
              </a:spcBef>
              <a:buFontTx/>
              <a:buBlip>
                <a:blip r:embed="rId10"/>
              </a:buBlip>
            </a:pPr>
            <a:r>
              <a:rPr lang="pt-BR" altLang="pt-BR" sz="2000" b="1">
                <a:solidFill>
                  <a:srgbClr val="FF0000"/>
                </a:solidFill>
                <a:effectLst/>
                <a:cs typeface="Arial" charset="0"/>
              </a:rPr>
              <a:t>o suposto pai pode não ser o pai biológico</a:t>
            </a:r>
            <a:endParaRPr lang="pt-BR" altLang="pt-BR" sz="2000" b="1">
              <a:solidFill>
                <a:srgbClr val="0000FF"/>
              </a:solidFill>
              <a:effectLst/>
              <a:cs typeface="Arial" charset="0"/>
            </a:endParaRPr>
          </a:p>
          <a:p>
            <a:pPr lvl="1" algn="just" eaLnBrk="1" hangingPunct="1">
              <a:lnSpc>
                <a:spcPct val="230000"/>
              </a:lnSpc>
              <a:spcBef>
                <a:spcPct val="0"/>
              </a:spcBef>
              <a:buFontTx/>
              <a:buBlip>
                <a:blip r:embed="rId9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complicações obstétricas</a:t>
            </a:r>
          </a:p>
          <a:p>
            <a:pPr lvl="2" algn="just" eaLnBrk="1" hangingPunct="1">
              <a:lnSpc>
                <a:spcPct val="230000"/>
              </a:lnSpc>
              <a:spcBef>
                <a:spcPct val="0"/>
              </a:spcBef>
              <a:buFontTx/>
              <a:buBlip>
                <a:blip r:embed="rId10"/>
              </a:buBlip>
            </a:pPr>
            <a:r>
              <a:rPr lang="pt-BR" altLang="pt-BR" sz="2000" b="1">
                <a:solidFill>
                  <a:srgbClr val="FF0000"/>
                </a:solidFill>
                <a:effectLst/>
                <a:cs typeface="Arial" charset="0"/>
              </a:rPr>
              <a:t>Fez imunoglobulina anti – D ???</a:t>
            </a:r>
            <a:endParaRPr lang="pt-BR" altLang="pt-BR" sz="2000" b="1">
              <a:solidFill>
                <a:srgbClr val="0000FF"/>
              </a:solidFill>
              <a:effectLst/>
              <a:cs typeface="Arial" charset="0"/>
            </a:endParaRP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24579" name="Picture 3" descr="mae_e_bebe2_400"/>
          <p:cNvPicPr>
            <a:picLocks noChangeAspect="1" noChangeArrowheads="1"/>
          </p:cNvPicPr>
          <p:nvPr/>
        </p:nvPicPr>
        <p:blipFill>
          <a:blip r:embed="rId5">
            <a:lum bright="50000" contrast="-6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1"/>
          <a:stretch>
            <a:fillRect/>
          </a:stretch>
        </p:blipFill>
        <p:spPr bwMode="auto">
          <a:xfrm>
            <a:off x="0" y="0"/>
            <a:ext cx="217011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7591425" y="-26988"/>
            <a:ext cx="2736850" cy="7921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600" b="1">
                <a:solidFill>
                  <a:schemeClr val="bg1"/>
                </a:solidFill>
                <a:effectLst/>
                <a:latin typeface="Comic Sans MS" pitchFamily="66" charset="0"/>
              </a:rPr>
              <a:t>Diagnóstico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2335213" y="930275"/>
            <a:ext cx="6911975" cy="530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3050" indent="-2730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23900" indent="-2667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55713" indent="-2714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Anamnese pode indicar risco de DHPN:</a:t>
            </a:r>
          </a:p>
          <a:p>
            <a:pPr lvl="1"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antecedentes obstétricos que sugerem DHPN </a:t>
            </a:r>
          </a:p>
          <a:p>
            <a:pPr lvl="2"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8"/>
              </a:buBlip>
            </a:pPr>
            <a:r>
              <a:rPr lang="pt-BR" altLang="pt-BR" sz="2000" b="1">
                <a:solidFill>
                  <a:srgbClr val="FF0000"/>
                </a:solidFill>
                <a:effectLst/>
                <a:cs typeface="Arial" charset="0"/>
              </a:rPr>
              <a:t>abortos, natimortos, hidropsia fetal</a:t>
            </a:r>
          </a:p>
          <a:p>
            <a:pPr lvl="2"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8"/>
              </a:buBlip>
            </a:pPr>
            <a:r>
              <a:rPr lang="pt-BR" altLang="pt-BR" sz="2000" b="1">
                <a:solidFill>
                  <a:srgbClr val="FF0000"/>
                </a:solidFill>
                <a:effectLst/>
                <a:cs typeface="Arial" charset="0"/>
              </a:rPr>
              <a:t>icterícia neonatal, exsanguíneo transfusão ou seqüelas neurológicas em RN anterior</a:t>
            </a:r>
          </a:p>
          <a:p>
            <a:pPr lvl="2"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8"/>
              </a:buBlip>
            </a:pPr>
            <a:r>
              <a:rPr lang="pt-BR" altLang="pt-BR" sz="2000" b="1">
                <a:solidFill>
                  <a:srgbClr val="FF0000"/>
                </a:solidFill>
                <a:effectLst/>
                <a:cs typeface="Arial" charset="0"/>
              </a:rPr>
              <a:t>lembrar que complicações da DHPN ocorrem no mesmo período ou mais precocemente do que na gestação anterior</a:t>
            </a:r>
          </a:p>
          <a:p>
            <a:pPr lvl="1"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anamnese geralmente é precária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Rectangle 2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25603" name="Picture 3" descr="mae_e_bebe2_400"/>
          <p:cNvPicPr>
            <a:picLocks noChangeAspect="1" noChangeArrowheads="1"/>
          </p:cNvPicPr>
          <p:nvPr/>
        </p:nvPicPr>
        <p:blipFill>
          <a:blip r:embed="rId5">
            <a:lum bright="50000" contrast="-6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1"/>
          <a:stretch>
            <a:fillRect/>
          </a:stretch>
        </p:blipFill>
        <p:spPr bwMode="auto">
          <a:xfrm>
            <a:off x="0" y="0"/>
            <a:ext cx="217011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7591425" y="-26988"/>
            <a:ext cx="2736850" cy="7921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600" b="1">
                <a:solidFill>
                  <a:schemeClr val="bg1"/>
                </a:solidFill>
                <a:effectLst/>
                <a:latin typeface="Comic Sans MS" pitchFamily="66" charset="0"/>
              </a:rPr>
              <a:t>Diagnóstico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2335213" y="869950"/>
            <a:ext cx="7056437" cy="530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3050" indent="-2730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23900" indent="-2667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Tipo sanguíneo e fator Rh para todas as gestantes</a:t>
            </a:r>
          </a:p>
          <a:p>
            <a:pPr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Coombs indireto qualitativo</a:t>
            </a:r>
          </a:p>
          <a:p>
            <a:pPr lvl="1"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inespecífico</a:t>
            </a:r>
          </a:p>
          <a:p>
            <a:pPr lvl="1"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detecta anticorpos IgG maternos contra antígenos eritrocitários</a:t>
            </a:r>
          </a:p>
          <a:p>
            <a:pPr lvl="1"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DHPN não é exclusiva do sistema Rh</a:t>
            </a:r>
          </a:p>
          <a:p>
            <a:pPr lvl="1"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quando negativo deverá ser repetido a cada trimestre (se mãe Rh negativa)</a:t>
            </a:r>
          </a:p>
          <a:p>
            <a:pPr lvl="1"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complementar com CI quantitativo quando (+)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26627" name="Picture 3" descr="mae_e_bebe2_400"/>
          <p:cNvPicPr>
            <a:picLocks noChangeAspect="1" noChangeArrowheads="1"/>
          </p:cNvPicPr>
          <p:nvPr/>
        </p:nvPicPr>
        <p:blipFill>
          <a:blip r:embed="rId5">
            <a:lum bright="50000" contrast="-6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1"/>
          <a:stretch>
            <a:fillRect/>
          </a:stretch>
        </p:blipFill>
        <p:spPr bwMode="auto">
          <a:xfrm>
            <a:off x="0" y="0"/>
            <a:ext cx="217011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7591425" y="-26988"/>
            <a:ext cx="2736850" cy="7921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600" b="1">
                <a:solidFill>
                  <a:schemeClr val="bg1"/>
                </a:solidFill>
                <a:effectLst/>
                <a:latin typeface="Comic Sans MS" pitchFamily="66" charset="0"/>
              </a:rPr>
              <a:t>Diagnóstico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2192338" y="692150"/>
            <a:ext cx="6696075" cy="567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3050" indent="-2730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23900" indent="-2667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55713" indent="-2714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6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Coombs indireto quantitativo</a:t>
            </a:r>
          </a:p>
          <a:p>
            <a:pPr lvl="1" algn="just" eaLnBrk="1" hangingPunct="1">
              <a:lnSpc>
                <a:spcPct val="16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tipo de anticorpo produzido (antígeno??)</a:t>
            </a:r>
          </a:p>
          <a:p>
            <a:pPr lvl="1" algn="just" eaLnBrk="1" hangingPunct="1">
              <a:lnSpc>
                <a:spcPct val="16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permite a titulação do anticorpo</a:t>
            </a:r>
          </a:p>
          <a:p>
            <a:pPr lvl="2" algn="just" eaLnBrk="1" hangingPunct="1">
              <a:lnSpc>
                <a:spcPct val="160000"/>
              </a:lnSpc>
              <a:spcBef>
                <a:spcPct val="0"/>
              </a:spcBef>
              <a:buFontTx/>
              <a:buBlip>
                <a:blip r:embed="rId8"/>
              </a:buBlip>
            </a:pPr>
            <a:r>
              <a:rPr lang="pt-BR" altLang="pt-BR" sz="2000" b="1">
                <a:solidFill>
                  <a:srgbClr val="FF0000"/>
                </a:solidFill>
                <a:effectLst/>
                <a:cs typeface="Arial" charset="0"/>
              </a:rPr>
              <a:t>importante para fins de conduta</a:t>
            </a:r>
          </a:p>
          <a:p>
            <a:pPr lvl="1" algn="just" eaLnBrk="1" hangingPunct="1">
              <a:lnSpc>
                <a:spcPct val="16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determina o risco de DHPN e não sua gravidade</a:t>
            </a:r>
          </a:p>
          <a:p>
            <a:pPr lvl="1" algn="just" eaLnBrk="1" hangingPunct="1">
              <a:lnSpc>
                <a:spcPct val="16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risco de comprometimento fetal e títulos de anticorpos (segundo Bowman, 1989):</a:t>
            </a:r>
          </a:p>
          <a:p>
            <a:pPr lvl="2" algn="just" eaLnBrk="1" hangingPunct="1">
              <a:lnSpc>
                <a:spcPct val="150000"/>
              </a:lnSpc>
              <a:spcBef>
                <a:spcPct val="0"/>
              </a:spcBef>
              <a:buFontTx/>
              <a:buBlip>
                <a:blip r:embed="rId8"/>
              </a:buBlip>
            </a:pPr>
            <a:r>
              <a:rPr lang="pt-BR" altLang="pt-BR" sz="1900" b="1">
                <a:solidFill>
                  <a:srgbClr val="FF0000"/>
                </a:solidFill>
                <a:effectLst/>
                <a:cs typeface="Arial" charset="0"/>
              </a:rPr>
              <a:t>1/8: sem risco</a:t>
            </a:r>
          </a:p>
          <a:p>
            <a:pPr lvl="2" algn="just" eaLnBrk="1" hangingPunct="1">
              <a:lnSpc>
                <a:spcPct val="150000"/>
              </a:lnSpc>
              <a:spcBef>
                <a:spcPct val="0"/>
              </a:spcBef>
              <a:buFontTx/>
              <a:buBlip>
                <a:blip r:embed="rId8"/>
              </a:buBlip>
            </a:pPr>
            <a:r>
              <a:rPr lang="pt-BR" altLang="pt-BR" sz="1900" b="1">
                <a:solidFill>
                  <a:srgbClr val="FF0000"/>
                </a:solidFill>
                <a:effectLst/>
                <a:cs typeface="Arial" charset="0"/>
              </a:rPr>
              <a:t>1/16: 10%</a:t>
            </a:r>
          </a:p>
          <a:p>
            <a:pPr lvl="2" algn="just" eaLnBrk="1" hangingPunct="1">
              <a:lnSpc>
                <a:spcPct val="150000"/>
              </a:lnSpc>
              <a:spcBef>
                <a:spcPct val="0"/>
              </a:spcBef>
              <a:buFontTx/>
              <a:buBlip>
                <a:blip r:embed="rId8"/>
              </a:buBlip>
            </a:pPr>
            <a:r>
              <a:rPr lang="pt-BR" altLang="pt-BR" sz="1900" b="1">
                <a:solidFill>
                  <a:srgbClr val="FF0000"/>
                </a:solidFill>
                <a:effectLst/>
                <a:cs typeface="Arial" charset="0"/>
              </a:rPr>
              <a:t>1/32: 25%</a:t>
            </a:r>
          </a:p>
          <a:p>
            <a:pPr lvl="2" algn="just" eaLnBrk="1" hangingPunct="1">
              <a:lnSpc>
                <a:spcPct val="150000"/>
              </a:lnSpc>
              <a:spcBef>
                <a:spcPct val="0"/>
              </a:spcBef>
              <a:buFontTx/>
              <a:buBlip>
                <a:blip r:embed="rId8"/>
              </a:buBlip>
            </a:pPr>
            <a:r>
              <a:rPr lang="pt-BR" altLang="pt-BR" sz="1900" b="1">
                <a:solidFill>
                  <a:srgbClr val="FF0000"/>
                </a:solidFill>
                <a:effectLst/>
                <a:cs typeface="Arial" charset="0"/>
              </a:rPr>
              <a:t>1/64: 50%</a:t>
            </a:r>
          </a:p>
          <a:p>
            <a:pPr lvl="2" algn="just" eaLnBrk="1" hangingPunct="1">
              <a:lnSpc>
                <a:spcPct val="150000"/>
              </a:lnSpc>
              <a:spcBef>
                <a:spcPct val="0"/>
              </a:spcBef>
              <a:buFontTx/>
              <a:buBlip>
                <a:blip r:embed="rId8"/>
              </a:buBlip>
            </a:pPr>
            <a:r>
              <a:rPr lang="pt-BR" altLang="pt-BR" sz="1900" b="1">
                <a:solidFill>
                  <a:srgbClr val="FF0000"/>
                </a:solidFill>
                <a:effectLst/>
                <a:cs typeface="Arial" charset="0"/>
              </a:rPr>
              <a:t>1/128: 75%</a:t>
            </a:r>
          </a:p>
        </p:txBody>
      </p:sp>
      <p:sp>
        <p:nvSpPr>
          <p:cNvPr id="456710" name="Text Box 6"/>
          <p:cNvSpPr txBox="1">
            <a:spLocks noChangeArrowheads="1"/>
          </p:cNvSpPr>
          <p:nvPr/>
        </p:nvSpPr>
        <p:spPr bwMode="auto">
          <a:xfrm>
            <a:off x="6162675" y="4691063"/>
            <a:ext cx="2941638" cy="1114425"/>
          </a:xfrm>
          <a:prstGeom prst="rect">
            <a:avLst/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40000"/>
              </a:lnSpc>
              <a:defRPr/>
            </a:pPr>
            <a:r>
              <a:rPr lang="pt-BR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Para nenhum título</a:t>
            </a:r>
          </a:p>
          <a:p>
            <a:pPr algn="ctr">
              <a:lnSpc>
                <a:spcPct val="140000"/>
              </a:lnSpc>
              <a:defRPr/>
            </a:pPr>
            <a:r>
              <a:rPr lang="pt-BR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 risco é de 100%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Rectangle 2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27651" name="Picture 3" descr="mae_e_bebe2_400"/>
          <p:cNvPicPr>
            <a:picLocks noChangeAspect="1" noChangeArrowheads="1"/>
          </p:cNvPicPr>
          <p:nvPr/>
        </p:nvPicPr>
        <p:blipFill>
          <a:blip r:embed="rId5">
            <a:lum bright="50000" contrast="-6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1"/>
          <a:stretch>
            <a:fillRect/>
          </a:stretch>
        </p:blipFill>
        <p:spPr bwMode="auto">
          <a:xfrm>
            <a:off x="0" y="0"/>
            <a:ext cx="217011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7591425" y="-26988"/>
            <a:ext cx="2736850" cy="7921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600" b="1">
                <a:solidFill>
                  <a:schemeClr val="bg1"/>
                </a:solidFill>
                <a:effectLst/>
                <a:latin typeface="Comic Sans MS" pitchFamily="66" charset="0"/>
              </a:rPr>
              <a:t>Diagnóstico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2406650" y="989013"/>
            <a:ext cx="6769100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3050" indent="-2730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23900" indent="-2667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20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200" b="1">
                <a:effectLst/>
                <a:cs typeface="Arial" charset="0"/>
              </a:rPr>
              <a:t>Causas de Coombs Indireto falsos – positivos: </a:t>
            </a:r>
          </a:p>
          <a:p>
            <a:pPr lvl="1" algn="just" eaLnBrk="1" hangingPunct="1">
              <a:lnSpc>
                <a:spcPct val="20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200" b="1">
                <a:solidFill>
                  <a:srgbClr val="0000FF"/>
                </a:solidFill>
                <a:effectLst/>
                <a:cs typeface="Arial" charset="0"/>
              </a:rPr>
              <a:t>contaminação bacteriana das hemácias</a:t>
            </a:r>
          </a:p>
          <a:p>
            <a:pPr lvl="1" algn="just" eaLnBrk="1" hangingPunct="1">
              <a:lnSpc>
                <a:spcPct val="20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200" b="1">
                <a:solidFill>
                  <a:srgbClr val="0000FF"/>
                </a:solidFill>
                <a:effectLst/>
                <a:cs typeface="Arial" charset="0"/>
              </a:rPr>
              <a:t>sepse</a:t>
            </a:r>
          </a:p>
          <a:p>
            <a:pPr lvl="1" algn="just" eaLnBrk="1" hangingPunct="1">
              <a:lnSpc>
                <a:spcPct val="20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200" b="1">
                <a:solidFill>
                  <a:srgbClr val="0000FF"/>
                </a:solidFill>
                <a:effectLst/>
                <a:cs typeface="Arial" charset="0"/>
              </a:rPr>
              <a:t>colagenoses maternas</a:t>
            </a:r>
          </a:p>
          <a:p>
            <a:pPr lvl="1" algn="just" eaLnBrk="1" hangingPunct="1">
              <a:lnSpc>
                <a:spcPct val="20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200" b="1">
                <a:solidFill>
                  <a:srgbClr val="0000FF"/>
                </a:solidFill>
                <a:effectLst/>
                <a:cs typeface="Arial" charset="0"/>
              </a:rPr>
              <a:t>presença de reticulócitos</a:t>
            </a:r>
          </a:p>
          <a:p>
            <a:pPr lvl="1" algn="just" eaLnBrk="1" hangingPunct="1">
              <a:lnSpc>
                <a:spcPct val="20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200" b="1">
                <a:solidFill>
                  <a:srgbClr val="0000FF"/>
                </a:solidFill>
                <a:effectLst/>
                <a:cs typeface="Arial" charset="0"/>
              </a:rPr>
              <a:t>contaminação por íons</a:t>
            </a:r>
          </a:p>
          <a:p>
            <a:pPr lvl="1" algn="just" eaLnBrk="1" hangingPunct="1">
              <a:lnSpc>
                <a:spcPct val="20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200" b="1">
                <a:solidFill>
                  <a:srgbClr val="0000FF"/>
                </a:solidFill>
                <a:effectLst/>
                <a:cs typeface="Arial" charset="0"/>
              </a:rPr>
              <a:t>uso de medicações (alfametildopa)</a:t>
            </a:r>
            <a:endParaRPr lang="pt-BR" altLang="pt-BR" sz="2200" b="1">
              <a:solidFill>
                <a:srgbClr val="FF0000"/>
              </a:solidFill>
              <a:effectLst/>
              <a:cs typeface="Arial" charset="0"/>
            </a:endParaRP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40300" y="317658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28675" name="Picture 3" descr="mae_e_bebe2_400"/>
          <p:cNvPicPr>
            <a:picLocks noChangeAspect="1" noChangeArrowheads="1"/>
          </p:cNvPicPr>
          <p:nvPr/>
        </p:nvPicPr>
        <p:blipFill>
          <a:blip r:embed="rId5">
            <a:lum bright="50000" contrast="-6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1"/>
          <a:stretch>
            <a:fillRect/>
          </a:stretch>
        </p:blipFill>
        <p:spPr bwMode="auto">
          <a:xfrm>
            <a:off x="0" y="0"/>
            <a:ext cx="217011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7591425" y="-26988"/>
            <a:ext cx="2736850" cy="7921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600" b="1">
                <a:solidFill>
                  <a:schemeClr val="bg1"/>
                </a:solidFill>
                <a:effectLst/>
                <a:latin typeface="Comic Sans MS" pitchFamily="66" charset="0"/>
              </a:rPr>
              <a:t>Diagnóstico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2263775" y="1444625"/>
            <a:ext cx="6696075" cy="356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3050" indent="-2730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23900" indent="-2667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Avaliação de parâmetros ecográficos – Objetivos:</a:t>
            </a:r>
          </a:p>
          <a:p>
            <a:pPr lvl="1"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identificar alterações morfológicas fetais e placentárias secundárias à DHPN</a:t>
            </a:r>
          </a:p>
          <a:p>
            <a:pPr lvl="1"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diagnosticar alterações biofísicas fetais</a:t>
            </a:r>
          </a:p>
          <a:p>
            <a:pPr lvl="1"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detectar modificações no volume de LA</a:t>
            </a:r>
          </a:p>
          <a:p>
            <a:pPr lvl="1"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detectar comprometimento hemodinâmico fetal</a:t>
            </a:r>
          </a:p>
        </p:txBody>
      </p:sp>
      <p:sp>
        <p:nvSpPr>
          <p:cNvPr id="460807" name="Text Box 7"/>
          <p:cNvSpPr txBox="1">
            <a:spLocks noChangeArrowheads="1"/>
          </p:cNvSpPr>
          <p:nvPr/>
        </p:nvSpPr>
        <p:spPr bwMode="auto">
          <a:xfrm>
            <a:off x="2278063" y="5229225"/>
            <a:ext cx="6321425" cy="895350"/>
          </a:xfrm>
          <a:prstGeom prst="rect">
            <a:avLst/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pt-BR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Tem valor na identificação e na quantificação da gravidade da doença fetal</a:t>
            </a:r>
          </a:p>
        </p:txBody>
      </p:sp>
      <p:sp>
        <p:nvSpPr>
          <p:cNvPr id="460808" name="Text Box 8"/>
          <p:cNvSpPr txBox="1">
            <a:spLocks noChangeArrowheads="1"/>
          </p:cNvSpPr>
          <p:nvPr/>
        </p:nvSpPr>
        <p:spPr bwMode="auto">
          <a:xfrm>
            <a:off x="3281363" y="777875"/>
            <a:ext cx="4238625" cy="539750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50000">
                <a:schemeClr val="accent1"/>
              </a:gs>
              <a:gs pos="100000">
                <a:srgbClr val="0000CC"/>
              </a:gs>
            </a:gsLst>
            <a:lin ang="5400000" scaled="1"/>
          </a:gra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pt-BR" sz="2400" b="1">
                <a:effectLst/>
              </a:rPr>
              <a:t>Diagnóstico da doença fetal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29699" name="Picture 3" descr="mae_e_bebe2_400"/>
          <p:cNvPicPr>
            <a:picLocks noChangeAspect="1" noChangeArrowheads="1"/>
          </p:cNvPicPr>
          <p:nvPr/>
        </p:nvPicPr>
        <p:blipFill>
          <a:blip r:embed="rId5">
            <a:lum bright="50000" contrast="-6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1"/>
          <a:stretch>
            <a:fillRect/>
          </a:stretch>
        </p:blipFill>
        <p:spPr bwMode="auto">
          <a:xfrm>
            <a:off x="0" y="0"/>
            <a:ext cx="217011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7591425" y="-26988"/>
            <a:ext cx="2736850" cy="7921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600" b="1">
                <a:solidFill>
                  <a:schemeClr val="bg1"/>
                </a:solidFill>
                <a:effectLst/>
                <a:latin typeface="Comic Sans MS" pitchFamily="66" charset="0"/>
              </a:rPr>
              <a:t>Diagnóstico</a:t>
            </a: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2911475" y="1484313"/>
            <a:ext cx="6118225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3050" indent="-2730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55713" indent="-2714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22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A avaliação de parâmetros ecográficos fetais tem sensibilidade limitada quando não há sinais de hidropsia</a:t>
            </a:r>
            <a:endParaRPr lang="pt-BR" altLang="pt-BR" sz="2000" b="1">
              <a:solidFill>
                <a:srgbClr val="0000FF"/>
              </a:solidFill>
              <a:effectLst/>
              <a:cs typeface="Arial" charset="0"/>
            </a:endParaRPr>
          </a:p>
          <a:p>
            <a:pPr lvl="2" algn="just" eaLnBrk="1" hangingPunct="1">
              <a:lnSpc>
                <a:spcPct val="22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FF0000"/>
                </a:solidFill>
                <a:effectLst/>
                <a:cs typeface="Arial" charset="0"/>
              </a:rPr>
              <a:t>pouco auxilia na exclusão da anemia</a:t>
            </a:r>
          </a:p>
          <a:p>
            <a:pPr lvl="2" algn="just" eaLnBrk="1" hangingPunct="1">
              <a:lnSpc>
                <a:spcPct val="22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FF0000"/>
                </a:solidFill>
                <a:effectLst/>
                <a:cs typeface="Arial" charset="0"/>
              </a:rPr>
              <a:t>pouco auxilia na predição da mesma</a:t>
            </a:r>
          </a:p>
          <a:p>
            <a:pPr algn="just" eaLnBrk="1" hangingPunct="1">
              <a:lnSpc>
                <a:spcPct val="22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Achados ecográficos secundários à anemia fetal definem terapêutica fetal</a:t>
            </a:r>
          </a:p>
        </p:txBody>
      </p:sp>
      <p:sp>
        <p:nvSpPr>
          <p:cNvPr id="468998" name="Text Box 6"/>
          <p:cNvSpPr txBox="1">
            <a:spLocks noChangeArrowheads="1"/>
          </p:cNvSpPr>
          <p:nvPr/>
        </p:nvSpPr>
        <p:spPr bwMode="auto">
          <a:xfrm>
            <a:off x="3281363" y="777875"/>
            <a:ext cx="4238625" cy="539750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50000">
                <a:schemeClr val="accent1"/>
              </a:gs>
              <a:gs pos="100000">
                <a:srgbClr val="0000CC"/>
              </a:gs>
            </a:gsLst>
            <a:lin ang="5400000" scaled="1"/>
          </a:gra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pt-BR" sz="2400" b="1">
                <a:effectLst/>
              </a:rPr>
              <a:t>Diagnóstico da doença fetal</a:t>
            </a:r>
          </a:p>
        </p:txBody>
      </p:sp>
      <p:pic>
        <p:nvPicPr>
          <p:cNvPr id="29703" name="Picture 8" descr="u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" y="3429000"/>
            <a:ext cx="1871663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2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30723" name="Picture 3" descr="mae_e_bebe2_400"/>
          <p:cNvPicPr>
            <a:picLocks noChangeAspect="1" noChangeArrowheads="1"/>
          </p:cNvPicPr>
          <p:nvPr/>
        </p:nvPicPr>
        <p:blipFill>
          <a:blip r:embed="rId5">
            <a:lum bright="50000" contrast="-6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1"/>
          <a:stretch>
            <a:fillRect/>
          </a:stretch>
        </p:blipFill>
        <p:spPr bwMode="auto">
          <a:xfrm>
            <a:off x="0" y="0"/>
            <a:ext cx="217011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7591425" y="-26988"/>
            <a:ext cx="2736850" cy="7921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600" b="1">
                <a:solidFill>
                  <a:schemeClr val="bg1"/>
                </a:solidFill>
                <a:effectLst/>
                <a:latin typeface="Comic Sans MS" pitchFamily="66" charset="0"/>
              </a:rPr>
              <a:t>Diagnóstico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2552700" y="1484313"/>
            <a:ext cx="6335713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3050" indent="-2730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23900" indent="-2667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8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Aumento da ecogenicidade placentária</a:t>
            </a:r>
          </a:p>
          <a:p>
            <a:pPr algn="just" eaLnBrk="1" hangingPunct="1">
              <a:lnSpc>
                <a:spcPct val="18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Aumento da espessura placentária (&gt; 4 cm)</a:t>
            </a:r>
          </a:p>
          <a:p>
            <a:pPr lvl="1" algn="just" eaLnBrk="1" hangingPunct="1">
              <a:lnSpc>
                <a:spcPct val="18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sinal tardio</a:t>
            </a:r>
          </a:p>
          <a:p>
            <a:pPr lvl="1" algn="just" eaLnBrk="1" hangingPunct="1">
              <a:lnSpc>
                <a:spcPct val="18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anemia fetal moderada ou grave</a:t>
            </a:r>
            <a:endParaRPr lang="pt-BR" altLang="pt-BR" sz="2000" b="1">
              <a:effectLst/>
              <a:cs typeface="Arial" charset="0"/>
            </a:endParaRPr>
          </a:p>
        </p:txBody>
      </p:sp>
      <p:sp>
        <p:nvSpPr>
          <p:cNvPr id="471046" name="Text Box 6"/>
          <p:cNvSpPr txBox="1">
            <a:spLocks noChangeArrowheads="1"/>
          </p:cNvSpPr>
          <p:nvPr/>
        </p:nvSpPr>
        <p:spPr bwMode="auto">
          <a:xfrm>
            <a:off x="2779713" y="908050"/>
            <a:ext cx="5172075" cy="539750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50000">
                <a:schemeClr val="accent1"/>
              </a:gs>
              <a:gs pos="100000">
                <a:srgbClr val="0000CC"/>
              </a:gs>
            </a:gsLst>
            <a:lin ang="5400000" scaled="1"/>
          </a:gra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pt-BR" sz="2400" b="1">
                <a:effectLst/>
              </a:rPr>
              <a:t>Sinais ecográficos de anemia fetal</a:t>
            </a:r>
          </a:p>
        </p:txBody>
      </p:sp>
      <p:pic>
        <p:nvPicPr>
          <p:cNvPr id="30727" name="Picture 11" descr="placenta espess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1" t="7378" r="14793" b="4099"/>
          <a:stretch>
            <a:fillRect/>
          </a:stretch>
        </p:blipFill>
        <p:spPr bwMode="auto">
          <a:xfrm>
            <a:off x="1781175" y="3933825"/>
            <a:ext cx="2984500" cy="25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14" descr="placenta esp"/>
          <p:cNvPicPr>
            <a:picLocks noChangeAspect="1" noChangeArrowheads="1"/>
          </p:cNvPicPr>
          <p:nvPr/>
        </p:nvPicPr>
        <p:blipFill>
          <a:blip r:embed="rId9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t="3423" b="11026"/>
          <a:stretch>
            <a:fillRect/>
          </a:stretch>
        </p:blipFill>
        <p:spPr bwMode="auto">
          <a:xfrm>
            <a:off x="5237163" y="3933825"/>
            <a:ext cx="3651250" cy="25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4" name="Rectangle 14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4099" name="Rectangle 6"/>
          <p:cNvSpPr>
            <a:spLocks noChangeArrowheads="1"/>
          </p:cNvSpPr>
          <p:nvPr/>
        </p:nvSpPr>
        <p:spPr bwMode="auto">
          <a:xfrm>
            <a:off x="6513513" y="-26988"/>
            <a:ext cx="3814762" cy="7921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b="1">
                <a:solidFill>
                  <a:schemeClr val="bg1"/>
                </a:solidFill>
                <a:effectLst/>
                <a:latin typeface="Comic Sans MS" pitchFamily="66" charset="0"/>
              </a:rPr>
              <a:t>Objetivos da aula</a:t>
            </a:r>
          </a:p>
        </p:txBody>
      </p:sp>
      <p:sp>
        <p:nvSpPr>
          <p:cNvPr id="4100" name="Text Box 10"/>
          <p:cNvSpPr txBox="1">
            <a:spLocks noChangeArrowheads="1"/>
          </p:cNvSpPr>
          <p:nvPr/>
        </p:nvSpPr>
        <p:spPr bwMode="auto">
          <a:xfrm>
            <a:off x="2190750" y="836613"/>
            <a:ext cx="6840538" cy="531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ts val="5200"/>
              </a:lnSpc>
              <a:spcBef>
                <a:spcPct val="0"/>
              </a:spcBef>
              <a:buFont typeface="Webdings" pitchFamily="18" charset="2"/>
              <a:buChar char="&lt;"/>
            </a:pPr>
            <a:r>
              <a:rPr lang="pt-BR" altLang="pt-BR" sz="2000" b="1">
                <a:effectLst/>
                <a:cs typeface="Arial" charset="0"/>
              </a:rPr>
              <a:t>Definir doença hemolítica perinatal (DHPN)</a:t>
            </a:r>
          </a:p>
          <a:p>
            <a:pPr algn="just" eaLnBrk="1" hangingPunct="1">
              <a:lnSpc>
                <a:spcPts val="5200"/>
              </a:lnSpc>
              <a:spcBef>
                <a:spcPct val="0"/>
              </a:spcBef>
              <a:buFont typeface="Webdings" pitchFamily="18" charset="2"/>
              <a:buChar char="&lt;"/>
            </a:pPr>
            <a:r>
              <a:rPr lang="pt-BR" altLang="pt-BR" sz="2000" b="1">
                <a:effectLst/>
                <a:cs typeface="Arial" charset="0"/>
              </a:rPr>
              <a:t>Reforçar a importância da DHPN</a:t>
            </a:r>
          </a:p>
          <a:p>
            <a:pPr algn="just" eaLnBrk="1" hangingPunct="1">
              <a:lnSpc>
                <a:spcPts val="5200"/>
              </a:lnSpc>
              <a:spcBef>
                <a:spcPct val="0"/>
              </a:spcBef>
              <a:buFont typeface="Webdings" pitchFamily="18" charset="2"/>
              <a:buChar char="&lt;"/>
            </a:pPr>
            <a:r>
              <a:rPr lang="pt-BR" altLang="pt-BR" sz="2000" b="1">
                <a:effectLst/>
                <a:cs typeface="Arial" charset="0"/>
              </a:rPr>
              <a:t>Definir sua incidência e etiologia da DHPN</a:t>
            </a:r>
          </a:p>
          <a:p>
            <a:pPr algn="just" eaLnBrk="1" hangingPunct="1">
              <a:lnSpc>
                <a:spcPts val="5200"/>
              </a:lnSpc>
              <a:spcBef>
                <a:spcPct val="0"/>
              </a:spcBef>
              <a:buFont typeface="Webdings" pitchFamily="18" charset="2"/>
              <a:buChar char="&lt;"/>
            </a:pPr>
            <a:r>
              <a:rPr lang="pt-BR" altLang="pt-BR" sz="2000" b="1">
                <a:effectLst/>
                <a:cs typeface="Arial" charset="0"/>
              </a:rPr>
              <a:t>Discutir a fisiopatologia da DHPN</a:t>
            </a:r>
          </a:p>
          <a:p>
            <a:pPr algn="just" eaLnBrk="1" hangingPunct="1">
              <a:lnSpc>
                <a:spcPts val="5200"/>
              </a:lnSpc>
              <a:spcBef>
                <a:spcPct val="0"/>
              </a:spcBef>
              <a:buFont typeface="Webdings" pitchFamily="18" charset="2"/>
              <a:buChar char="&lt;"/>
            </a:pPr>
            <a:r>
              <a:rPr lang="pt-BR" altLang="pt-BR" sz="2000" b="1">
                <a:effectLst/>
                <a:cs typeface="Arial" charset="0"/>
              </a:rPr>
              <a:t>Explicar como se diagnostica a DHPN</a:t>
            </a:r>
          </a:p>
          <a:p>
            <a:pPr algn="just" eaLnBrk="1" hangingPunct="1">
              <a:lnSpc>
                <a:spcPts val="5200"/>
              </a:lnSpc>
              <a:spcBef>
                <a:spcPct val="0"/>
              </a:spcBef>
              <a:buFont typeface="Webdings" pitchFamily="18" charset="2"/>
              <a:buChar char="&lt;"/>
            </a:pPr>
            <a:r>
              <a:rPr lang="pt-BR" altLang="pt-BR" sz="2000" b="1">
                <a:effectLst/>
                <a:cs typeface="Arial" charset="0"/>
              </a:rPr>
              <a:t>Estabelecer as melhores condutas na DHPN</a:t>
            </a:r>
          </a:p>
          <a:p>
            <a:pPr algn="just" eaLnBrk="1" hangingPunct="1">
              <a:lnSpc>
                <a:spcPts val="5200"/>
              </a:lnSpc>
              <a:spcBef>
                <a:spcPct val="0"/>
              </a:spcBef>
              <a:buFont typeface="Webdings" pitchFamily="18" charset="2"/>
              <a:buChar char="&lt;"/>
            </a:pPr>
            <a:r>
              <a:rPr lang="pt-BR" altLang="pt-BR" sz="2000" b="1">
                <a:effectLst/>
                <a:cs typeface="Arial" charset="0"/>
              </a:rPr>
              <a:t>Reforçar a importância e como realizar a profilaxia da DHPN</a:t>
            </a:r>
          </a:p>
        </p:txBody>
      </p:sp>
      <p:pic>
        <p:nvPicPr>
          <p:cNvPr id="4101" name="Picture 13" descr="mae_e_bebe2_400"/>
          <p:cNvPicPr>
            <a:picLocks noChangeAspect="1" noChangeArrowheads="1"/>
          </p:cNvPicPr>
          <p:nvPr/>
        </p:nvPicPr>
        <p:blipFill>
          <a:blip r:embed="rId4">
            <a:lum bright="50000" contrast="-6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1"/>
          <a:stretch>
            <a:fillRect/>
          </a:stretch>
        </p:blipFill>
        <p:spPr bwMode="auto">
          <a:xfrm>
            <a:off x="0" y="0"/>
            <a:ext cx="217011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2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31747" name="Picture 3" descr="mae_e_bebe2_400"/>
          <p:cNvPicPr>
            <a:picLocks noChangeAspect="1" noChangeArrowheads="1"/>
          </p:cNvPicPr>
          <p:nvPr/>
        </p:nvPicPr>
        <p:blipFill>
          <a:blip r:embed="rId5">
            <a:lum bright="50000" contrast="-6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1"/>
          <a:stretch>
            <a:fillRect/>
          </a:stretch>
        </p:blipFill>
        <p:spPr bwMode="auto">
          <a:xfrm>
            <a:off x="0" y="0"/>
            <a:ext cx="217011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7591425" y="-26988"/>
            <a:ext cx="2736850" cy="7921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600" b="1">
                <a:solidFill>
                  <a:schemeClr val="bg1"/>
                </a:solidFill>
                <a:effectLst/>
                <a:latin typeface="Comic Sans MS" pitchFamily="66" charset="0"/>
              </a:rPr>
              <a:t>Diagnóstico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2193925" y="1557338"/>
            <a:ext cx="5254625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3050" indent="-2730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23900" indent="-2667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8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Derrame pericárdico</a:t>
            </a:r>
          </a:p>
          <a:p>
            <a:pPr lvl="1" algn="just" eaLnBrk="1" hangingPunct="1">
              <a:lnSpc>
                <a:spcPct val="18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sinal precoce</a:t>
            </a:r>
          </a:p>
          <a:p>
            <a:pPr lvl="1" algn="just" eaLnBrk="1" hangingPunct="1">
              <a:lnSpc>
                <a:spcPct val="18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difícil de ser visualizado no início</a:t>
            </a:r>
          </a:p>
          <a:p>
            <a:pPr lvl="1" algn="just" eaLnBrk="1" hangingPunct="1">
              <a:lnSpc>
                <a:spcPct val="18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até 3 mm: sinal isolado de anemia</a:t>
            </a:r>
          </a:p>
          <a:p>
            <a:pPr lvl="1" algn="just" eaLnBrk="1" hangingPunct="1">
              <a:lnSpc>
                <a:spcPct val="18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 u="sng">
                <a:solidFill>
                  <a:srgbClr val="0000FF"/>
                </a:solidFill>
                <a:effectLst/>
                <a:cs typeface="Arial" charset="0"/>
              </a:rPr>
              <a:t>&gt;</a:t>
            </a: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 4 mm: associação à outros sinais</a:t>
            </a:r>
          </a:p>
          <a:p>
            <a:pPr lvl="1" algn="just" eaLnBrk="1" hangingPunct="1">
              <a:lnSpc>
                <a:spcPct val="18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cardiomegalia</a:t>
            </a:r>
          </a:p>
          <a:p>
            <a:pPr lvl="1" algn="just" eaLnBrk="1" hangingPunct="1">
              <a:lnSpc>
                <a:spcPct val="18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paredes ventriculares delgadas</a:t>
            </a:r>
          </a:p>
          <a:p>
            <a:pPr lvl="1" algn="just" eaLnBrk="1" hangingPunct="1">
              <a:lnSpc>
                <a:spcPct val="18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regurgitação mitral e tricúspide</a:t>
            </a:r>
          </a:p>
        </p:txBody>
      </p:sp>
      <p:sp>
        <p:nvSpPr>
          <p:cNvPr id="473094" name="Text Box 6"/>
          <p:cNvSpPr txBox="1">
            <a:spLocks noChangeArrowheads="1"/>
          </p:cNvSpPr>
          <p:nvPr/>
        </p:nvSpPr>
        <p:spPr bwMode="auto">
          <a:xfrm>
            <a:off x="2551113" y="908050"/>
            <a:ext cx="5172075" cy="539750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50000">
                <a:schemeClr val="accent1"/>
              </a:gs>
              <a:gs pos="100000">
                <a:srgbClr val="0000CC"/>
              </a:gs>
            </a:gsLst>
            <a:lin ang="5400000" scaled="1"/>
          </a:gra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pt-BR" sz="2400" b="1">
                <a:effectLst/>
              </a:rPr>
              <a:t>Sinais ecográficos de anemia fetal</a:t>
            </a:r>
          </a:p>
        </p:txBody>
      </p:sp>
      <p:pic>
        <p:nvPicPr>
          <p:cNvPr id="31751" name="Picture 7" descr="FR_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6250" r="6250" b="3125"/>
          <a:stretch>
            <a:fillRect/>
          </a:stretch>
        </p:blipFill>
        <p:spPr bwMode="auto">
          <a:xfrm>
            <a:off x="7375525" y="4352925"/>
            <a:ext cx="2592388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" r="4425" b="4694"/>
          <a:stretch>
            <a:fillRect/>
          </a:stretch>
        </p:blipFill>
        <p:spPr bwMode="auto">
          <a:xfrm>
            <a:off x="390525" y="4592638"/>
            <a:ext cx="2232025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12" descr="derrame per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" b="8696"/>
          <a:stretch>
            <a:fillRect/>
          </a:stretch>
        </p:blipFill>
        <p:spPr bwMode="auto">
          <a:xfrm>
            <a:off x="7375525" y="1660525"/>
            <a:ext cx="2551113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Rectangle 2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32771" name="Picture 3" descr="mae_e_bebe2_400"/>
          <p:cNvPicPr>
            <a:picLocks noChangeAspect="1" noChangeArrowheads="1"/>
          </p:cNvPicPr>
          <p:nvPr/>
        </p:nvPicPr>
        <p:blipFill>
          <a:blip r:embed="rId5">
            <a:lum bright="50000" contrast="-6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1"/>
          <a:stretch>
            <a:fillRect/>
          </a:stretch>
        </p:blipFill>
        <p:spPr bwMode="auto">
          <a:xfrm>
            <a:off x="0" y="0"/>
            <a:ext cx="217011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7591425" y="-26988"/>
            <a:ext cx="2736850" cy="7921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600" b="1">
                <a:solidFill>
                  <a:schemeClr val="bg1"/>
                </a:solidFill>
                <a:effectLst/>
                <a:latin typeface="Comic Sans MS" pitchFamily="66" charset="0"/>
              </a:rPr>
              <a:t>Diagnóstico</a:t>
            </a: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2193925" y="1557338"/>
            <a:ext cx="4821238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3050" indent="-2730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23900" indent="-2667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8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Ascite fetal</a:t>
            </a:r>
          </a:p>
          <a:p>
            <a:pPr lvl="1" algn="just" eaLnBrk="1" hangingPunct="1">
              <a:lnSpc>
                <a:spcPct val="18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ascite discreta: líquido livre entre as alças de intestino delgado na pelve fetal, duplo contorno de vísceras ocas</a:t>
            </a:r>
          </a:p>
          <a:p>
            <a:pPr lvl="1" algn="just" eaLnBrk="1" hangingPunct="1">
              <a:lnSpc>
                <a:spcPct val="18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ascite de grande volume: circundando todos os órgãos abdominais </a:t>
            </a:r>
            <a:endParaRPr lang="pt-BR" altLang="pt-BR" sz="2000" b="1">
              <a:effectLst/>
              <a:cs typeface="Arial" charset="0"/>
            </a:endParaRPr>
          </a:p>
        </p:txBody>
      </p:sp>
      <p:sp>
        <p:nvSpPr>
          <p:cNvPr id="475142" name="Text Box 6"/>
          <p:cNvSpPr txBox="1">
            <a:spLocks noChangeArrowheads="1"/>
          </p:cNvSpPr>
          <p:nvPr/>
        </p:nvSpPr>
        <p:spPr bwMode="auto">
          <a:xfrm>
            <a:off x="2551113" y="908050"/>
            <a:ext cx="5172075" cy="539750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50000">
                <a:schemeClr val="accent1"/>
              </a:gs>
              <a:gs pos="100000">
                <a:srgbClr val="0000CC"/>
              </a:gs>
            </a:gsLst>
            <a:lin ang="5400000" scaled="1"/>
          </a:gra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pt-BR" sz="2400" b="1">
                <a:effectLst/>
              </a:rPr>
              <a:t>Sinais ecográficos de anemia fetal</a:t>
            </a:r>
          </a:p>
        </p:txBody>
      </p:sp>
      <p:pic>
        <p:nvPicPr>
          <p:cNvPr id="32775" name="Picture 12" descr="ascite"/>
          <p:cNvPicPr>
            <a:picLocks noChangeAspect="1" noChangeArrowheads="1"/>
          </p:cNvPicPr>
          <p:nvPr/>
        </p:nvPicPr>
        <p:blipFill>
          <a:blip r:embed="rId8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r="23334" b="8000"/>
          <a:stretch>
            <a:fillRect/>
          </a:stretch>
        </p:blipFill>
        <p:spPr bwMode="auto">
          <a:xfrm>
            <a:off x="7446963" y="4221163"/>
            <a:ext cx="2376487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0" b="2989"/>
          <a:stretch>
            <a:fillRect/>
          </a:stretch>
        </p:blipFill>
        <p:spPr bwMode="auto">
          <a:xfrm>
            <a:off x="7375525" y="1700213"/>
            <a:ext cx="2433638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33795" name="Picture 3" descr="mae_e_bebe2_400"/>
          <p:cNvPicPr>
            <a:picLocks noChangeAspect="1" noChangeArrowheads="1"/>
          </p:cNvPicPr>
          <p:nvPr/>
        </p:nvPicPr>
        <p:blipFill>
          <a:blip r:embed="rId5">
            <a:lum bright="50000" contrast="-6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1"/>
          <a:stretch>
            <a:fillRect/>
          </a:stretch>
        </p:blipFill>
        <p:spPr bwMode="auto">
          <a:xfrm>
            <a:off x="0" y="0"/>
            <a:ext cx="217011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7591425" y="-26988"/>
            <a:ext cx="2736850" cy="7921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600" b="1">
                <a:solidFill>
                  <a:schemeClr val="bg1"/>
                </a:solidFill>
                <a:effectLst/>
                <a:latin typeface="Comic Sans MS" pitchFamily="66" charset="0"/>
              </a:rPr>
              <a:t>Diagnóstico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3055938" y="1557338"/>
            <a:ext cx="4316412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3050" indent="-2730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23900" indent="-2667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6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200" b="1">
                <a:effectLst/>
                <a:cs typeface="Arial" charset="0"/>
              </a:rPr>
              <a:t>Edema de pele e subcutâneo</a:t>
            </a:r>
          </a:p>
          <a:p>
            <a:pPr lvl="1" algn="just" eaLnBrk="1" hangingPunct="1">
              <a:lnSpc>
                <a:spcPct val="16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200" b="1">
                <a:solidFill>
                  <a:srgbClr val="0000FF"/>
                </a:solidFill>
                <a:effectLst/>
                <a:cs typeface="Arial" charset="0"/>
              </a:rPr>
              <a:t>sinal mais tardio</a:t>
            </a:r>
          </a:p>
          <a:p>
            <a:pPr lvl="1" algn="just" eaLnBrk="1" hangingPunct="1">
              <a:lnSpc>
                <a:spcPct val="16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200" b="1">
                <a:solidFill>
                  <a:srgbClr val="0000FF"/>
                </a:solidFill>
                <a:effectLst/>
                <a:cs typeface="Arial" charset="0"/>
              </a:rPr>
              <a:t>generalizado</a:t>
            </a:r>
          </a:p>
        </p:txBody>
      </p:sp>
      <p:sp>
        <p:nvSpPr>
          <p:cNvPr id="477190" name="Text Box 6"/>
          <p:cNvSpPr txBox="1">
            <a:spLocks noChangeArrowheads="1"/>
          </p:cNvSpPr>
          <p:nvPr/>
        </p:nvSpPr>
        <p:spPr bwMode="auto">
          <a:xfrm>
            <a:off x="2779713" y="908050"/>
            <a:ext cx="5172075" cy="539750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50000">
                <a:schemeClr val="accent1"/>
              </a:gs>
              <a:gs pos="100000">
                <a:srgbClr val="0000CC"/>
              </a:gs>
            </a:gsLst>
            <a:lin ang="5400000" scaled="1"/>
          </a:gra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pt-BR" sz="2400" b="1">
                <a:effectLst/>
              </a:rPr>
              <a:t>Sinais ecográficos de anemia fetal</a:t>
            </a:r>
          </a:p>
        </p:txBody>
      </p:sp>
      <p:pic>
        <p:nvPicPr>
          <p:cNvPr id="33799" name="Picture 8" descr="edema"/>
          <p:cNvPicPr>
            <a:picLocks noChangeAspect="1" noChangeArrowheads="1"/>
          </p:cNvPicPr>
          <p:nvPr/>
        </p:nvPicPr>
        <p:blipFill>
          <a:blip r:embed="rId8">
            <a:lum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1" t="10651" r="1895" b="9468"/>
          <a:stretch>
            <a:fillRect/>
          </a:stretch>
        </p:blipFill>
        <p:spPr bwMode="auto">
          <a:xfrm>
            <a:off x="1182688" y="3573463"/>
            <a:ext cx="3833812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9" descr="fethydrops13"/>
          <p:cNvPicPr>
            <a:picLocks noChangeAspect="1" noChangeArrowheads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5" t="12500" r="2632" b="6250"/>
          <a:stretch>
            <a:fillRect/>
          </a:stretch>
        </p:blipFill>
        <p:spPr bwMode="auto">
          <a:xfrm>
            <a:off x="5430838" y="3565525"/>
            <a:ext cx="360045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34819" name="Picture 3" descr="mae_e_bebe2_400"/>
          <p:cNvPicPr>
            <a:picLocks noChangeAspect="1" noChangeArrowheads="1"/>
          </p:cNvPicPr>
          <p:nvPr/>
        </p:nvPicPr>
        <p:blipFill>
          <a:blip r:embed="rId5">
            <a:lum bright="50000" contrast="-6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1"/>
          <a:stretch>
            <a:fillRect/>
          </a:stretch>
        </p:blipFill>
        <p:spPr bwMode="auto">
          <a:xfrm>
            <a:off x="0" y="0"/>
            <a:ext cx="217011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7591425" y="-26988"/>
            <a:ext cx="2736850" cy="7921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600" b="1">
                <a:solidFill>
                  <a:schemeClr val="bg1"/>
                </a:solidFill>
                <a:effectLst/>
                <a:latin typeface="Comic Sans MS" pitchFamily="66" charset="0"/>
              </a:rPr>
              <a:t>Diagnóstico</a:t>
            </a: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2982913" y="1662113"/>
            <a:ext cx="5613400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3050" indent="-2730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23900" indent="-2667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8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200" b="1">
                <a:effectLst/>
                <a:cs typeface="Arial" charset="0"/>
              </a:rPr>
              <a:t>Derrame pleural</a:t>
            </a:r>
          </a:p>
          <a:p>
            <a:pPr lvl="1" algn="just" eaLnBrk="1" hangingPunct="1">
              <a:lnSpc>
                <a:spcPct val="18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200" b="1">
                <a:solidFill>
                  <a:srgbClr val="0000FF"/>
                </a:solidFill>
                <a:effectLst/>
                <a:cs typeface="Arial" charset="0"/>
              </a:rPr>
              <a:t>derrame cavitário menos frequente</a:t>
            </a:r>
          </a:p>
        </p:txBody>
      </p:sp>
      <p:sp>
        <p:nvSpPr>
          <p:cNvPr id="505862" name="Text Box 6"/>
          <p:cNvSpPr txBox="1">
            <a:spLocks noChangeArrowheads="1"/>
          </p:cNvSpPr>
          <p:nvPr/>
        </p:nvSpPr>
        <p:spPr bwMode="auto">
          <a:xfrm>
            <a:off x="2851150" y="908050"/>
            <a:ext cx="5172075" cy="539750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50000">
                <a:schemeClr val="accent1"/>
              </a:gs>
              <a:gs pos="100000">
                <a:srgbClr val="0000CC"/>
              </a:gs>
            </a:gsLst>
            <a:lin ang="5400000" scaled="1"/>
          </a:gra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pt-BR" sz="2400" b="1">
                <a:effectLst/>
              </a:rPr>
              <a:t>Sinais ecográficos de anemia fetal</a:t>
            </a:r>
          </a:p>
        </p:txBody>
      </p:sp>
      <p:pic>
        <p:nvPicPr>
          <p:cNvPr id="34823" name="Picture 8" descr="derrame pelura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1" t="5325" r="8293" b="9468"/>
          <a:stretch>
            <a:fillRect/>
          </a:stretch>
        </p:blipFill>
        <p:spPr bwMode="auto">
          <a:xfrm>
            <a:off x="1312863" y="3429000"/>
            <a:ext cx="3706812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9" descr="fethydrops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t="9375" r="10001" b="9375"/>
          <a:stretch>
            <a:fillRect/>
          </a:stretch>
        </p:blipFill>
        <p:spPr bwMode="auto">
          <a:xfrm>
            <a:off x="5561013" y="3429000"/>
            <a:ext cx="35433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Rectangle 2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35843" name="Picture 3" descr="mae_e_bebe2_400"/>
          <p:cNvPicPr>
            <a:picLocks noChangeAspect="1" noChangeArrowheads="1"/>
          </p:cNvPicPr>
          <p:nvPr/>
        </p:nvPicPr>
        <p:blipFill>
          <a:blip r:embed="rId5">
            <a:lum bright="50000" contrast="-6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1"/>
          <a:stretch>
            <a:fillRect/>
          </a:stretch>
        </p:blipFill>
        <p:spPr bwMode="auto">
          <a:xfrm>
            <a:off x="0" y="0"/>
            <a:ext cx="217011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7591425" y="-26988"/>
            <a:ext cx="2736850" cy="7921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600" b="1">
                <a:solidFill>
                  <a:schemeClr val="bg1"/>
                </a:solidFill>
                <a:effectLst/>
                <a:latin typeface="Comic Sans MS" pitchFamily="66" charset="0"/>
              </a:rPr>
              <a:t>Diagnóstico</a:t>
            </a: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2482850" y="1557338"/>
            <a:ext cx="6548438" cy="249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3050" indent="-2730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23900" indent="-2667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6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Aumento da circunferência abdominal fetal</a:t>
            </a:r>
          </a:p>
          <a:p>
            <a:pPr lvl="1" algn="just" eaLnBrk="1" hangingPunct="1">
              <a:lnSpc>
                <a:spcPct val="16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↑ volume hepático secundário à hematopoiese extramedular</a:t>
            </a:r>
          </a:p>
          <a:p>
            <a:pPr lvl="1" algn="just" eaLnBrk="1" hangingPunct="1">
              <a:lnSpc>
                <a:spcPct val="15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↑ volume do baço secundário à hemólise</a:t>
            </a:r>
          </a:p>
          <a:p>
            <a:pPr lvl="1" algn="just" eaLnBrk="1" hangingPunct="1">
              <a:lnSpc>
                <a:spcPct val="16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ascite</a:t>
            </a:r>
            <a:endParaRPr lang="pt-BR" altLang="pt-BR" sz="2000" b="1">
              <a:effectLst/>
              <a:cs typeface="Arial" charset="0"/>
            </a:endParaRPr>
          </a:p>
        </p:txBody>
      </p:sp>
      <p:sp>
        <p:nvSpPr>
          <p:cNvPr id="479238" name="Text Box 6"/>
          <p:cNvSpPr txBox="1">
            <a:spLocks noChangeArrowheads="1"/>
          </p:cNvSpPr>
          <p:nvPr/>
        </p:nvSpPr>
        <p:spPr bwMode="auto">
          <a:xfrm>
            <a:off x="2551113" y="908050"/>
            <a:ext cx="5172075" cy="539750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50000">
                <a:schemeClr val="accent1"/>
              </a:gs>
              <a:gs pos="100000">
                <a:srgbClr val="0000CC"/>
              </a:gs>
            </a:gsLst>
            <a:lin ang="5400000" scaled="1"/>
          </a:gra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pt-BR" sz="2400" b="1">
                <a:effectLst/>
              </a:rPr>
              <a:t>Sinais ecográficos de anemia fetal</a:t>
            </a:r>
          </a:p>
        </p:txBody>
      </p:sp>
      <p:pic>
        <p:nvPicPr>
          <p:cNvPr id="35847" name="Picture 12"/>
          <p:cNvPicPr>
            <a:picLocks noChangeAspect="1" noChangeArrowheads="1"/>
          </p:cNvPicPr>
          <p:nvPr/>
        </p:nvPicPr>
        <p:blipFill>
          <a:blip r:embed="rId8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4" r="2495" b="11784"/>
          <a:stretch>
            <a:fillRect/>
          </a:stretch>
        </p:blipFill>
        <p:spPr bwMode="auto">
          <a:xfrm>
            <a:off x="5529263" y="4135438"/>
            <a:ext cx="3286125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8" name="Picture 14" descr="hepatomegali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8" b="8000"/>
          <a:stretch>
            <a:fillRect/>
          </a:stretch>
        </p:blipFill>
        <p:spPr bwMode="auto">
          <a:xfrm>
            <a:off x="1974850" y="4121150"/>
            <a:ext cx="3240088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Rectangle 2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36867" name="Picture 3" descr="mae_e_bebe2_400"/>
          <p:cNvPicPr>
            <a:picLocks noChangeAspect="1" noChangeArrowheads="1"/>
          </p:cNvPicPr>
          <p:nvPr/>
        </p:nvPicPr>
        <p:blipFill>
          <a:blip r:embed="rId5">
            <a:lum bright="50000" contrast="-6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1"/>
          <a:stretch>
            <a:fillRect/>
          </a:stretch>
        </p:blipFill>
        <p:spPr bwMode="auto">
          <a:xfrm>
            <a:off x="0" y="0"/>
            <a:ext cx="217011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7591425" y="-26988"/>
            <a:ext cx="2736850" cy="7921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600" b="1">
                <a:solidFill>
                  <a:schemeClr val="bg1"/>
                </a:solidFill>
                <a:effectLst/>
                <a:latin typeface="Comic Sans MS" pitchFamily="66" charset="0"/>
              </a:rPr>
              <a:t>Diagnóstico</a:t>
            </a: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2482850" y="1557338"/>
            <a:ext cx="6548438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3050" indent="-2730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23900" indent="-2667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7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Aumento do volume do LA</a:t>
            </a:r>
          </a:p>
          <a:p>
            <a:pPr lvl="1" algn="just" eaLnBrk="1" hangingPunct="1">
              <a:lnSpc>
                <a:spcPct val="17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decorre do ↑ fluxo plasmático renal e da taxa de filtração glomerular, devido ao ↑ DC fetal</a:t>
            </a:r>
          </a:p>
          <a:p>
            <a:pPr lvl="1" algn="just" eaLnBrk="1" hangingPunct="1">
              <a:lnSpc>
                <a:spcPct val="17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cálculo do índice de líquido amniótico (ILA)</a:t>
            </a:r>
          </a:p>
        </p:txBody>
      </p:sp>
      <p:sp>
        <p:nvSpPr>
          <p:cNvPr id="487430" name="Text Box 6"/>
          <p:cNvSpPr txBox="1">
            <a:spLocks noChangeArrowheads="1"/>
          </p:cNvSpPr>
          <p:nvPr/>
        </p:nvSpPr>
        <p:spPr bwMode="auto">
          <a:xfrm>
            <a:off x="2551113" y="908050"/>
            <a:ext cx="5172075" cy="539750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50000">
                <a:schemeClr val="accent1"/>
              </a:gs>
              <a:gs pos="100000">
                <a:srgbClr val="0000CC"/>
              </a:gs>
            </a:gsLst>
            <a:lin ang="5400000" scaled="1"/>
          </a:gra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pt-BR" sz="2400" b="1">
                <a:effectLst/>
              </a:rPr>
              <a:t>Sinais ecográficos de anemia fetal</a:t>
            </a:r>
          </a:p>
        </p:txBody>
      </p:sp>
      <p:pic>
        <p:nvPicPr>
          <p:cNvPr id="36871" name="Picture 7" descr="05"/>
          <p:cNvPicPr>
            <a:picLocks noChangeAspect="1" noChangeArrowheads="1"/>
          </p:cNvPicPr>
          <p:nvPr/>
        </p:nvPicPr>
        <p:blipFill>
          <a:blip r:embed="rId8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9" t="9375" r="15625" b="9375"/>
          <a:stretch>
            <a:fillRect/>
          </a:stretch>
        </p:blipFill>
        <p:spPr bwMode="auto">
          <a:xfrm>
            <a:off x="5935663" y="4005263"/>
            <a:ext cx="2808287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72" name="Group 20"/>
          <p:cNvGrpSpPr>
            <a:grpSpLocks/>
          </p:cNvGrpSpPr>
          <p:nvPr/>
        </p:nvGrpSpPr>
        <p:grpSpPr bwMode="auto">
          <a:xfrm>
            <a:off x="2551113" y="4005263"/>
            <a:ext cx="2232025" cy="2232025"/>
            <a:chOff x="1607" y="2523"/>
            <a:chExt cx="1406" cy="1406"/>
          </a:xfrm>
        </p:grpSpPr>
        <p:pic>
          <p:nvPicPr>
            <p:cNvPr id="36873" name="Picture 10" descr="linha_nigra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97"/>
            <a:stretch>
              <a:fillRect/>
            </a:stretch>
          </p:blipFill>
          <p:spPr bwMode="auto">
            <a:xfrm>
              <a:off x="1607" y="2523"/>
              <a:ext cx="1406" cy="140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7436" name="Oval 12"/>
            <p:cNvSpPr>
              <a:spLocks noChangeArrowheads="1"/>
            </p:cNvSpPr>
            <p:nvPr/>
          </p:nvSpPr>
          <p:spPr bwMode="auto">
            <a:xfrm>
              <a:off x="1732" y="2566"/>
              <a:ext cx="1122" cy="1340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2400" b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487437" name="Line 13"/>
            <p:cNvSpPr>
              <a:spLocks noChangeShapeType="1"/>
            </p:cNvSpPr>
            <p:nvPr/>
          </p:nvSpPr>
          <p:spPr bwMode="auto">
            <a:xfrm>
              <a:off x="2269" y="2566"/>
              <a:ext cx="0" cy="134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87438" name="Line 14"/>
            <p:cNvSpPr>
              <a:spLocks noChangeShapeType="1"/>
            </p:cNvSpPr>
            <p:nvPr/>
          </p:nvSpPr>
          <p:spPr bwMode="auto">
            <a:xfrm>
              <a:off x="1732" y="3258"/>
              <a:ext cx="1122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87439" name="Text Box 15"/>
            <p:cNvSpPr txBox="1">
              <a:spLocks noChangeArrowheads="1"/>
            </p:cNvSpPr>
            <p:nvPr/>
          </p:nvSpPr>
          <p:spPr bwMode="auto">
            <a:xfrm>
              <a:off x="1921" y="2828"/>
              <a:ext cx="25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pt-BR" sz="24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A</a:t>
              </a:r>
            </a:p>
          </p:txBody>
        </p:sp>
        <p:sp>
          <p:nvSpPr>
            <p:cNvPr id="487440" name="Text Box 16"/>
            <p:cNvSpPr txBox="1">
              <a:spLocks noChangeArrowheads="1"/>
            </p:cNvSpPr>
            <p:nvPr/>
          </p:nvSpPr>
          <p:spPr bwMode="auto">
            <a:xfrm>
              <a:off x="2427" y="2837"/>
              <a:ext cx="25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pt-BR" sz="24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B</a:t>
              </a:r>
            </a:p>
          </p:txBody>
        </p:sp>
        <p:sp>
          <p:nvSpPr>
            <p:cNvPr id="487441" name="Text Box 17"/>
            <p:cNvSpPr txBox="1">
              <a:spLocks noChangeArrowheads="1"/>
            </p:cNvSpPr>
            <p:nvPr/>
          </p:nvSpPr>
          <p:spPr bwMode="auto">
            <a:xfrm>
              <a:off x="1901" y="3397"/>
              <a:ext cx="25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pt-BR" sz="24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D</a:t>
              </a:r>
            </a:p>
          </p:txBody>
        </p:sp>
        <p:sp>
          <p:nvSpPr>
            <p:cNvPr id="487442" name="Text Box 18"/>
            <p:cNvSpPr txBox="1">
              <a:spLocks noChangeArrowheads="1"/>
            </p:cNvSpPr>
            <p:nvPr/>
          </p:nvSpPr>
          <p:spPr bwMode="auto">
            <a:xfrm>
              <a:off x="2436" y="3397"/>
              <a:ext cx="25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pt-BR" sz="24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C</a:t>
              </a:r>
            </a:p>
          </p:txBody>
        </p:sp>
      </p:grp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2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37891" name="Picture 3" descr="mae_e_bebe2_400"/>
          <p:cNvPicPr>
            <a:picLocks noChangeAspect="1" noChangeArrowheads="1"/>
          </p:cNvPicPr>
          <p:nvPr/>
        </p:nvPicPr>
        <p:blipFill>
          <a:blip r:embed="rId5">
            <a:lum bright="50000" contrast="-6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1"/>
          <a:stretch>
            <a:fillRect/>
          </a:stretch>
        </p:blipFill>
        <p:spPr bwMode="auto">
          <a:xfrm>
            <a:off x="0" y="0"/>
            <a:ext cx="217011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7591425" y="-26988"/>
            <a:ext cx="2736850" cy="7921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600" b="1">
                <a:solidFill>
                  <a:schemeClr val="bg1"/>
                </a:solidFill>
                <a:effectLst/>
                <a:latin typeface="Comic Sans MS" pitchFamily="66" charset="0"/>
              </a:rPr>
              <a:t>Diagnóstico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2335213" y="1557338"/>
            <a:ext cx="7197725" cy="447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3050" indent="-2730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23900" indent="-2667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7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Aumento da velocidade de fluxo nas artérias fetais:</a:t>
            </a:r>
          </a:p>
          <a:p>
            <a:pPr lvl="1" algn="just" eaLnBrk="1" hangingPunct="1">
              <a:lnSpc>
                <a:spcPct val="16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1900" b="1">
                <a:solidFill>
                  <a:srgbClr val="0000FF"/>
                </a:solidFill>
                <a:effectLst/>
                <a:cs typeface="Arial" charset="0"/>
              </a:rPr>
              <a:t>↓ viscosidade sangüínea</a:t>
            </a:r>
          </a:p>
          <a:p>
            <a:pPr lvl="1" algn="just" eaLnBrk="1" hangingPunct="1">
              <a:lnSpc>
                <a:spcPct val="16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1900" b="1">
                <a:solidFill>
                  <a:srgbClr val="0000FF"/>
                </a:solidFill>
                <a:effectLst/>
                <a:cs typeface="Arial" charset="0"/>
              </a:rPr>
              <a:t>↑ retorno venoso e pré-carga</a:t>
            </a:r>
          </a:p>
          <a:p>
            <a:pPr lvl="1" algn="just" eaLnBrk="1" hangingPunct="1">
              <a:lnSpc>
                <a:spcPct val="16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1900" b="1">
                <a:solidFill>
                  <a:srgbClr val="0000FF"/>
                </a:solidFill>
                <a:effectLst/>
                <a:cs typeface="Arial" charset="0"/>
              </a:rPr>
              <a:t>↑ débito cardíaco</a:t>
            </a:r>
            <a:endParaRPr lang="pt-BR" altLang="pt-BR" sz="1900" b="1">
              <a:effectLst/>
              <a:cs typeface="Arial" charset="0"/>
            </a:endParaRPr>
          </a:p>
          <a:p>
            <a:pPr algn="just" eaLnBrk="1" hangingPunct="1">
              <a:lnSpc>
                <a:spcPct val="17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Dopplervelocimetria da Artéria Cerebral Média (ACM)</a:t>
            </a:r>
          </a:p>
          <a:p>
            <a:pPr lvl="1" algn="just" eaLnBrk="1" hangingPunct="1">
              <a:lnSpc>
                <a:spcPct val="17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1900" b="1">
                <a:solidFill>
                  <a:srgbClr val="0000FF"/>
                </a:solidFill>
                <a:effectLst/>
                <a:cs typeface="Arial" charset="0"/>
              </a:rPr>
              <a:t>método não invasivo de diagnóstico da anemia fetal – década de 90 (Mari e cols., 2000)</a:t>
            </a:r>
          </a:p>
          <a:p>
            <a:pPr lvl="1" algn="just" eaLnBrk="1" hangingPunct="1">
              <a:lnSpc>
                <a:spcPct val="17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1900" b="1">
                <a:solidFill>
                  <a:srgbClr val="0000FF"/>
                </a:solidFill>
                <a:effectLst/>
                <a:cs typeface="Arial" charset="0"/>
              </a:rPr>
              <a:t>medida do pico de velocidade na sístole (PVS) prediz anemia moderada/grave com S de 100% </a:t>
            </a:r>
          </a:p>
        </p:txBody>
      </p:sp>
      <p:sp>
        <p:nvSpPr>
          <p:cNvPr id="481286" name="Text Box 6"/>
          <p:cNvSpPr txBox="1">
            <a:spLocks noChangeArrowheads="1"/>
          </p:cNvSpPr>
          <p:nvPr/>
        </p:nvSpPr>
        <p:spPr bwMode="auto">
          <a:xfrm>
            <a:off x="2851150" y="908050"/>
            <a:ext cx="5172075" cy="539750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50000">
                <a:schemeClr val="accent1"/>
              </a:gs>
              <a:gs pos="100000">
                <a:srgbClr val="0000CC"/>
              </a:gs>
            </a:gsLst>
            <a:lin ang="5400000" scaled="1"/>
          </a:gra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pt-BR" sz="2400" b="1">
                <a:effectLst/>
              </a:rPr>
              <a:t>Sinais ecográficos de anemia fetal</a:t>
            </a:r>
          </a:p>
        </p:txBody>
      </p:sp>
      <p:pic>
        <p:nvPicPr>
          <p:cNvPr id="37895" name="Picture 8" descr="fluxo_sanguine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4662488"/>
            <a:ext cx="230505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Rectangle 2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38915" name="Rectangle 4"/>
          <p:cNvSpPr>
            <a:spLocks noChangeArrowheads="1"/>
          </p:cNvSpPr>
          <p:nvPr/>
        </p:nvSpPr>
        <p:spPr bwMode="auto">
          <a:xfrm>
            <a:off x="7591425" y="-26988"/>
            <a:ext cx="2736850" cy="7921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600" b="1">
                <a:solidFill>
                  <a:schemeClr val="bg1"/>
                </a:solidFill>
                <a:effectLst/>
                <a:latin typeface="Comic Sans MS" pitchFamily="66" charset="0"/>
              </a:rPr>
              <a:t>Diagnóstico</a:t>
            </a:r>
          </a:p>
        </p:txBody>
      </p:sp>
      <p:sp>
        <p:nvSpPr>
          <p:cNvPr id="38916" name="Text Box 7"/>
          <p:cNvSpPr txBox="1">
            <a:spLocks noChangeArrowheads="1"/>
          </p:cNvSpPr>
          <p:nvPr/>
        </p:nvSpPr>
        <p:spPr bwMode="auto">
          <a:xfrm>
            <a:off x="7805738" y="5967413"/>
            <a:ext cx="15208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 b="1">
                <a:solidFill>
                  <a:srgbClr val="FF0000"/>
                </a:solidFill>
                <a:effectLst/>
                <a:cs typeface="Arial" charset="0"/>
              </a:rPr>
              <a:t>(Mari G, 2000)</a:t>
            </a:r>
          </a:p>
        </p:txBody>
      </p:sp>
      <p:pic>
        <p:nvPicPr>
          <p:cNvPr id="38917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125538"/>
            <a:ext cx="421005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9481" name="Text Box 9"/>
          <p:cNvSpPr txBox="1">
            <a:spLocks noChangeArrowheads="1"/>
          </p:cNvSpPr>
          <p:nvPr/>
        </p:nvSpPr>
        <p:spPr bwMode="auto">
          <a:xfrm>
            <a:off x="1658938" y="5732463"/>
            <a:ext cx="5000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b="1">
                <a:solidFill>
                  <a:srgbClr val="FF0000"/>
                </a:solidFill>
                <a:effectLst/>
                <a:cs typeface="Arial" charset="0"/>
              </a:rPr>
              <a:t>P95</a:t>
            </a:r>
          </a:p>
        </p:txBody>
      </p:sp>
      <p:sp>
        <p:nvSpPr>
          <p:cNvPr id="489482" name="Text Box 10"/>
          <p:cNvSpPr txBox="1">
            <a:spLocks noChangeArrowheads="1"/>
          </p:cNvSpPr>
          <p:nvPr/>
        </p:nvSpPr>
        <p:spPr bwMode="auto">
          <a:xfrm>
            <a:off x="3138488" y="5734050"/>
            <a:ext cx="4016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b="1">
                <a:solidFill>
                  <a:srgbClr val="FF0000"/>
                </a:solidFill>
                <a:effectLst/>
                <a:cs typeface="Arial" charset="0"/>
              </a:rPr>
              <a:t>P5</a:t>
            </a:r>
          </a:p>
        </p:txBody>
      </p:sp>
      <p:sp>
        <p:nvSpPr>
          <p:cNvPr id="489483" name="Text Box 11"/>
          <p:cNvSpPr txBox="1">
            <a:spLocks noChangeArrowheads="1"/>
          </p:cNvSpPr>
          <p:nvPr/>
        </p:nvSpPr>
        <p:spPr bwMode="auto">
          <a:xfrm>
            <a:off x="3227388" y="1939925"/>
            <a:ext cx="708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200" b="1">
                <a:solidFill>
                  <a:srgbClr val="FF0000"/>
                </a:solidFill>
                <a:effectLst/>
                <a:cs typeface="Arial" charset="0"/>
              </a:rPr>
              <a:t>anemia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200" b="1">
                <a:solidFill>
                  <a:srgbClr val="FF0000"/>
                </a:solidFill>
                <a:effectLst/>
                <a:cs typeface="Arial" charset="0"/>
              </a:rPr>
              <a:t>leve</a:t>
            </a:r>
          </a:p>
        </p:txBody>
      </p:sp>
      <p:sp>
        <p:nvSpPr>
          <p:cNvPr id="489484" name="Text Box 12"/>
          <p:cNvSpPr txBox="1">
            <a:spLocks noChangeArrowheads="1"/>
          </p:cNvSpPr>
          <p:nvPr/>
        </p:nvSpPr>
        <p:spPr bwMode="auto">
          <a:xfrm>
            <a:off x="3956050" y="1939925"/>
            <a:ext cx="708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200" b="1">
                <a:solidFill>
                  <a:srgbClr val="FF0000"/>
                </a:solidFill>
                <a:effectLst/>
                <a:cs typeface="Arial" charset="0"/>
              </a:rPr>
              <a:t>anemia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200" b="1">
                <a:solidFill>
                  <a:srgbClr val="FF0000"/>
                </a:solidFill>
                <a:effectLst/>
                <a:cs typeface="Arial" charset="0"/>
              </a:rPr>
              <a:t>mod</a:t>
            </a:r>
          </a:p>
        </p:txBody>
      </p:sp>
      <p:sp>
        <p:nvSpPr>
          <p:cNvPr id="489485" name="AutoShape 13"/>
          <p:cNvSpPr>
            <a:spLocks/>
          </p:cNvSpPr>
          <p:nvPr/>
        </p:nvSpPr>
        <p:spPr bwMode="auto">
          <a:xfrm rot="5400000">
            <a:off x="3584575" y="2281238"/>
            <a:ext cx="79375" cy="647700"/>
          </a:xfrm>
          <a:prstGeom prst="leftBrace">
            <a:avLst>
              <a:gd name="adj1" fmla="val 68000"/>
              <a:gd name="adj2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489486" name="AutoShape 14"/>
          <p:cNvSpPr>
            <a:spLocks/>
          </p:cNvSpPr>
          <p:nvPr/>
        </p:nvSpPr>
        <p:spPr bwMode="auto">
          <a:xfrm rot="5400000">
            <a:off x="4313237" y="2273301"/>
            <a:ext cx="79375" cy="647700"/>
          </a:xfrm>
          <a:prstGeom prst="leftBrace">
            <a:avLst>
              <a:gd name="adj1" fmla="val 68000"/>
              <a:gd name="adj2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38924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425" y="1125538"/>
            <a:ext cx="4032250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9488" name="Line 16"/>
          <p:cNvSpPr>
            <a:spLocks noChangeShapeType="1"/>
          </p:cNvSpPr>
          <p:nvPr/>
        </p:nvSpPr>
        <p:spPr bwMode="auto">
          <a:xfrm flipH="1">
            <a:off x="8562975" y="1916113"/>
            <a:ext cx="325438" cy="7191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pt-BR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9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Rectangle 2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39939" name="Picture 3" descr="mae_e_bebe2_400"/>
          <p:cNvPicPr>
            <a:picLocks noChangeAspect="1" noChangeArrowheads="1"/>
          </p:cNvPicPr>
          <p:nvPr/>
        </p:nvPicPr>
        <p:blipFill>
          <a:blip r:embed="rId5">
            <a:lum bright="50000" contrast="-6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1"/>
          <a:stretch>
            <a:fillRect/>
          </a:stretch>
        </p:blipFill>
        <p:spPr bwMode="auto">
          <a:xfrm>
            <a:off x="0" y="0"/>
            <a:ext cx="217011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7591425" y="-26988"/>
            <a:ext cx="2736850" cy="7921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600" b="1">
                <a:solidFill>
                  <a:schemeClr val="bg1"/>
                </a:solidFill>
                <a:effectLst/>
                <a:latin typeface="Comic Sans MS" pitchFamily="66" charset="0"/>
              </a:rPr>
              <a:t>Diagnóstico</a:t>
            </a: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2335213" y="908050"/>
            <a:ext cx="7197725" cy="503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3050" indent="-2730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8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Motivos de escolha da ACM:</a:t>
            </a:r>
          </a:p>
          <a:p>
            <a:pPr algn="just" eaLnBrk="1" hangingPunct="1">
              <a:lnSpc>
                <a:spcPct val="180000"/>
              </a:lnSpc>
              <a:spcBef>
                <a:spcPct val="0"/>
              </a:spcBef>
              <a:buFontTx/>
              <a:buBlip>
                <a:blip r:embed="rId6"/>
              </a:buBlip>
            </a:pPr>
            <a:endParaRPr lang="pt-BR" altLang="pt-BR" sz="2000" b="1">
              <a:effectLst/>
              <a:cs typeface="Arial" charset="0"/>
            </a:endParaRPr>
          </a:p>
          <a:p>
            <a:pPr algn="just" eaLnBrk="1" hangingPunct="1">
              <a:lnSpc>
                <a:spcPct val="180000"/>
              </a:lnSpc>
              <a:spcBef>
                <a:spcPct val="0"/>
              </a:spcBef>
              <a:buFontTx/>
              <a:buBlip>
                <a:blip r:embed="rId6"/>
              </a:buBlip>
            </a:pPr>
            <a:endParaRPr lang="pt-BR" altLang="pt-BR" sz="2000" b="1">
              <a:effectLst/>
              <a:cs typeface="Arial" charset="0"/>
            </a:endParaRPr>
          </a:p>
          <a:p>
            <a:pPr algn="just" eaLnBrk="1" hangingPunct="1">
              <a:lnSpc>
                <a:spcPct val="180000"/>
              </a:lnSpc>
              <a:spcBef>
                <a:spcPct val="0"/>
              </a:spcBef>
              <a:buFontTx/>
              <a:buBlip>
                <a:blip r:embed="rId6"/>
              </a:buBlip>
            </a:pPr>
            <a:endParaRPr lang="pt-BR" altLang="pt-BR" sz="2000" b="1">
              <a:effectLst/>
              <a:cs typeface="Arial" charset="0"/>
            </a:endParaRPr>
          </a:p>
          <a:p>
            <a:pPr algn="just" eaLnBrk="1" hangingPunct="1">
              <a:lnSpc>
                <a:spcPct val="180000"/>
              </a:lnSpc>
              <a:spcBef>
                <a:spcPct val="0"/>
              </a:spcBef>
              <a:buFontTx/>
              <a:buBlip>
                <a:blip r:embed="rId6"/>
              </a:buBlip>
            </a:pPr>
            <a:endParaRPr lang="pt-BR" altLang="pt-BR" sz="2000" b="1">
              <a:effectLst/>
              <a:cs typeface="Arial" charset="0"/>
            </a:endParaRPr>
          </a:p>
          <a:p>
            <a:pPr algn="just" eaLnBrk="1" hangingPunct="1">
              <a:lnSpc>
                <a:spcPct val="180000"/>
              </a:lnSpc>
              <a:spcBef>
                <a:spcPct val="0"/>
              </a:spcBef>
              <a:buFontTx/>
              <a:buNone/>
            </a:pPr>
            <a:endParaRPr lang="pt-BR" altLang="pt-BR" sz="2000" b="1">
              <a:effectLst/>
              <a:cs typeface="Arial" charset="0"/>
            </a:endParaRPr>
          </a:p>
          <a:p>
            <a:pPr algn="just" eaLnBrk="1" hangingPunct="1">
              <a:lnSpc>
                <a:spcPct val="18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Vaso de fácil visualização</a:t>
            </a:r>
          </a:p>
          <a:p>
            <a:pPr algn="just" eaLnBrk="1" hangingPunct="1">
              <a:lnSpc>
                <a:spcPct val="18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Ângulo de insonação próximo de zero</a:t>
            </a:r>
          </a:p>
          <a:p>
            <a:pPr algn="just" eaLnBrk="1" hangingPunct="1">
              <a:lnSpc>
                <a:spcPct val="18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Resultados reprodutíveis</a:t>
            </a:r>
            <a:endParaRPr lang="pt-BR" altLang="pt-BR" sz="1900" b="1">
              <a:solidFill>
                <a:srgbClr val="0000FF"/>
              </a:solidFill>
              <a:effectLst/>
              <a:cs typeface="Arial" charset="0"/>
            </a:endParaRPr>
          </a:p>
        </p:txBody>
      </p:sp>
      <p:grpSp>
        <p:nvGrpSpPr>
          <p:cNvPr id="39942" name="Group 7"/>
          <p:cNvGrpSpPr>
            <a:grpSpLocks/>
          </p:cNvGrpSpPr>
          <p:nvPr/>
        </p:nvGrpSpPr>
        <p:grpSpPr bwMode="auto">
          <a:xfrm>
            <a:off x="2538413" y="1844675"/>
            <a:ext cx="3036887" cy="2305050"/>
            <a:chOff x="201" y="2568"/>
            <a:chExt cx="1822" cy="1498"/>
          </a:xfrm>
        </p:grpSpPr>
        <p:pic>
          <p:nvPicPr>
            <p:cNvPr id="39945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13" t="6239" r="16774" b="6412"/>
            <a:stretch>
              <a:fillRect/>
            </a:stretch>
          </p:blipFill>
          <p:spPr bwMode="auto">
            <a:xfrm>
              <a:off x="201" y="2614"/>
              <a:ext cx="1822" cy="1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491529" name="Line 9"/>
            <p:cNvSpPr>
              <a:spLocks noChangeShapeType="1"/>
            </p:cNvSpPr>
            <p:nvPr/>
          </p:nvSpPr>
          <p:spPr bwMode="auto">
            <a:xfrm>
              <a:off x="1244" y="2568"/>
              <a:ext cx="0" cy="454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91530" name="Line 10"/>
            <p:cNvSpPr>
              <a:spLocks noChangeShapeType="1"/>
            </p:cNvSpPr>
            <p:nvPr/>
          </p:nvSpPr>
          <p:spPr bwMode="auto">
            <a:xfrm>
              <a:off x="1244" y="3114"/>
              <a:ext cx="0" cy="952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91531" name="Line 11"/>
            <p:cNvSpPr>
              <a:spLocks noChangeShapeType="1"/>
            </p:cNvSpPr>
            <p:nvPr/>
          </p:nvSpPr>
          <p:spPr bwMode="auto">
            <a:xfrm>
              <a:off x="1199" y="3022"/>
              <a:ext cx="90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91532" name="Line 12"/>
            <p:cNvSpPr>
              <a:spLocks noChangeShapeType="1"/>
            </p:cNvSpPr>
            <p:nvPr/>
          </p:nvSpPr>
          <p:spPr bwMode="auto">
            <a:xfrm>
              <a:off x="1199" y="3113"/>
              <a:ext cx="90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pt-BR"/>
            </a:p>
          </p:txBody>
        </p:sp>
      </p:grpSp>
      <p:pic>
        <p:nvPicPr>
          <p:cNvPr id="39943" name="Picture 16" descr="PF_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61940" b="18750"/>
          <a:stretch>
            <a:fillRect/>
          </a:stretch>
        </p:blipFill>
        <p:spPr bwMode="auto">
          <a:xfrm>
            <a:off x="5864225" y="1916113"/>
            <a:ext cx="3455988" cy="212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35" name="Line 15"/>
          <p:cNvSpPr>
            <a:spLocks noChangeShapeType="1"/>
          </p:cNvSpPr>
          <p:nvPr/>
        </p:nvSpPr>
        <p:spPr bwMode="auto">
          <a:xfrm>
            <a:off x="6727825" y="2205038"/>
            <a:ext cx="2624138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pt-BR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40963" name="Picture 3" descr="mae_e_bebe2_400"/>
          <p:cNvPicPr>
            <a:picLocks noChangeAspect="1" noChangeArrowheads="1"/>
          </p:cNvPicPr>
          <p:nvPr/>
        </p:nvPicPr>
        <p:blipFill>
          <a:blip r:embed="rId5">
            <a:lum bright="50000" contrast="-6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1"/>
          <a:stretch>
            <a:fillRect/>
          </a:stretch>
        </p:blipFill>
        <p:spPr bwMode="auto">
          <a:xfrm>
            <a:off x="0" y="0"/>
            <a:ext cx="217011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7591425" y="-26988"/>
            <a:ext cx="2736850" cy="7921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600" b="1">
                <a:solidFill>
                  <a:schemeClr val="bg1"/>
                </a:solidFill>
                <a:effectLst/>
                <a:latin typeface="Comic Sans MS" pitchFamily="66" charset="0"/>
              </a:rPr>
              <a:t>Diagnóstico</a:t>
            </a: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2478088" y="1566863"/>
            <a:ext cx="6265862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3050" indent="-2730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23900" indent="-2667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6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Padrão sinusoidal da freqüência cardíaca fetal:</a:t>
            </a:r>
          </a:p>
          <a:p>
            <a:pPr lvl="1" algn="just" eaLnBrk="1" hangingPunct="1">
              <a:lnSpc>
                <a:spcPct val="16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Ondas em forma de sino ( 5 a 15 bpm)</a:t>
            </a:r>
          </a:p>
          <a:p>
            <a:pPr lvl="1" algn="just" eaLnBrk="1" hangingPunct="1">
              <a:lnSpc>
                <a:spcPct val="16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 Ritmo fixo e regular</a:t>
            </a:r>
          </a:p>
          <a:p>
            <a:pPr lvl="1" algn="just" eaLnBrk="1" hangingPunct="1">
              <a:lnSpc>
                <a:spcPct val="16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 Não se altera com ES</a:t>
            </a:r>
          </a:p>
        </p:txBody>
      </p:sp>
      <p:sp>
        <p:nvSpPr>
          <p:cNvPr id="493574" name="Text Box 6"/>
          <p:cNvSpPr txBox="1">
            <a:spLocks noChangeArrowheads="1"/>
          </p:cNvSpPr>
          <p:nvPr/>
        </p:nvSpPr>
        <p:spPr bwMode="auto">
          <a:xfrm>
            <a:off x="3090863" y="836613"/>
            <a:ext cx="4357687" cy="539750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50000">
                <a:schemeClr val="accent1"/>
              </a:gs>
              <a:gs pos="100000">
                <a:srgbClr val="0000CC"/>
              </a:gs>
            </a:gsLst>
            <a:lin ang="5400000" scaled="1"/>
          </a:gra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pt-BR" sz="2400" b="1">
                <a:effectLst/>
              </a:rPr>
              <a:t>Cardiotocografia de repouso</a:t>
            </a:r>
          </a:p>
        </p:txBody>
      </p:sp>
      <p:pic>
        <p:nvPicPr>
          <p:cNvPr id="40967" name="Picture 8" descr="S03C14F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9" t="15254" r="11856" b="46609"/>
          <a:stretch>
            <a:fillRect/>
          </a:stretch>
        </p:blipFill>
        <p:spPr bwMode="auto">
          <a:xfrm>
            <a:off x="2695575" y="3806825"/>
            <a:ext cx="5832475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2262188" y="836613"/>
            <a:ext cx="7129462" cy="500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3050" indent="-2730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23900" indent="-2667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230000"/>
              </a:lnSpc>
              <a:spcBef>
                <a:spcPct val="0"/>
              </a:spcBef>
              <a:buFontTx/>
              <a:buBlip>
                <a:blip r:embed="rId5"/>
              </a:buBlip>
            </a:pPr>
            <a:r>
              <a:rPr lang="pt-BR" altLang="pt-BR" sz="2000" b="1">
                <a:effectLst/>
              </a:rPr>
              <a:t>Reação imunológica materna à antígenos de hemácias fetais que alcançam a circulação da mãe em situações de hemorragia transplacentária</a:t>
            </a:r>
          </a:p>
          <a:p>
            <a:pPr algn="just" eaLnBrk="1" hangingPunct="1">
              <a:lnSpc>
                <a:spcPct val="230000"/>
              </a:lnSpc>
              <a:spcBef>
                <a:spcPct val="0"/>
              </a:spcBef>
              <a:buFontTx/>
              <a:buBlip>
                <a:blip r:embed="rId5"/>
              </a:buBlip>
            </a:pPr>
            <a:r>
              <a:rPr lang="pt-BR" altLang="pt-BR" sz="2000" b="1">
                <a:effectLst/>
              </a:rPr>
              <a:t>Hemólise fetal e/ou neonatal de intensidade variável</a:t>
            </a:r>
            <a:endParaRPr lang="pt-BR" altLang="pt-BR" sz="2000" b="1">
              <a:solidFill>
                <a:srgbClr val="FF0000"/>
              </a:solidFill>
              <a:effectLst/>
              <a:cs typeface="Arial" charset="0"/>
            </a:endParaRPr>
          </a:p>
          <a:p>
            <a:pPr lvl="1" algn="just" eaLnBrk="1" hangingPunct="1">
              <a:lnSpc>
                <a:spcPct val="23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solidFill>
                  <a:srgbClr val="FF0000"/>
                </a:solidFill>
                <a:effectLst/>
                <a:cs typeface="Arial" charset="0"/>
              </a:rPr>
              <a:t>anemia fetal leve assintomática</a:t>
            </a:r>
          </a:p>
          <a:p>
            <a:pPr lvl="1" algn="just" eaLnBrk="1" hangingPunct="1">
              <a:lnSpc>
                <a:spcPct val="23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solidFill>
                  <a:srgbClr val="FF0000"/>
                </a:solidFill>
                <a:effectLst/>
                <a:cs typeface="Arial" charset="0"/>
              </a:rPr>
              <a:t>anemia fetal grave com hidropsia</a:t>
            </a:r>
          </a:p>
          <a:p>
            <a:pPr lvl="1" algn="just" eaLnBrk="1" hangingPunct="1">
              <a:lnSpc>
                <a:spcPct val="23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solidFill>
                  <a:srgbClr val="FF0000"/>
                </a:solidFill>
                <a:effectLst/>
                <a:cs typeface="Arial" charset="0"/>
              </a:rPr>
              <a:t>RN com anemia e icterícia graves</a:t>
            </a:r>
          </a:p>
        </p:txBody>
      </p:sp>
      <p:sp>
        <p:nvSpPr>
          <p:cNvPr id="220173" name="Rectangle 1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5124" name="Picture 12" descr="mae_e_bebe2_400"/>
          <p:cNvPicPr>
            <a:picLocks noChangeAspect="1" noChangeArrowheads="1"/>
          </p:cNvPicPr>
          <p:nvPr/>
        </p:nvPicPr>
        <p:blipFill>
          <a:blip r:embed="rId7">
            <a:lum bright="50000" contrast="-6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1"/>
          <a:stretch>
            <a:fillRect/>
          </a:stretch>
        </p:blipFill>
        <p:spPr bwMode="auto">
          <a:xfrm>
            <a:off x="0" y="0"/>
            <a:ext cx="217011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3"/>
          <p:cNvSpPr>
            <a:spLocks noChangeArrowheads="1"/>
          </p:cNvSpPr>
          <p:nvPr/>
        </p:nvSpPr>
        <p:spPr bwMode="auto">
          <a:xfrm>
            <a:off x="7448550" y="-26988"/>
            <a:ext cx="2879725" cy="7921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600" b="1">
                <a:solidFill>
                  <a:schemeClr val="bg1"/>
                </a:solidFill>
                <a:effectLst/>
                <a:latin typeface="Comic Sans MS" pitchFamily="66" charset="0"/>
              </a:rPr>
              <a:t>Introdução</a:t>
            </a:r>
          </a:p>
        </p:txBody>
      </p:sp>
      <p:pic>
        <p:nvPicPr>
          <p:cNvPr id="5126" name="Picture 16" descr="TV fet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25" y="4084638"/>
            <a:ext cx="2592388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AutoShape 17"/>
          <p:cNvSpPr>
            <a:spLocks noChangeArrowheads="1"/>
          </p:cNvSpPr>
          <p:nvPr/>
        </p:nvSpPr>
        <p:spPr bwMode="auto">
          <a:xfrm>
            <a:off x="9247188" y="5772150"/>
            <a:ext cx="865187" cy="896938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 b="1">
                <a:solidFill>
                  <a:schemeClr val="bg1"/>
                </a:solidFill>
                <a:effectLst/>
              </a:rPr>
              <a:t>IgG</a:t>
            </a:r>
          </a:p>
        </p:txBody>
      </p:sp>
      <p:sp>
        <p:nvSpPr>
          <p:cNvPr id="5128" name="AutoShape 20"/>
          <p:cNvSpPr>
            <a:spLocks noChangeArrowheads="1"/>
          </p:cNvSpPr>
          <p:nvPr/>
        </p:nvSpPr>
        <p:spPr bwMode="auto">
          <a:xfrm>
            <a:off x="7159625" y="3717925"/>
            <a:ext cx="865188" cy="896938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 b="1">
                <a:solidFill>
                  <a:schemeClr val="bg1"/>
                </a:solidFill>
                <a:effectLst/>
              </a:rPr>
              <a:t>IgG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2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41987" name="Picture 3" descr="mae_e_bebe2_400"/>
          <p:cNvPicPr>
            <a:picLocks noChangeAspect="1" noChangeArrowheads="1"/>
          </p:cNvPicPr>
          <p:nvPr/>
        </p:nvPicPr>
        <p:blipFill>
          <a:blip r:embed="rId5">
            <a:lum bright="50000" contrast="-6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1"/>
          <a:stretch>
            <a:fillRect/>
          </a:stretch>
        </p:blipFill>
        <p:spPr bwMode="auto">
          <a:xfrm>
            <a:off x="0" y="0"/>
            <a:ext cx="217011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7591425" y="-26988"/>
            <a:ext cx="2736850" cy="7921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600" b="1">
                <a:solidFill>
                  <a:schemeClr val="bg1"/>
                </a:solidFill>
                <a:effectLst/>
                <a:latin typeface="Comic Sans MS" pitchFamily="66" charset="0"/>
              </a:rPr>
              <a:t>Diagnóstico</a:t>
            </a: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2695575" y="1412875"/>
            <a:ext cx="6551613" cy="472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3050" indent="-2730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23900" indent="-2667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Espectrofotometria do LA</a:t>
            </a:r>
          </a:p>
          <a:p>
            <a:pPr lvl="1"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método indireto de avaliação da anemia fetal</a:t>
            </a:r>
          </a:p>
          <a:p>
            <a:pPr lvl="1"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determinação da concentração de bilirrubina no LA produzida pela hemólise</a:t>
            </a:r>
          </a:p>
          <a:p>
            <a:pPr lvl="1"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diferença de densidade óptica a 450 nm</a:t>
            </a:r>
          </a:p>
          <a:p>
            <a:pPr lvl="1"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lembrar da imaturidade do sistema retículo – endotelial antes da 17ª semana</a:t>
            </a:r>
          </a:p>
          <a:p>
            <a:pPr lvl="1"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LA obtido por amniocentese guiada por US</a:t>
            </a:r>
          </a:p>
        </p:txBody>
      </p:sp>
      <p:sp>
        <p:nvSpPr>
          <p:cNvPr id="497670" name="Text Box 6"/>
          <p:cNvSpPr txBox="1">
            <a:spLocks noChangeArrowheads="1"/>
          </p:cNvSpPr>
          <p:nvPr/>
        </p:nvSpPr>
        <p:spPr bwMode="auto">
          <a:xfrm>
            <a:off x="3919538" y="765175"/>
            <a:ext cx="3240087" cy="539750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50000">
                <a:schemeClr val="accent1"/>
              </a:gs>
              <a:gs pos="100000">
                <a:srgbClr val="0000CC"/>
              </a:gs>
            </a:gsLst>
            <a:lin ang="5400000" scaled="1"/>
          </a:gra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pt-BR" sz="2400" b="1">
                <a:effectLst/>
              </a:rPr>
              <a:t>Diagnóstico invasivo</a:t>
            </a:r>
          </a:p>
        </p:txBody>
      </p:sp>
      <p:pic>
        <p:nvPicPr>
          <p:cNvPr id="41991" name="Picture 7" descr="amniocentes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0" b="6628"/>
          <a:stretch>
            <a:fillRect/>
          </a:stretch>
        </p:blipFill>
        <p:spPr bwMode="auto">
          <a:xfrm>
            <a:off x="390525" y="4005263"/>
            <a:ext cx="2592388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Rectangle 2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43011" name="Picture 3" descr="mae_e_bebe2_400"/>
          <p:cNvPicPr>
            <a:picLocks noChangeAspect="1" noChangeArrowheads="1"/>
          </p:cNvPicPr>
          <p:nvPr/>
        </p:nvPicPr>
        <p:blipFill>
          <a:blip r:embed="rId5">
            <a:lum bright="50000" contrast="-6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1"/>
          <a:stretch>
            <a:fillRect/>
          </a:stretch>
        </p:blipFill>
        <p:spPr bwMode="auto">
          <a:xfrm>
            <a:off x="0" y="0"/>
            <a:ext cx="217011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7591425" y="-26988"/>
            <a:ext cx="2736850" cy="7921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600" b="1">
                <a:solidFill>
                  <a:schemeClr val="bg1"/>
                </a:solidFill>
                <a:effectLst/>
                <a:latin typeface="Comic Sans MS" pitchFamily="66" charset="0"/>
              </a:rPr>
              <a:t>Diagnóstico</a:t>
            </a: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2695575" y="1412875"/>
            <a:ext cx="65516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3050" indent="-2730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20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Gráfico prognóstico de Liley (1961)</a:t>
            </a:r>
            <a:endParaRPr lang="pt-BR" altLang="pt-BR" sz="2000" b="1">
              <a:solidFill>
                <a:srgbClr val="0000FF"/>
              </a:solidFill>
              <a:effectLst/>
              <a:cs typeface="Arial" charset="0"/>
            </a:endParaRPr>
          </a:p>
        </p:txBody>
      </p:sp>
      <p:sp>
        <p:nvSpPr>
          <p:cNvPr id="499718" name="Text Box 6"/>
          <p:cNvSpPr txBox="1">
            <a:spLocks noChangeArrowheads="1"/>
          </p:cNvSpPr>
          <p:nvPr/>
        </p:nvSpPr>
        <p:spPr bwMode="auto">
          <a:xfrm>
            <a:off x="3919538" y="765175"/>
            <a:ext cx="3240087" cy="539750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50000">
                <a:schemeClr val="accent1"/>
              </a:gs>
              <a:gs pos="100000">
                <a:srgbClr val="0000CC"/>
              </a:gs>
            </a:gsLst>
            <a:lin ang="5400000" scaled="1"/>
          </a:gra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pt-BR" sz="2400" b="1">
                <a:effectLst/>
              </a:rPr>
              <a:t>Diagnóstico invasivo</a:t>
            </a:r>
          </a:p>
        </p:txBody>
      </p:sp>
      <p:pic>
        <p:nvPicPr>
          <p:cNvPr id="43015" name="Picture 8" descr="Sir William Lile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3644900"/>
            <a:ext cx="195421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9" descr="lile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0" y="2243138"/>
            <a:ext cx="5400675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9722" name="Text Box 10"/>
          <p:cNvSpPr txBox="1">
            <a:spLocks noChangeArrowheads="1"/>
          </p:cNvSpPr>
          <p:nvPr/>
        </p:nvSpPr>
        <p:spPr bwMode="auto">
          <a:xfrm>
            <a:off x="6296025" y="5414963"/>
            <a:ext cx="3502025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</a:pPr>
            <a:r>
              <a:rPr lang="pt-BR" altLang="pt-BR" sz="2000" b="1">
                <a:solidFill>
                  <a:srgbClr val="FF0000"/>
                </a:solidFill>
                <a:effectLst/>
              </a:rPr>
              <a:t> doença leve ou feto Rh (–)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</a:pPr>
            <a:r>
              <a:rPr lang="pt-BR" altLang="pt-BR" sz="2000" b="1">
                <a:solidFill>
                  <a:srgbClr val="FF0000"/>
                </a:solidFill>
                <a:effectLst/>
              </a:rPr>
              <a:t> avaliação mensal</a:t>
            </a:r>
          </a:p>
        </p:txBody>
      </p:sp>
      <p:sp>
        <p:nvSpPr>
          <p:cNvPr id="499723" name="Text Box 11"/>
          <p:cNvSpPr txBox="1">
            <a:spLocks noChangeArrowheads="1"/>
          </p:cNvSpPr>
          <p:nvPr/>
        </p:nvSpPr>
        <p:spPr bwMode="auto">
          <a:xfrm>
            <a:off x="6748463" y="3902075"/>
            <a:ext cx="2571750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</a:pPr>
            <a:r>
              <a:rPr lang="pt-BR" altLang="pt-BR" sz="2000" b="1">
                <a:solidFill>
                  <a:srgbClr val="FF0000"/>
                </a:solidFill>
                <a:effectLst/>
              </a:rPr>
              <a:t> doença moderada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</a:pPr>
            <a:r>
              <a:rPr lang="pt-BR" altLang="pt-BR" sz="2000" b="1">
                <a:solidFill>
                  <a:srgbClr val="FF0000"/>
                </a:solidFill>
                <a:effectLst/>
              </a:rPr>
              <a:t> avaliação semanal</a:t>
            </a:r>
          </a:p>
        </p:txBody>
      </p:sp>
      <p:sp>
        <p:nvSpPr>
          <p:cNvPr id="499724" name="Text Box 12"/>
          <p:cNvSpPr txBox="1">
            <a:spLocks noChangeArrowheads="1"/>
          </p:cNvSpPr>
          <p:nvPr/>
        </p:nvSpPr>
        <p:spPr bwMode="auto">
          <a:xfrm>
            <a:off x="6223000" y="2492375"/>
            <a:ext cx="3386138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</a:pPr>
            <a:r>
              <a:rPr lang="pt-BR" altLang="pt-BR" sz="2000" b="1">
                <a:solidFill>
                  <a:srgbClr val="FF0000"/>
                </a:solidFill>
                <a:effectLst/>
              </a:rPr>
              <a:t> risco de hidropsia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</a:pPr>
            <a:r>
              <a:rPr lang="pt-BR" altLang="pt-BR" sz="2000" b="1">
                <a:solidFill>
                  <a:srgbClr val="FF0000"/>
                </a:solidFill>
                <a:effectLst/>
              </a:rPr>
              <a:t> terapêutica fetal imediata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44035" name="Picture 3" descr="mae_e_bebe2_400"/>
          <p:cNvPicPr>
            <a:picLocks noChangeAspect="1" noChangeArrowheads="1"/>
          </p:cNvPicPr>
          <p:nvPr/>
        </p:nvPicPr>
        <p:blipFill>
          <a:blip r:embed="rId5">
            <a:lum bright="50000" contrast="-6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1"/>
          <a:stretch>
            <a:fillRect/>
          </a:stretch>
        </p:blipFill>
        <p:spPr bwMode="auto">
          <a:xfrm>
            <a:off x="0" y="0"/>
            <a:ext cx="217011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7591425" y="-26988"/>
            <a:ext cx="2736850" cy="7921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600" b="1">
                <a:solidFill>
                  <a:schemeClr val="bg1"/>
                </a:solidFill>
                <a:effectLst/>
                <a:latin typeface="Comic Sans MS" pitchFamily="66" charset="0"/>
              </a:rPr>
              <a:t>Diagnóstico</a:t>
            </a: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2406650" y="1412875"/>
            <a:ext cx="6696075" cy="472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3050" indent="-2730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23900" indent="-2667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Avaliação da hemoglobina e bilirrubina fetal</a:t>
            </a:r>
          </a:p>
          <a:p>
            <a:pPr lvl="1"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sangue obtido por cordocentese guiada por US</a:t>
            </a:r>
          </a:p>
          <a:p>
            <a:pPr lvl="1"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permite determinar o TS, Hb, HT e outros parâmetros fetais</a:t>
            </a:r>
          </a:p>
          <a:p>
            <a:pPr lvl="1"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idade gestacional limite: 20</a:t>
            </a:r>
            <a:r>
              <a:rPr lang="pt-BR" altLang="pt-BR" sz="2000" b="1" u="sng" baseline="30000">
                <a:solidFill>
                  <a:srgbClr val="0000FF"/>
                </a:solidFill>
                <a:effectLst/>
                <a:cs typeface="Arial" charset="0"/>
              </a:rPr>
              <a:t>a</a:t>
            </a: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 semana</a:t>
            </a:r>
          </a:p>
          <a:p>
            <a:pPr lvl="1"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↑ Hb com IG: </a:t>
            </a:r>
            <a:r>
              <a:rPr lang="pt-BR" altLang="pt-BR" sz="2000" b="1">
                <a:solidFill>
                  <a:srgbClr val="FF0000"/>
                </a:solidFill>
                <a:effectLst/>
                <a:cs typeface="Arial" charset="0"/>
              </a:rPr>
              <a:t>10,5 (16ª) → 14,8 g/dL (40ª)</a:t>
            </a:r>
          </a:p>
          <a:p>
            <a:pPr lvl="1"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valor de corte para instituição da terapêutica:</a:t>
            </a:r>
            <a:r>
              <a:rPr lang="pt-BR" altLang="pt-BR" sz="2000" b="1">
                <a:solidFill>
                  <a:srgbClr val="FF0000"/>
                </a:solidFill>
                <a:effectLst/>
                <a:cs typeface="Arial" charset="0"/>
              </a:rPr>
              <a:t> 10 g/dL </a:t>
            </a:r>
          </a:p>
        </p:txBody>
      </p:sp>
      <p:sp>
        <p:nvSpPr>
          <p:cNvPr id="503814" name="Text Box 6"/>
          <p:cNvSpPr txBox="1">
            <a:spLocks noChangeArrowheads="1"/>
          </p:cNvSpPr>
          <p:nvPr/>
        </p:nvSpPr>
        <p:spPr bwMode="auto">
          <a:xfrm>
            <a:off x="3919538" y="765175"/>
            <a:ext cx="3240087" cy="539750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50000">
                <a:schemeClr val="accent1"/>
              </a:gs>
              <a:gs pos="100000">
                <a:srgbClr val="0000CC"/>
              </a:gs>
            </a:gsLst>
            <a:lin ang="5400000" scaled="1"/>
          </a:gra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pt-BR" sz="2400" b="1">
                <a:effectLst/>
              </a:rPr>
              <a:t>Diagnóstico invasivo</a:t>
            </a:r>
          </a:p>
        </p:txBody>
      </p:sp>
      <p:pic>
        <p:nvPicPr>
          <p:cNvPr id="44039" name="Picture 8" descr="cord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4008438"/>
            <a:ext cx="2058987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45059" name="Picture 3" descr="mae_e_bebe2_400"/>
          <p:cNvPicPr>
            <a:picLocks noChangeAspect="1" noChangeArrowheads="1"/>
          </p:cNvPicPr>
          <p:nvPr/>
        </p:nvPicPr>
        <p:blipFill>
          <a:blip r:embed="rId5">
            <a:lum bright="50000" contrast="-6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1"/>
          <a:stretch>
            <a:fillRect/>
          </a:stretch>
        </p:blipFill>
        <p:spPr bwMode="auto">
          <a:xfrm>
            <a:off x="0" y="0"/>
            <a:ext cx="217011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7807325" y="-26988"/>
            <a:ext cx="2520950" cy="7921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4000" b="1">
                <a:solidFill>
                  <a:schemeClr val="bg1"/>
                </a:solidFill>
                <a:effectLst/>
                <a:latin typeface="Comic Sans MS" pitchFamily="66" charset="0"/>
              </a:rPr>
              <a:t>Conduta</a:t>
            </a: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24138" y="898525"/>
            <a:ext cx="6840537" cy="526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3050" indent="-2730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23900" indent="-2667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55713" indent="-2714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7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Seguimento pré – natal:</a:t>
            </a:r>
          </a:p>
          <a:p>
            <a:pPr lvl="1" algn="just" eaLnBrk="1" hangingPunct="1">
              <a:lnSpc>
                <a:spcPct val="17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serviço terciário</a:t>
            </a:r>
          </a:p>
          <a:p>
            <a:pPr lvl="1" algn="just" eaLnBrk="1" hangingPunct="1">
              <a:lnSpc>
                <a:spcPct val="17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equipe habituada a lidar com DHPN</a:t>
            </a:r>
          </a:p>
          <a:p>
            <a:pPr lvl="1" algn="just" eaLnBrk="1" hangingPunct="1">
              <a:lnSpc>
                <a:spcPct val="17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avaliação ecográfica dependente da experiência do operador</a:t>
            </a:r>
            <a:endParaRPr lang="pt-BR" altLang="pt-BR" sz="2000" b="1">
              <a:solidFill>
                <a:srgbClr val="FF0000"/>
              </a:solidFill>
              <a:effectLst/>
              <a:cs typeface="Arial" charset="0"/>
            </a:endParaRPr>
          </a:p>
          <a:p>
            <a:pPr algn="just" eaLnBrk="1" hangingPunct="1">
              <a:lnSpc>
                <a:spcPct val="17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Títulos de anticorpos menores que 1/8</a:t>
            </a:r>
          </a:p>
          <a:p>
            <a:pPr lvl="1" algn="just" eaLnBrk="1" hangingPunct="1">
              <a:lnSpc>
                <a:spcPct val="17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repetir CI com titulação de anticorpos</a:t>
            </a:r>
          </a:p>
          <a:p>
            <a:pPr lvl="1" algn="just" eaLnBrk="1" hangingPunct="1">
              <a:lnSpc>
                <a:spcPct val="17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pesquisa de sinais ecográficos de anemia fetal</a:t>
            </a:r>
          </a:p>
          <a:p>
            <a:pPr lvl="2" algn="just" eaLnBrk="1" hangingPunct="1">
              <a:lnSpc>
                <a:spcPct val="170000"/>
              </a:lnSpc>
              <a:spcBef>
                <a:spcPct val="0"/>
              </a:spcBef>
              <a:buFontTx/>
              <a:buBlip>
                <a:blip r:embed="rId8"/>
              </a:buBlip>
            </a:pPr>
            <a:r>
              <a:rPr lang="pt-BR" altLang="pt-BR" sz="2000" b="1">
                <a:solidFill>
                  <a:srgbClr val="FF0000"/>
                </a:solidFill>
                <a:effectLst/>
                <a:cs typeface="Arial" charset="0"/>
              </a:rPr>
              <a:t>mensalmente</a:t>
            </a:r>
            <a:endParaRPr lang="pt-BR" altLang="pt-BR" sz="2000" b="1">
              <a:solidFill>
                <a:srgbClr val="0000FF"/>
              </a:solidFill>
              <a:effectLst/>
              <a:cs typeface="Arial" charset="0"/>
            </a:endParaRPr>
          </a:p>
          <a:p>
            <a:pPr lvl="1" algn="just" eaLnBrk="1" hangingPunct="1">
              <a:lnSpc>
                <a:spcPct val="17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avaliação e exames da rotina de pré – natal</a:t>
            </a:r>
            <a:endParaRPr lang="pt-BR" altLang="pt-BR" sz="2000" b="1">
              <a:solidFill>
                <a:srgbClr val="FF0000"/>
              </a:solidFill>
              <a:effectLst/>
              <a:cs typeface="Arial" charset="0"/>
            </a:endParaRPr>
          </a:p>
        </p:txBody>
      </p:sp>
      <p:pic>
        <p:nvPicPr>
          <p:cNvPr id="45062" name="Picture 10" descr="u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3500438"/>
            <a:ext cx="1966912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Rectangle 2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7807325" y="-26988"/>
            <a:ext cx="2520950" cy="7921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4000" b="1">
                <a:solidFill>
                  <a:schemeClr val="bg1"/>
                </a:solidFill>
                <a:effectLst/>
                <a:latin typeface="Comic Sans MS" pitchFamily="66" charset="0"/>
              </a:rPr>
              <a:t>Conduta</a:t>
            </a:r>
          </a:p>
        </p:txBody>
      </p:sp>
      <p:sp>
        <p:nvSpPr>
          <p:cNvPr id="46084" name="Text Box 5"/>
          <p:cNvSpPr txBox="1">
            <a:spLocks noChangeArrowheads="1"/>
          </p:cNvSpPr>
          <p:nvPr/>
        </p:nvSpPr>
        <p:spPr bwMode="auto">
          <a:xfrm>
            <a:off x="3273425" y="1069975"/>
            <a:ext cx="3814763" cy="595313"/>
          </a:xfrm>
          <a:prstGeom prst="rect">
            <a:avLst/>
          </a:prstGeo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3050" indent="-2730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altLang="pt-BR" sz="2200" b="1">
                <a:solidFill>
                  <a:schemeClr val="bg1"/>
                </a:solidFill>
                <a:effectLst/>
                <a:cs typeface="Arial" charset="0"/>
              </a:rPr>
              <a:t>Títulos de anticorpos </a:t>
            </a:r>
            <a:r>
              <a:rPr lang="pt-BR" altLang="pt-BR" sz="2200" b="1" u="sng">
                <a:solidFill>
                  <a:schemeClr val="bg1"/>
                </a:solidFill>
                <a:effectLst/>
                <a:cs typeface="Arial" charset="0"/>
              </a:rPr>
              <a:t>&gt;</a:t>
            </a:r>
            <a:r>
              <a:rPr lang="pt-BR" altLang="pt-BR" sz="2200" b="1">
                <a:solidFill>
                  <a:schemeClr val="bg1"/>
                </a:solidFill>
                <a:effectLst/>
                <a:cs typeface="Arial" charset="0"/>
              </a:rPr>
              <a:t> 1/8</a:t>
            </a:r>
          </a:p>
        </p:txBody>
      </p:sp>
      <p:sp>
        <p:nvSpPr>
          <p:cNvPr id="512008" name="Text Box 8"/>
          <p:cNvSpPr txBox="1">
            <a:spLocks noChangeArrowheads="1"/>
          </p:cNvSpPr>
          <p:nvPr/>
        </p:nvSpPr>
        <p:spPr bwMode="auto">
          <a:xfrm>
            <a:off x="550863" y="2335213"/>
            <a:ext cx="3008312" cy="1382712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50000">
                <a:schemeClr val="accent1"/>
              </a:gs>
              <a:gs pos="100000">
                <a:srgbClr val="0000CC"/>
              </a:gs>
            </a:gsLst>
            <a:lin ang="5400000" scaled="1"/>
          </a:gra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7800" indent="-1778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40000"/>
              </a:lnSpc>
              <a:buFontTx/>
              <a:buChar char="•"/>
              <a:defRPr/>
            </a:pPr>
            <a:r>
              <a:rPr lang="pt-BR" sz="2000" b="1" smtClean="0">
                <a:effectLst/>
              </a:rPr>
              <a:t>sinais ecográficos de anemia fetal ausentes</a:t>
            </a:r>
          </a:p>
          <a:p>
            <a:pPr algn="just" eaLnBrk="1" hangingPunct="1">
              <a:lnSpc>
                <a:spcPct val="140000"/>
              </a:lnSpc>
              <a:buFontTx/>
              <a:buChar char="•"/>
              <a:defRPr/>
            </a:pPr>
            <a:r>
              <a:rPr lang="pt-BR" sz="2000" b="1" smtClean="0">
                <a:effectLst/>
              </a:rPr>
              <a:t>PVS da ACM normal</a:t>
            </a:r>
          </a:p>
        </p:txBody>
      </p:sp>
      <p:sp>
        <p:nvSpPr>
          <p:cNvPr id="512011" name="Text Box 11"/>
          <p:cNvSpPr txBox="1">
            <a:spLocks noChangeArrowheads="1"/>
          </p:cNvSpPr>
          <p:nvPr/>
        </p:nvSpPr>
        <p:spPr bwMode="auto">
          <a:xfrm>
            <a:off x="606425" y="4619625"/>
            <a:ext cx="2881313" cy="1382713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50000">
                <a:schemeClr val="accent1"/>
              </a:gs>
              <a:gs pos="100000">
                <a:srgbClr val="0000CC"/>
              </a:gs>
            </a:gsLst>
            <a:lin ang="5400000" scaled="1"/>
          </a:gra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7800" indent="-1778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40000"/>
              </a:lnSpc>
              <a:buFontTx/>
              <a:buChar char="•"/>
              <a:defRPr/>
            </a:pPr>
            <a:r>
              <a:rPr lang="pt-BR" sz="2000" b="1" smtClean="0">
                <a:effectLst/>
              </a:rPr>
              <a:t>retornos quinzenais</a:t>
            </a:r>
          </a:p>
          <a:p>
            <a:pPr algn="ctr" eaLnBrk="1" hangingPunct="1">
              <a:lnSpc>
                <a:spcPct val="140000"/>
              </a:lnSpc>
              <a:buFontTx/>
              <a:buChar char="•"/>
              <a:defRPr/>
            </a:pPr>
            <a:r>
              <a:rPr lang="pt-BR" sz="2000" b="1" smtClean="0">
                <a:effectLst/>
              </a:rPr>
              <a:t>reavaliação clínica e ecográfica</a:t>
            </a:r>
          </a:p>
        </p:txBody>
      </p:sp>
      <p:sp>
        <p:nvSpPr>
          <p:cNvPr id="512013" name="Text Box 13"/>
          <p:cNvSpPr txBox="1">
            <a:spLocks noChangeArrowheads="1"/>
          </p:cNvSpPr>
          <p:nvPr/>
        </p:nvSpPr>
        <p:spPr bwMode="auto">
          <a:xfrm>
            <a:off x="3703638" y="4548188"/>
            <a:ext cx="3600450" cy="1689100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50000">
                <a:schemeClr val="accent1"/>
              </a:gs>
              <a:gs pos="100000">
                <a:srgbClr val="0000CC"/>
              </a:gs>
            </a:gsLst>
            <a:lin ang="5400000" scaled="1"/>
          </a:gra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7800" indent="-1778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30000"/>
              </a:lnSpc>
              <a:buFontTx/>
              <a:buChar char="•"/>
              <a:defRPr/>
            </a:pPr>
            <a:r>
              <a:rPr lang="pt-BR" sz="2000" b="1" smtClean="0">
                <a:effectLst/>
              </a:rPr>
              <a:t>amniocentese</a:t>
            </a:r>
          </a:p>
          <a:p>
            <a:pPr algn="ctr" eaLnBrk="1" hangingPunct="1">
              <a:lnSpc>
                <a:spcPct val="130000"/>
              </a:lnSpc>
              <a:buFontTx/>
              <a:buChar char="•"/>
              <a:defRPr/>
            </a:pPr>
            <a:r>
              <a:rPr lang="pt-BR" sz="2000" b="1" smtClean="0">
                <a:effectLst/>
              </a:rPr>
              <a:t>conduta baseada na curva prognóstica de Liley (modificada por Bowman)</a:t>
            </a:r>
          </a:p>
        </p:txBody>
      </p:sp>
      <p:sp>
        <p:nvSpPr>
          <p:cNvPr id="512014" name="AutoShape 14"/>
          <p:cNvSpPr>
            <a:spLocks noChangeArrowheads="1"/>
          </p:cNvSpPr>
          <p:nvPr/>
        </p:nvSpPr>
        <p:spPr bwMode="auto">
          <a:xfrm>
            <a:off x="1758950" y="3717925"/>
            <a:ext cx="504825" cy="682625"/>
          </a:xfrm>
          <a:prstGeom prst="downArrow">
            <a:avLst>
              <a:gd name="adj1" fmla="val 50000"/>
              <a:gd name="adj2" fmla="val 33805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512015" name="Text Box 15"/>
          <p:cNvSpPr txBox="1">
            <a:spLocks noChangeArrowheads="1"/>
          </p:cNvSpPr>
          <p:nvPr/>
        </p:nvSpPr>
        <p:spPr bwMode="auto">
          <a:xfrm>
            <a:off x="4006850" y="2335213"/>
            <a:ext cx="3008313" cy="1382712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50000">
                <a:schemeClr val="accent1"/>
              </a:gs>
              <a:gs pos="100000">
                <a:srgbClr val="0000CC"/>
              </a:gs>
            </a:gsLst>
            <a:lin ang="5400000" scaled="1"/>
          </a:gra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7800" indent="-1778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40000"/>
              </a:lnSpc>
              <a:buFontTx/>
              <a:buChar char="•"/>
              <a:defRPr/>
            </a:pPr>
            <a:r>
              <a:rPr lang="pt-BR" sz="2000" b="1" smtClean="0">
                <a:effectLst/>
              </a:rPr>
              <a:t>sinais ecográficos de anemia fetal ausentes</a:t>
            </a:r>
          </a:p>
          <a:p>
            <a:pPr algn="just" eaLnBrk="1" hangingPunct="1">
              <a:lnSpc>
                <a:spcPct val="140000"/>
              </a:lnSpc>
              <a:buFontTx/>
              <a:buChar char="•"/>
              <a:defRPr/>
            </a:pPr>
            <a:r>
              <a:rPr lang="pt-BR" sz="2000" b="1" smtClean="0">
                <a:effectLst/>
                <a:cs typeface="Arial" charset="0"/>
              </a:rPr>
              <a:t>↑ </a:t>
            </a:r>
            <a:r>
              <a:rPr lang="pt-BR" sz="2000" b="1" smtClean="0">
                <a:effectLst/>
              </a:rPr>
              <a:t>PVS da ACM</a:t>
            </a:r>
          </a:p>
        </p:txBody>
      </p:sp>
      <p:sp>
        <p:nvSpPr>
          <p:cNvPr id="512017" name="Text Box 17"/>
          <p:cNvSpPr txBox="1">
            <a:spLocks noChangeArrowheads="1"/>
          </p:cNvSpPr>
          <p:nvPr/>
        </p:nvSpPr>
        <p:spPr bwMode="auto">
          <a:xfrm>
            <a:off x="7464425" y="2613025"/>
            <a:ext cx="2071688" cy="528638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50000">
                <a:schemeClr val="accent1"/>
              </a:gs>
              <a:gs pos="100000">
                <a:srgbClr val="0000CC"/>
              </a:gs>
            </a:gsLst>
            <a:lin ang="5400000" scaled="1"/>
          </a:gra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7800" indent="-1778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40000"/>
              </a:lnSpc>
              <a:defRPr/>
            </a:pPr>
            <a:r>
              <a:rPr lang="pt-BR" sz="2000" b="1" smtClean="0">
                <a:effectLst/>
              </a:rPr>
              <a:t>hidropsia fetal</a:t>
            </a:r>
          </a:p>
        </p:txBody>
      </p:sp>
      <p:sp>
        <p:nvSpPr>
          <p:cNvPr id="512018" name="AutoShape 18"/>
          <p:cNvSpPr>
            <a:spLocks noChangeArrowheads="1"/>
          </p:cNvSpPr>
          <p:nvPr/>
        </p:nvSpPr>
        <p:spPr bwMode="auto">
          <a:xfrm>
            <a:off x="8239125" y="3141663"/>
            <a:ext cx="504825" cy="1152525"/>
          </a:xfrm>
          <a:prstGeom prst="downArrow">
            <a:avLst>
              <a:gd name="adj1" fmla="val 50000"/>
              <a:gd name="adj2" fmla="val 57075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512019" name="Text Box 19"/>
          <p:cNvSpPr txBox="1">
            <a:spLocks noChangeArrowheads="1"/>
          </p:cNvSpPr>
          <p:nvPr/>
        </p:nvSpPr>
        <p:spPr bwMode="auto">
          <a:xfrm>
            <a:off x="7519988" y="4476750"/>
            <a:ext cx="2160587" cy="1382713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50000">
                <a:schemeClr val="accent1"/>
              </a:gs>
              <a:gs pos="100000">
                <a:srgbClr val="0000CC"/>
              </a:gs>
            </a:gsLst>
            <a:lin ang="5400000" scaled="1"/>
          </a:gra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7800" indent="-1778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40000"/>
              </a:lnSpc>
              <a:buFontTx/>
              <a:buChar char="•"/>
              <a:defRPr/>
            </a:pPr>
            <a:r>
              <a:rPr lang="pt-BR" sz="2000" b="1" smtClean="0">
                <a:effectLst/>
              </a:rPr>
              <a:t>cordocentese</a:t>
            </a:r>
          </a:p>
          <a:p>
            <a:pPr algn="ctr" eaLnBrk="1" hangingPunct="1">
              <a:lnSpc>
                <a:spcPct val="140000"/>
              </a:lnSpc>
              <a:buFontTx/>
              <a:buChar char="•"/>
              <a:defRPr/>
            </a:pPr>
            <a:r>
              <a:rPr lang="pt-BR" sz="2000" b="1" smtClean="0">
                <a:effectLst/>
              </a:rPr>
              <a:t>transfusão intra – útero</a:t>
            </a:r>
          </a:p>
        </p:txBody>
      </p:sp>
      <p:sp>
        <p:nvSpPr>
          <p:cNvPr id="512020" name="Line 20"/>
          <p:cNvSpPr>
            <a:spLocks noChangeShapeType="1"/>
          </p:cNvSpPr>
          <p:nvPr/>
        </p:nvSpPr>
        <p:spPr bwMode="auto">
          <a:xfrm flipH="1">
            <a:off x="2119313" y="1341438"/>
            <a:ext cx="1008062" cy="71913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12021" name="Line 21"/>
          <p:cNvSpPr>
            <a:spLocks noChangeShapeType="1"/>
          </p:cNvSpPr>
          <p:nvPr/>
        </p:nvSpPr>
        <p:spPr bwMode="auto">
          <a:xfrm>
            <a:off x="7231063" y="1341438"/>
            <a:ext cx="1225550" cy="10080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12024" name="AutoShape 24"/>
          <p:cNvSpPr>
            <a:spLocks noChangeArrowheads="1"/>
          </p:cNvSpPr>
          <p:nvPr/>
        </p:nvSpPr>
        <p:spPr bwMode="auto">
          <a:xfrm>
            <a:off x="5214938" y="3717925"/>
            <a:ext cx="504825" cy="682625"/>
          </a:xfrm>
          <a:prstGeom prst="downArrow">
            <a:avLst>
              <a:gd name="adj1" fmla="val 50000"/>
              <a:gd name="adj2" fmla="val 33805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512025" name="Rectangle 25"/>
          <p:cNvSpPr>
            <a:spLocks noChangeArrowheads="1"/>
          </p:cNvSpPr>
          <p:nvPr/>
        </p:nvSpPr>
        <p:spPr bwMode="auto">
          <a:xfrm>
            <a:off x="463550" y="2133600"/>
            <a:ext cx="3167063" cy="41036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512026" name="Line 26"/>
          <p:cNvSpPr>
            <a:spLocks noChangeShapeType="1"/>
          </p:cNvSpPr>
          <p:nvPr/>
        </p:nvSpPr>
        <p:spPr bwMode="auto">
          <a:xfrm>
            <a:off x="5503863" y="1701800"/>
            <a:ext cx="0" cy="5032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pt-BR"/>
          </a:p>
        </p:txBody>
      </p:sp>
      <p:pic>
        <p:nvPicPr>
          <p:cNvPr id="46098" name="Imagem 4" descr="fet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333375"/>
            <a:ext cx="1392237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8" name="Rectangle 2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7807325" y="-26988"/>
            <a:ext cx="2520950" cy="7921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4000" b="1">
                <a:solidFill>
                  <a:schemeClr val="bg1"/>
                </a:solidFill>
                <a:effectLst/>
                <a:latin typeface="Comic Sans MS" pitchFamily="66" charset="0"/>
              </a:rPr>
              <a:t>Conduta</a:t>
            </a: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3273425" y="1069975"/>
            <a:ext cx="3814763" cy="595313"/>
          </a:xfrm>
          <a:prstGeom prst="rect">
            <a:avLst/>
          </a:prstGeo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3050" indent="-2730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altLang="pt-BR" sz="2200" b="1">
                <a:solidFill>
                  <a:schemeClr val="bg1"/>
                </a:solidFill>
                <a:effectLst/>
                <a:cs typeface="Arial" charset="0"/>
              </a:rPr>
              <a:t>Títulos de anticorpos </a:t>
            </a:r>
            <a:r>
              <a:rPr lang="pt-BR" altLang="pt-BR" sz="2200" b="1" u="sng">
                <a:solidFill>
                  <a:schemeClr val="bg1"/>
                </a:solidFill>
                <a:effectLst/>
                <a:cs typeface="Arial" charset="0"/>
              </a:rPr>
              <a:t>&gt;</a:t>
            </a:r>
            <a:r>
              <a:rPr lang="pt-BR" altLang="pt-BR" sz="2200" b="1">
                <a:solidFill>
                  <a:schemeClr val="bg1"/>
                </a:solidFill>
                <a:effectLst/>
                <a:cs typeface="Arial" charset="0"/>
              </a:rPr>
              <a:t> 1/8</a:t>
            </a:r>
          </a:p>
        </p:txBody>
      </p:sp>
      <p:sp>
        <p:nvSpPr>
          <p:cNvPr id="516101" name="Text Box 5"/>
          <p:cNvSpPr txBox="1">
            <a:spLocks noChangeArrowheads="1"/>
          </p:cNvSpPr>
          <p:nvPr/>
        </p:nvSpPr>
        <p:spPr bwMode="auto">
          <a:xfrm>
            <a:off x="550863" y="2335213"/>
            <a:ext cx="3008312" cy="1382712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50000">
                <a:schemeClr val="accent1"/>
              </a:gs>
              <a:gs pos="100000">
                <a:srgbClr val="0000CC"/>
              </a:gs>
            </a:gsLst>
            <a:lin ang="5400000" scaled="1"/>
          </a:gra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7800" indent="-1778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40000"/>
              </a:lnSpc>
              <a:buFontTx/>
              <a:buChar char="•"/>
              <a:defRPr/>
            </a:pPr>
            <a:r>
              <a:rPr lang="pt-BR" sz="2000" b="1" smtClean="0">
                <a:effectLst/>
              </a:rPr>
              <a:t>sinais ecográficos de anemia fetal ausentes</a:t>
            </a:r>
          </a:p>
          <a:p>
            <a:pPr algn="just" eaLnBrk="1" hangingPunct="1">
              <a:lnSpc>
                <a:spcPct val="140000"/>
              </a:lnSpc>
              <a:buFontTx/>
              <a:buChar char="•"/>
              <a:defRPr/>
            </a:pPr>
            <a:r>
              <a:rPr lang="pt-BR" sz="2000" b="1" smtClean="0">
                <a:effectLst/>
              </a:rPr>
              <a:t>PVS da ACM normal</a:t>
            </a:r>
          </a:p>
        </p:txBody>
      </p:sp>
      <p:sp>
        <p:nvSpPr>
          <p:cNvPr id="516102" name="Text Box 6"/>
          <p:cNvSpPr txBox="1">
            <a:spLocks noChangeArrowheads="1"/>
          </p:cNvSpPr>
          <p:nvPr/>
        </p:nvSpPr>
        <p:spPr bwMode="auto">
          <a:xfrm>
            <a:off x="606425" y="4619625"/>
            <a:ext cx="2881313" cy="1382713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50000">
                <a:schemeClr val="accent1"/>
              </a:gs>
              <a:gs pos="100000">
                <a:srgbClr val="0000CC"/>
              </a:gs>
            </a:gsLst>
            <a:lin ang="5400000" scaled="1"/>
          </a:gra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7800" indent="-1778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40000"/>
              </a:lnSpc>
              <a:buFontTx/>
              <a:buChar char="•"/>
              <a:defRPr/>
            </a:pPr>
            <a:r>
              <a:rPr lang="pt-BR" sz="2000" b="1" smtClean="0">
                <a:effectLst/>
              </a:rPr>
              <a:t>retornos quinzenais</a:t>
            </a:r>
          </a:p>
          <a:p>
            <a:pPr algn="ctr" eaLnBrk="1" hangingPunct="1">
              <a:lnSpc>
                <a:spcPct val="140000"/>
              </a:lnSpc>
              <a:buFontTx/>
              <a:buChar char="•"/>
              <a:defRPr/>
            </a:pPr>
            <a:r>
              <a:rPr lang="pt-BR" sz="2000" b="1" smtClean="0">
                <a:effectLst/>
              </a:rPr>
              <a:t>reavaliação clínica e ecográfica</a:t>
            </a:r>
          </a:p>
        </p:txBody>
      </p:sp>
      <p:sp>
        <p:nvSpPr>
          <p:cNvPr id="516103" name="Text Box 7"/>
          <p:cNvSpPr txBox="1">
            <a:spLocks noChangeArrowheads="1"/>
          </p:cNvSpPr>
          <p:nvPr/>
        </p:nvSpPr>
        <p:spPr bwMode="auto">
          <a:xfrm>
            <a:off x="3703638" y="4548188"/>
            <a:ext cx="3600450" cy="1689100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50000">
                <a:schemeClr val="accent1"/>
              </a:gs>
              <a:gs pos="100000">
                <a:srgbClr val="0000CC"/>
              </a:gs>
            </a:gsLst>
            <a:lin ang="5400000" scaled="1"/>
          </a:gra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7800" indent="-1778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30000"/>
              </a:lnSpc>
              <a:buFontTx/>
              <a:buChar char="•"/>
              <a:defRPr/>
            </a:pPr>
            <a:r>
              <a:rPr lang="pt-BR" sz="2000" b="1" smtClean="0">
                <a:effectLst/>
              </a:rPr>
              <a:t>amniocentese</a:t>
            </a:r>
          </a:p>
          <a:p>
            <a:pPr algn="ctr" eaLnBrk="1" hangingPunct="1">
              <a:lnSpc>
                <a:spcPct val="130000"/>
              </a:lnSpc>
              <a:buFontTx/>
              <a:buChar char="•"/>
              <a:defRPr/>
            </a:pPr>
            <a:r>
              <a:rPr lang="pt-BR" sz="2000" b="1" smtClean="0">
                <a:effectLst/>
              </a:rPr>
              <a:t>conduta baseada na curva prognóstica de Liley (modificada por Bowman)</a:t>
            </a:r>
          </a:p>
        </p:txBody>
      </p:sp>
      <p:sp>
        <p:nvSpPr>
          <p:cNvPr id="516104" name="AutoShape 8"/>
          <p:cNvSpPr>
            <a:spLocks noChangeArrowheads="1"/>
          </p:cNvSpPr>
          <p:nvPr/>
        </p:nvSpPr>
        <p:spPr bwMode="auto">
          <a:xfrm>
            <a:off x="1758950" y="3717925"/>
            <a:ext cx="504825" cy="682625"/>
          </a:xfrm>
          <a:prstGeom prst="downArrow">
            <a:avLst>
              <a:gd name="adj1" fmla="val 50000"/>
              <a:gd name="adj2" fmla="val 33805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516105" name="Text Box 9"/>
          <p:cNvSpPr txBox="1">
            <a:spLocks noChangeArrowheads="1"/>
          </p:cNvSpPr>
          <p:nvPr/>
        </p:nvSpPr>
        <p:spPr bwMode="auto">
          <a:xfrm>
            <a:off x="4006850" y="2335213"/>
            <a:ext cx="3008313" cy="1382712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50000">
                <a:schemeClr val="accent1"/>
              </a:gs>
              <a:gs pos="100000">
                <a:srgbClr val="0000CC"/>
              </a:gs>
            </a:gsLst>
            <a:lin ang="5400000" scaled="1"/>
          </a:gra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7800" indent="-1778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40000"/>
              </a:lnSpc>
              <a:buFontTx/>
              <a:buChar char="•"/>
              <a:defRPr/>
            </a:pPr>
            <a:r>
              <a:rPr lang="pt-BR" sz="2000" b="1" smtClean="0">
                <a:effectLst/>
              </a:rPr>
              <a:t>sinais ecográficos de anemia fetal ausentes</a:t>
            </a:r>
          </a:p>
          <a:p>
            <a:pPr algn="just" eaLnBrk="1" hangingPunct="1">
              <a:lnSpc>
                <a:spcPct val="140000"/>
              </a:lnSpc>
              <a:buFontTx/>
              <a:buChar char="•"/>
              <a:defRPr/>
            </a:pPr>
            <a:r>
              <a:rPr lang="pt-BR" sz="2000" b="1" smtClean="0">
                <a:effectLst/>
                <a:cs typeface="Arial" charset="0"/>
              </a:rPr>
              <a:t>↑ </a:t>
            </a:r>
            <a:r>
              <a:rPr lang="pt-BR" sz="2000" b="1" smtClean="0">
                <a:effectLst/>
              </a:rPr>
              <a:t>PVS da ACM</a:t>
            </a:r>
          </a:p>
        </p:txBody>
      </p:sp>
      <p:sp>
        <p:nvSpPr>
          <p:cNvPr id="516106" name="Text Box 10"/>
          <p:cNvSpPr txBox="1">
            <a:spLocks noChangeArrowheads="1"/>
          </p:cNvSpPr>
          <p:nvPr/>
        </p:nvSpPr>
        <p:spPr bwMode="auto">
          <a:xfrm>
            <a:off x="7464425" y="2613025"/>
            <a:ext cx="2071688" cy="528638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50000">
                <a:schemeClr val="accent1"/>
              </a:gs>
              <a:gs pos="100000">
                <a:srgbClr val="0000CC"/>
              </a:gs>
            </a:gsLst>
            <a:lin ang="5400000" scaled="1"/>
          </a:gra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7800" indent="-1778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40000"/>
              </a:lnSpc>
              <a:defRPr/>
            </a:pPr>
            <a:r>
              <a:rPr lang="pt-BR" sz="2000" b="1" smtClean="0">
                <a:effectLst/>
              </a:rPr>
              <a:t>hidropsia fetal</a:t>
            </a:r>
          </a:p>
        </p:txBody>
      </p:sp>
      <p:sp>
        <p:nvSpPr>
          <p:cNvPr id="516107" name="AutoShape 11"/>
          <p:cNvSpPr>
            <a:spLocks noChangeArrowheads="1"/>
          </p:cNvSpPr>
          <p:nvPr/>
        </p:nvSpPr>
        <p:spPr bwMode="auto">
          <a:xfrm>
            <a:off x="8239125" y="3141663"/>
            <a:ext cx="504825" cy="1152525"/>
          </a:xfrm>
          <a:prstGeom prst="downArrow">
            <a:avLst>
              <a:gd name="adj1" fmla="val 50000"/>
              <a:gd name="adj2" fmla="val 57075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516108" name="Text Box 12"/>
          <p:cNvSpPr txBox="1">
            <a:spLocks noChangeArrowheads="1"/>
          </p:cNvSpPr>
          <p:nvPr/>
        </p:nvSpPr>
        <p:spPr bwMode="auto">
          <a:xfrm>
            <a:off x="7519988" y="4476750"/>
            <a:ext cx="2160587" cy="1382713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50000">
                <a:schemeClr val="accent1"/>
              </a:gs>
              <a:gs pos="100000">
                <a:srgbClr val="0000CC"/>
              </a:gs>
            </a:gsLst>
            <a:lin ang="5400000" scaled="1"/>
          </a:gra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7800" indent="-1778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40000"/>
              </a:lnSpc>
              <a:buFontTx/>
              <a:buChar char="•"/>
              <a:defRPr/>
            </a:pPr>
            <a:r>
              <a:rPr lang="pt-BR" sz="2000" b="1" smtClean="0">
                <a:effectLst/>
              </a:rPr>
              <a:t>cordocentese</a:t>
            </a:r>
          </a:p>
          <a:p>
            <a:pPr algn="ctr" eaLnBrk="1" hangingPunct="1">
              <a:lnSpc>
                <a:spcPct val="140000"/>
              </a:lnSpc>
              <a:buFontTx/>
              <a:buChar char="•"/>
              <a:defRPr/>
            </a:pPr>
            <a:r>
              <a:rPr lang="pt-BR" sz="2000" b="1" smtClean="0">
                <a:effectLst/>
              </a:rPr>
              <a:t>transfusão intra – útero</a:t>
            </a:r>
          </a:p>
        </p:txBody>
      </p:sp>
      <p:sp>
        <p:nvSpPr>
          <p:cNvPr id="516109" name="Line 13"/>
          <p:cNvSpPr>
            <a:spLocks noChangeShapeType="1"/>
          </p:cNvSpPr>
          <p:nvPr/>
        </p:nvSpPr>
        <p:spPr bwMode="auto">
          <a:xfrm flipH="1">
            <a:off x="2119313" y="1341438"/>
            <a:ext cx="1008062" cy="71913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16110" name="Line 14"/>
          <p:cNvSpPr>
            <a:spLocks noChangeShapeType="1"/>
          </p:cNvSpPr>
          <p:nvPr/>
        </p:nvSpPr>
        <p:spPr bwMode="auto">
          <a:xfrm>
            <a:off x="7231063" y="1341438"/>
            <a:ext cx="1225550" cy="10080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16111" name="Line 15"/>
          <p:cNvSpPr>
            <a:spLocks noChangeShapeType="1"/>
          </p:cNvSpPr>
          <p:nvPr/>
        </p:nvSpPr>
        <p:spPr bwMode="auto">
          <a:xfrm>
            <a:off x="5503863" y="1701800"/>
            <a:ext cx="0" cy="5032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16112" name="AutoShape 16"/>
          <p:cNvSpPr>
            <a:spLocks noChangeArrowheads="1"/>
          </p:cNvSpPr>
          <p:nvPr/>
        </p:nvSpPr>
        <p:spPr bwMode="auto">
          <a:xfrm>
            <a:off x="5214938" y="3717925"/>
            <a:ext cx="504825" cy="682625"/>
          </a:xfrm>
          <a:prstGeom prst="downArrow">
            <a:avLst>
              <a:gd name="adj1" fmla="val 50000"/>
              <a:gd name="adj2" fmla="val 33805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516113" name="Rectangle 17"/>
          <p:cNvSpPr>
            <a:spLocks noChangeArrowheads="1"/>
          </p:cNvSpPr>
          <p:nvPr/>
        </p:nvSpPr>
        <p:spPr bwMode="auto">
          <a:xfrm>
            <a:off x="3630613" y="2205038"/>
            <a:ext cx="3744912" cy="42481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47122" name="Imagem 4" descr="fet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333375"/>
            <a:ext cx="1392237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9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7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48131" name="Picture 3" descr="mae_e_bebe2_400"/>
          <p:cNvPicPr>
            <a:picLocks noChangeAspect="1" noChangeArrowheads="1"/>
          </p:cNvPicPr>
          <p:nvPr/>
        </p:nvPicPr>
        <p:blipFill>
          <a:blip r:embed="rId5">
            <a:lum bright="50000" contrast="-6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1"/>
          <a:stretch>
            <a:fillRect/>
          </a:stretch>
        </p:blipFill>
        <p:spPr bwMode="auto">
          <a:xfrm>
            <a:off x="0" y="0"/>
            <a:ext cx="217011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7807325" y="-26988"/>
            <a:ext cx="2520950" cy="7921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4000" b="1">
                <a:solidFill>
                  <a:schemeClr val="bg1"/>
                </a:solidFill>
                <a:effectLst/>
                <a:latin typeface="Comic Sans MS" pitchFamily="66" charset="0"/>
              </a:rPr>
              <a:t>Conduta</a:t>
            </a:r>
          </a:p>
        </p:txBody>
      </p:sp>
      <p:sp>
        <p:nvSpPr>
          <p:cNvPr id="509960" name="Text Box 8"/>
          <p:cNvSpPr txBox="1">
            <a:spLocks noChangeArrowheads="1"/>
          </p:cNvSpPr>
          <p:nvPr/>
        </p:nvSpPr>
        <p:spPr bwMode="auto">
          <a:xfrm>
            <a:off x="2047875" y="5695950"/>
            <a:ext cx="64754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b="1">
                <a:effectLst>
                  <a:outerShdw blurRad="38100" dist="38100" dir="2700000" algn="tl">
                    <a:srgbClr val="FFFFFF"/>
                  </a:outerShdw>
                </a:effectLst>
              </a:rPr>
              <a:t>Curva prognóstica de Liley modificado por Bowman</a:t>
            </a:r>
          </a:p>
        </p:txBody>
      </p:sp>
      <p:pic>
        <p:nvPicPr>
          <p:cNvPr id="48134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88" y="1295400"/>
            <a:ext cx="6405562" cy="429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Rectangle 2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7807325" y="-26988"/>
            <a:ext cx="2520950" cy="7921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4000" b="1">
                <a:solidFill>
                  <a:schemeClr val="bg1"/>
                </a:solidFill>
                <a:effectLst/>
                <a:latin typeface="Comic Sans MS" pitchFamily="66" charset="0"/>
              </a:rPr>
              <a:t>Conduta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3273425" y="998538"/>
            <a:ext cx="3814763" cy="595312"/>
          </a:xfrm>
          <a:prstGeom prst="rect">
            <a:avLst/>
          </a:prstGeo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3050" indent="-2730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altLang="pt-BR" sz="2200" b="1">
                <a:solidFill>
                  <a:schemeClr val="bg1"/>
                </a:solidFill>
                <a:effectLst/>
                <a:cs typeface="Arial" charset="0"/>
              </a:rPr>
              <a:t>Títulos de anticorpos </a:t>
            </a:r>
            <a:r>
              <a:rPr lang="pt-BR" altLang="pt-BR" sz="2200" b="1" u="sng">
                <a:solidFill>
                  <a:schemeClr val="bg1"/>
                </a:solidFill>
                <a:effectLst/>
                <a:cs typeface="Arial" charset="0"/>
              </a:rPr>
              <a:t>&gt;</a:t>
            </a:r>
            <a:r>
              <a:rPr lang="pt-BR" altLang="pt-BR" sz="2200" b="1">
                <a:solidFill>
                  <a:schemeClr val="bg1"/>
                </a:solidFill>
                <a:effectLst/>
                <a:cs typeface="Arial" charset="0"/>
              </a:rPr>
              <a:t> 1/8</a:t>
            </a:r>
          </a:p>
        </p:txBody>
      </p:sp>
      <p:sp>
        <p:nvSpPr>
          <p:cNvPr id="514053" name="Text Box 5"/>
          <p:cNvSpPr txBox="1">
            <a:spLocks noChangeArrowheads="1"/>
          </p:cNvSpPr>
          <p:nvPr/>
        </p:nvSpPr>
        <p:spPr bwMode="auto">
          <a:xfrm>
            <a:off x="550863" y="2263775"/>
            <a:ext cx="3008312" cy="1382713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50000">
                <a:schemeClr val="accent1"/>
              </a:gs>
              <a:gs pos="100000">
                <a:srgbClr val="0000CC"/>
              </a:gs>
            </a:gsLst>
            <a:lin ang="5400000" scaled="1"/>
          </a:gra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7800" indent="-1778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40000"/>
              </a:lnSpc>
              <a:buFontTx/>
              <a:buChar char="•"/>
              <a:defRPr/>
            </a:pPr>
            <a:r>
              <a:rPr lang="pt-BR" sz="2000" b="1" smtClean="0">
                <a:effectLst/>
              </a:rPr>
              <a:t>sinais ecográficos de anemia fetal ausentes</a:t>
            </a:r>
          </a:p>
          <a:p>
            <a:pPr algn="just" eaLnBrk="1" hangingPunct="1">
              <a:lnSpc>
                <a:spcPct val="140000"/>
              </a:lnSpc>
              <a:buFontTx/>
              <a:buChar char="•"/>
              <a:defRPr/>
            </a:pPr>
            <a:r>
              <a:rPr lang="pt-BR" sz="2000" b="1" smtClean="0">
                <a:effectLst/>
              </a:rPr>
              <a:t>PVS da ACM normal</a:t>
            </a:r>
          </a:p>
        </p:txBody>
      </p:sp>
      <p:sp>
        <p:nvSpPr>
          <p:cNvPr id="514054" name="Text Box 6"/>
          <p:cNvSpPr txBox="1">
            <a:spLocks noChangeArrowheads="1"/>
          </p:cNvSpPr>
          <p:nvPr/>
        </p:nvSpPr>
        <p:spPr bwMode="auto">
          <a:xfrm>
            <a:off x="534988" y="4548188"/>
            <a:ext cx="2881312" cy="1382712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50000">
                <a:schemeClr val="accent1"/>
              </a:gs>
              <a:gs pos="100000">
                <a:srgbClr val="0000CC"/>
              </a:gs>
            </a:gsLst>
            <a:lin ang="5400000" scaled="1"/>
          </a:gra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7800" indent="-1778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40000"/>
              </a:lnSpc>
              <a:buFontTx/>
              <a:buChar char="•"/>
              <a:defRPr/>
            </a:pPr>
            <a:r>
              <a:rPr lang="pt-BR" sz="2000" b="1" smtClean="0">
                <a:effectLst/>
              </a:rPr>
              <a:t>retornos quinzenais</a:t>
            </a:r>
          </a:p>
          <a:p>
            <a:pPr algn="ctr" eaLnBrk="1" hangingPunct="1">
              <a:lnSpc>
                <a:spcPct val="140000"/>
              </a:lnSpc>
              <a:buFontTx/>
              <a:buChar char="•"/>
              <a:defRPr/>
            </a:pPr>
            <a:r>
              <a:rPr lang="pt-BR" sz="2000" b="1" smtClean="0">
                <a:effectLst/>
              </a:rPr>
              <a:t>reavaliação clínica e ecográfica</a:t>
            </a:r>
          </a:p>
        </p:txBody>
      </p:sp>
      <p:sp>
        <p:nvSpPr>
          <p:cNvPr id="514055" name="Text Box 7"/>
          <p:cNvSpPr txBox="1">
            <a:spLocks noChangeArrowheads="1"/>
          </p:cNvSpPr>
          <p:nvPr/>
        </p:nvSpPr>
        <p:spPr bwMode="auto">
          <a:xfrm>
            <a:off x="3703638" y="4476750"/>
            <a:ext cx="3600450" cy="1689100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50000">
                <a:schemeClr val="accent1"/>
              </a:gs>
              <a:gs pos="100000">
                <a:srgbClr val="0000CC"/>
              </a:gs>
            </a:gsLst>
            <a:lin ang="5400000" scaled="1"/>
          </a:gra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7800" indent="-1778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30000"/>
              </a:lnSpc>
              <a:buFontTx/>
              <a:buChar char="•"/>
              <a:defRPr/>
            </a:pPr>
            <a:r>
              <a:rPr lang="pt-BR" sz="2000" b="1" smtClean="0">
                <a:effectLst/>
              </a:rPr>
              <a:t>amniocentese</a:t>
            </a:r>
          </a:p>
          <a:p>
            <a:pPr algn="ctr" eaLnBrk="1" hangingPunct="1">
              <a:lnSpc>
                <a:spcPct val="130000"/>
              </a:lnSpc>
              <a:buFontTx/>
              <a:buChar char="•"/>
              <a:defRPr/>
            </a:pPr>
            <a:r>
              <a:rPr lang="pt-BR" sz="2000" b="1" smtClean="0">
                <a:effectLst/>
              </a:rPr>
              <a:t>conduta baseada na curva prognóstica de Liley (modificada por Bowman)</a:t>
            </a:r>
          </a:p>
        </p:txBody>
      </p:sp>
      <p:sp>
        <p:nvSpPr>
          <p:cNvPr id="514056" name="AutoShape 8"/>
          <p:cNvSpPr>
            <a:spLocks noChangeArrowheads="1"/>
          </p:cNvSpPr>
          <p:nvPr/>
        </p:nvSpPr>
        <p:spPr bwMode="auto">
          <a:xfrm>
            <a:off x="1758950" y="3646488"/>
            <a:ext cx="504825" cy="682625"/>
          </a:xfrm>
          <a:prstGeom prst="downArrow">
            <a:avLst>
              <a:gd name="adj1" fmla="val 50000"/>
              <a:gd name="adj2" fmla="val 33805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514057" name="Text Box 9"/>
          <p:cNvSpPr txBox="1">
            <a:spLocks noChangeArrowheads="1"/>
          </p:cNvSpPr>
          <p:nvPr/>
        </p:nvSpPr>
        <p:spPr bwMode="auto">
          <a:xfrm>
            <a:off x="4006850" y="2263775"/>
            <a:ext cx="3008313" cy="1382713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50000">
                <a:schemeClr val="accent1"/>
              </a:gs>
              <a:gs pos="100000">
                <a:srgbClr val="0000CC"/>
              </a:gs>
            </a:gsLst>
            <a:lin ang="5400000" scaled="1"/>
          </a:gra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7800" indent="-1778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40000"/>
              </a:lnSpc>
              <a:buFontTx/>
              <a:buChar char="•"/>
              <a:defRPr/>
            </a:pPr>
            <a:r>
              <a:rPr lang="pt-BR" sz="2000" b="1" smtClean="0">
                <a:effectLst/>
              </a:rPr>
              <a:t>sinais ecográficos de anemia fetal ausentes</a:t>
            </a:r>
          </a:p>
          <a:p>
            <a:pPr algn="just" eaLnBrk="1" hangingPunct="1">
              <a:lnSpc>
                <a:spcPct val="140000"/>
              </a:lnSpc>
              <a:buFontTx/>
              <a:buChar char="•"/>
              <a:defRPr/>
            </a:pPr>
            <a:r>
              <a:rPr lang="pt-BR" sz="2000" b="1" smtClean="0">
                <a:effectLst/>
                <a:cs typeface="Arial" charset="0"/>
              </a:rPr>
              <a:t>↑ </a:t>
            </a:r>
            <a:r>
              <a:rPr lang="pt-BR" sz="2000" b="1" smtClean="0">
                <a:effectLst/>
              </a:rPr>
              <a:t>PVS da ACM</a:t>
            </a:r>
          </a:p>
        </p:txBody>
      </p:sp>
      <p:sp>
        <p:nvSpPr>
          <p:cNvPr id="514058" name="Text Box 10"/>
          <p:cNvSpPr txBox="1">
            <a:spLocks noChangeArrowheads="1"/>
          </p:cNvSpPr>
          <p:nvPr/>
        </p:nvSpPr>
        <p:spPr bwMode="auto">
          <a:xfrm>
            <a:off x="7535863" y="2541588"/>
            <a:ext cx="2071687" cy="528637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50000">
                <a:schemeClr val="accent1"/>
              </a:gs>
              <a:gs pos="100000">
                <a:srgbClr val="0000CC"/>
              </a:gs>
            </a:gsLst>
            <a:lin ang="5400000" scaled="1"/>
          </a:gra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7800" indent="-1778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40000"/>
              </a:lnSpc>
              <a:defRPr/>
            </a:pPr>
            <a:r>
              <a:rPr lang="pt-BR" sz="2000" b="1" smtClean="0">
                <a:effectLst/>
              </a:rPr>
              <a:t>hidropsia fetal</a:t>
            </a:r>
          </a:p>
        </p:txBody>
      </p:sp>
      <p:sp>
        <p:nvSpPr>
          <p:cNvPr id="514059" name="AutoShape 11"/>
          <p:cNvSpPr>
            <a:spLocks noChangeArrowheads="1"/>
          </p:cNvSpPr>
          <p:nvPr/>
        </p:nvSpPr>
        <p:spPr bwMode="auto">
          <a:xfrm>
            <a:off x="8310563" y="3070225"/>
            <a:ext cx="504825" cy="1152525"/>
          </a:xfrm>
          <a:prstGeom prst="downArrow">
            <a:avLst>
              <a:gd name="adj1" fmla="val 50000"/>
              <a:gd name="adj2" fmla="val 57075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514060" name="Text Box 12"/>
          <p:cNvSpPr txBox="1">
            <a:spLocks noChangeArrowheads="1"/>
          </p:cNvSpPr>
          <p:nvPr/>
        </p:nvSpPr>
        <p:spPr bwMode="auto">
          <a:xfrm>
            <a:off x="7519988" y="4405313"/>
            <a:ext cx="2160587" cy="1382712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50000">
                <a:schemeClr val="accent1"/>
              </a:gs>
              <a:gs pos="100000">
                <a:srgbClr val="0000CC"/>
              </a:gs>
            </a:gsLst>
            <a:lin ang="5400000" scaled="1"/>
          </a:gra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7800" indent="-1778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40000"/>
              </a:lnSpc>
              <a:buFontTx/>
              <a:buChar char="•"/>
              <a:defRPr/>
            </a:pPr>
            <a:r>
              <a:rPr lang="pt-BR" sz="2000" b="1" smtClean="0">
                <a:effectLst/>
              </a:rPr>
              <a:t>cordocentese</a:t>
            </a:r>
          </a:p>
          <a:p>
            <a:pPr algn="ctr" eaLnBrk="1" hangingPunct="1">
              <a:lnSpc>
                <a:spcPct val="140000"/>
              </a:lnSpc>
              <a:buFontTx/>
              <a:buChar char="•"/>
              <a:defRPr/>
            </a:pPr>
            <a:r>
              <a:rPr lang="pt-BR" sz="2000" b="1" smtClean="0">
                <a:effectLst/>
              </a:rPr>
              <a:t>transfusão intra – útero</a:t>
            </a:r>
          </a:p>
        </p:txBody>
      </p:sp>
      <p:sp>
        <p:nvSpPr>
          <p:cNvPr id="514061" name="Line 13"/>
          <p:cNvSpPr>
            <a:spLocks noChangeShapeType="1"/>
          </p:cNvSpPr>
          <p:nvPr/>
        </p:nvSpPr>
        <p:spPr bwMode="auto">
          <a:xfrm flipH="1">
            <a:off x="2119313" y="1270000"/>
            <a:ext cx="1008062" cy="7191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14062" name="Line 14"/>
          <p:cNvSpPr>
            <a:spLocks noChangeShapeType="1"/>
          </p:cNvSpPr>
          <p:nvPr/>
        </p:nvSpPr>
        <p:spPr bwMode="auto">
          <a:xfrm>
            <a:off x="7231063" y="1270000"/>
            <a:ext cx="1225550" cy="10080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14063" name="Line 15"/>
          <p:cNvSpPr>
            <a:spLocks noChangeShapeType="1"/>
          </p:cNvSpPr>
          <p:nvPr/>
        </p:nvSpPr>
        <p:spPr bwMode="auto">
          <a:xfrm>
            <a:off x="5214938" y="1630363"/>
            <a:ext cx="0" cy="50323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14064" name="AutoShape 16"/>
          <p:cNvSpPr>
            <a:spLocks noChangeArrowheads="1"/>
          </p:cNvSpPr>
          <p:nvPr/>
        </p:nvSpPr>
        <p:spPr bwMode="auto">
          <a:xfrm>
            <a:off x="5214938" y="3646488"/>
            <a:ext cx="504825" cy="682625"/>
          </a:xfrm>
          <a:prstGeom prst="downArrow">
            <a:avLst>
              <a:gd name="adj1" fmla="val 50000"/>
              <a:gd name="adj2" fmla="val 33805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514065" name="Rectangle 17"/>
          <p:cNvSpPr>
            <a:spLocks noChangeArrowheads="1"/>
          </p:cNvSpPr>
          <p:nvPr/>
        </p:nvSpPr>
        <p:spPr bwMode="auto">
          <a:xfrm>
            <a:off x="7375525" y="2349500"/>
            <a:ext cx="2447925" cy="36734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49170" name="Imagem 4" descr="fet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333375"/>
            <a:ext cx="1392237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50179" name="Picture 3" descr="mae_e_bebe2_400"/>
          <p:cNvPicPr>
            <a:picLocks noChangeAspect="1" noChangeArrowheads="1"/>
          </p:cNvPicPr>
          <p:nvPr/>
        </p:nvPicPr>
        <p:blipFill>
          <a:blip r:embed="rId5">
            <a:lum bright="50000" contrast="-6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1"/>
          <a:stretch>
            <a:fillRect/>
          </a:stretch>
        </p:blipFill>
        <p:spPr bwMode="auto">
          <a:xfrm>
            <a:off x="0" y="0"/>
            <a:ext cx="217011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7807325" y="-26988"/>
            <a:ext cx="2520950" cy="7921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4000" b="1">
                <a:solidFill>
                  <a:schemeClr val="bg1"/>
                </a:solidFill>
                <a:effectLst/>
                <a:latin typeface="Comic Sans MS" pitchFamily="66" charset="0"/>
              </a:rPr>
              <a:t>Conduta</a:t>
            </a: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2551113" y="620713"/>
            <a:ext cx="6840537" cy="530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3050" indent="-2730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23900" indent="-2667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Transfusão intra – útero:</a:t>
            </a:r>
          </a:p>
          <a:p>
            <a:pPr lvl="1"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anestesia geral ou locorregional materna com curarização fetal</a:t>
            </a:r>
          </a:p>
          <a:p>
            <a:pPr lvl="1"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punção do cordão na inserção placentária</a:t>
            </a:r>
          </a:p>
          <a:p>
            <a:pPr lvl="1"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veia umbilical</a:t>
            </a:r>
          </a:p>
          <a:p>
            <a:pPr lvl="1"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colher amostra de sangue fetal para Hb/HT e TS</a:t>
            </a:r>
          </a:p>
          <a:p>
            <a:pPr lvl="1"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transfusão de hemácias O (Rh –) irradiadas e aquecidas à 36º </a:t>
            </a:r>
          </a:p>
          <a:p>
            <a:pPr lvl="1"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volume: 40 – 60 ml/Kg de peso fetal estimado</a:t>
            </a:r>
            <a:endParaRPr lang="pt-BR" altLang="pt-BR" sz="2000" b="1">
              <a:solidFill>
                <a:srgbClr val="FF0000"/>
              </a:solidFill>
              <a:effectLst/>
              <a:cs typeface="Arial" charset="0"/>
            </a:endParaRPr>
          </a:p>
        </p:txBody>
      </p:sp>
      <p:pic>
        <p:nvPicPr>
          <p:cNvPr id="50182" name="Picture 6" descr="u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3500438"/>
            <a:ext cx="1966912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2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51203" name="Picture 3" descr="mae_e_bebe2_400"/>
          <p:cNvPicPr>
            <a:picLocks noChangeAspect="1" noChangeArrowheads="1"/>
          </p:cNvPicPr>
          <p:nvPr/>
        </p:nvPicPr>
        <p:blipFill>
          <a:blip r:embed="rId5">
            <a:lum bright="50000" contrast="-6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1"/>
          <a:stretch>
            <a:fillRect/>
          </a:stretch>
        </p:blipFill>
        <p:spPr bwMode="auto">
          <a:xfrm>
            <a:off x="0" y="0"/>
            <a:ext cx="217011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7807325" y="-26988"/>
            <a:ext cx="2520950" cy="7921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4000" b="1">
                <a:solidFill>
                  <a:schemeClr val="bg1"/>
                </a:solidFill>
                <a:effectLst/>
                <a:latin typeface="Comic Sans MS" pitchFamily="66" charset="0"/>
              </a:rPr>
              <a:t>Conduta</a:t>
            </a:r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2551113" y="698500"/>
            <a:ext cx="6840537" cy="548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3050" indent="-2730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23900" indent="-2667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55713" indent="-2714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8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Transfusão intra – útero:</a:t>
            </a:r>
          </a:p>
          <a:p>
            <a:pPr lvl="1" algn="just" eaLnBrk="1" hangingPunct="1">
              <a:lnSpc>
                <a:spcPct val="18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monitorização fetal durante todo o procedimento e por 4 h após este</a:t>
            </a:r>
          </a:p>
          <a:p>
            <a:pPr lvl="1" algn="just" eaLnBrk="1" hangingPunct="1">
              <a:lnSpc>
                <a:spcPct val="18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na impossibilidade da cordocentese: realizar transfusão intraperitoneal</a:t>
            </a:r>
          </a:p>
          <a:p>
            <a:pPr lvl="1" algn="just" eaLnBrk="1" hangingPunct="1">
              <a:lnSpc>
                <a:spcPct val="18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transfusões subseqüentes são baseadas:</a:t>
            </a:r>
          </a:p>
          <a:p>
            <a:pPr lvl="2" algn="just" eaLnBrk="1" hangingPunct="1">
              <a:lnSpc>
                <a:spcPct val="170000"/>
              </a:lnSpc>
              <a:spcBef>
                <a:spcPct val="0"/>
              </a:spcBef>
              <a:buFontTx/>
              <a:buBlip>
                <a:blip r:embed="rId8"/>
              </a:buBlip>
            </a:pPr>
            <a:r>
              <a:rPr lang="pt-BR" altLang="pt-BR" sz="2000" b="1">
                <a:solidFill>
                  <a:srgbClr val="FF0000"/>
                </a:solidFill>
                <a:effectLst/>
                <a:cs typeface="Arial" charset="0"/>
              </a:rPr>
              <a:t>na queda diária de Hb de 0.4 g/dL</a:t>
            </a:r>
          </a:p>
          <a:p>
            <a:pPr lvl="2" algn="just" eaLnBrk="1" hangingPunct="1">
              <a:lnSpc>
                <a:spcPct val="170000"/>
              </a:lnSpc>
              <a:spcBef>
                <a:spcPct val="0"/>
              </a:spcBef>
              <a:buFontTx/>
              <a:buBlip>
                <a:blip r:embed="rId8"/>
              </a:buBlip>
            </a:pPr>
            <a:r>
              <a:rPr lang="pt-BR" altLang="pt-BR" sz="2000" b="1">
                <a:solidFill>
                  <a:srgbClr val="FF0000"/>
                </a:solidFill>
                <a:effectLst/>
                <a:cs typeface="Arial" charset="0"/>
              </a:rPr>
              <a:t>nos sinais de hidropsia</a:t>
            </a:r>
          </a:p>
          <a:p>
            <a:pPr lvl="2" algn="just" eaLnBrk="1" hangingPunct="1">
              <a:lnSpc>
                <a:spcPct val="170000"/>
              </a:lnSpc>
              <a:spcBef>
                <a:spcPct val="0"/>
              </a:spcBef>
              <a:buFontTx/>
              <a:buBlip>
                <a:blip r:embed="rId8"/>
              </a:buBlip>
            </a:pPr>
            <a:r>
              <a:rPr lang="pt-BR" altLang="pt-BR" sz="2000" b="1">
                <a:solidFill>
                  <a:srgbClr val="FF0000"/>
                </a:solidFill>
                <a:effectLst/>
                <a:cs typeface="Arial" charset="0"/>
              </a:rPr>
              <a:t>no PVS (anormal se </a:t>
            </a:r>
            <a:r>
              <a:rPr lang="pt-BR" altLang="pt-BR" sz="2000" b="1" u="sng">
                <a:solidFill>
                  <a:srgbClr val="FF0000"/>
                </a:solidFill>
                <a:effectLst/>
                <a:cs typeface="Arial" charset="0"/>
              </a:rPr>
              <a:t>&gt;</a:t>
            </a:r>
            <a:r>
              <a:rPr lang="pt-BR" altLang="pt-BR" sz="2000" b="1">
                <a:solidFill>
                  <a:srgbClr val="FF0000"/>
                </a:solidFill>
                <a:effectLst/>
                <a:cs typeface="Arial" charset="0"/>
              </a:rPr>
              <a:t> 1.69 MoM)</a:t>
            </a:r>
            <a:endParaRPr lang="pt-BR" altLang="pt-BR" sz="2000" b="1">
              <a:solidFill>
                <a:srgbClr val="0000FF"/>
              </a:solidFill>
              <a:effectLst/>
              <a:cs typeface="Arial" charset="0"/>
            </a:endParaRPr>
          </a:p>
          <a:p>
            <a:pPr lvl="1" algn="just" eaLnBrk="1" hangingPunct="1">
              <a:lnSpc>
                <a:spcPct val="18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Sobrevida fetal: 94% e 74% (s/ ou c/ hidropsia)</a:t>
            </a:r>
            <a:endParaRPr lang="pt-BR" altLang="pt-BR" sz="2000" b="1">
              <a:solidFill>
                <a:srgbClr val="FF0000"/>
              </a:solidFill>
              <a:effectLst/>
              <a:cs typeface="Arial" charset="0"/>
            </a:endParaRPr>
          </a:p>
        </p:txBody>
      </p:sp>
      <p:pic>
        <p:nvPicPr>
          <p:cNvPr id="51206" name="Picture 6" descr="u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3500438"/>
            <a:ext cx="1966912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2622550" y="692150"/>
            <a:ext cx="6842125" cy="557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3050" indent="-2730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200000"/>
              </a:lnSpc>
              <a:spcBef>
                <a:spcPct val="0"/>
              </a:spcBef>
              <a:buFontTx/>
              <a:buBlip>
                <a:blip r:embed="rId5"/>
              </a:buBlip>
            </a:pPr>
            <a:r>
              <a:rPr lang="pt-BR" altLang="pt-BR" sz="2000" b="1">
                <a:effectLst/>
                <a:cs typeface="Arial" charset="0"/>
              </a:rPr>
              <a:t>Problema de saúde pública</a:t>
            </a:r>
          </a:p>
          <a:p>
            <a:pPr algn="just" eaLnBrk="1" hangingPunct="1">
              <a:lnSpc>
                <a:spcPct val="200000"/>
              </a:lnSpc>
              <a:spcBef>
                <a:spcPct val="0"/>
              </a:spcBef>
              <a:buFontTx/>
              <a:buBlip>
                <a:blip r:embed="rId5"/>
              </a:buBlip>
            </a:pPr>
            <a:r>
              <a:rPr lang="pt-BR" altLang="pt-BR" sz="2000" b="1">
                <a:effectLst/>
                <a:cs typeface="Arial" charset="0"/>
              </a:rPr>
              <a:t>Incidência relacionada à prevenção</a:t>
            </a:r>
          </a:p>
          <a:p>
            <a:pPr algn="just" eaLnBrk="1" hangingPunct="1">
              <a:lnSpc>
                <a:spcPct val="200000"/>
              </a:lnSpc>
              <a:spcBef>
                <a:spcPct val="0"/>
              </a:spcBef>
              <a:buFontTx/>
              <a:buBlip>
                <a:blip r:embed="rId5"/>
              </a:buBlip>
            </a:pPr>
            <a:r>
              <a:rPr lang="pt-BR" altLang="pt-BR" sz="2000" b="1">
                <a:effectLst/>
                <a:cs typeface="Arial" charset="0"/>
              </a:rPr>
              <a:t>Taxa de sensibilização de 1%</a:t>
            </a:r>
          </a:p>
          <a:p>
            <a:pPr algn="just" eaLnBrk="1" hangingPunct="1">
              <a:lnSpc>
                <a:spcPct val="200000"/>
              </a:lnSpc>
              <a:spcBef>
                <a:spcPct val="0"/>
              </a:spcBef>
              <a:buFontTx/>
              <a:buBlip>
                <a:blip r:embed="rId5"/>
              </a:buBlip>
            </a:pPr>
            <a:r>
              <a:rPr lang="pt-BR" altLang="pt-BR" sz="2000" b="1">
                <a:effectLst/>
                <a:cs typeface="Arial" charset="0"/>
              </a:rPr>
              <a:t>Causa de mortalidade perinatal em países em desenvolvimento</a:t>
            </a:r>
          </a:p>
          <a:p>
            <a:pPr algn="just" eaLnBrk="1" hangingPunct="1">
              <a:lnSpc>
                <a:spcPct val="200000"/>
              </a:lnSpc>
              <a:spcBef>
                <a:spcPct val="0"/>
              </a:spcBef>
              <a:buFontTx/>
              <a:buBlip>
                <a:blip r:embed="rId5"/>
              </a:buBlip>
            </a:pPr>
            <a:r>
              <a:rPr lang="pt-BR" altLang="pt-BR" sz="2000" b="1">
                <a:effectLst/>
                <a:cs typeface="Arial" charset="0"/>
              </a:rPr>
              <a:t>Apesar dos avanços no manejo e tratamento, a prevenção é de extrema importância</a:t>
            </a:r>
          </a:p>
          <a:p>
            <a:pPr algn="just" eaLnBrk="1" hangingPunct="1">
              <a:lnSpc>
                <a:spcPct val="200000"/>
              </a:lnSpc>
              <a:spcBef>
                <a:spcPct val="0"/>
              </a:spcBef>
              <a:buFontTx/>
              <a:buBlip>
                <a:blip r:embed="rId5"/>
              </a:buBlip>
            </a:pPr>
            <a:r>
              <a:rPr lang="pt-BR" altLang="pt-BR" sz="2000" b="1">
                <a:effectLst/>
                <a:cs typeface="Arial" charset="0"/>
              </a:rPr>
              <a:t>Redução dos riscos fetais inerentes ao tratamento e dos custos relacionados ao seguimento dos casos</a:t>
            </a:r>
          </a:p>
        </p:txBody>
      </p:sp>
      <p:sp>
        <p:nvSpPr>
          <p:cNvPr id="413699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6148" name="Picture 4" descr="mae_e_bebe2_400"/>
          <p:cNvPicPr>
            <a:picLocks noChangeAspect="1" noChangeArrowheads="1"/>
          </p:cNvPicPr>
          <p:nvPr/>
        </p:nvPicPr>
        <p:blipFill>
          <a:blip r:embed="rId6">
            <a:lum bright="50000" contrast="-6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1"/>
          <a:stretch>
            <a:fillRect/>
          </a:stretch>
        </p:blipFill>
        <p:spPr bwMode="auto">
          <a:xfrm>
            <a:off x="0" y="0"/>
            <a:ext cx="217011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7448550" y="-26988"/>
            <a:ext cx="2879725" cy="7921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600" b="1">
                <a:solidFill>
                  <a:schemeClr val="bg1"/>
                </a:solidFill>
                <a:effectLst/>
                <a:latin typeface="Comic Sans MS" pitchFamily="66" charset="0"/>
              </a:rPr>
              <a:t>Introdução</a:t>
            </a:r>
          </a:p>
        </p:txBody>
      </p:sp>
      <p:pic>
        <p:nvPicPr>
          <p:cNvPr id="6150" name="Picture 7" descr="loguinh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2"/>
          <a:stretch>
            <a:fillRect/>
          </a:stretch>
        </p:blipFill>
        <p:spPr bwMode="auto">
          <a:xfrm>
            <a:off x="392113" y="4360863"/>
            <a:ext cx="2303462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52227" name="Picture 3" descr="mae_e_bebe2_400"/>
          <p:cNvPicPr>
            <a:picLocks noChangeAspect="1" noChangeArrowheads="1"/>
          </p:cNvPicPr>
          <p:nvPr/>
        </p:nvPicPr>
        <p:blipFill>
          <a:blip r:embed="rId5">
            <a:lum bright="50000" contrast="-6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1"/>
          <a:stretch>
            <a:fillRect/>
          </a:stretch>
        </p:blipFill>
        <p:spPr bwMode="auto">
          <a:xfrm>
            <a:off x="0" y="0"/>
            <a:ext cx="217011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7807325" y="-26988"/>
            <a:ext cx="2520950" cy="7921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4000" b="1">
                <a:solidFill>
                  <a:schemeClr val="bg1"/>
                </a:solidFill>
                <a:effectLst/>
                <a:latin typeface="Comic Sans MS" pitchFamily="66" charset="0"/>
              </a:rPr>
              <a:t>Conduta</a:t>
            </a: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2551113" y="858838"/>
            <a:ext cx="6624637" cy="530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3050" indent="-2730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23900" indent="-2667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 dirty="0" smtClean="0">
                <a:effectLst/>
                <a:cs typeface="Arial" charset="0"/>
              </a:rPr>
              <a:t>Corticoindução </a:t>
            </a:r>
            <a:r>
              <a:rPr lang="pt-BR" altLang="pt-BR" sz="2000" b="1" dirty="0">
                <a:effectLst/>
                <a:cs typeface="Arial" charset="0"/>
              </a:rPr>
              <a:t>da maturidade pulmonar:</a:t>
            </a:r>
          </a:p>
          <a:p>
            <a:pPr lvl="1"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 dirty="0">
                <a:solidFill>
                  <a:srgbClr val="0000FF"/>
                </a:solidFill>
                <a:effectLst/>
                <a:cs typeface="Arial" charset="0"/>
              </a:rPr>
              <a:t>24 – 34 semanas</a:t>
            </a:r>
          </a:p>
          <a:p>
            <a:pPr lvl="1"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 dirty="0">
                <a:solidFill>
                  <a:srgbClr val="0000FF"/>
                </a:solidFill>
                <a:effectLst/>
                <a:cs typeface="Arial" charset="0"/>
              </a:rPr>
              <a:t>possibilidade de resolução da gestação</a:t>
            </a:r>
          </a:p>
          <a:p>
            <a:pPr lvl="1"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 dirty="0">
                <a:solidFill>
                  <a:srgbClr val="0000FF"/>
                </a:solidFill>
                <a:effectLst/>
                <a:cs typeface="Arial" charset="0"/>
              </a:rPr>
              <a:t>betametasona 4 mg IM 8x8 horas por 48 horas</a:t>
            </a:r>
          </a:p>
          <a:p>
            <a:pPr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 dirty="0">
                <a:effectLst/>
                <a:cs typeface="Arial" charset="0"/>
              </a:rPr>
              <a:t>Plasmaférese e administração maciça de IgG EV: </a:t>
            </a:r>
          </a:p>
          <a:p>
            <a:pPr lvl="1"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 dirty="0">
                <a:solidFill>
                  <a:srgbClr val="0000FF"/>
                </a:solidFill>
                <a:effectLst/>
                <a:cs typeface="Arial" charset="0"/>
              </a:rPr>
              <a:t>reduzem a gravidade da DHPN, postergam a 1ª transfusão e espaçam os intervalos</a:t>
            </a:r>
          </a:p>
          <a:p>
            <a:pPr lvl="1"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 dirty="0">
                <a:solidFill>
                  <a:srgbClr val="0000FF"/>
                </a:solidFill>
                <a:effectLst/>
                <a:cs typeface="Arial" charset="0"/>
              </a:rPr>
              <a:t>importantes efeitos colaterais, alto custo e alta complexidade</a:t>
            </a:r>
          </a:p>
        </p:txBody>
      </p:sp>
      <p:pic>
        <p:nvPicPr>
          <p:cNvPr id="52230" name="Picture 6" descr="u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3500438"/>
            <a:ext cx="1966912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53251" name="Picture 3" descr="mae_e_bebe2_400"/>
          <p:cNvPicPr>
            <a:picLocks noChangeAspect="1" noChangeArrowheads="1"/>
          </p:cNvPicPr>
          <p:nvPr/>
        </p:nvPicPr>
        <p:blipFill>
          <a:blip r:embed="rId5">
            <a:lum bright="50000" contrast="-6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1"/>
          <a:stretch>
            <a:fillRect/>
          </a:stretch>
        </p:blipFill>
        <p:spPr bwMode="auto">
          <a:xfrm>
            <a:off x="0" y="0"/>
            <a:ext cx="217011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7807325" y="-26988"/>
            <a:ext cx="2520950" cy="7921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4000" b="1">
                <a:solidFill>
                  <a:schemeClr val="bg1"/>
                </a:solidFill>
                <a:effectLst/>
                <a:latin typeface="Comic Sans MS" pitchFamily="66" charset="0"/>
              </a:rPr>
              <a:t>Conduta</a:t>
            </a: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2551113" y="708025"/>
            <a:ext cx="6624637" cy="557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3050" indent="-2730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23900" indent="-2667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55713" indent="-2714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20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 dirty="0">
                <a:effectLst/>
                <a:cs typeface="Arial" charset="0"/>
              </a:rPr>
              <a:t>Avaliação da vitalidade fetal:</a:t>
            </a:r>
          </a:p>
          <a:p>
            <a:pPr lvl="1" algn="just" eaLnBrk="1" hangingPunct="1">
              <a:lnSpc>
                <a:spcPct val="20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 dirty="0">
                <a:solidFill>
                  <a:srgbClr val="0000FF"/>
                </a:solidFill>
                <a:effectLst/>
                <a:cs typeface="Arial" charset="0"/>
              </a:rPr>
              <a:t>deverá ser realizada de acordo com as condições maternas e evolução do quadro clínico fetal</a:t>
            </a:r>
          </a:p>
          <a:p>
            <a:pPr lvl="1" algn="just" eaLnBrk="1" hangingPunct="1">
              <a:lnSpc>
                <a:spcPct val="20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 dirty="0">
                <a:solidFill>
                  <a:srgbClr val="0000FF"/>
                </a:solidFill>
                <a:effectLst/>
                <a:cs typeface="Arial" charset="0"/>
              </a:rPr>
              <a:t>métodos utilizados:</a:t>
            </a:r>
          </a:p>
          <a:p>
            <a:pPr lvl="2" algn="just" eaLnBrk="1" hangingPunct="1">
              <a:lnSpc>
                <a:spcPct val="200000"/>
              </a:lnSpc>
              <a:spcBef>
                <a:spcPct val="0"/>
              </a:spcBef>
              <a:buFontTx/>
              <a:buBlip>
                <a:blip r:embed="rId8"/>
              </a:buBlip>
            </a:pPr>
            <a:r>
              <a:rPr lang="pt-BR" altLang="pt-BR" sz="2000" b="1" dirty="0">
                <a:solidFill>
                  <a:srgbClr val="FF0000"/>
                </a:solidFill>
                <a:effectLst/>
                <a:cs typeface="Arial" charset="0"/>
              </a:rPr>
              <a:t>Cardiotocografia de repouso</a:t>
            </a:r>
          </a:p>
          <a:p>
            <a:pPr lvl="2" algn="just" eaLnBrk="1" hangingPunct="1">
              <a:lnSpc>
                <a:spcPct val="200000"/>
              </a:lnSpc>
              <a:spcBef>
                <a:spcPct val="0"/>
              </a:spcBef>
              <a:buFontTx/>
              <a:buBlip>
                <a:blip r:embed="rId8"/>
              </a:buBlip>
            </a:pPr>
            <a:r>
              <a:rPr lang="pt-BR" altLang="pt-BR" sz="2000" b="1" dirty="0">
                <a:solidFill>
                  <a:srgbClr val="FF0000"/>
                </a:solidFill>
                <a:effectLst/>
                <a:cs typeface="Arial" charset="0"/>
              </a:rPr>
              <a:t>Perfil Biofísico Fetal</a:t>
            </a:r>
          </a:p>
          <a:p>
            <a:pPr lvl="2" algn="just" eaLnBrk="1" hangingPunct="1">
              <a:lnSpc>
                <a:spcPct val="200000"/>
              </a:lnSpc>
              <a:spcBef>
                <a:spcPct val="0"/>
              </a:spcBef>
              <a:buFontTx/>
              <a:buBlip>
                <a:blip r:embed="rId8"/>
              </a:buBlip>
            </a:pPr>
            <a:r>
              <a:rPr lang="pt-BR" altLang="pt-BR" sz="2000" b="1" dirty="0">
                <a:solidFill>
                  <a:srgbClr val="FF0000"/>
                </a:solidFill>
                <a:effectLst/>
                <a:cs typeface="Arial" charset="0"/>
              </a:rPr>
              <a:t>ILA</a:t>
            </a:r>
          </a:p>
          <a:p>
            <a:pPr lvl="2" algn="just" eaLnBrk="1" hangingPunct="1">
              <a:lnSpc>
                <a:spcPct val="200000"/>
              </a:lnSpc>
              <a:spcBef>
                <a:spcPct val="0"/>
              </a:spcBef>
              <a:buFontTx/>
              <a:buBlip>
                <a:blip r:embed="rId8"/>
              </a:buBlip>
            </a:pPr>
            <a:r>
              <a:rPr lang="pt-BR" altLang="pt-BR" sz="2000" b="1" dirty="0">
                <a:solidFill>
                  <a:srgbClr val="FF0000"/>
                </a:solidFill>
                <a:effectLst/>
                <a:cs typeface="Arial" charset="0"/>
              </a:rPr>
              <a:t>Doppler de vasos fetais</a:t>
            </a:r>
          </a:p>
        </p:txBody>
      </p:sp>
      <p:pic>
        <p:nvPicPr>
          <p:cNvPr id="53254" name="Picture 6" descr="u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3500438"/>
            <a:ext cx="1966912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8" descr="S03C14F1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5" t="15254" r="11856" b="46609"/>
          <a:stretch>
            <a:fillRect/>
          </a:stretch>
        </p:blipFill>
        <p:spPr bwMode="auto">
          <a:xfrm>
            <a:off x="7735888" y="3860800"/>
            <a:ext cx="2097087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9" descr="PF_1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61940" b="18750"/>
          <a:stretch>
            <a:fillRect/>
          </a:stretch>
        </p:blipFill>
        <p:spPr bwMode="auto">
          <a:xfrm>
            <a:off x="7088188" y="5157788"/>
            <a:ext cx="2160587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Rectangle 2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54275" name="Picture 3" descr="mae_e_bebe2_400"/>
          <p:cNvPicPr>
            <a:picLocks noChangeAspect="1" noChangeArrowheads="1"/>
          </p:cNvPicPr>
          <p:nvPr/>
        </p:nvPicPr>
        <p:blipFill>
          <a:blip r:embed="rId5">
            <a:lum bright="50000" contrast="-6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1"/>
          <a:stretch>
            <a:fillRect/>
          </a:stretch>
        </p:blipFill>
        <p:spPr bwMode="auto">
          <a:xfrm>
            <a:off x="0" y="0"/>
            <a:ext cx="217011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7807325" y="-26988"/>
            <a:ext cx="2520950" cy="7921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4000" b="1">
                <a:solidFill>
                  <a:schemeClr val="bg1"/>
                </a:solidFill>
                <a:effectLst/>
                <a:latin typeface="Comic Sans MS" pitchFamily="66" charset="0"/>
              </a:rPr>
              <a:t>Conduta</a:t>
            </a: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2551113" y="620713"/>
            <a:ext cx="6624637" cy="530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3050" indent="-2730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23900" indent="-2667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55713" indent="-2714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Resolução da gestação: </a:t>
            </a:r>
          </a:p>
          <a:p>
            <a:pPr lvl="1"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fetos sem repercussão anêmica: resolução no termo, via de parto obstétrica</a:t>
            </a:r>
          </a:p>
          <a:p>
            <a:pPr lvl="1"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fetos com repercussão anêmica: </a:t>
            </a:r>
          </a:p>
          <a:p>
            <a:pPr lvl="2"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8"/>
              </a:buBlip>
            </a:pPr>
            <a:r>
              <a:rPr lang="pt-BR" altLang="pt-BR" sz="2000" b="1" u="sng">
                <a:solidFill>
                  <a:srgbClr val="FF0000"/>
                </a:solidFill>
                <a:effectLst/>
                <a:cs typeface="Arial" charset="0"/>
              </a:rPr>
              <a:t>&gt;</a:t>
            </a:r>
            <a:r>
              <a:rPr lang="pt-BR" altLang="pt-BR" sz="2000" b="1">
                <a:solidFill>
                  <a:srgbClr val="FF0000"/>
                </a:solidFill>
                <a:effectLst/>
                <a:cs typeface="Arial" charset="0"/>
              </a:rPr>
              <a:t> 34ª semana: sucesso no tratamento fetal</a:t>
            </a:r>
          </a:p>
          <a:p>
            <a:pPr lvl="2"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8"/>
              </a:buBlip>
            </a:pPr>
            <a:r>
              <a:rPr lang="pt-BR" altLang="pt-BR" sz="2000" b="1">
                <a:solidFill>
                  <a:srgbClr val="FF0000"/>
                </a:solidFill>
                <a:effectLst/>
                <a:cs typeface="Arial" charset="0"/>
              </a:rPr>
              <a:t>&lt; 34ª semana: insucesso no tratamento da anemia, comprometimento do bem – estar fetal, corioamniorrexe, DPP, TPPT não inibido</a:t>
            </a:r>
          </a:p>
        </p:txBody>
      </p:sp>
      <p:pic>
        <p:nvPicPr>
          <p:cNvPr id="54278" name="Picture 4" descr="parto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4149725"/>
            <a:ext cx="3103563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6347" name="Text Box 11"/>
          <p:cNvSpPr txBox="1">
            <a:spLocks noChangeArrowheads="1"/>
          </p:cNvSpPr>
          <p:nvPr/>
        </p:nvSpPr>
        <p:spPr bwMode="auto">
          <a:xfrm>
            <a:off x="6780213" y="5741988"/>
            <a:ext cx="1676400" cy="56673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accent1"/>
              </a:gs>
              <a:gs pos="100000">
                <a:srgbClr val="0000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pt-BR" sz="2400" b="1">
                <a:effectLst/>
              </a:rPr>
              <a:t>CESÁREA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Rectangle 2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55299" name="Picture 3" descr="mae_e_bebe2_400"/>
          <p:cNvPicPr>
            <a:picLocks noChangeAspect="1" noChangeArrowheads="1"/>
          </p:cNvPicPr>
          <p:nvPr/>
        </p:nvPicPr>
        <p:blipFill>
          <a:blip r:embed="rId5">
            <a:lum bright="50000" contrast="-6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1"/>
          <a:stretch>
            <a:fillRect/>
          </a:stretch>
        </p:blipFill>
        <p:spPr bwMode="auto">
          <a:xfrm>
            <a:off x="0" y="0"/>
            <a:ext cx="217011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7807325" y="-26988"/>
            <a:ext cx="2520950" cy="7921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4000" b="1">
                <a:solidFill>
                  <a:schemeClr val="bg1"/>
                </a:solidFill>
                <a:effectLst/>
                <a:latin typeface="Comic Sans MS" pitchFamily="66" charset="0"/>
              </a:rPr>
              <a:t>Profilaxia</a:t>
            </a:r>
          </a:p>
        </p:txBody>
      </p:sp>
      <p:grpSp>
        <p:nvGrpSpPr>
          <p:cNvPr id="55301" name="Group 14"/>
          <p:cNvGrpSpPr>
            <a:grpSpLocks/>
          </p:cNvGrpSpPr>
          <p:nvPr/>
        </p:nvGrpSpPr>
        <p:grpSpPr bwMode="auto">
          <a:xfrm>
            <a:off x="1471613" y="3186113"/>
            <a:ext cx="2663825" cy="2740025"/>
            <a:chOff x="1093" y="1843"/>
            <a:chExt cx="1512" cy="1548"/>
          </a:xfrm>
        </p:grpSpPr>
        <p:pic>
          <p:nvPicPr>
            <p:cNvPr id="55308" name="Picture 3" descr="10_08sem_viv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257" b="8281"/>
            <a:stretch>
              <a:fillRect/>
            </a:stretch>
          </p:blipFill>
          <p:spPr bwMode="auto">
            <a:xfrm>
              <a:off x="1093" y="1843"/>
              <a:ext cx="1512" cy="1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8394" name="Text Box 10"/>
            <p:cNvSpPr txBox="1">
              <a:spLocks noChangeArrowheads="1"/>
            </p:cNvSpPr>
            <p:nvPr/>
          </p:nvSpPr>
          <p:spPr bwMode="auto">
            <a:xfrm>
              <a:off x="1093" y="3047"/>
              <a:ext cx="1512" cy="344"/>
            </a:xfrm>
            <a:prstGeom prst="rect">
              <a:avLst/>
            </a:prstGeom>
            <a:gradFill rotWithShape="1">
              <a:gsLst>
                <a:gs pos="0">
                  <a:srgbClr val="FF0000">
                    <a:gamma/>
                    <a:shade val="46275"/>
                    <a:invGamma/>
                  </a:srgbClr>
                </a:gs>
                <a:gs pos="50000">
                  <a:srgbClr val="FF0000"/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273050" indent="-2730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23900" indent="-2667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255713" indent="-271463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4351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130000"/>
                </a:lnSpc>
                <a:defRPr/>
              </a:pPr>
              <a:r>
                <a:rPr lang="pt-BR" sz="26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GESTAÇÃO</a:t>
              </a:r>
            </a:p>
          </p:txBody>
        </p:sp>
      </p:grpSp>
      <p:grpSp>
        <p:nvGrpSpPr>
          <p:cNvPr id="55302" name="Group 15"/>
          <p:cNvGrpSpPr>
            <a:grpSpLocks/>
          </p:cNvGrpSpPr>
          <p:nvPr/>
        </p:nvGrpSpPr>
        <p:grpSpPr bwMode="auto">
          <a:xfrm>
            <a:off x="6799263" y="3328988"/>
            <a:ext cx="2951162" cy="2620962"/>
            <a:chOff x="4056" y="2069"/>
            <a:chExt cx="1769" cy="1536"/>
          </a:xfrm>
        </p:grpSpPr>
        <p:pic>
          <p:nvPicPr>
            <p:cNvPr id="55306" name="Picture 11" descr="FOTOMÃEBEBÊ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" y="2069"/>
              <a:ext cx="1769" cy="1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8396" name="Text Box 12"/>
            <p:cNvSpPr txBox="1">
              <a:spLocks noChangeArrowheads="1"/>
            </p:cNvSpPr>
            <p:nvPr/>
          </p:nvSpPr>
          <p:spPr bwMode="auto">
            <a:xfrm>
              <a:off x="4056" y="3248"/>
              <a:ext cx="1769" cy="357"/>
            </a:xfrm>
            <a:prstGeom prst="rect">
              <a:avLst/>
            </a:prstGeom>
            <a:gradFill rotWithShape="1">
              <a:gsLst>
                <a:gs pos="0">
                  <a:srgbClr val="FF0000">
                    <a:gamma/>
                    <a:shade val="46275"/>
                    <a:invGamma/>
                  </a:srgbClr>
                </a:gs>
                <a:gs pos="50000">
                  <a:srgbClr val="FF0000"/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273050" indent="-2730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23900" indent="-2667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255713" indent="-271463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4351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130000"/>
                </a:lnSpc>
                <a:defRPr/>
              </a:pPr>
              <a:r>
                <a:rPr lang="pt-BR" sz="26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PUERPÉRIO</a:t>
              </a:r>
            </a:p>
          </p:txBody>
        </p:sp>
      </p:grpSp>
      <p:grpSp>
        <p:nvGrpSpPr>
          <p:cNvPr id="55303" name="Group 17"/>
          <p:cNvGrpSpPr>
            <a:grpSpLocks/>
          </p:cNvGrpSpPr>
          <p:nvPr/>
        </p:nvGrpSpPr>
        <p:grpSpPr bwMode="auto">
          <a:xfrm>
            <a:off x="3919538" y="1096963"/>
            <a:ext cx="3024187" cy="2786062"/>
            <a:chOff x="2560" y="663"/>
            <a:chExt cx="1905" cy="1755"/>
          </a:xfrm>
        </p:grpSpPr>
        <p:sp>
          <p:nvSpPr>
            <p:cNvPr id="528395" name="Text Box 11"/>
            <p:cNvSpPr txBox="1">
              <a:spLocks noChangeArrowheads="1"/>
            </p:cNvSpPr>
            <p:nvPr/>
          </p:nvSpPr>
          <p:spPr bwMode="auto">
            <a:xfrm>
              <a:off x="2567" y="2035"/>
              <a:ext cx="1898" cy="383"/>
            </a:xfrm>
            <a:prstGeom prst="rect">
              <a:avLst/>
            </a:prstGeom>
            <a:gradFill rotWithShape="1">
              <a:gsLst>
                <a:gs pos="0">
                  <a:srgbClr val="FF0000">
                    <a:gamma/>
                    <a:shade val="46275"/>
                    <a:invGamma/>
                  </a:srgbClr>
                </a:gs>
                <a:gs pos="50000">
                  <a:srgbClr val="FF0000"/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273050" indent="-2730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23900" indent="-2667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255713" indent="-271463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4351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130000"/>
                </a:lnSpc>
                <a:defRPr/>
              </a:pPr>
              <a:r>
                <a:rPr lang="pt-BR" sz="26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PARTO</a:t>
              </a:r>
            </a:p>
          </p:txBody>
        </p:sp>
        <p:pic>
          <p:nvPicPr>
            <p:cNvPr id="55305" name="Picture 4" descr="parto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0" y="663"/>
              <a:ext cx="1905" cy="1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2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56323" name="Picture 3" descr="mae_e_bebe2_400"/>
          <p:cNvPicPr>
            <a:picLocks noChangeAspect="1" noChangeArrowheads="1"/>
          </p:cNvPicPr>
          <p:nvPr/>
        </p:nvPicPr>
        <p:blipFill>
          <a:blip r:embed="rId5">
            <a:lum bright="50000" contrast="-6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1"/>
          <a:stretch>
            <a:fillRect/>
          </a:stretch>
        </p:blipFill>
        <p:spPr bwMode="auto">
          <a:xfrm>
            <a:off x="0" y="0"/>
            <a:ext cx="217011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7807325" y="-26988"/>
            <a:ext cx="2520950" cy="7921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4000" b="1">
                <a:solidFill>
                  <a:schemeClr val="bg1"/>
                </a:solidFill>
                <a:effectLst/>
                <a:latin typeface="Comic Sans MS" pitchFamily="66" charset="0"/>
              </a:rPr>
              <a:t>Profilaxia</a:t>
            </a:r>
          </a:p>
        </p:txBody>
      </p:sp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2693988" y="739775"/>
            <a:ext cx="6337300" cy="530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3050" indent="-2730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23900" indent="-2667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55713" indent="-2714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Durante o pré – natal: </a:t>
            </a:r>
          </a:p>
          <a:p>
            <a:pPr lvl="1"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administração de imunoglobulina anti – D (300 </a:t>
            </a:r>
            <a:r>
              <a:rPr lang="el-GR" altLang="pt-BR" sz="2000" b="1">
                <a:solidFill>
                  <a:srgbClr val="0000FF"/>
                </a:solidFill>
                <a:effectLst/>
                <a:cs typeface="Arial" charset="0"/>
              </a:rPr>
              <a:t>μ</a:t>
            </a: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g) IM na 28ª semana de gestação </a:t>
            </a:r>
          </a:p>
          <a:p>
            <a:pPr lvl="2"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8"/>
              </a:buBlip>
            </a:pPr>
            <a:r>
              <a:rPr lang="pt-BR" altLang="pt-BR" sz="2000" b="1">
                <a:solidFill>
                  <a:srgbClr val="FF0000"/>
                </a:solidFill>
                <a:effectLst/>
                <a:cs typeface="Arial" charset="0"/>
              </a:rPr>
              <a:t>mães Rh negativas com CI negativo sem complicações</a:t>
            </a:r>
          </a:p>
          <a:p>
            <a:pPr lvl="2"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8"/>
              </a:buBlip>
            </a:pPr>
            <a:r>
              <a:rPr lang="pt-BR" altLang="pt-BR" sz="2000" b="1">
                <a:solidFill>
                  <a:srgbClr val="FF0000"/>
                </a:solidFill>
                <a:effectLst/>
                <a:cs typeface="Arial" charset="0"/>
              </a:rPr>
              <a:t>quantidade suficiente para neutralizar 10 a 12 ml de sangue fetal Rh positivo</a:t>
            </a:r>
          </a:p>
          <a:p>
            <a:pPr lvl="2"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8"/>
              </a:buBlip>
            </a:pPr>
            <a:r>
              <a:rPr lang="pt-BR" altLang="pt-BR" sz="2000" b="1">
                <a:solidFill>
                  <a:srgbClr val="FF0000"/>
                </a:solidFill>
                <a:effectLst/>
                <a:cs typeface="Arial" charset="0"/>
              </a:rPr>
              <a:t>vida média de 12 semanas</a:t>
            </a:r>
          </a:p>
          <a:p>
            <a:pPr lvl="2"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8"/>
              </a:buBlip>
            </a:pPr>
            <a:r>
              <a:rPr lang="pt-BR" altLang="pt-BR" sz="2000" b="1">
                <a:solidFill>
                  <a:srgbClr val="FF0000"/>
                </a:solidFill>
                <a:effectLst/>
                <a:cs typeface="Arial" charset="0"/>
              </a:rPr>
              <a:t>proteção no terceiro trimestre</a:t>
            </a:r>
          </a:p>
        </p:txBody>
      </p:sp>
      <p:pic>
        <p:nvPicPr>
          <p:cNvPr id="56326" name="Picture 7" descr="sarampo vacina charg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3789363"/>
            <a:ext cx="2589213" cy="2592387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Rectangle 2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57347" name="Picture 3" descr="mae_e_bebe2_400"/>
          <p:cNvPicPr>
            <a:picLocks noChangeAspect="1" noChangeArrowheads="1"/>
          </p:cNvPicPr>
          <p:nvPr/>
        </p:nvPicPr>
        <p:blipFill>
          <a:blip r:embed="rId5">
            <a:lum bright="50000" contrast="-6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1"/>
          <a:stretch>
            <a:fillRect/>
          </a:stretch>
        </p:blipFill>
        <p:spPr bwMode="auto">
          <a:xfrm>
            <a:off x="0" y="0"/>
            <a:ext cx="217011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7807325" y="-26988"/>
            <a:ext cx="2520950" cy="7921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4000" b="1">
                <a:solidFill>
                  <a:schemeClr val="bg1"/>
                </a:solidFill>
                <a:effectLst/>
                <a:latin typeface="Comic Sans MS" pitchFamily="66" charset="0"/>
              </a:rPr>
              <a:t>Profilaxia</a:t>
            </a:r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2693988" y="739775"/>
            <a:ext cx="6842125" cy="496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3050" indent="-2730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23900" indent="-2667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55713" indent="-2714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6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Durante o pré – natal: </a:t>
            </a:r>
          </a:p>
          <a:p>
            <a:pPr lvl="1" algn="just" eaLnBrk="1" hangingPunct="1">
              <a:lnSpc>
                <a:spcPct val="16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administração de imunoglobulina anti – Rh D (300 </a:t>
            </a:r>
            <a:r>
              <a:rPr lang="el-GR" altLang="pt-BR" sz="2000" b="1">
                <a:solidFill>
                  <a:srgbClr val="0000FF"/>
                </a:solidFill>
                <a:effectLst/>
                <a:cs typeface="Arial" charset="0"/>
              </a:rPr>
              <a:t>μ</a:t>
            </a: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g) IM, em qualquer IG, à mães Rh negativas e CI  negativo, quando ocorrer:  </a:t>
            </a:r>
          </a:p>
          <a:p>
            <a:pPr lvl="2" algn="just" eaLnBrk="1" hangingPunct="1">
              <a:lnSpc>
                <a:spcPct val="160000"/>
              </a:lnSpc>
              <a:spcBef>
                <a:spcPct val="0"/>
              </a:spcBef>
              <a:buFontTx/>
              <a:buBlip>
                <a:blip r:embed="rId8"/>
              </a:buBlip>
            </a:pPr>
            <a:r>
              <a:rPr lang="pt-BR" altLang="pt-BR" sz="2000" b="1">
                <a:solidFill>
                  <a:srgbClr val="FF0000"/>
                </a:solidFill>
                <a:effectLst/>
                <a:cs typeface="Arial" charset="0"/>
              </a:rPr>
              <a:t>abortos, gestação molar ou ectópica</a:t>
            </a:r>
          </a:p>
          <a:p>
            <a:pPr lvl="2" algn="just" eaLnBrk="1" hangingPunct="1">
              <a:lnSpc>
                <a:spcPct val="160000"/>
              </a:lnSpc>
              <a:spcBef>
                <a:spcPct val="0"/>
              </a:spcBef>
              <a:buFontTx/>
              <a:buBlip>
                <a:blip r:embed="rId8"/>
              </a:buBlip>
            </a:pPr>
            <a:r>
              <a:rPr lang="pt-BR" altLang="pt-BR" sz="2000" b="1">
                <a:solidFill>
                  <a:srgbClr val="FF0000"/>
                </a:solidFill>
                <a:effectLst/>
                <a:cs typeface="Arial" charset="0"/>
              </a:rPr>
              <a:t>óbito fetal</a:t>
            </a:r>
          </a:p>
          <a:p>
            <a:pPr lvl="2" algn="just" eaLnBrk="1" hangingPunct="1">
              <a:lnSpc>
                <a:spcPct val="160000"/>
              </a:lnSpc>
              <a:spcBef>
                <a:spcPct val="0"/>
              </a:spcBef>
              <a:buFontTx/>
              <a:buBlip>
                <a:blip r:embed="rId8"/>
              </a:buBlip>
            </a:pPr>
            <a:r>
              <a:rPr lang="pt-BR" altLang="pt-BR" sz="2000" b="1">
                <a:solidFill>
                  <a:srgbClr val="FF0000"/>
                </a:solidFill>
                <a:effectLst/>
                <a:cs typeface="Arial" charset="0"/>
              </a:rPr>
              <a:t>procedimentos invasivos, versão externa</a:t>
            </a:r>
          </a:p>
          <a:p>
            <a:pPr lvl="2" algn="just" eaLnBrk="1" hangingPunct="1">
              <a:lnSpc>
                <a:spcPct val="160000"/>
              </a:lnSpc>
              <a:spcBef>
                <a:spcPct val="0"/>
              </a:spcBef>
              <a:buFontTx/>
              <a:buBlip>
                <a:blip r:embed="rId8"/>
              </a:buBlip>
            </a:pPr>
            <a:r>
              <a:rPr lang="pt-BR" altLang="pt-BR" sz="2000" b="1">
                <a:solidFill>
                  <a:srgbClr val="FF0000"/>
                </a:solidFill>
                <a:effectLst/>
                <a:cs typeface="Arial" charset="0"/>
              </a:rPr>
              <a:t>trauma abdominal</a:t>
            </a:r>
          </a:p>
          <a:p>
            <a:pPr lvl="2" algn="just" eaLnBrk="1" hangingPunct="1">
              <a:lnSpc>
                <a:spcPct val="160000"/>
              </a:lnSpc>
              <a:spcBef>
                <a:spcPct val="0"/>
              </a:spcBef>
              <a:buFontTx/>
              <a:buBlip>
                <a:blip r:embed="rId8"/>
              </a:buBlip>
            </a:pPr>
            <a:r>
              <a:rPr lang="pt-BR" altLang="pt-BR" sz="2000" b="1">
                <a:solidFill>
                  <a:srgbClr val="FF0000"/>
                </a:solidFill>
                <a:effectLst/>
                <a:cs typeface="Arial" charset="0"/>
              </a:rPr>
              <a:t>síndromes hemorrágicas (DPP, placenta prévia, ameaça de aborto)*</a:t>
            </a:r>
          </a:p>
        </p:txBody>
      </p:sp>
      <p:pic>
        <p:nvPicPr>
          <p:cNvPr id="57350" name="Picture 6" descr="sarampo vacina charg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3789363"/>
            <a:ext cx="2589213" cy="25923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487" name="Text Box 7"/>
          <p:cNvSpPr txBox="1">
            <a:spLocks noChangeArrowheads="1"/>
          </p:cNvSpPr>
          <p:nvPr/>
        </p:nvSpPr>
        <p:spPr bwMode="auto">
          <a:xfrm>
            <a:off x="6642100" y="6086475"/>
            <a:ext cx="318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800" b="1">
                <a:effectLst>
                  <a:outerShdw blurRad="38100" dist="38100" dir="2700000" algn="tl">
                    <a:srgbClr val="FFFFFF"/>
                  </a:outerShdw>
                </a:effectLst>
              </a:rPr>
              <a:t>* repetir a cada 12 semanas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2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58371" name="Picture 3" descr="mae_e_bebe2_400"/>
          <p:cNvPicPr>
            <a:picLocks noChangeAspect="1" noChangeArrowheads="1"/>
          </p:cNvPicPr>
          <p:nvPr/>
        </p:nvPicPr>
        <p:blipFill>
          <a:blip r:embed="rId5">
            <a:lum bright="50000" contrast="-6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1"/>
          <a:stretch>
            <a:fillRect/>
          </a:stretch>
        </p:blipFill>
        <p:spPr bwMode="auto">
          <a:xfrm>
            <a:off x="0" y="0"/>
            <a:ext cx="217011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7807325" y="-26988"/>
            <a:ext cx="2520950" cy="7921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4000" b="1">
                <a:solidFill>
                  <a:schemeClr val="bg1"/>
                </a:solidFill>
                <a:effectLst/>
                <a:latin typeface="Comic Sans MS" pitchFamily="66" charset="0"/>
              </a:rPr>
              <a:t>Profilaxia</a:t>
            </a: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2840038" y="692150"/>
            <a:ext cx="6553200" cy="557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3050" indent="-2730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23900" indent="-2667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20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Durante o parto: </a:t>
            </a:r>
          </a:p>
          <a:p>
            <a:pPr lvl="1" algn="just" eaLnBrk="1" hangingPunct="1">
              <a:lnSpc>
                <a:spcPct val="20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uso ponderado de ocitócicos</a:t>
            </a:r>
          </a:p>
          <a:p>
            <a:pPr lvl="1" algn="just" eaLnBrk="1" hangingPunct="1">
              <a:lnSpc>
                <a:spcPct val="20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não realizar manobra de Kristeller</a:t>
            </a:r>
          </a:p>
          <a:p>
            <a:pPr lvl="1" algn="just" eaLnBrk="1" hangingPunct="1">
              <a:lnSpc>
                <a:spcPct val="20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proteger feridas cirúrgicas maternas para evitar o contato do sangue fetal com as lesões</a:t>
            </a:r>
          </a:p>
          <a:p>
            <a:pPr lvl="1" algn="just" eaLnBrk="1" hangingPunct="1">
              <a:lnSpc>
                <a:spcPct val="20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cesárea: limpeza cuidadosa da cavidade peritoneal após síntese uterina</a:t>
            </a:r>
          </a:p>
          <a:p>
            <a:pPr lvl="1" algn="just" eaLnBrk="1" hangingPunct="1">
              <a:lnSpc>
                <a:spcPct val="20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não realizar ordenha do cordão umbilical</a:t>
            </a:r>
          </a:p>
          <a:p>
            <a:pPr lvl="1" algn="just" eaLnBrk="1" hangingPunct="1">
              <a:lnSpc>
                <a:spcPct val="200000"/>
              </a:lnSpc>
              <a:spcBef>
                <a:spcPct val="0"/>
              </a:spcBef>
              <a:buFontTx/>
              <a:buBlip>
                <a:blip r:embed="rId7"/>
              </a:buBlip>
            </a:pPr>
            <a:endParaRPr lang="pt-BR" altLang="pt-BR" sz="2000" b="1">
              <a:solidFill>
                <a:srgbClr val="0000FF"/>
              </a:solidFill>
              <a:effectLst/>
              <a:cs typeface="Arial" charset="0"/>
            </a:endParaRPr>
          </a:p>
        </p:txBody>
      </p:sp>
      <p:pic>
        <p:nvPicPr>
          <p:cNvPr id="58374" name="Picture 8" descr="parto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3914775"/>
            <a:ext cx="266382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Rectangle 2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59395" name="Picture 3" descr="mae_e_bebe2_400"/>
          <p:cNvPicPr>
            <a:picLocks noChangeAspect="1" noChangeArrowheads="1"/>
          </p:cNvPicPr>
          <p:nvPr/>
        </p:nvPicPr>
        <p:blipFill>
          <a:blip r:embed="rId5">
            <a:lum bright="50000" contrast="-6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1"/>
          <a:stretch>
            <a:fillRect/>
          </a:stretch>
        </p:blipFill>
        <p:spPr bwMode="auto">
          <a:xfrm>
            <a:off x="0" y="0"/>
            <a:ext cx="217011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7807325" y="-26988"/>
            <a:ext cx="2520950" cy="7921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4000" b="1">
                <a:solidFill>
                  <a:schemeClr val="bg1"/>
                </a:solidFill>
                <a:effectLst/>
                <a:latin typeface="Comic Sans MS" pitchFamily="66" charset="0"/>
              </a:rPr>
              <a:t>Profilaxia</a:t>
            </a:r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2335213" y="692150"/>
            <a:ext cx="6696075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3050" indent="-2730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23900" indent="-2667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21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Durante a dequitação placentária: </a:t>
            </a:r>
          </a:p>
          <a:p>
            <a:pPr lvl="1" algn="just" eaLnBrk="1" hangingPunct="1">
              <a:lnSpc>
                <a:spcPct val="21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ligadura imediata do cordão umbilical</a:t>
            </a:r>
          </a:p>
          <a:p>
            <a:pPr lvl="1" algn="just" eaLnBrk="1" hangingPunct="1">
              <a:lnSpc>
                <a:spcPct val="21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após secção do cordão entre pinças, proceder a liberação da sua extremidade placentária (eliminação do sangue fetal)</a:t>
            </a:r>
          </a:p>
          <a:p>
            <a:pPr lvl="1" algn="just" eaLnBrk="1" hangingPunct="1">
              <a:lnSpc>
                <a:spcPct val="21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evitar manobra de Credé</a:t>
            </a:r>
          </a:p>
          <a:p>
            <a:pPr lvl="1" algn="just" eaLnBrk="1" hangingPunct="1">
              <a:lnSpc>
                <a:spcPct val="21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evitar curagem uterina</a:t>
            </a:r>
          </a:p>
          <a:p>
            <a:pPr lvl="1" algn="just" eaLnBrk="1" hangingPunct="1">
              <a:lnSpc>
                <a:spcPct val="21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evitar uso de ergotamínicos</a:t>
            </a:r>
          </a:p>
        </p:txBody>
      </p:sp>
      <p:pic>
        <p:nvPicPr>
          <p:cNvPr id="59398" name="Picture 7" descr="Slide 3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88" y="4292600"/>
            <a:ext cx="302418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60419" name="Picture 3" descr="mae_e_bebe2_400"/>
          <p:cNvPicPr>
            <a:picLocks noChangeAspect="1" noChangeArrowheads="1"/>
          </p:cNvPicPr>
          <p:nvPr/>
        </p:nvPicPr>
        <p:blipFill>
          <a:blip r:embed="rId5">
            <a:lum bright="50000" contrast="-6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1"/>
          <a:stretch>
            <a:fillRect/>
          </a:stretch>
        </p:blipFill>
        <p:spPr bwMode="auto">
          <a:xfrm>
            <a:off x="0" y="0"/>
            <a:ext cx="217011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7807325" y="-26988"/>
            <a:ext cx="2520950" cy="7921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4000" b="1">
                <a:solidFill>
                  <a:schemeClr val="bg1"/>
                </a:solidFill>
                <a:effectLst/>
                <a:latin typeface="Comic Sans MS" pitchFamily="66" charset="0"/>
              </a:rPr>
              <a:t>Profilaxia</a:t>
            </a: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2335213" y="692150"/>
            <a:ext cx="6696075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3050" indent="-2730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23900" indent="-2667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55713" indent="-2714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20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Durante o puerpério: </a:t>
            </a:r>
          </a:p>
          <a:p>
            <a:pPr lvl="1" algn="just" eaLnBrk="1" hangingPunct="1">
              <a:lnSpc>
                <a:spcPct val="20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administração de imunoglobulina anti – Rh D (300 </a:t>
            </a:r>
            <a:r>
              <a:rPr lang="el-GR" altLang="pt-BR" sz="2000" b="1">
                <a:solidFill>
                  <a:srgbClr val="0000FF"/>
                </a:solidFill>
                <a:effectLst/>
                <a:cs typeface="Arial" charset="0"/>
              </a:rPr>
              <a:t>μ</a:t>
            </a: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g) IM:</a:t>
            </a:r>
          </a:p>
          <a:p>
            <a:pPr lvl="2" algn="just" eaLnBrk="1" hangingPunct="1">
              <a:lnSpc>
                <a:spcPct val="200000"/>
              </a:lnSpc>
              <a:spcBef>
                <a:spcPct val="0"/>
              </a:spcBef>
              <a:buFontTx/>
              <a:buBlip>
                <a:blip r:embed="rId8"/>
              </a:buBlip>
            </a:pPr>
            <a:r>
              <a:rPr lang="pt-BR" altLang="pt-BR" sz="2000" b="1">
                <a:solidFill>
                  <a:srgbClr val="FF0000"/>
                </a:solidFill>
                <a:effectLst/>
                <a:cs typeface="Arial" charset="0"/>
              </a:rPr>
              <a:t>mães Rh negativas com CI negativo</a:t>
            </a:r>
          </a:p>
          <a:p>
            <a:pPr lvl="2" algn="just" eaLnBrk="1" hangingPunct="1">
              <a:lnSpc>
                <a:spcPct val="200000"/>
              </a:lnSpc>
              <a:spcBef>
                <a:spcPct val="0"/>
              </a:spcBef>
              <a:buFontTx/>
              <a:buBlip>
                <a:blip r:embed="rId8"/>
              </a:buBlip>
            </a:pPr>
            <a:r>
              <a:rPr lang="pt-BR" altLang="pt-BR" sz="2000" b="1">
                <a:solidFill>
                  <a:srgbClr val="FF0000"/>
                </a:solidFill>
                <a:effectLst/>
                <a:cs typeface="Arial" charset="0"/>
              </a:rPr>
              <a:t>mães de recém – nascidos Rh positivos</a:t>
            </a:r>
          </a:p>
          <a:p>
            <a:pPr lvl="2" algn="just" eaLnBrk="1" hangingPunct="1">
              <a:lnSpc>
                <a:spcPct val="200000"/>
              </a:lnSpc>
              <a:spcBef>
                <a:spcPct val="0"/>
              </a:spcBef>
              <a:buFontTx/>
              <a:buBlip>
                <a:blip r:embed="rId8"/>
              </a:buBlip>
            </a:pPr>
            <a:r>
              <a:rPr lang="pt-BR" altLang="pt-BR" sz="2000" b="1">
                <a:solidFill>
                  <a:srgbClr val="FF0000"/>
                </a:solidFill>
                <a:effectLst/>
                <a:cs typeface="Arial" charset="0"/>
              </a:rPr>
              <a:t>nas primeiras 72 horas</a:t>
            </a:r>
          </a:p>
          <a:p>
            <a:pPr lvl="2" algn="just" eaLnBrk="1" hangingPunct="1">
              <a:lnSpc>
                <a:spcPct val="200000"/>
              </a:lnSpc>
              <a:spcBef>
                <a:spcPct val="0"/>
              </a:spcBef>
              <a:buFontTx/>
              <a:buBlip>
                <a:blip r:embed="rId8"/>
              </a:buBlip>
            </a:pPr>
            <a:r>
              <a:rPr lang="pt-BR" altLang="pt-BR" sz="2000" b="1">
                <a:solidFill>
                  <a:srgbClr val="FF0000"/>
                </a:solidFill>
                <a:effectLst/>
                <a:cs typeface="Arial" charset="0"/>
              </a:rPr>
              <a:t>paciente fenótipo D fraco (D</a:t>
            </a:r>
            <a:r>
              <a:rPr lang="pt-BR" altLang="pt-BR" sz="2000" b="1" baseline="30000">
                <a:solidFill>
                  <a:srgbClr val="FF0000"/>
                </a:solidFill>
                <a:effectLst/>
                <a:cs typeface="Arial" charset="0"/>
              </a:rPr>
              <a:t>u</a:t>
            </a:r>
            <a:r>
              <a:rPr lang="pt-BR" altLang="pt-BR" sz="2000" b="1">
                <a:solidFill>
                  <a:srgbClr val="FF0000"/>
                </a:solidFill>
                <a:effectLst/>
                <a:cs typeface="Arial" charset="0"/>
              </a:rPr>
              <a:t>): considerar como Rh negativa</a:t>
            </a:r>
            <a:endParaRPr lang="pt-BR" altLang="pt-BR" sz="2000" b="1">
              <a:solidFill>
                <a:srgbClr val="0000FF"/>
              </a:solidFill>
              <a:effectLst/>
              <a:cs typeface="Arial" charset="0"/>
            </a:endParaRPr>
          </a:p>
        </p:txBody>
      </p:sp>
      <p:pic>
        <p:nvPicPr>
          <p:cNvPr id="60422" name="Picture 7" descr="vacin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4652963"/>
            <a:ext cx="271462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cegonh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413" y="908050"/>
            <a:ext cx="6553200" cy="351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 Box 5"/>
          <p:cNvSpPr txBox="1">
            <a:spLocks noChangeArrowheads="1"/>
          </p:cNvSpPr>
          <p:nvPr/>
        </p:nvSpPr>
        <p:spPr bwMode="auto">
          <a:xfrm>
            <a:off x="1974850" y="5084763"/>
            <a:ext cx="63611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b="1">
                <a:solidFill>
                  <a:srgbClr val="FF0000"/>
                </a:solidFill>
                <a:effectLst/>
              </a:rPr>
              <a:t>Ah, se a vida fosse fácil assim...</a:t>
            </a:r>
          </a:p>
        </p:txBody>
      </p:sp>
      <p:pic>
        <p:nvPicPr>
          <p:cNvPr id="4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2478088" y="692150"/>
            <a:ext cx="6842125" cy="557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3050" indent="-2730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Blip>
                <a:blip r:embed="rId5"/>
              </a:buBlip>
            </a:pPr>
            <a:r>
              <a:rPr lang="pt-BR" altLang="pt-BR" sz="2000" b="1" dirty="0">
                <a:solidFill>
                  <a:srgbClr val="FF3300"/>
                </a:solidFill>
                <a:effectLst/>
              </a:rPr>
              <a:t>1940:</a:t>
            </a:r>
            <a:r>
              <a:rPr lang="pt-BR" altLang="pt-BR" sz="2000" b="1" dirty="0">
                <a:effectLst/>
              </a:rPr>
              <a:t> descrição do grupo Rh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Blip>
                <a:blip r:embed="rId5"/>
              </a:buBlip>
            </a:pPr>
            <a:r>
              <a:rPr lang="pt-BR" altLang="pt-BR" sz="2000" b="1" dirty="0">
                <a:solidFill>
                  <a:srgbClr val="FF3300"/>
                </a:solidFill>
                <a:effectLst/>
              </a:rPr>
              <a:t>1941:</a:t>
            </a:r>
            <a:r>
              <a:rPr lang="pt-BR" altLang="pt-BR" sz="2000" b="1" dirty="0">
                <a:effectLst/>
              </a:rPr>
              <a:t> Levine et al. – envolvimento deste fator com a DHPN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Blip>
                <a:blip r:embed="rId5"/>
              </a:buBlip>
            </a:pPr>
            <a:r>
              <a:rPr lang="pt-BR" altLang="pt-BR" sz="2000" b="1" dirty="0">
                <a:solidFill>
                  <a:srgbClr val="FF3300"/>
                </a:solidFill>
                <a:effectLst/>
              </a:rPr>
              <a:t>1956:</a:t>
            </a:r>
            <a:r>
              <a:rPr lang="pt-BR" altLang="pt-BR" sz="2000" b="1" dirty="0">
                <a:effectLst/>
              </a:rPr>
              <a:t> Liley – 1</a:t>
            </a:r>
            <a:r>
              <a:rPr lang="pt-BR" altLang="pt-BR" sz="2000" b="1" u="sng" baseline="30000" dirty="0">
                <a:effectLst/>
              </a:rPr>
              <a:t>a</a:t>
            </a:r>
            <a:r>
              <a:rPr lang="pt-BR" altLang="pt-BR" sz="2000" b="1" dirty="0">
                <a:effectLst/>
              </a:rPr>
              <a:t> amniocentese para avaliar bilirrubina no LA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Blip>
                <a:blip r:embed="rId5"/>
              </a:buBlip>
            </a:pPr>
            <a:r>
              <a:rPr lang="pt-BR" altLang="pt-BR" sz="2000" b="1" dirty="0">
                <a:solidFill>
                  <a:srgbClr val="FF3300"/>
                </a:solidFill>
                <a:effectLst/>
              </a:rPr>
              <a:t>1961:</a:t>
            </a:r>
            <a:r>
              <a:rPr lang="pt-BR" altLang="pt-BR" sz="2000" b="1" dirty="0">
                <a:effectLst/>
              </a:rPr>
              <a:t> Liley – método de predição da anemia fetal utilizando a densidade óptica do LA a 450 nm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Blip>
                <a:blip r:embed="rId5"/>
              </a:buBlip>
            </a:pPr>
            <a:r>
              <a:rPr lang="pt-BR" altLang="pt-BR" sz="2000" b="1" dirty="0">
                <a:solidFill>
                  <a:srgbClr val="FF3300"/>
                </a:solidFill>
                <a:effectLst/>
              </a:rPr>
              <a:t>1963:</a:t>
            </a:r>
            <a:r>
              <a:rPr lang="pt-BR" altLang="pt-BR" sz="2000" b="1" dirty="0">
                <a:effectLst/>
              </a:rPr>
              <a:t> Liley – primeira transfusão intra – uterina intraperitoneal fetal guiada por RX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Blip>
                <a:blip r:embed="rId5"/>
              </a:buBlip>
            </a:pPr>
            <a:r>
              <a:rPr lang="pt-BR" altLang="pt-BR" sz="2000" b="1" dirty="0">
                <a:solidFill>
                  <a:srgbClr val="FF3300"/>
                </a:solidFill>
                <a:effectLst/>
              </a:rPr>
              <a:t>1967:</a:t>
            </a:r>
            <a:r>
              <a:rPr lang="pt-BR" altLang="pt-BR" sz="2000" b="1" dirty="0">
                <a:effectLst/>
              </a:rPr>
              <a:t> introdução da imunoglobulina anti – D na prática clínica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Blip>
                <a:blip r:embed="rId5"/>
              </a:buBlip>
            </a:pPr>
            <a:r>
              <a:rPr lang="pt-BR" altLang="pt-BR" sz="2000" b="1" dirty="0">
                <a:solidFill>
                  <a:srgbClr val="FF3300"/>
                </a:solidFill>
                <a:effectLst/>
              </a:rPr>
              <a:t>1983:</a:t>
            </a:r>
            <a:r>
              <a:rPr lang="pt-BR" altLang="pt-BR" sz="2000" b="1" dirty="0">
                <a:effectLst/>
              </a:rPr>
              <a:t> </a:t>
            </a:r>
            <a:r>
              <a:rPr lang="pt-BR" altLang="pt-BR" sz="2000" b="1" dirty="0" err="1">
                <a:effectLst/>
              </a:rPr>
              <a:t>Daffos</a:t>
            </a:r>
            <a:r>
              <a:rPr lang="pt-BR" altLang="pt-BR" sz="2000" b="1" dirty="0">
                <a:effectLst/>
              </a:rPr>
              <a:t> et al. – descrição da cordocentese</a:t>
            </a:r>
          </a:p>
        </p:txBody>
      </p:sp>
      <p:sp>
        <p:nvSpPr>
          <p:cNvPr id="286723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7172" name="Picture 4" descr="mae_e_bebe2_400"/>
          <p:cNvPicPr>
            <a:picLocks noChangeAspect="1" noChangeArrowheads="1"/>
          </p:cNvPicPr>
          <p:nvPr/>
        </p:nvPicPr>
        <p:blipFill>
          <a:blip r:embed="rId6">
            <a:lum bright="50000" contrast="-6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1"/>
          <a:stretch>
            <a:fillRect/>
          </a:stretch>
        </p:blipFill>
        <p:spPr bwMode="auto">
          <a:xfrm>
            <a:off x="0" y="0"/>
            <a:ext cx="217011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7735888" y="-26988"/>
            <a:ext cx="2592387" cy="7921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4000" b="1">
                <a:solidFill>
                  <a:schemeClr val="bg1"/>
                </a:solidFill>
                <a:effectLst/>
                <a:latin typeface="Comic Sans MS" pitchFamily="66" charset="0"/>
              </a:rPr>
              <a:t>Histórico</a:t>
            </a:r>
          </a:p>
        </p:txBody>
      </p:sp>
      <p:pic>
        <p:nvPicPr>
          <p:cNvPr id="7174" name="Picture 12" descr="leitur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4221163"/>
            <a:ext cx="19748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2622550" y="836613"/>
            <a:ext cx="6624638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3050" indent="-2730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23900" indent="-2667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200000"/>
              </a:lnSpc>
              <a:spcBef>
                <a:spcPct val="0"/>
              </a:spcBef>
              <a:buFontTx/>
              <a:buBlip>
                <a:blip r:embed="rId5"/>
              </a:buBlip>
            </a:pPr>
            <a:r>
              <a:rPr lang="pt-BR" altLang="pt-BR" sz="2000" b="1">
                <a:effectLst/>
                <a:cs typeface="Arial" charset="0"/>
              </a:rPr>
              <a:t>↓ 1% → 0.2% com a introdução da </a:t>
            </a:r>
            <a:r>
              <a:rPr lang="pt-BR" altLang="pt-BR" sz="2000" b="1">
                <a:effectLst/>
              </a:rPr>
              <a:t>imunoglobulina anti – D na prática clínica (1967)</a:t>
            </a:r>
          </a:p>
          <a:p>
            <a:pPr algn="just" eaLnBrk="1" hangingPunct="1">
              <a:lnSpc>
                <a:spcPct val="200000"/>
              </a:lnSpc>
              <a:spcBef>
                <a:spcPct val="0"/>
              </a:spcBef>
              <a:buFontTx/>
              <a:buBlip>
                <a:blip r:embed="rId5"/>
              </a:buBlip>
            </a:pPr>
            <a:r>
              <a:rPr lang="pt-BR" altLang="pt-BR" sz="2000" b="1">
                <a:effectLst/>
                <a:cs typeface="Arial" charset="0"/>
              </a:rPr>
              <a:t>↓</a:t>
            </a:r>
            <a:r>
              <a:rPr lang="pt-BR" altLang="pt-BR" sz="2000" b="1">
                <a:effectLst/>
              </a:rPr>
              <a:t> risco de sensibilização de 13% </a:t>
            </a:r>
            <a:r>
              <a:rPr lang="pt-BR" altLang="pt-BR" sz="2000" b="1">
                <a:effectLst/>
                <a:cs typeface="Arial" charset="0"/>
              </a:rPr>
              <a:t>→ 0.16%</a:t>
            </a:r>
          </a:p>
          <a:p>
            <a:pPr algn="just" eaLnBrk="1" hangingPunct="1">
              <a:lnSpc>
                <a:spcPct val="200000"/>
              </a:lnSpc>
              <a:spcBef>
                <a:spcPct val="0"/>
              </a:spcBef>
              <a:buFontTx/>
              <a:buBlip>
                <a:blip r:embed="rId5"/>
              </a:buBlip>
            </a:pPr>
            <a:r>
              <a:rPr lang="pt-BR" altLang="pt-BR" sz="2000" b="1">
                <a:effectLst/>
                <a:cs typeface="Arial" charset="0"/>
              </a:rPr>
              <a:t>CDC (2001): 6.7/1000 nascidos vivos</a:t>
            </a:r>
          </a:p>
          <a:p>
            <a:pPr algn="just" eaLnBrk="1" hangingPunct="1">
              <a:lnSpc>
                <a:spcPct val="200000"/>
              </a:lnSpc>
              <a:spcBef>
                <a:spcPct val="0"/>
              </a:spcBef>
              <a:buFontTx/>
              <a:buBlip>
                <a:blip r:embed="rId5"/>
              </a:buBlip>
            </a:pPr>
            <a:r>
              <a:rPr lang="pt-BR" altLang="pt-BR" sz="2000" b="1">
                <a:effectLst/>
                <a:cs typeface="Arial" charset="0"/>
              </a:rPr>
              <a:t>Mortalidade perinatal: </a:t>
            </a:r>
          </a:p>
          <a:p>
            <a:pPr lvl="1" algn="just" eaLnBrk="1" hangingPunct="1">
              <a:lnSpc>
                <a:spcPct val="17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solidFill>
                  <a:srgbClr val="FF0000"/>
                </a:solidFill>
                <a:effectLst/>
                <a:cs typeface="Arial" charset="0"/>
              </a:rPr>
              <a:t>50% → 25%: introdução da exsangüíneo – transfusão</a:t>
            </a:r>
          </a:p>
          <a:p>
            <a:pPr lvl="1" algn="just" eaLnBrk="1" hangingPunct="1">
              <a:lnSpc>
                <a:spcPct val="17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solidFill>
                  <a:srgbClr val="FF0000"/>
                </a:solidFill>
                <a:effectLst/>
                <a:cs typeface="Arial" charset="0"/>
              </a:rPr>
              <a:t>25% → 13%: parto prematuro terapêutico</a:t>
            </a:r>
          </a:p>
          <a:p>
            <a:pPr lvl="1" algn="just" eaLnBrk="1" hangingPunct="1">
              <a:lnSpc>
                <a:spcPct val="17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solidFill>
                  <a:srgbClr val="FF0000"/>
                </a:solidFill>
                <a:effectLst/>
                <a:cs typeface="Arial" charset="0"/>
              </a:rPr>
              <a:t>13% → 2%: transfusões fetais</a:t>
            </a:r>
          </a:p>
        </p:txBody>
      </p:sp>
      <p:sp>
        <p:nvSpPr>
          <p:cNvPr id="415747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8196" name="Picture 4" descr="mae_e_bebe2_400"/>
          <p:cNvPicPr>
            <a:picLocks noChangeAspect="1" noChangeArrowheads="1"/>
          </p:cNvPicPr>
          <p:nvPr/>
        </p:nvPicPr>
        <p:blipFill>
          <a:blip r:embed="rId7">
            <a:lum bright="50000" contrast="-6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1"/>
          <a:stretch>
            <a:fillRect/>
          </a:stretch>
        </p:blipFill>
        <p:spPr bwMode="auto">
          <a:xfrm>
            <a:off x="0" y="0"/>
            <a:ext cx="217011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7664450" y="-26988"/>
            <a:ext cx="2663825" cy="7921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600" b="1">
                <a:solidFill>
                  <a:schemeClr val="bg1"/>
                </a:solidFill>
                <a:effectLst/>
                <a:latin typeface="Comic Sans MS" pitchFamily="66" charset="0"/>
              </a:rPr>
              <a:t>Incidência</a:t>
            </a:r>
          </a:p>
        </p:txBody>
      </p:sp>
      <p:pic>
        <p:nvPicPr>
          <p:cNvPr id="8198" name="Imagem 4" descr="feto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" t="7260" r="999" b="9256"/>
          <a:stretch>
            <a:fillRect/>
          </a:stretch>
        </p:blipFill>
        <p:spPr bwMode="auto">
          <a:xfrm>
            <a:off x="512763" y="4365625"/>
            <a:ext cx="1966912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1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9219" name="Picture 4" descr="mae_e_bebe2_400"/>
          <p:cNvPicPr>
            <a:picLocks noChangeAspect="1" noChangeArrowheads="1"/>
          </p:cNvPicPr>
          <p:nvPr/>
        </p:nvPicPr>
        <p:blipFill>
          <a:blip r:embed="rId5">
            <a:lum bright="50000" contrast="-6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1"/>
          <a:stretch>
            <a:fillRect/>
          </a:stretch>
        </p:blipFill>
        <p:spPr bwMode="auto">
          <a:xfrm>
            <a:off x="0" y="0"/>
            <a:ext cx="217011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5"/>
          <p:cNvSpPr>
            <a:spLocks noChangeArrowheads="1"/>
          </p:cNvSpPr>
          <p:nvPr/>
        </p:nvSpPr>
        <p:spPr bwMode="auto">
          <a:xfrm>
            <a:off x="7735888" y="-26988"/>
            <a:ext cx="2592387" cy="7921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4000" b="1">
                <a:solidFill>
                  <a:schemeClr val="bg1"/>
                </a:solidFill>
                <a:effectLst/>
                <a:latin typeface="Comic Sans MS" pitchFamily="66" charset="0"/>
              </a:rPr>
              <a:t>Etiologia</a:t>
            </a:r>
          </a:p>
        </p:txBody>
      </p:sp>
      <p:sp>
        <p:nvSpPr>
          <p:cNvPr id="9221" name="Text Box 9"/>
          <p:cNvSpPr txBox="1">
            <a:spLocks noChangeArrowheads="1"/>
          </p:cNvSpPr>
          <p:nvPr/>
        </p:nvSpPr>
        <p:spPr bwMode="auto">
          <a:xfrm>
            <a:off x="2551113" y="906463"/>
            <a:ext cx="6913562" cy="518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3050" indent="-2730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23900" indent="-2667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Exposição à antígenos de hemácias não compatíveis</a:t>
            </a:r>
          </a:p>
          <a:p>
            <a:pPr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Para que haja sensibilização materna:</a:t>
            </a:r>
          </a:p>
          <a:p>
            <a:pPr lvl="1" algn="just" eaLnBrk="1" hangingPunct="1">
              <a:lnSpc>
                <a:spcPct val="18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captação e processamento do antígeno fetal pelo sistema retículo – endotelial materno</a:t>
            </a:r>
          </a:p>
          <a:p>
            <a:pPr lvl="1" algn="just" eaLnBrk="1" hangingPunct="1">
              <a:lnSpc>
                <a:spcPct val="18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formação de anticorpos que possam exercer efeitos sobre o feto</a:t>
            </a:r>
            <a:endParaRPr lang="pt-BR" altLang="pt-BR" sz="2000" b="1">
              <a:solidFill>
                <a:srgbClr val="0000FF"/>
              </a:solidFill>
              <a:effectLst/>
            </a:endParaRPr>
          </a:p>
          <a:p>
            <a:pPr algn="just" eaLnBrk="1" hangingPunct="1">
              <a:lnSpc>
                <a:spcPct val="19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Pode ocorrer após transfusão de sangue ou componentes, uso de drogas EV ou por hemorragia feto – materna</a:t>
            </a:r>
            <a:endParaRPr lang="pt-BR" altLang="pt-BR" sz="2000" b="1">
              <a:solidFill>
                <a:srgbClr val="0000FF"/>
              </a:solidFill>
              <a:effectLst/>
              <a:cs typeface="Arial" charset="0"/>
            </a:endParaRPr>
          </a:p>
        </p:txBody>
      </p:sp>
      <p:pic>
        <p:nvPicPr>
          <p:cNvPr id="9222" name="Picture 10" descr="conc_hemax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4005263"/>
            <a:ext cx="181610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Rectangle 2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10243" name="Picture 3" descr="mae_e_bebe2_400"/>
          <p:cNvPicPr>
            <a:picLocks noChangeAspect="1" noChangeArrowheads="1"/>
          </p:cNvPicPr>
          <p:nvPr/>
        </p:nvPicPr>
        <p:blipFill>
          <a:blip r:embed="rId5">
            <a:lum bright="50000" contrast="-6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1"/>
          <a:stretch>
            <a:fillRect/>
          </a:stretch>
        </p:blipFill>
        <p:spPr bwMode="auto">
          <a:xfrm>
            <a:off x="0" y="0"/>
            <a:ext cx="217011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7735888" y="-26988"/>
            <a:ext cx="2592387" cy="7921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4000" b="1">
                <a:solidFill>
                  <a:schemeClr val="bg1"/>
                </a:solidFill>
                <a:effectLst/>
                <a:latin typeface="Comic Sans MS" pitchFamily="66" charset="0"/>
              </a:rPr>
              <a:t>Etiologia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551113" y="754063"/>
            <a:ext cx="5545137" cy="545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3050" indent="-2730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23900" indent="-2667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6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pt-BR" altLang="pt-BR" sz="2000" b="1">
                <a:effectLst/>
                <a:cs typeface="Arial" charset="0"/>
              </a:rPr>
              <a:t>Condições que favorecem a hemorragia feto – materna:</a:t>
            </a:r>
          </a:p>
          <a:p>
            <a:pPr lvl="1" algn="just" eaLnBrk="1" hangingPunct="1">
              <a:lnSpc>
                <a:spcPct val="16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Placenta prévia</a:t>
            </a:r>
          </a:p>
          <a:p>
            <a:pPr lvl="1" algn="just" eaLnBrk="1" hangingPunct="1">
              <a:lnSpc>
                <a:spcPct val="16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Descolamento prematuro de placenta</a:t>
            </a:r>
          </a:p>
          <a:p>
            <a:pPr lvl="1" algn="just" eaLnBrk="1" hangingPunct="1">
              <a:lnSpc>
                <a:spcPct val="16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Aborto ou ameaça</a:t>
            </a:r>
          </a:p>
          <a:p>
            <a:pPr lvl="1" algn="just" eaLnBrk="1" hangingPunct="1">
              <a:lnSpc>
                <a:spcPct val="16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Gestação ectópica</a:t>
            </a:r>
          </a:p>
          <a:p>
            <a:pPr lvl="1" algn="just" eaLnBrk="1" hangingPunct="1">
              <a:lnSpc>
                <a:spcPct val="16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Trauma abdominal ou uterino</a:t>
            </a:r>
          </a:p>
          <a:p>
            <a:pPr lvl="1" algn="just" eaLnBrk="1" hangingPunct="1">
              <a:lnSpc>
                <a:spcPct val="16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Remoção manual da placenta</a:t>
            </a:r>
          </a:p>
          <a:p>
            <a:pPr lvl="1" algn="just" eaLnBrk="1" hangingPunct="1">
              <a:lnSpc>
                <a:spcPct val="16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Amniocentese, cordocentese, biópsia de vilo corial</a:t>
            </a:r>
          </a:p>
          <a:p>
            <a:pPr lvl="1" algn="just" eaLnBrk="1" hangingPunct="1">
              <a:lnSpc>
                <a:spcPct val="160000"/>
              </a:lnSpc>
              <a:spcBef>
                <a:spcPct val="0"/>
              </a:spcBef>
              <a:buFontTx/>
              <a:buBlip>
                <a:blip r:embed="rId7"/>
              </a:buBlip>
            </a:pPr>
            <a:r>
              <a:rPr lang="pt-BR" altLang="pt-BR" sz="2000" b="1">
                <a:solidFill>
                  <a:srgbClr val="0000FF"/>
                </a:solidFill>
                <a:effectLst/>
                <a:cs typeface="Arial" charset="0"/>
              </a:rPr>
              <a:t>Trabalho de parto e parto</a:t>
            </a:r>
          </a:p>
        </p:txBody>
      </p:sp>
      <p:grpSp>
        <p:nvGrpSpPr>
          <p:cNvPr id="10246" name="Group 13"/>
          <p:cNvGrpSpPr>
            <a:grpSpLocks/>
          </p:cNvGrpSpPr>
          <p:nvPr/>
        </p:nvGrpSpPr>
        <p:grpSpPr bwMode="auto">
          <a:xfrm>
            <a:off x="8240713" y="1125538"/>
            <a:ext cx="1655762" cy="2087562"/>
            <a:chOff x="5236" y="935"/>
            <a:chExt cx="952" cy="1225"/>
          </a:xfrm>
        </p:grpSpPr>
        <p:pic>
          <p:nvPicPr>
            <p:cNvPr id="10251" name="Picture 9" descr="dpp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88" t="10345" r="30232"/>
            <a:stretch>
              <a:fillRect/>
            </a:stretch>
          </p:blipFill>
          <p:spPr bwMode="auto">
            <a:xfrm>
              <a:off x="5236" y="935"/>
              <a:ext cx="919" cy="1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850" name="Rectangle 10"/>
            <p:cNvSpPr>
              <a:spLocks noChangeArrowheads="1"/>
            </p:cNvSpPr>
            <p:nvPr/>
          </p:nvSpPr>
          <p:spPr bwMode="auto">
            <a:xfrm>
              <a:off x="6098" y="935"/>
              <a:ext cx="90" cy="1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</p:grpSp>
      <p:grpSp>
        <p:nvGrpSpPr>
          <p:cNvPr id="10247" name="Group 14"/>
          <p:cNvGrpSpPr>
            <a:grpSpLocks/>
          </p:cNvGrpSpPr>
          <p:nvPr/>
        </p:nvGrpSpPr>
        <p:grpSpPr bwMode="auto">
          <a:xfrm>
            <a:off x="8286750" y="3573463"/>
            <a:ext cx="1538288" cy="2232025"/>
            <a:chOff x="4601" y="2024"/>
            <a:chExt cx="879" cy="1361"/>
          </a:xfrm>
        </p:grpSpPr>
        <p:pic>
          <p:nvPicPr>
            <p:cNvPr id="10249" name="Picture 8" descr="dpp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77" t="5173"/>
            <a:stretch>
              <a:fillRect/>
            </a:stretch>
          </p:blipFill>
          <p:spPr bwMode="auto">
            <a:xfrm>
              <a:off x="4601" y="2024"/>
              <a:ext cx="879" cy="1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851" name="Rectangle 11"/>
            <p:cNvSpPr>
              <a:spLocks noChangeArrowheads="1"/>
            </p:cNvSpPr>
            <p:nvPr/>
          </p:nvSpPr>
          <p:spPr bwMode="auto">
            <a:xfrm>
              <a:off x="4601" y="2024"/>
              <a:ext cx="91" cy="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</p:grpSp>
      <p:pic>
        <p:nvPicPr>
          <p:cNvPr id="10248" name="Picture 15" descr="Nogueira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3506" r="15042" b="2995"/>
          <a:stretch>
            <a:fillRect/>
          </a:stretch>
        </p:blipFill>
        <p:spPr bwMode="auto">
          <a:xfrm>
            <a:off x="319088" y="4292600"/>
            <a:ext cx="24479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9343</TotalTime>
  <Words>2535</Words>
  <Application>Microsoft Office PowerPoint</Application>
  <PresentationFormat>Slides de 35 mm</PresentationFormat>
  <Paragraphs>474</Paragraphs>
  <Slides>59</Slides>
  <Notes>56</Notes>
  <HiddenSlides>0</HiddenSlides>
  <MMClips>63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59</vt:i4>
      </vt:variant>
    </vt:vector>
  </HeadingPairs>
  <TitlesOfParts>
    <vt:vector size="60" baseType="lpstr"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my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Customer</dc:creator>
  <cp:lastModifiedBy>Alessandra</cp:lastModifiedBy>
  <cp:revision>946</cp:revision>
  <dcterms:created xsi:type="dcterms:W3CDTF">2007-09-25T01:51:49Z</dcterms:created>
  <dcterms:modified xsi:type="dcterms:W3CDTF">2014-01-26T21:11:49Z</dcterms:modified>
</cp:coreProperties>
</file>