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423" r:id="rId2"/>
    <p:sldId id="414" r:id="rId3"/>
    <p:sldId id="275" r:id="rId4"/>
    <p:sldId id="422" r:id="rId5"/>
    <p:sldId id="463" r:id="rId6"/>
    <p:sldId id="442" r:id="rId7"/>
    <p:sldId id="434" r:id="rId8"/>
    <p:sldId id="443" r:id="rId9"/>
    <p:sldId id="432" r:id="rId10"/>
    <p:sldId id="433" r:id="rId11"/>
    <p:sldId id="421" r:id="rId12"/>
    <p:sldId id="435" r:id="rId13"/>
    <p:sldId id="262" r:id="rId14"/>
    <p:sldId id="444" r:id="rId15"/>
    <p:sldId id="446" r:id="rId16"/>
    <p:sldId id="273" r:id="rId17"/>
    <p:sldId id="440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 Classic Bold" panose="020B0604020202020204" charset="0"/>
      <p:regular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  <p:embeddedFont>
      <p:font typeface="Rockwell" panose="02060603020205020403" pitchFamily="18" charset="0"/>
      <p:regular r:id="rId45"/>
      <p:bold r:id="rId46"/>
      <p:italic r:id="rId47"/>
      <p:boldItalic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321" autoAdjust="0"/>
  </p:normalViewPr>
  <p:slideViewPr>
    <p:cSldViewPr>
      <p:cViewPr varScale="1">
        <p:scale>
          <a:sx n="40" d="100"/>
          <a:sy n="40" d="100"/>
        </p:scale>
        <p:origin x="10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CE2A2-99B6-49E3-9FB1-8E89AEAE488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4088-E047-447F-BB55-F1BB155E1A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22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25A24A7-C110-4A81-8109-CAB8EF1A22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44913" y="9439275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1" tIns="45235" rIns="90471" bIns="45235" anchor="b"/>
          <a:lstStyle>
            <a:lvl1pPr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37FF2A93-6497-4597-A941-DA091FA6DA20}" type="slidenum">
              <a:rPr lang="pt-BR" altLang="pt-BR" sz="1200">
                <a:latin typeface="Times New Roman" panose="02020603050405020304" pitchFamily="18" charset="0"/>
              </a:rPr>
              <a:pPr algn="r"/>
              <a:t>11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CC906AB6-B32C-4C78-A469-C03BF6A142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1588" y="9412288"/>
            <a:ext cx="28225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3" tIns="45837" rIns="91673" bIns="45837" anchor="b"/>
          <a:lstStyle>
            <a:lvl1pPr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fld id="{9D8065A3-FD92-404A-B2A4-4F7202438BDD}" type="slidenum">
              <a:rPr lang="en-US" altLang="pt-BR" sz="1200"/>
              <a:pPr algn="ctr"/>
              <a:t>11</a:t>
            </a:fld>
            <a:endParaRPr lang="en-US" altLang="pt-BR" sz="12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3B54477B-4412-4E9E-AB21-492FC3BD0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" y="773113"/>
            <a:ext cx="6575425" cy="3698875"/>
          </a:xfrm>
          <a:solidFill>
            <a:srgbClr val="FFFFFF"/>
          </a:solidFill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5C3FF631-5243-4ED6-B56A-1F93DADA2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08525"/>
            <a:ext cx="48799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3" tIns="45837" rIns="91673" bIns="45837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52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25A24A7-C110-4A81-8109-CAB8EF1A22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44913" y="9439275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1" tIns="45235" rIns="90471" bIns="45235" anchor="b"/>
          <a:lstStyle>
            <a:lvl1pPr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37FF2A93-6497-4597-A941-DA091FA6DA20}" type="slidenum">
              <a:rPr lang="pt-BR" altLang="pt-BR" sz="1200">
                <a:latin typeface="Times New Roman" panose="02020603050405020304" pitchFamily="18" charset="0"/>
              </a:rPr>
              <a:pPr algn="r"/>
              <a:t>23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CC906AB6-B32C-4C78-A469-C03BF6A142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1588" y="9412288"/>
            <a:ext cx="28225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3" tIns="45837" rIns="91673" bIns="45837" anchor="b"/>
          <a:lstStyle>
            <a:lvl1pPr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 defTabSz="915988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fld id="{9D8065A3-FD92-404A-B2A4-4F7202438BDD}" type="slidenum">
              <a:rPr lang="en-US" altLang="pt-BR" sz="1200"/>
              <a:pPr algn="ctr"/>
              <a:t>23</a:t>
            </a:fld>
            <a:endParaRPr lang="en-US" altLang="pt-BR" sz="12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3B54477B-4412-4E9E-AB21-492FC3BD0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" y="773113"/>
            <a:ext cx="6575425" cy="3698875"/>
          </a:xfrm>
          <a:solidFill>
            <a:srgbClr val="FFFFFF"/>
          </a:solidFill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5C3FF631-5243-4ED6-B56A-1F93DADA2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08525"/>
            <a:ext cx="48799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3" tIns="45837" rIns="91673" bIns="45837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5480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16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195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859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04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838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0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7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5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454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2cca9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2cca9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511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2cca9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2cca9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52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17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13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2cca9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2cca9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2cca9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2cca9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64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53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63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63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506036" y="1077696"/>
            <a:ext cx="9903069" cy="4506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spc="-120" dirty="0">
                <a:latin typeface="+mj-lt"/>
                <a:ea typeface="+mj-ea"/>
                <a:cs typeface="+mj-cs"/>
              </a:rPr>
              <a:t>IMAGENS DA ORGANIZAÇÃO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spc="-12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spc="-120" dirty="0">
                <a:latin typeface="+mj-lt"/>
                <a:ea typeface="+mj-ea"/>
                <a:cs typeface="+mj-cs"/>
              </a:rPr>
              <a:t>Renata Cherém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-120" dirty="0"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5793" y="1"/>
            <a:ext cx="1732713" cy="886514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23578" y="0"/>
            <a:ext cx="2606101" cy="143930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74367"/>
            <a:ext cx="239611" cy="829494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753473"/>
            <a:ext cx="2322270" cy="1533527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46641" y="8576859"/>
            <a:ext cx="2657414" cy="1710142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8" name="Picture 4" descr="A construção de organizações aprendizes – Análise de Falhas e Gestão do  Conhecimento | Télios">
            <a:extLst>
              <a:ext uri="{FF2B5EF4-FFF2-40B4-BE49-F238E27FC236}">
                <a16:creationId xmlns:a16="http://schemas.microsoft.com/office/drawing/2014/main" id="{65082CE8-12EF-43C7-B651-3441F17FB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r="24029"/>
          <a:stretch/>
        </p:blipFill>
        <p:spPr bwMode="auto">
          <a:xfrm>
            <a:off x="947760" y="898080"/>
            <a:ext cx="7767373" cy="776737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80769" y="9388134"/>
            <a:ext cx="2348910" cy="898867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CC345FE-C8D2-40DB-92B7-7A82B5119A05}"/>
              </a:ext>
            </a:extLst>
          </p:cNvPr>
          <p:cNvSpPr txBox="1"/>
          <p:nvPr/>
        </p:nvSpPr>
        <p:spPr>
          <a:xfrm>
            <a:off x="15624607" y="9388134"/>
            <a:ext cx="2073442" cy="661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spc="-120" dirty="0">
                <a:latin typeface="+mj-lt"/>
                <a:ea typeface="+mj-ea"/>
                <a:cs typeface="+mj-cs"/>
              </a:rPr>
              <a:t>(Morgan, 1996)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b="1" spc="-12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262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62000" y="9104539"/>
            <a:ext cx="1905000" cy="114300"/>
          </a:xfrm>
          <a:prstGeom prst="rect">
            <a:avLst/>
          </a:prstGeom>
          <a:solidFill>
            <a:srgbClr val="FCFCFC"/>
          </a:solidFill>
        </p:spPr>
      </p:sp>
      <p:sp>
        <p:nvSpPr>
          <p:cNvPr id="4" name="TextBox 4"/>
          <p:cNvSpPr txBox="1"/>
          <p:nvPr/>
        </p:nvSpPr>
        <p:spPr>
          <a:xfrm>
            <a:off x="34521" y="673910"/>
            <a:ext cx="3389323" cy="67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4500" spc="-36" dirty="0">
                <a:solidFill>
                  <a:srgbClr val="FFFFFF"/>
                </a:solidFill>
                <a:latin typeface="Montserrat Classic Bold"/>
              </a:rPr>
              <a:t>Introdução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6C4018-919A-475F-B05C-67E8304138C4}"/>
              </a:ext>
            </a:extLst>
          </p:cNvPr>
          <p:cNvSpPr txBox="1"/>
          <p:nvPr/>
        </p:nvSpPr>
        <p:spPr>
          <a:xfrm>
            <a:off x="911674" y="673910"/>
            <a:ext cx="8076772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5500" dirty="0"/>
              <a:t>Teoria da Contingência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29937F-3999-42D8-B951-7C0B4A0873D3}"/>
              </a:ext>
            </a:extLst>
          </p:cNvPr>
          <p:cNvSpPr txBox="1"/>
          <p:nvPr/>
        </p:nvSpPr>
        <p:spPr>
          <a:xfrm>
            <a:off x="911674" y="2048700"/>
            <a:ext cx="1423207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/>
              <a:t>As organizações são sistemas abertos que precisam ser cuidadosamente administrados para satisfazer o equilíbrio das necessidades internas e se adaptar às circunstâncias ambientais.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74E459-F02D-4B04-A9EF-19EABD70624A}"/>
              </a:ext>
            </a:extLst>
          </p:cNvPr>
          <p:cNvSpPr txBox="1"/>
          <p:nvPr/>
        </p:nvSpPr>
        <p:spPr>
          <a:xfrm>
            <a:off x="911674" y="4192931"/>
            <a:ext cx="14921886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Não existe uma melhor maneira de organizar. A forma apropriada depende do tipo de tarefa e do ambiente em questão.</a:t>
            </a:r>
          </a:p>
          <a:p>
            <a:endParaRPr lang="pt-BR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A administração precisa preocupar-se, acima de tudo, em atingir alinhamentos e "bons ajustamentos". </a:t>
            </a:r>
          </a:p>
          <a:p>
            <a:endParaRPr lang="pt-BR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Abordagens diferentes da administração podem ser necessárias para realizar diferentes tarefas dentro da mesma organização. </a:t>
            </a:r>
          </a:p>
          <a:p>
            <a:endParaRPr lang="pt-BR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Diferentes tipos ou "espécies" de organização são necessários em diferentes tipos de ambiente. </a:t>
            </a:r>
          </a:p>
        </p:txBody>
      </p:sp>
    </p:spTree>
    <p:extLst>
      <p:ext uri="{BB962C8B-B14F-4D97-AF65-F5344CB8AC3E}">
        <p14:creationId xmlns:p14="http://schemas.microsoft.com/office/powerpoint/2010/main" val="281570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6" name="Text Box 2">
            <a:extLst>
              <a:ext uri="{FF2B5EF4-FFF2-40B4-BE49-F238E27FC236}">
                <a16:creationId xmlns:a16="http://schemas.microsoft.com/office/drawing/2014/main" id="{A95429E6-7595-41F2-9E12-CA9D324B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18" y="3272626"/>
            <a:ext cx="4591050" cy="1957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500" b="1" dirty="0">
                <a:cs typeface="Times New Roman" pitchFamily="18" charset="0"/>
              </a:rPr>
              <a:t>TEORIA CONTIGENCIAL</a:t>
            </a:r>
            <a:endParaRPr lang="pt-BR" sz="3100" b="1" dirty="0">
              <a:cs typeface="Times New Roman" pitchFamily="18" charset="0"/>
            </a:endParaRPr>
          </a:p>
        </p:txBody>
      </p:sp>
      <p:sp>
        <p:nvSpPr>
          <p:cNvPr id="29714" name="Text Box 2">
            <a:extLst>
              <a:ext uri="{FF2B5EF4-FFF2-40B4-BE49-F238E27FC236}">
                <a16:creationId xmlns:a16="http://schemas.microsoft.com/office/drawing/2014/main" id="{A724C102-773F-4ED4-9FF9-8C20ED6C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18" y="6286500"/>
            <a:ext cx="4605338" cy="2066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500" b="1" dirty="0">
                <a:latin typeface="+mj-lt"/>
                <a:cs typeface="Times New Roman" pitchFamily="18" charset="0"/>
              </a:rPr>
              <a:t>SELEÇÃO NATURAL</a:t>
            </a:r>
            <a:endParaRPr lang="pt-BR" sz="3100" b="1" dirty="0">
              <a:latin typeface="+mj-lt"/>
              <a:cs typeface="Times New Roman" pitchFamily="18" charset="0"/>
            </a:endParaRPr>
          </a:p>
        </p:txBody>
      </p:sp>
      <p:sp>
        <p:nvSpPr>
          <p:cNvPr id="25606" name="Text Box 2">
            <a:extLst>
              <a:ext uri="{FF2B5EF4-FFF2-40B4-BE49-F238E27FC236}">
                <a16:creationId xmlns:a16="http://schemas.microsoft.com/office/drawing/2014/main" id="{DEF3F493-233F-476B-BE31-6C7F0012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13817"/>
            <a:ext cx="1145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 os administradores podem usar as ideias da teoria contingencial para desenvolver um "bom ajustamento" entre a organização e o ambiente. </a:t>
            </a:r>
            <a:endParaRPr lang="pt-BR" altLang="pt-BR" sz="3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607" name="Text Box 2">
            <a:extLst>
              <a:ext uri="{FF2B5EF4-FFF2-40B4-BE49-F238E27FC236}">
                <a16:creationId xmlns:a16="http://schemas.microsoft.com/office/drawing/2014/main" id="{40507B8E-B510-45A1-B8D7-05CA01604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10875"/>
            <a:ext cx="10391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 embora a inovação e o ajustamento de curto prazo sempre sejam possíveis, em última análise, as forças da seleção natural e do ambiente é que têm o controle. </a:t>
            </a:r>
            <a:endParaRPr lang="pt-BR" altLang="pt-BR" sz="3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16D575E-86CA-4B7C-9040-6CCA66C4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1005536"/>
            <a:ext cx="12268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 marL="0" indent="0" algn="ctr"/>
            <a:r>
              <a:rPr lang="pt-BR" sz="2800" dirty="0">
                <a:solidFill>
                  <a:schemeClr val="tx1"/>
                </a:solidFill>
              </a:rPr>
              <a:t>Como as organizações podem alcançar uma relação adequada com o seu ambiente?</a:t>
            </a:r>
            <a:endParaRPr lang="pt-BR" altLang="pt-BR" sz="3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73504" y="1485900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73504" y="473700"/>
            <a:ext cx="1619049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TEORIA CONTINGENCIAL: </a:t>
            </a:r>
          </a:p>
          <a:p>
            <a:r>
              <a:rPr lang="pt-BR" sz="3500" b="1" dirty="0">
                <a:latin typeface="+mj-lt"/>
                <a:ea typeface="Roboto Condensed"/>
                <a:cs typeface="Roboto Condensed"/>
                <a:sym typeface="Roboto Condensed"/>
              </a:rPr>
              <a:t>PROMOÇÃO DA SAÚDE E DO DESENVOLVIMENTO ORGANIZACIONAL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D64529-B3AB-4001-9CAC-3A8AA98EB9E3}"/>
              </a:ext>
            </a:extLst>
          </p:cNvPr>
          <p:cNvSpPr txBox="1"/>
          <p:nvPr/>
        </p:nvSpPr>
        <p:spPr>
          <a:xfrm>
            <a:off x="573504" y="1824612"/>
            <a:ext cx="14048874" cy="598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700" dirty="0"/>
              <a:t>Qual a natureza do ambiente da organização?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700" dirty="0"/>
              <a:t>Que tipo de estratégia está sendo empregada?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700" dirty="0"/>
              <a:t>Que tipo de tecnologia está sendo utilizada?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700" dirty="0"/>
              <a:t>Que tipos de pessoas são empregadas e qual a cultura da organização?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700" dirty="0"/>
              <a:t>Como é estruturada a organização e quais são as filosofias de administração dominantes?</a:t>
            </a:r>
          </a:p>
        </p:txBody>
      </p:sp>
    </p:spTree>
    <p:extLst>
      <p:ext uri="{BB962C8B-B14F-4D97-AF65-F5344CB8AC3E}">
        <p14:creationId xmlns:p14="http://schemas.microsoft.com/office/powerpoint/2010/main" val="181884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62000" y="9104539"/>
            <a:ext cx="1905000" cy="114300"/>
          </a:xfrm>
          <a:prstGeom prst="rect">
            <a:avLst/>
          </a:prstGeom>
          <a:solidFill>
            <a:srgbClr val="FCFCFC"/>
          </a:solidFill>
        </p:spPr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C7EAAB-4048-49F4-97CE-832D8896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14020800" cy="8762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73504" y="1485900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73504" y="473700"/>
            <a:ext cx="1619049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SELEÇÃO NATURAL: </a:t>
            </a:r>
          </a:p>
          <a:p>
            <a:r>
              <a:rPr lang="pt-BR" sz="3500" b="1" dirty="0">
                <a:latin typeface="+mj-lt"/>
                <a:ea typeface="Roboto Condensed"/>
                <a:cs typeface="Roboto Condensed"/>
                <a:sym typeface="Roboto Condensed"/>
              </a:rPr>
              <a:t>AS ORGANIZAÇÕES VISTAS A PARTIR DA PERSPECTIVA DA ECOLOGIA DA POPULAÇÃO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D64529-B3AB-4001-9CAC-3A8AA98EB9E3}"/>
              </a:ext>
            </a:extLst>
          </p:cNvPr>
          <p:cNvSpPr txBox="1"/>
          <p:nvPr/>
        </p:nvSpPr>
        <p:spPr>
          <a:xfrm>
            <a:off x="573504" y="1824612"/>
            <a:ext cx="15432636" cy="8337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/>
              <a:t>Coloca a teoria da evolução de Darwin no centro da análise organizacional (para sobreviver, as organizações devem adquiri recursos necessários para sustentar sua existência).</a:t>
            </a:r>
          </a:p>
          <a:p>
            <a:pPr algn="just">
              <a:lnSpc>
                <a:spcPct val="150000"/>
              </a:lnSpc>
            </a:pPr>
            <a:endParaRPr lang="pt-BR" sz="40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que existem tantos tipos diferentes de organizações?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fatores influenciam seu número e distribuição?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 fatores influenciam a capacidade de uma população de adquirir ou manter um nicho de recursos?</a:t>
            </a: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700" dirty="0"/>
          </a:p>
        </p:txBody>
      </p:sp>
    </p:spTree>
    <p:extLst>
      <p:ext uri="{BB962C8B-B14F-4D97-AF65-F5344CB8AC3E}">
        <p14:creationId xmlns:p14="http://schemas.microsoft.com/office/powerpoint/2010/main" val="367305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73504" y="2095500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73504" y="669733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SELEÇÃO NATURAL: </a:t>
            </a:r>
          </a:p>
          <a:p>
            <a:r>
              <a:rPr lang="pt-BR" sz="3500" b="1" dirty="0">
                <a:latin typeface="+mj-lt"/>
                <a:ea typeface="Roboto Condensed"/>
                <a:cs typeface="Roboto Condensed"/>
                <a:sym typeface="Roboto Condensed"/>
              </a:rPr>
              <a:t>CRÍTICAS E TEORIA DA ECOLOGIA POPULACONAL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B410B9-81D6-4DFB-A808-F2B599D0BF11}"/>
              </a:ext>
            </a:extLst>
          </p:cNvPr>
          <p:cNvSpPr txBox="1"/>
          <p:nvPr/>
        </p:nvSpPr>
        <p:spPr>
          <a:xfrm>
            <a:off x="2839451" y="4305300"/>
            <a:ext cx="11658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teoria é muito determinista.</a:t>
            </a:r>
          </a:p>
          <a:p>
            <a:endParaRPr lang="pt-B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pt-B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teoria é vista como dando muita ênfase à escassez de recursos e à concorrência.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796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/>
          <p:nvPr/>
        </p:nvSpPr>
        <p:spPr>
          <a:xfrm>
            <a:off x="3553692" y="602674"/>
            <a:ext cx="13736780" cy="6217226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cxnSp>
        <p:nvCxnSpPr>
          <p:cNvPr id="167" name="Google Shape;167;p28"/>
          <p:cNvCxnSpPr>
            <a:cxnSpLocks/>
          </p:cNvCxnSpPr>
          <p:nvPr/>
        </p:nvCxnSpPr>
        <p:spPr>
          <a:xfrm flipV="1">
            <a:off x="96737" y="6819900"/>
            <a:ext cx="3456955" cy="346710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8"/>
          <p:cNvSpPr txBox="1"/>
          <p:nvPr/>
        </p:nvSpPr>
        <p:spPr>
          <a:xfrm>
            <a:off x="3730337" y="927488"/>
            <a:ext cx="13383490" cy="42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A metáfora sugere que as organizações devem sempre prestar muita atenção ao seu ambiente externo.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400" dirty="0"/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Sobrevivência e evolução tornam-se ponto  centrais.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A perspectiva contribui para a teoria e prática do desenvolvimento organizacional. 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80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90;p29">
            <a:extLst>
              <a:ext uri="{FF2B5EF4-FFF2-40B4-BE49-F238E27FC236}">
                <a16:creationId xmlns:a16="http://schemas.microsoft.com/office/drawing/2014/main" id="{401C2491-C9AB-4568-AD34-755401303890}"/>
              </a:ext>
            </a:extLst>
          </p:cNvPr>
          <p:cNvSpPr txBox="1"/>
          <p:nvPr/>
        </p:nvSpPr>
        <p:spPr>
          <a:xfrm>
            <a:off x="10591800" y="8115300"/>
            <a:ext cx="5666508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8000" b="1" dirty="0">
                <a:latin typeface="+mj-lt"/>
                <a:ea typeface="Roboto Condensed"/>
                <a:cs typeface="Roboto Condensed"/>
                <a:sym typeface="Roboto Condensed"/>
              </a:rPr>
              <a:t>VANTAGENS</a:t>
            </a:r>
            <a:endParaRPr sz="80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/>
          <p:nvPr/>
        </p:nvSpPr>
        <p:spPr>
          <a:xfrm>
            <a:off x="3553692" y="602674"/>
            <a:ext cx="13736780" cy="5709028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cxnSp>
        <p:nvCxnSpPr>
          <p:cNvPr id="167" name="Google Shape;167;p28"/>
          <p:cNvCxnSpPr/>
          <p:nvPr/>
        </p:nvCxnSpPr>
        <p:spPr>
          <a:xfrm rot="10800000" flipH="1">
            <a:off x="-79350" y="6311802"/>
            <a:ext cx="3633600" cy="406200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8"/>
          <p:cNvSpPr txBox="1"/>
          <p:nvPr/>
        </p:nvSpPr>
        <p:spPr>
          <a:xfrm>
            <a:off x="3730337" y="927488"/>
            <a:ext cx="13383490" cy="42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As organizações não são organismos e seus ambientes são muito menos concretos do que a metáfora presume </a:t>
            </a: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A metáfora pode facilmente tornar-se um a ideologia </a:t>
            </a: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80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90;p29">
            <a:extLst>
              <a:ext uri="{FF2B5EF4-FFF2-40B4-BE49-F238E27FC236}">
                <a16:creationId xmlns:a16="http://schemas.microsoft.com/office/drawing/2014/main" id="{401C2491-C9AB-4568-AD34-755401303890}"/>
              </a:ext>
            </a:extLst>
          </p:cNvPr>
          <p:cNvSpPr txBox="1"/>
          <p:nvPr/>
        </p:nvSpPr>
        <p:spPr>
          <a:xfrm>
            <a:off x="10591800" y="8115300"/>
            <a:ext cx="5666508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8000" b="1" dirty="0">
                <a:latin typeface="+mj-lt"/>
                <a:ea typeface="Roboto Condensed"/>
                <a:cs typeface="Roboto Condensed"/>
                <a:sym typeface="Roboto Condensed"/>
              </a:rPr>
              <a:t>LIMITAÇÕES</a:t>
            </a:r>
            <a:endParaRPr sz="80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0252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>
            <a:extLst>
              <a:ext uri="{FF2B5EF4-FFF2-40B4-BE49-F238E27FC236}">
                <a16:creationId xmlns:a16="http://schemas.microsoft.com/office/drawing/2014/main" id="{375A19D5-F074-48F5-84E1-EAB928FF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942" y="2675938"/>
            <a:ext cx="6967875" cy="43336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6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Organizações</a:t>
            </a:r>
            <a:r>
              <a:rPr lang="en-US" altLang="pt-BR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vistas </a:t>
            </a:r>
            <a:r>
              <a:rPr lang="en-US" altLang="pt-BR" sz="6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altLang="pt-BR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6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cérebros</a:t>
            </a:r>
            <a:endParaRPr lang="en-US" altLang="pt-BR" sz="6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259173" cy="10287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Cérebro e Córtex Cerebral - Anatomia e Função | Kenhub">
            <a:extLst>
              <a:ext uri="{FF2B5EF4-FFF2-40B4-BE49-F238E27FC236}">
                <a16:creationId xmlns:a16="http://schemas.microsoft.com/office/drawing/2014/main" id="{B2457EE8-2896-4742-8E58-80D0415F1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r="4223" b="-2"/>
          <a:stretch/>
        </p:blipFill>
        <p:spPr bwMode="auto">
          <a:xfrm>
            <a:off x="20" y="10"/>
            <a:ext cx="9036211" cy="10286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58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DB410B9-81D6-4DFB-A808-F2B599D0BF11}"/>
              </a:ext>
            </a:extLst>
          </p:cNvPr>
          <p:cNvSpPr txBox="1"/>
          <p:nvPr/>
        </p:nvSpPr>
        <p:spPr>
          <a:xfrm>
            <a:off x="3314700" y="3543300"/>
            <a:ext cx="11658600" cy="247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que acontece se pensarmos em organizações como cérebros vivos?</a:t>
            </a:r>
            <a:endParaRPr lang="pt-BR" sz="5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3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94511" y="1936363"/>
            <a:ext cx="14554200" cy="8360268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5676" y="3016111"/>
            <a:ext cx="11060907" cy="7273338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7026" y="2671357"/>
            <a:ext cx="12053888" cy="7625274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813520"/>
            <a:ext cx="15501937" cy="9483113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9268126"/>
            <a:ext cx="757238" cy="1022291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89064"/>
            <a:ext cx="16637794" cy="10385694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1585912" cy="921736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-10057"/>
            <a:ext cx="892970" cy="529100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535781" cy="320812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39901" y="-2874"/>
            <a:ext cx="8682038" cy="10270776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852521" y="4308"/>
            <a:ext cx="4426744" cy="3832987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375A19D5-F074-48F5-84E1-EAB928FF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372" y="2221992"/>
            <a:ext cx="4389120" cy="3703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6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Organizações vistas como organismos vivos</a:t>
            </a:r>
          </a:p>
        </p:txBody>
      </p:sp>
      <p:sp>
        <p:nvSpPr>
          <p:cNvPr id="22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031239" y="-2874"/>
            <a:ext cx="3248025" cy="2037397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936239" y="-2874"/>
            <a:ext cx="1343025" cy="802030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128117" y="3327060"/>
            <a:ext cx="6628135" cy="6389413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Empresa: organismo vivo para aprendizado existencial?">
            <a:extLst>
              <a:ext uri="{FF2B5EF4-FFF2-40B4-BE49-F238E27FC236}">
                <a16:creationId xmlns:a16="http://schemas.microsoft.com/office/drawing/2014/main" id="{E1FD3CF3-FC9C-4473-BD2F-7ADC48BE3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r="-1" b="-1"/>
          <a:stretch/>
        </p:blipFill>
        <p:spPr bwMode="auto">
          <a:xfrm>
            <a:off x="1382865" y="697864"/>
            <a:ext cx="11642886" cy="801459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87541" y="1997935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73504" y="669733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IMAGENS DO CÉREBRO: </a:t>
            </a:r>
          </a:p>
          <a:p>
            <a:r>
              <a:rPr lang="pt-BR" sz="3500" b="1" dirty="0">
                <a:latin typeface="+mj-lt"/>
                <a:ea typeface="Roboto Condensed"/>
                <a:cs typeface="Roboto Condensed"/>
                <a:sym typeface="Roboto Condensed"/>
              </a:rPr>
              <a:t>O CÉREBRO COMO SISTEMA HOLOGRÁFICO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4C679D-79BF-4133-A45C-4779AC5A4C54}"/>
              </a:ext>
            </a:extLst>
          </p:cNvPr>
          <p:cNvSpPr txBox="1"/>
          <p:nvPr/>
        </p:nvSpPr>
        <p:spPr>
          <a:xfrm>
            <a:off x="952433" y="2545858"/>
            <a:ext cx="154326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O cérebro funciona de acordo com princípios holográficos (Karl </a:t>
            </a:r>
            <a:r>
              <a:rPr lang="pt-BR" sz="3000" dirty="0" err="1"/>
              <a:t>Pribram</a:t>
            </a:r>
            <a:r>
              <a:rPr lang="pt-BR" sz="3000" dirty="0"/>
              <a:t>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F55C54-FE52-4CA2-B58D-DC552A5E5B65}"/>
              </a:ext>
            </a:extLst>
          </p:cNvPr>
          <p:cNvSpPr txBox="1"/>
          <p:nvPr/>
        </p:nvSpPr>
        <p:spPr>
          <a:xfrm>
            <a:off x="870221" y="5881091"/>
            <a:ext cx="15835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A memória é distribuída por todo o cérebro e, portanto, pode ser reconstituída a partir de qualquer de suas partes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BEB350-235A-480F-BC34-DCC8DB1E5A94}"/>
              </a:ext>
            </a:extLst>
          </p:cNvPr>
          <p:cNvSpPr txBox="1"/>
          <p:nvPr/>
        </p:nvSpPr>
        <p:spPr>
          <a:xfrm>
            <a:off x="870221" y="3663754"/>
            <a:ext cx="154286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A holografia usa câmaras sem lentes para registrar informações de uma forma que guarda o todo em cada uma das partes. Se a placa holográfica que está gravando a informação quebrar, qualquer pedaço individual pode ser usado para reconstruir a imagem inteira.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1320F8-EF90-4AAB-B873-783EF787A177}"/>
              </a:ext>
            </a:extLst>
          </p:cNvPr>
          <p:cNvSpPr txBox="1"/>
          <p:nvPr/>
        </p:nvSpPr>
        <p:spPr>
          <a:xfrm>
            <a:off x="912261" y="7688900"/>
            <a:ext cx="15428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A evidência holográfica enfatiza uma forma de inteligência mais descentralizada e distribuída. Quando se trata do funcionamento do cérebro, parece que não existe nenhum centro ou ponto de controle. O cérebro parece armazenar e processar dados em muitas partes ao mesmo tempo. O padrão e a ordem nascem do processo - não são impostos. </a:t>
            </a:r>
          </a:p>
        </p:txBody>
      </p:sp>
    </p:spTree>
    <p:extLst>
      <p:ext uri="{BB962C8B-B14F-4D97-AF65-F5344CB8AC3E}">
        <p14:creationId xmlns:p14="http://schemas.microsoft.com/office/powerpoint/2010/main" val="272026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87541" y="1997935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73504" y="669733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IMAGENS DO CÉREBRO: </a:t>
            </a:r>
          </a:p>
          <a:p>
            <a:r>
              <a:rPr lang="pt-BR" sz="3500" b="1" dirty="0">
                <a:latin typeface="+mj-lt"/>
                <a:ea typeface="Roboto Condensed"/>
                <a:cs typeface="Roboto Condensed"/>
                <a:sym typeface="Roboto Condensed"/>
              </a:rPr>
              <a:t>O CÉREBRO COMO SISTEMA HOLOGRÁFICO - CRÍTICAS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D335BD-A254-4803-8243-B159AC903E85}"/>
              </a:ext>
            </a:extLst>
          </p:cNvPr>
          <p:cNvSpPr txBox="1"/>
          <p:nvPr/>
        </p:nvSpPr>
        <p:spPr>
          <a:xfrm>
            <a:off x="846221" y="2353789"/>
            <a:ext cx="151819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A explicação holográfica não dá a devida importância para o fato de que, apesar deste caráter distribuído, também existe forte dose de especialização do sistema </a:t>
            </a:r>
            <a:r>
              <a:rPr lang="pt-BR" sz="3000" dirty="0">
                <a:sym typeface="Wingdings" panose="05000000000000000000" pitchFamily="2" charset="2"/>
              </a:rPr>
              <a:t> O CÉREBRO É HOLOGRÁFICO E ESPECIALIZADO!</a:t>
            </a:r>
            <a:endParaRPr lang="pt-BR" sz="3000" dirty="0"/>
          </a:p>
        </p:txBody>
      </p:sp>
      <p:pic>
        <p:nvPicPr>
          <p:cNvPr id="2050" name="Picture 2" descr="Construção de narrativas: 2 técnicas p/ destravar o lado direito do cérebro">
            <a:extLst>
              <a:ext uri="{FF2B5EF4-FFF2-40B4-BE49-F238E27FC236}">
                <a16:creationId xmlns:a16="http://schemas.microsoft.com/office/drawing/2014/main" id="{23F1315E-B4D9-4B9D-B907-CEC43E4D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51" y="4106228"/>
            <a:ext cx="7620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14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AC5AF22-434C-4EF6-86D1-CAEC9E4903D8}"/>
              </a:ext>
            </a:extLst>
          </p:cNvPr>
          <p:cNvSpPr txBox="1"/>
          <p:nvPr/>
        </p:nvSpPr>
        <p:spPr>
          <a:xfrm>
            <a:off x="1676400" y="3173730"/>
            <a:ext cx="14935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1" dirty="0"/>
              <a:t>Não existe uma inteligência principal, centralizada! </a:t>
            </a:r>
          </a:p>
          <a:p>
            <a:pPr algn="ctr"/>
            <a:endParaRPr lang="pt-BR" sz="5000" b="1" dirty="0"/>
          </a:p>
          <a:p>
            <a:pPr algn="ctr"/>
            <a:r>
              <a:rPr lang="pt-BR" sz="4500" dirty="0"/>
              <a:t>O cérebro como um sistema empenha-se num conjunto incrivelmente diversificado de atividades paralelas que fazem contribuições complementares e concorrentes ao que acaba surgindo como um padrão coerente</a:t>
            </a:r>
          </a:p>
        </p:txBody>
      </p:sp>
    </p:spTree>
    <p:extLst>
      <p:ext uri="{BB962C8B-B14F-4D97-AF65-F5344CB8AC3E}">
        <p14:creationId xmlns:p14="http://schemas.microsoft.com/office/powerpoint/2010/main" val="269393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6" name="Text Box 2">
            <a:extLst>
              <a:ext uri="{FF2B5EF4-FFF2-40B4-BE49-F238E27FC236}">
                <a16:creationId xmlns:a16="http://schemas.microsoft.com/office/drawing/2014/main" id="{A95429E6-7595-41F2-9E12-CA9D324B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53" y="2247900"/>
            <a:ext cx="11811000" cy="12643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500" b="1" dirty="0">
                <a:cs typeface="Times New Roman" pitchFamily="18" charset="0"/>
              </a:rPr>
              <a:t>COMO CÉREBROS PROCESSADORES DE INFORMAÇÕES</a:t>
            </a:r>
            <a:endParaRPr lang="pt-BR" sz="3100" b="1" dirty="0">
              <a:cs typeface="Times New Roman" pitchFamily="18" charset="0"/>
            </a:endParaRPr>
          </a:p>
        </p:txBody>
      </p:sp>
      <p:sp>
        <p:nvSpPr>
          <p:cNvPr id="29714" name="Text Box 2">
            <a:extLst>
              <a:ext uri="{FF2B5EF4-FFF2-40B4-BE49-F238E27FC236}">
                <a16:creationId xmlns:a16="http://schemas.microsoft.com/office/drawing/2014/main" id="{A724C102-773F-4ED4-9FF9-8C20ED6C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53" y="4628434"/>
            <a:ext cx="11811000" cy="12643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500" b="1" dirty="0">
                <a:latin typeface="+mj-lt"/>
                <a:cs typeface="Times New Roman" pitchFamily="18" charset="0"/>
              </a:rPr>
              <a:t>COMO SISTEMAS COMPLEXOS CAPAZES DE APRENDER</a:t>
            </a:r>
            <a:endParaRPr lang="pt-BR" sz="3100" b="1" dirty="0">
              <a:latin typeface="+mj-lt"/>
              <a:cs typeface="Times New Roman" pitchFamily="18" charset="0"/>
            </a:endParaRPr>
          </a:p>
        </p:txBody>
      </p:sp>
      <p:sp>
        <p:nvSpPr>
          <p:cNvPr id="25606" name="Text Box 2">
            <a:extLst>
              <a:ext uri="{FF2B5EF4-FFF2-40B4-BE49-F238E27FC236}">
                <a16:creationId xmlns:a16="http://schemas.microsoft.com/office/drawing/2014/main" id="{DEF3F493-233F-476B-BE31-6C7F0012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53" y="816253"/>
            <a:ext cx="7972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</a:defRPr>
            </a:lvl9pPr>
          </a:lstStyle>
          <a:p>
            <a:pPr marL="0" indent="0"/>
            <a:r>
              <a:rPr lang="pt-BR" altLang="pt-BR" sz="4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Formas de enxergar as organizações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0EF6F5A-B1CC-482F-BF13-1BB52596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48" y="7008968"/>
            <a:ext cx="11811000" cy="14053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500" b="1" dirty="0">
                <a:latin typeface="+mj-lt"/>
                <a:cs typeface="Times New Roman" pitchFamily="18" charset="0"/>
              </a:rPr>
              <a:t>COMO SISTEMAS HOLOGRÁFICOS QUE COMBINAM CARACTERÍSTICAS CENTRALIZADAS E DESCENTRALIZADAS</a:t>
            </a:r>
            <a:endParaRPr lang="pt-BR" sz="31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5845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>
            <a:cxnSpLocks/>
          </p:cNvCxnSpPr>
          <p:nvPr/>
        </p:nvCxnSpPr>
        <p:spPr>
          <a:xfrm flipV="1">
            <a:off x="489285" y="1298252"/>
            <a:ext cx="16190495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489284" y="382554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COMO CÉREBROS PROCESSADORES DE INFORMAÇÕES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4C679D-79BF-4133-A45C-4779AC5A4C54}"/>
              </a:ext>
            </a:extLst>
          </p:cNvPr>
          <p:cNvSpPr txBox="1"/>
          <p:nvPr/>
        </p:nvSpPr>
        <p:spPr>
          <a:xfrm>
            <a:off x="904240" y="2013210"/>
            <a:ext cx="15432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Organizações são sistemas de informações, de comunicações e de tomadas de decisões: ou seja, sistemas processadores de informações!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BEB350-235A-480F-BC34-DCC8DB1E5A94}"/>
              </a:ext>
            </a:extLst>
          </p:cNvPr>
          <p:cNvSpPr txBox="1"/>
          <p:nvPr/>
        </p:nvSpPr>
        <p:spPr>
          <a:xfrm>
            <a:off x="936325" y="3848100"/>
            <a:ext cx="15428625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3000" dirty="0"/>
              <a:t>A capacidade descentralizadora da informática transformou os modelos de gerenciamento</a:t>
            </a:r>
          </a:p>
          <a:p>
            <a:r>
              <a:rPr lang="pt-BR" sz="3000" dirty="0"/>
              <a:t> </a:t>
            </a:r>
          </a:p>
          <a:p>
            <a:pPr marL="457200" indent="-457200">
              <a:buFontTx/>
              <a:buChar char="-"/>
            </a:pPr>
            <a:r>
              <a:rPr lang="pt-BR" sz="3000" dirty="0"/>
              <a:t>Inteligência em rede</a:t>
            </a:r>
          </a:p>
          <a:p>
            <a:endParaRPr lang="pt-BR" sz="3000" dirty="0"/>
          </a:p>
          <a:p>
            <a:pPr marL="457200" indent="-457200">
              <a:buFontTx/>
              <a:buChar char="-"/>
            </a:pPr>
            <a:r>
              <a:rPr lang="pt-BR" sz="3000" dirty="0"/>
              <a:t>As organizações virtuais</a:t>
            </a:r>
          </a:p>
          <a:p>
            <a:endParaRPr lang="pt-BR" sz="3000" dirty="0"/>
          </a:p>
          <a:p>
            <a:pPr marL="457200" indent="-457200">
              <a:buFontTx/>
              <a:buChar char="-"/>
            </a:pPr>
            <a:r>
              <a:rPr lang="pt-BR" sz="3000" dirty="0"/>
              <a:t>Fabricação </a:t>
            </a:r>
            <a:r>
              <a:rPr lang="pt-BR" sz="3000" dirty="0" err="1"/>
              <a:t>just</a:t>
            </a:r>
            <a:r>
              <a:rPr lang="pt-BR" sz="3000" dirty="0"/>
              <a:t> in time</a:t>
            </a:r>
          </a:p>
          <a:p>
            <a:pPr marL="457200" indent="-457200">
              <a:buFontTx/>
              <a:buChar char="-"/>
            </a:pPr>
            <a:endParaRPr lang="pt-BR" sz="3000" dirty="0"/>
          </a:p>
          <a:p>
            <a:pPr marL="457200" indent="-457200">
              <a:buFontTx/>
              <a:buChar char="-"/>
            </a:pPr>
            <a:r>
              <a:rPr lang="pt-BR" sz="3000" dirty="0"/>
              <a:t>A internet e a transformação do comércio</a:t>
            </a:r>
          </a:p>
        </p:txBody>
      </p:sp>
    </p:spTree>
    <p:extLst>
      <p:ext uri="{BB962C8B-B14F-4D97-AF65-F5344CB8AC3E}">
        <p14:creationId xmlns:p14="http://schemas.microsoft.com/office/powerpoint/2010/main" val="290674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>
            <a:cxnSpLocks/>
          </p:cNvCxnSpPr>
          <p:nvPr/>
        </p:nvCxnSpPr>
        <p:spPr>
          <a:xfrm flipV="1">
            <a:off x="489285" y="1298252"/>
            <a:ext cx="16190495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489284" y="382554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QUE APRENDEM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EBD46C-2144-4D71-AB8B-1C8303B5E07A}"/>
              </a:ext>
            </a:extLst>
          </p:cNvPr>
          <p:cNvSpPr txBox="1"/>
          <p:nvPr/>
        </p:nvSpPr>
        <p:spPr>
          <a:xfrm>
            <a:off x="489284" y="2327344"/>
            <a:ext cx="154365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500" dirty="0"/>
              <a:t>As organizações são capazes de aprender com os eventos que estão acontecendo? </a:t>
            </a:r>
          </a:p>
          <a:p>
            <a:endParaRPr lang="pt-BR" sz="4500" dirty="0"/>
          </a:p>
          <a:p>
            <a:r>
              <a:rPr lang="pt-BR" sz="4500" dirty="0"/>
              <a:t>• Esse aprendizado é de circuito simples ou duplo? </a:t>
            </a:r>
          </a:p>
          <a:p>
            <a:r>
              <a:rPr lang="pt-BR" sz="4500" dirty="0"/>
              <a:t>• Quais são as principais barreiras ao aprendizado? </a:t>
            </a:r>
          </a:p>
          <a:p>
            <a:r>
              <a:rPr lang="pt-BR" sz="4500" dirty="0"/>
              <a:t>• Essas barreiras são intrínsecas à natureza da organização humana? </a:t>
            </a:r>
          </a:p>
          <a:p>
            <a:r>
              <a:rPr lang="pt-BR" sz="4500" dirty="0"/>
              <a:t>• Elas podem ser superadas? </a:t>
            </a:r>
          </a:p>
        </p:txBody>
      </p:sp>
    </p:spTree>
    <p:extLst>
      <p:ext uri="{BB962C8B-B14F-4D97-AF65-F5344CB8AC3E}">
        <p14:creationId xmlns:p14="http://schemas.microsoft.com/office/powerpoint/2010/main" val="231376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>
            <a:cxnSpLocks/>
          </p:cNvCxnSpPr>
          <p:nvPr/>
        </p:nvCxnSpPr>
        <p:spPr>
          <a:xfrm flipV="1">
            <a:off x="489285" y="1298252"/>
            <a:ext cx="16190495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489284" y="382554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QUE APRENDEM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EBD46C-2144-4D71-AB8B-1C8303B5E07A}"/>
              </a:ext>
            </a:extLst>
          </p:cNvPr>
          <p:cNvSpPr txBox="1"/>
          <p:nvPr/>
        </p:nvSpPr>
        <p:spPr>
          <a:xfrm>
            <a:off x="489284" y="1948186"/>
            <a:ext cx="4238625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700" dirty="0"/>
              <a:t>Aprendizagem de circuito único e de circuito duplo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C16D80-C5DB-49F1-931F-D63119B7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10" y="1476678"/>
            <a:ext cx="11717004" cy="80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72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>
            <a:cxnSpLocks/>
          </p:cNvCxnSpPr>
          <p:nvPr/>
        </p:nvCxnSpPr>
        <p:spPr>
          <a:xfrm flipV="1">
            <a:off x="489285" y="1298252"/>
            <a:ext cx="16190495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489284" y="382554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QUE APRENDEM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EBD46C-2144-4D71-AB8B-1C8303B5E07A}"/>
              </a:ext>
            </a:extLst>
          </p:cNvPr>
          <p:cNvSpPr txBox="1"/>
          <p:nvPr/>
        </p:nvSpPr>
        <p:spPr>
          <a:xfrm>
            <a:off x="501316" y="2279046"/>
            <a:ext cx="1101691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500" dirty="0"/>
              <a:t>Barreiras ao aprendizado de circuito duplo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B8F740-238B-40CF-8210-46FD106D912C}"/>
              </a:ext>
            </a:extLst>
          </p:cNvPr>
          <p:cNvSpPr txBox="1"/>
          <p:nvPr/>
        </p:nvSpPr>
        <p:spPr>
          <a:xfrm>
            <a:off x="489284" y="3924300"/>
            <a:ext cx="1513572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500" dirty="0"/>
              <a:t>1-Orçamentos e controles administrativos</a:t>
            </a:r>
          </a:p>
          <a:p>
            <a:endParaRPr lang="pt-BR" sz="4500" dirty="0"/>
          </a:p>
          <a:p>
            <a:r>
              <a:rPr lang="pt-BR" sz="4500" dirty="0"/>
              <a:t>2-Burocratização</a:t>
            </a:r>
          </a:p>
          <a:p>
            <a:endParaRPr lang="pt-BR" sz="4500" dirty="0"/>
          </a:p>
          <a:p>
            <a:r>
              <a:rPr lang="pt-BR" sz="4500" dirty="0"/>
              <a:t>3-Processos de prestação de contas e outros sistemas de recompensa e punição </a:t>
            </a:r>
            <a:r>
              <a:rPr lang="pt-BR" sz="3500" dirty="0"/>
              <a:t>(pessoas podem ignorar ou deixar de relatar problemas)</a:t>
            </a:r>
          </a:p>
        </p:txBody>
      </p:sp>
    </p:spTree>
    <p:extLst>
      <p:ext uri="{BB962C8B-B14F-4D97-AF65-F5344CB8AC3E}">
        <p14:creationId xmlns:p14="http://schemas.microsoft.com/office/powerpoint/2010/main" val="10747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>
            <a:cxnSpLocks/>
          </p:cNvCxnSpPr>
          <p:nvPr/>
        </p:nvCxnSpPr>
        <p:spPr>
          <a:xfrm flipV="1">
            <a:off x="489285" y="1298252"/>
            <a:ext cx="16190495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489284" y="382554"/>
            <a:ext cx="16190495" cy="108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QUE APRENDEM: diretrizes para criação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2A7B7F-4A3D-4B8A-8FC1-768EDBD3C4A2}"/>
              </a:ext>
            </a:extLst>
          </p:cNvPr>
          <p:cNvSpPr txBox="1"/>
          <p:nvPr/>
        </p:nvSpPr>
        <p:spPr>
          <a:xfrm>
            <a:off x="968542" y="1680833"/>
            <a:ext cx="163509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dirty="0"/>
              <a:t>antecipar mudanças no ambiente mais amplo e detectar variações significativas; </a:t>
            </a:r>
          </a:p>
          <a:p>
            <a:endParaRPr lang="pt-B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dirty="0"/>
              <a:t>desenvolver uma capacidade de questionar, desafiar e mudar as normas e pressupostos vigentes; </a:t>
            </a:r>
          </a:p>
          <a:p>
            <a:endParaRPr lang="pt-B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dirty="0"/>
              <a:t>permitir o surgimento de um padrão de organização e direção estratégicas. 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F2E583C7-29A5-4808-A87D-798094F3F95F}"/>
              </a:ext>
            </a:extLst>
          </p:cNvPr>
          <p:cNvSpPr/>
          <p:nvPr/>
        </p:nvSpPr>
        <p:spPr>
          <a:xfrm>
            <a:off x="7136731" y="6621008"/>
            <a:ext cx="2895600" cy="10881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DC89D6-2627-4762-91AA-05B90ADC93DC}"/>
              </a:ext>
            </a:extLst>
          </p:cNvPr>
          <p:cNvSpPr txBox="1"/>
          <p:nvPr/>
        </p:nvSpPr>
        <p:spPr>
          <a:xfrm>
            <a:off x="5181600" y="8286558"/>
            <a:ext cx="79248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500" dirty="0"/>
              <a:t>Aprendizagem de circuito duplo</a:t>
            </a:r>
          </a:p>
        </p:txBody>
      </p:sp>
    </p:spTree>
    <p:extLst>
      <p:ext uri="{BB962C8B-B14F-4D97-AF65-F5344CB8AC3E}">
        <p14:creationId xmlns:p14="http://schemas.microsoft.com/office/powerpoint/2010/main" val="348917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49439" y="1782404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49439" y="686597"/>
            <a:ext cx="1619049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QUE APRENDEM: </a:t>
            </a:r>
          </a:p>
          <a:p>
            <a:r>
              <a:rPr lang="pt-BR" sz="3500" b="1" dirty="0">
                <a:latin typeface="+mj-lt"/>
                <a:ea typeface="Roboto Condensed"/>
                <a:cs typeface="Roboto Condensed"/>
                <a:sym typeface="Roboto Condensed"/>
              </a:rPr>
              <a:t>QUESTIONAMENTOS E MUDANÇAS DAS NORMAS VIGENTES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9CE0E1-38C8-4C3C-8D52-FCD6F2F5ACD7}"/>
              </a:ext>
            </a:extLst>
          </p:cNvPr>
          <p:cNvSpPr txBox="1"/>
          <p:nvPr/>
        </p:nvSpPr>
        <p:spPr>
          <a:xfrm>
            <a:off x="549439" y="1858326"/>
            <a:ext cx="17052761" cy="8087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dirty="0"/>
              <a:t>• Em que tipo de negócio estamos e ele é o negócio certo? </a:t>
            </a:r>
          </a:p>
          <a:p>
            <a:pPr>
              <a:lnSpc>
                <a:spcPct val="150000"/>
              </a:lnSpc>
            </a:pPr>
            <a:r>
              <a:rPr lang="pt-BR" sz="3500" dirty="0"/>
              <a:t>• Podemos criar produtos e serviços completamente novos? </a:t>
            </a:r>
          </a:p>
          <a:p>
            <a:pPr>
              <a:lnSpc>
                <a:spcPct val="150000"/>
              </a:lnSpc>
            </a:pPr>
            <a:r>
              <a:rPr lang="pt-BR" sz="3500" dirty="0"/>
              <a:t>• Podemos redefinir os limites entre diferentes setores e serviços para que surjam novos nichos? </a:t>
            </a:r>
          </a:p>
          <a:p>
            <a:pPr>
              <a:lnSpc>
                <a:spcPct val="150000"/>
              </a:lnSpc>
            </a:pPr>
            <a:r>
              <a:rPr lang="pt-BR" sz="3500" dirty="0"/>
              <a:t>• Podemos estruturar nossa organização em torno de processos empresariais que reflitam o ponto de vista do cliente mais do que a influência de estruturas departamentais tradicionais? </a:t>
            </a:r>
          </a:p>
          <a:p>
            <a:pPr>
              <a:lnSpc>
                <a:spcPct val="150000"/>
              </a:lnSpc>
            </a:pPr>
            <a:r>
              <a:rPr lang="pt-BR" sz="3500" dirty="0"/>
              <a:t>• Podemos modificar os processos empresariais de maneira a aumentar a qualidade da produção e reduzir custos? </a:t>
            </a:r>
          </a:p>
          <a:p>
            <a:pPr>
              <a:lnSpc>
                <a:spcPct val="150000"/>
              </a:lnSpc>
            </a:pPr>
            <a:r>
              <a:rPr lang="pt-BR" sz="3500" dirty="0"/>
              <a:t>• Podemos substituir nossa hierarquia organizacional por uma rede de equipes auto gerenciadas? </a:t>
            </a:r>
          </a:p>
        </p:txBody>
      </p:sp>
    </p:spTree>
    <p:extLst>
      <p:ext uri="{BB962C8B-B14F-4D97-AF65-F5344CB8AC3E}">
        <p14:creationId xmlns:p14="http://schemas.microsoft.com/office/powerpoint/2010/main" val="405930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62000" y="9104539"/>
            <a:ext cx="1905000" cy="114300"/>
          </a:xfrm>
          <a:prstGeom prst="rect">
            <a:avLst/>
          </a:prstGeom>
          <a:solidFill>
            <a:srgbClr val="FCFCFC"/>
          </a:solidFill>
        </p:spPr>
      </p:sp>
      <p:sp>
        <p:nvSpPr>
          <p:cNvPr id="4" name="TextBox 4"/>
          <p:cNvSpPr txBox="1"/>
          <p:nvPr/>
        </p:nvSpPr>
        <p:spPr>
          <a:xfrm>
            <a:off x="34521" y="673910"/>
            <a:ext cx="3389323" cy="67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4500" spc="-36" dirty="0">
                <a:solidFill>
                  <a:srgbClr val="FFFFFF"/>
                </a:solidFill>
                <a:latin typeface="Montserrat Classic Bold"/>
              </a:rPr>
              <a:t>Introdução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75A788-CC2E-447F-83EB-3343D51C2B2D}"/>
              </a:ext>
            </a:extLst>
          </p:cNvPr>
          <p:cNvSpPr txBox="1"/>
          <p:nvPr/>
        </p:nvSpPr>
        <p:spPr>
          <a:xfrm>
            <a:off x="717884" y="1633243"/>
            <a:ext cx="152079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800" dirty="0"/>
              <a:t>Indivíduos têm necessidades complexas que precisam ser satisfeitas para que atuem com eficiência no trabalho.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68AB22-36D6-4825-B796-BAE01C0F16EF}"/>
              </a:ext>
            </a:extLst>
          </p:cNvPr>
          <p:cNvSpPr txBox="1"/>
          <p:nvPr/>
        </p:nvSpPr>
        <p:spPr>
          <a:xfrm>
            <a:off x="473242" y="945805"/>
            <a:ext cx="11596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DESCOBERTA DAS NECESSIDADES ORGANIZACIONAIS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99ACBD-106E-47EB-9E65-CA31133E2BE8}"/>
              </a:ext>
            </a:extLst>
          </p:cNvPr>
          <p:cNvSpPr txBox="1"/>
          <p:nvPr/>
        </p:nvSpPr>
        <p:spPr>
          <a:xfrm>
            <a:off x="473242" y="3123264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Necessidades sociais e psicológicas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EB7308-0A41-42FA-ADF6-68D6EE8E78C9}"/>
              </a:ext>
            </a:extLst>
          </p:cNvPr>
          <p:cNvSpPr txBox="1"/>
          <p:nvPr/>
        </p:nvSpPr>
        <p:spPr>
          <a:xfrm>
            <a:off x="717884" y="4174004"/>
            <a:ext cx="16383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Motivação no trabalho: os indivíduos e os grupos, como os organismos biológicos, só operam eficazmente quando suas necessidades são atendidas.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Parece óbvio que as pessoas precisem ser constantemente motivas mas até início do séc. XX, o trabalho era uma necessidade básica.</a:t>
            </a:r>
          </a:p>
          <a:p>
            <a:r>
              <a:rPr lang="pt-BR" sz="40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/>
          </a:p>
        </p:txBody>
      </p:sp>
      <p:pic>
        <p:nvPicPr>
          <p:cNvPr id="2050" name="Picture 2" descr="Motivação nas organizações influencia o valor da marca?">
            <a:extLst>
              <a:ext uri="{FF2B5EF4-FFF2-40B4-BE49-F238E27FC236}">
                <a16:creationId xmlns:a16="http://schemas.microsoft.com/office/drawing/2014/main" id="{C8B81C67-A1A1-4A32-965F-5E30ABAE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7458373"/>
            <a:ext cx="5486400" cy="24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08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49439" y="1782404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49439" y="686597"/>
            <a:ext cx="1619049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QUE APRENDEM: </a:t>
            </a:r>
          </a:p>
          <a:p>
            <a:r>
              <a:rPr lang="pt-BR" sz="3500" b="1" dirty="0">
                <a:latin typeface="+mj-lt"/>
                <a:ea typeface="Roboto Condensed"/>
                <a:cs typeface="Roboto Condensed"/>
                <a:sym typeface="Roboto Condensed"/>
              </a:rPr>
              <a:t>QUESTIONAMENTOS E MUDANÇAS DAS NORMAS VIGENTES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9CE0E1-38C8-4C3C-8D52-FCD6F2F5ACD7}"/>
              </a:ext>
            </a:extLst>
          </p:cNvPr>
          <p:cNvSpPr txBox="1"/>
          <p:nvPr/>
        </p:nvSpPr>
        <p:spPr>
          <a:xfrm>
            <a:off x="4223079" y="3390900"/>
            <a:ext cx="8843213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4000" dirty="0"/>
              <a:t>Encorajar a organização emergente</a:t>
            </a:r>
          </a:p>
          <a:p>
            <a:pPr>
              <a:lnSpc>
                <a:spcPct val="150000"/>
              </a:lnSpc>
            </a:pPr>
            <a:endParaRPr lang="pt-BR" sz="4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4000" dirty="0"/>
              <a:t>Ter habilidade para desafiar normas</a:t>
            </a:r>
          </a:p>
          <a:p>
            <a:pPr>
              <a:lnSpc>
                <a:spcPct val="150000"/>
              </a:lnSpc>
            </a:pPr>
            <a:endParaRPr lang="pt-BR" sz="4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4000" dirty="0"/>
              <a:t>Saber a importância dos limites</a:t>
            </a:r>
          </a:p>
        </p:txBody>
      </p:sp>
    </p:spTree>
    <p:extLst>
      <p:ext uri="{BB962C8B-B14F-4D97-AF65-F5344CB8AC3E}">
        <p14:creationId xmlns:p14="http://schemas.microsoft.com/office/powerpoint/2010/main" val="3475313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 flipV="1">
            <a:off x="546181" y="1277215"/>
            <a:ext cx="15432636" cy="6509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0;p29"/>
          <p:cNvSpPr txBox="1"/>
          <p:nvPr/>
        </p:nvSpPr>
        <p:spPr>
          <a:xfrm>
            <a:off x="546181" y="522400"/>
            <a:ext cx="12023561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4200" b="1" dirty="0">
                <a:latin typeface="+mj-lt"/>
                <a:ea typeface="Roboto Condensed"/>
                <a:cs typeface="Roboto Condensed"/>
                <a:sym typeface="Roboto Condensed"/>
              </a:rPr>
              <a:t>ORGANIZAÇÕES COMO CÉREBROS HOLOGRÁFICOS</a:t>
            </a:r>
            <a:endParaRPr sz="35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9CE0E1-38C8-4C3C-8D52-FCD6F2F5ACD7}"/>
              </a:ext>
            </a:extLst>
          </p:cNvPr>
          <p:cNvSpPr txBox="1"/>
          <p:nvPr/>
        </p:nvSpPr>
        <p:spPr>
          <a:xfrm>
            <a:off x="546181" y="1267000"/>
            <a:ext cx="10655219" cy="816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500" dirty="0"/>
              <a:t>Auto organização através do planejamento holográfico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1B52EA-D09C-4D3C-87BE-81E332BC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256403"/>
            <a:ext cx="12877800" cy="77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0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/>
          <p:nvPr/>
        </p:nvSpPr>
        <p:spPr>
          <a:xfrm>
            <a:off x="3723410" y="419100"/>
            <a:ext cx="13736780" cy="6979226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cxnSp>
        <p:nvCxnSpPr>
          <p:cNvPr id="167" name="Google Shape;167;p28"/>
          <p:cNvCxnSpPr>
            <a:cxnSpLocks/>
          </p:cNvCxnSpPr>
          <p:nvPr/>
        </p:nvCxnSpPr>
        <p:spPr>
          <a:xfrm flipV="1">
            <a:off x="96737" y="7398326"/>
            <a:ext cx="3626673" cy="2888674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8"/>
          <p:cNvSpPr txBox="1"/>
          <p:nvPr/>
        </p:nvSpPr>
        <p:spPr>
          <a:xfrm>
            <a:off x="3900055" y="419100"/>
            <a:ext cx="13383490" cy="42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A metáfora fornece diretrizes claras para organizações capazes de aprender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400" dirty="0"/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Aprendemos a influência da informática no aprendizado das organizações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Ganhamos uma teoria da organização baseada no princípio da auto organização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80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90;p29">
            <a:extLst>
              <a:ext uri="{FF2B5EF4-FFF2-40B4-BE49-F238E27FC236}">
                <a16:creationId xmlns:a16="http://schemas.microsoft.com/office/drawing/2014/main" id="{401C2491-C9AB-4568-AD34-755401303890}"/>
              </a:ext>
            </a:extLst>
          </p:cNvPr>
          <p:cNvSpPr txBox="1"/>
          <p:nvPr/>
        </p:nvSpPr>
        <p:spPr>
          <a:xfrm>
            <a:off x="10591800" y="8115300"/>
            <a:ext cx="5666508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8000" b="1" dirty="0">
                <a:latin typeface="+mj-lt"/>
                <a:ea typeface="Roboto Condensed"/>
                <a:cs typeface="Roboto Condensed"/>
                <a:sym typeface="Roboto Condensed"/>
              </a:rPr>
              <a:t>VANTAGENS</a:t>
            </a:r>
            <a:endParaRPr sz="80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434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/>
          <p:nvPr/>
        </p:nvSpPr>
        <p:spPr>
          <a:xfrm>
            <a:off x="3723410" y="1507066"/>
            <a:ext cx="13736780" cy="5891259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cxnSp>
        <p:nvCxnSpPr>
          <p:cNvPr id="167" name="Google Shape;167;p28"/>
          <p:cNvCxnSpPr>
            <a:cxnSpLocks/>
          </p:cNvCxnSpPr>
          <p:nvPr/>
        </p:nvCxnSpPr>
        <p:spPr>
          <a:xfrm flipV="1">
            <a:off x="96737" y="7398326"/>
            <a:ext cx="3626673" cy="2888674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8"/>
          <p:cNvSpPr txBox="1"/>
          <p:nvPr/>
        </p:nvSpPr>
        <p:spPr>
          <a:xfrm>
            <a:off x="4076700" y="1943100"/>
            <a:ext cx="13383490" cy="292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400" dirty="0"/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Pode haver conflito entre os requisitos do aprendizado organizacional e as realidades do poder e do controle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4400" dirty="0"/>
              <a:t>Aprender por aprender pode tornar-se outra ideologia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80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90;p29">
            <a:extLst>
              <a:ext uri="{FF2B5EF4-FFF2-40B4-BE49-F238E27FC236}">
                <a16:creationId xmlns:a16="http://schemas.microsoft.com/office/drawing/2014/main" id="{401C2491-C9AB-4568-AD34-755401303890}"/>
              </a:ext>
            </a:extLst>
          </p:cNvPr>
          <p:cNvSpPr txBox="1"/>
          <p:nvPr/>
        </p:nvSpPr>
        <p:spPr>
          <a:xfrm>
            <a:off x="12039600" y="8035333"/>
            <a:ext cx="5715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pt-BR" sz="8000" b="1" dirty="0">
                <a:latin typeface="+mj-lt"/>
                <a:ea typeface="Roboto Condensed"/>
                <a:cs typeface="Roboto Condensed"/>
                <a:sym typeface="Roboto Condensed"/>
              </a:rPr>
              <a:t>LIMITAÇÕES</a:t>
            </a:r>
            <a:endParaRPr sz="8000" b="1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6172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83319"/>
            <a:ext cx="18288000" cy="1957325"/>
          </a:xfrm>
          <a:prstGeom prst="rect">
            <a:avLst/>
          </a:prstGeom>
          <a:solidFill>
            <a:schemeClr val="accent4">
              <a:lumMod val="40000"/>
              <a:lumOff val="60000"/>
              <a:alpha val="89803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11997351" y="3948656"/>
            <a:ext cx="6344462" cy="5657850"/>
            <a:chOff x="0" y="0"/>
            <a:chExt cx="214615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6151" cy="1913890"/>
            </a:xfrm>
            <a:custGeom>
              <a:avLst/>
              <a:gdLst/>
              <a:ahLst/>
              <a:cxnLst/>
              <a:rect l="l" t="t" r="r" b="b"/>
              <a:pathLst>
                <a:path w="2146151" h="1913890">
                  <a:moveTo>
                    <a:pt x="0" y="0"/>
                  </a:moveTo>
                  <a:lnTo>
                    <a:pt x="2146151" y="0"/>
                  </a:lnTo>
                  <a:lnTo>
                    <a:pt x="21461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424306" y="604082"/>
            <a:ext cx="15671380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000" spc="-56" dirty="0">
                <a:solidFill>
                  <a:srgbClr val="FFFFFF"/>
                </a:solidFill>
                <a:latin typeface="Montserrat Classic Bold"/>
              </a:rPr>
              <a:t>INTEGRAÇÃO DAS NECESSIDADES DOS INDIVÍDUOS E DAS ORGANIZAÇÕES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110433-BC66-4738-9B59-7E9396900643}"/>
              </a:ext>
            </a:extLst>
          </p:cNvPr>
          <p:cNvSpPr txBox="1"/>
          <p:nvPr/>
        </p:nvSpPr>
        <p:spPr>
          <a:xfrm>
            <a:off x="876300" y="2499930"/>
            <a:ext cx="16535400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400" dirty="0"/>
              <a:t>Atenção a ideia de fazer os empregados sentirem-se mais úteis e importantes.</a:t>
            </a:r>
          </a:p>
          <a:p>
            <a:endParaRPr lang="pt-BR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400" dirty="0">
                <a:effectLst/>
                <a:latin typeface="+mj-lt"/>
                <a:ea typeface="Times New Roman" panose="02020603050405020304" pitchFamily="18" charset="0"/>
              </a:rPr>
              <a:t>O enriquecimento do trabalho, combinado com um estilo de liderança mais participativo, democrático e voltado para o empregado, surgiu como uma alternativa à orientação excessivamente limitada, autoritária e desumanizante.</a:t>
            </a:r>
          </a:p>
          <a:p>
            <a:endParaRPr lang="pt-BR" sz="3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400" dirty="0">
                <a:effectLst/>
                <a:latin typeface="+mj-lt"/>
                <a:ea typeface="Times New Roman" panose="02020603050405020304" pitchFamily="18" charset="0"/>
              </a:rPr>
              <a:t>A administração de recursos humanos tornou-se um dos principais focos de atenção e a necessidade de integrar os aspectos humanos e técnicos do trabalho tornou-se um princípio importante.</a:t>
            </a:r>
          </a:p>
          <a:p>
            <a:endParaRPr lang="pt-BR" sz="3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400" u="sng" dirty="0"/>
              <a:t>Sistemas sociotécnicos</a:t>
            </a:r>
            <a:r>
              <a:rPr lang="pt-BR" sz="3400" dirty="0"/>
              <a:t>: Enfoque nas pessoas e na tecnologia. Quando escolhemos um sistema técnico ele sempre tem consequências humanas e vice versa. </a:t>
            </a:r>
          </a:p>
          <a:p>
            <a:endParaRPr lang="pt-BR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É preciso ter em mente a interdependência das necessidades técnicas e humanas.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1622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424306" y="604082"/>
            <a:ext cx="15671380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000" spc="-56" dirty="0">
                <a:solidFill>
                  <a:srgbClr val="FFFFFF"/>
                </a:solidFill>
                <a:latin typeface="Montserrat Classic Bold"/>
              </a:rPr>
              <a:t>INTEGRAÇÃO DAS NECESSIDADES DOS INDIVÍDUOS E DAS ORGANIZAÇÕES</a:t>
            </a:r>
          </a:p>
        </p:txBody>
      </p:sp>
      <p:pic>
        <p:nvPicPr>
          <p:cNvPr id="3074" name="Picture 2" descr="Pirâmide de Maslow: O que é? - Edm2 Marketing">
            <a:extLst>
              <a:ext uri="{FF2B5EF4-FFF2-40B4-BE49-F238E27FC236}">
                <a16:creationId xmlns:a16="http://schemas.microsoft.com/office/drawing/2014/main" id="{1E25934C-7FA5-4E6D-B8D1-2BCC7191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14500"/>
            <a:ext cx="13258799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EC8296E-67A3-44EF-8753-3367774B406D}"/>
              </a:ext>
            </a:extLst>
          </p:cNvPr>
          <p:cNvSpPr txBox="1"/>
          <p:nvPr/>
        </p:nvSpPr>
        <p:spPr>
          <a:xfrm>
            <a:off x="533400" y="60408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Pirâmide de Maslow</a:t>
            </a:r>
          </a:p>
        </p:txBody>
      </p:sp>
    </p:spTree>
    <p:extLst>
      <p:ext uri="{BB962C8B-B14F-4D97-AF65-F5344CB8AC3E}">
        <p14:creationId xmlns:p14="http://schemas.microsoft.com/office/powerpoint/2010/main" val="215433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83319"/>
            <a:ext cx="18288000" cy="1957325"/>
          </a:xfrm>
          <a:prstGeom prst="rect">
            <a:avLst/>
          </a:prstGeom>
          <a:solidFill>
            <a:schemeClr val="accent4">
              <a:lumMod val="40000"/>
              <a:lumOff val="60000"/>
              <a:alpha val="89803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11997351" y="3948656"/>
            <a:ext cx="6344462" cy="5657850"/>
            <a:chOff x="0" y="0"/>
            <a:chExt cx="214615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6151" cy="1913890"/>
            </a:xfrm>
            <a:custGeom>
              <a:avLst/>
              <a:gdLst/>
              <a:ahLst/>
              <a:cxnLst/>
              <a:rect l="l" t="t" r="r" b="b"/>
              <a:pathLst>
                <a:path w="2146151" h="1913890">
                  <a:moveTo>
                    <a:pt x="0" y="0"/>
                  </a:moveTo>
                  <a:lnTo>
                    <a:pt x="2146151" y="0"/>
                  </a:lnTo>
                  <a:lnTo>
                    <a:pt x="21461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424306" y="604082"/>
            <a:ext cx="15671380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000" spc="-56" dirty="0">
                <a:solidFill>
                  <a:srgbClr val="FFFFFF"/>
                </a:solidFill>
                <a:latin typeface="Montserrat Classic Bold"/>
              </a:rPr>
              <a:t>INTEGRAÇÃO DAS NECESSIDADES DOS INDIVÍDUOS E DAS ORGANIZAÇÕES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110433-BC66-4738-9B59-7E9396900643}"/>
              </a:ext>
            </a:extLst>
          </p:cNvPr>
          <p:cNvSpPr txBox="1"/>
          <p:nvPr/>
        </p:nvSpPr>
        <p:spPr>
          <a:xfrm>
            <a:off x="533400" y="2561407"/>
            <a:ext cx="10972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TIPOS DE NECESSIDADES       (baseada em Maslow)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8E7AD5-59D2-4310-87A0-003A0D6FDE52}"/>
              </a:ext>
            </a:extLst>
          </p:cNvPr>
          <p:cNvSpPr txBox="1"/>
          <p:nvPr/>
        </p:nvSpPr>
        <p:spPr>
          <a:xfrm>
            <a:off x="533400" y="3610102"/>
            <a:ext cx="3429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Auto realização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C08E16-7322-4103-8362-79EB5C227AA0}"/>
              </a:ext>
            </a:extLst>
          </p:cNvPr>
          <p:cNvSpPr txBox="1"/>
          <p:nvPr/>
        </p:nvSpPr>
        <p:spPr>
          <a:xfrm>
            <a:off x="537411" y="5228873"/>
            <a:ext cx="3429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Social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C8C971-E789-4547-8ED7-94F8C2817D5C}"/>
              </a:ext>
            </a:extLst>
          </p:cNvPr>
          <p:cNvSpPr txBox="1"/>
          <p:nvPr/>
        </p:nvSpPr>
        <p:spPr>
          <a:xfrm>
            <a:off x="533400" y="7048485"/>
            <a:ext cx="3429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Previdência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D4D004F-14C4-4A59-B994-98116B182A08}"/>
              </a:ext>
            </a:extLst>
          </p:cNvPr>
          <p:cNvSpPr txBox="1"/>
          <p:nvPr/>
        </p:nvSpPr>
        <p:spPr>
          <a:xfrm>
            <a:off x="648963" y="8688634"/>
            <a:ext cx="3429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Psicológicos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0F262A-06F8-4BD9-A360-9BD840B81ECA}"/>
              </a:ext>
            </a:extLst>
          </p:cNvPr>
          <p:cNvSpPr txBox="1"/>
          <p:nvPr/>
        </p:nvSpPr>
        <p:spPr>
          <a:xfrm>
            <a:off x="6290650" y="5346985"/>
            <a:ext cx="85683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Interação com colegas, atividades sociais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F9AE27B-EC04-46ED-A5F6-E27E160DC8B3}"/>
              </a:ext>
            </a:extLst>
          </p:cNvPr>
          <p:cNvSpPr txBox="1"/>
          <p:nvPr/>
        </p:nvSpPr>
        <p:spPr>
          <a:xfrm>
            <a:off x="6240100" y="6945128"/>
            <a:ext cx="100666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Plano de pensão e saúde, garantia de emprego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D81693F-F4D6-43E4-8D98-EFA648197FFC}"/>
              </a:ext>
            </a:extLst>
          </p:cNvPr>
          <p:cNvSpPr txBox="1"/>
          <p:nvPr/>
        </p:nvSpPr>
        <p:spPr>
          <a:xfrm>
            <a:off x="6189176" y="3610102"/>
            <a:ext cx="1034622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Criação de cargos, projetos futuros, fortalecimento de identidade pessoal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46424B8-3FE7-4E15-B054-1AF700508B1E}"/>
              </a:ext>
            </a:extLst>
          </p:cNvPr>
          <p:cNvSpPr txBox="1"/>
          <p:nvPr/>
        </p:nvSpPr>
        <p:spPr>
          <a:xfrm>
            <a:off x="6265376" y="8682445"/>
            <a:ext cx="988902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dirty="0"/>
              <a:t>Remuneração, condições seguras de trabalho</a:t>
            </a:r>
          </a:p>
        </p:txBody>
      </p:sp>
    </p:spTree>
    <p:extLst>
      <p:ext uri="{BB962C8B-B14F-4D97-AF65-F5344CB8AC3E}">
        <p14:creationId xmlns:p14="http://schemas.microsoft.com/office/powerpoint/2010/main" val="183623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86C1336-8B6A-472F-9983-8F70BE7242D8}"/>
              </a:ext>
            </a:extLst>
          </p:cNvPr>
          <p:cNvSpPr/>
          <p:nvPr/>
        </p:nvSpPr>
        <p:spPr>
          <a:xfrm>
            <a:off x="637673" y="1638300"/>
            <a:ext cx="17456726" cy="748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rgbClr val="000000"/>
                </a:solidFill>
              </a:rPr>
              <a:t>Indivíduos e organizações têm necessidades que precisam ser atendidas </a:t>
            </a: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 dependem de um ambiente mais amplo para sustentar tais necessidades.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Conceitos gerais sobre sistemas abertos de organizações: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Sistema aberto (existe uma troca constante com </a:t>
            </a:r>
            <a:r>
              <a:rPr lang="pt-BR" sz="3600">
                <a:solidFill>
                  <a:srgbClr val="000000"/>
                </a:solidFill>
                <a:sym typeface="Wingdings" panose="05000000000000000000" pitchFamily="2" charset="2"/>
              </a:rPr>
              <a:t>o ambiente)</a:t>
            </a:r>
            <a:endParaRPr lang="pt-BR" sz="3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Homeostase (</a:t>
            </a:r>
            <a:r>
              <a:rPr lang="pt-BR" sz="3600" dirty="0" err="1">
                <a:solidFill>
                  <a:srgbClr val="000000"/>
                </a:solidFill>
                <a:sym typeface="Wingdings" panose="05000000000000000000" pitchFamily="2" charset="2"/>
              </a:rPr>
              <a:t>auto-regulagem</a:t>
            </a: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Entropia (tendência dos sistemas fechados de decair)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pt-BR" sz="3600" dirty="0" err="1">
                <a:solidFill>
                  <a:srgbClr val="000000"/>
                </a:solidFill>
                <a:sym typeface="Wingdings" panose="05000000000000000000" pitchFamily="2" charset="2"/>
              </a:rPr>
              <a:t>Equifinalidade</a:t>
            </a: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 (existem diferentes maneiras de se chegar ao mesmo fim)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Evolução do sistema (processo cíclico de variação, seleção e retenção de características)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3600" dirty="0">
              <a:solidFill>
                <a:srgbClr val="000000"/>
              </a:solidFill>
            </a:endParaRPr>
          </a:p>
        </p:txBody>
      </p:sp>
      <p:sp>
        <p:nvSpPr>
          <p:cNvPr id="6" name="Fluxograma: Processo Alternativo 5">
            <a:extLst>
              <a:ext uri="{FF2B5EF4-FFF2-40B4-BE49-F238E27FC236}">
                <a16:creationId xmlns:a16="http://schemas.microsoft.com/office/drawing/2014/main" id="{FC243F15-7C0C-4494-B8B5-C86E92A64E95}"/>
              </a:ext>
            </a:extLst>
          </p:cNvPr>
          <p:cNvSpPr/>
          <p:nvPr/>
        </p:nvSpPr>
        <p:spPr>
          <a:xfrm>
            <a:off x="657726" y="418257"/>
            <a:ext cx="7772400" cy="75641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750" dirty="0">
                <a:solidFill>
                  <a:schemeClr val="tx1"/>
                </a:solidFill>
              </a:rPr>
              <a:t>Organizações como sistemas abertos</a:t>
            </a:r>
          </a:p>
        </p:txBody>
      </p:sp>
    </p:spTree>
    <p:extLst>
      <p:ext uri="{BB962C8B-B14F-4D97-AF65-F5344CB8AC3E}">
        <p14:creationId xmlns:p14="http://schemas.microsoft.com/office/powerpoint/2010/main" val="75279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86C1336-8B6A-472F-9983-8F70BE7242D8}"/>
              </a:ext>
            </a:extLst>
          </p:cNvPr>
          <p:cNvSpPr/>
          <p:nvPr/>
        </p:nvSpPr>
        <p:spPr>
          <a:xfrm>
            <a:off x="657726" y="2933700"/>
            <a:ext cx="17456726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rgbClr val="000000"/>
                </a:solidFill>
              </a:rPr>
              <a:t>Enfatiza a importância do ambiente em que as organizações existem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Organizações são vistas como conjuntos de subsistemas inter-relacionados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rgbClr val="000000"/>
                </a:solidFill>
                <a:sym typeface="Wingdings" panose="05000000000000000000" pitchFamily="2" charset="2"/>
              </a:rPr>
              <a:t>Estabelecimentos de alinhamentos entre diferentes sistemas </a:t>
            </a:r>
          </a:p>
        </p:txBody>
      </p:sp>
      <p:sp>
        <p:nvSpPr>
          <p:cNvPr id="6" name="Fluxograma: Processo Alternativo 5">
            <a:extLst>
              <a:ext uri="{FF2B5EF4-FFF2-40B4-BE49-F238E27FC236}">
                <a16:creationId xmlns:a16="http://schemas.microsoft.com/office/drawing/2014/main" id="{FC243F15-7C0C-4494-B8B5-C86E92A64E95}"/>
              </a:ext>
            </a:extLst>
          </p:cNvPr>
          <p:cNvSpPr/>
          <p:nvPr/>
        </p:nvSpPr>
        <p:spPr>
          <a:xfrm>
            <a:off x="657726" y="1637676"/>
            <a:ext cx="7772400" cy="75641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750" dirty="0">
                <a:solidFill>
                  <a:schemeClr val="tx1"/>
                </a:solidFill>
              </a:rPr>
              <a:t>Implicações dos sistemas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58FF3F-7939-4855-A8E5-A60283F9CF09}"/>
              </a:ext>
            </a:extLst>
          </p:cNvPr>
          <p:cNvSpPr txBox="1"/>
          <p:nvPr/>
        </p:nvSpPr>
        <p:spPr>
          <a:xfrm>
            <a:off x="2985837" y="6587221"/>
            <a:ext cx="123163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O conjunto dessas três ideias ajudou a teoria da organização e da administração a se livrar do pensamento burocrático e passar a organizar de maneira que atenda os requisitos do ambiente. </a:t>
            </a:r>
            <a:r>
              <a:rPr lang="pt-BR" sz="3200" b="1" dirty="0"/>
              <a:t>Essas ideias hoje são usadas sob a perspectiva conhecida como "teoria da contingência</a:t>
            </a:r>
            <a:r>
              <a:rPr lang="pt-BR" sz="3200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56808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62000" y="9104539"/>
            <a:ext cx="1905000" cy="114300"/>
          </a:xfrm>
          <a:prstGeom prst="rect">
            <a:avLst/>
          </a:prstGeom>
          <a:solidFill>
            <a:srgbClr val="FCFCFC"/>
          </a:solidFill>
        </p:spPr>
      </p:sp>
      <p:sp>
        <p:nvSpPr>
          <p:cNvPr id="4" name="TextBox 4"/>
          <p:cNvSpPr txBox="1"/>
          <p:nvPr/>
        </p:nvSpPr>
        <p:spPr>
          <a:xfrm>
            <a:off x="34521" y="673910"/>
            <a:ext cx="3389323" cy="67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4500" spc="-36" dirty="0">
                <a:solidFill>
                  <a:srgbClr val="FFFFFF"/>
                </a:solidFill>
                <a:latin typeface="Montserrat Classic Bold"/>
              </a:rPr>
              <a:t>Introdução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65C035-7C19-4D21-92F8-AE9F2ECE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68160"/>
            <a:ext cx="13639800" cy="81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1517</Words>
  <Application>Microsoft Office PowerPoint</Application>
  <PresentationFormat>Personalizar</PresentationFormat>
  <Paragraphs>180</Paragraphs>
  <Slides>33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Calibri</vt:lpstr>
      <vt:lpstr>Roboto Condensed</vt:lpstr>
      <vt:lpstr>Wingdings</vt:lpstr>
      <vt:lpstr>Rockwell</vt:lpstr>
      <vt:lpstr>Times New Roman</vt:lpstr>
      <vt:lpstr>Montserrat Classic Bold</vt:lpstr>
      <vt:lpstr>Verdana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Cherém</dc:creator>
  <cp:lastModifiedBy>Renata Cherém</cp:lastModifiedBy>
  <cp:revision>56</cp:revision>
  <dcterms:created xsi:type="dcterms:W3CDTF">2020-09-10T11:28:54Z</dcterms:created>
  <dcterms:modified xsi:type="dcterms:W3CDTF">2020-09-10T21:16:06Z</dcterms:modified>
</cp:coreProperties>
</file>