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handoutMasterIdLst>
    <p:handoutMasterId r:id="rId16"/>
  </p:handoutMasterIdLst>
  <p:sldIdLst>
    <p:sldId id="256" r:id="rId5"/>
    <p:sldId id="268" r:id="rId6"/>
    <p:sldId id="278" r:id="rId7"/>
    <p:sldId id="274" r:id="rId8"/>
    <p:sldId id="273" r:id="rId9"/>
    <p:sldId id="267" r:id="rId10"/>
    <p:sldId id="275" r:id="rId11"/>
    <p:sldId id="276" r:id="rId12"/>
    <p:sldId id="257"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8822D2B6-CA71-4987-B896-4B34D40643AB}">
          <p14:sldIdLst>
            <p14:sldId id="256"/>
            <p14:sldId id="268"/>
            <p14:sldId id="278"/>
            <p14:sldId id="274"/>
            <p14:sldId id="273"/>
            <p14:sldId id="267"/>
            <p14:sldId id="275"/>
            <p14:sldId id="276"/>
            <p14:sldId id="257"/>
            <p14:sldId id="277"/>
          </p14:sldIdLst>
        </p14:section>
        <p14:section name="Seção sem Título" id="{00270B24-9F51-4A72-BAE9-9823862DE3C3}">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60"/>
  </p:normalViewPr>
  <p:slideViewPr>
    <p:cSldViewPr snapToGrid="0" showGuides="1">
      <p:cViewPr>
        <p:scale>
          <a:sx n="112" d="100"/>
          <a:sy n="112" d="100"/>
        </p:scale>
        <p:origin x="-474" y="-252"/>
      </p:cViewPr>
      <p:guideLst>
        <p:guide orient="horz" pos="2160"/>
        <p:guide pos="3840"/>
      </p:guideLst>
    </p:cSldViewPr>
  </p:slideViewPr>
  <p:notesTextViewPr>
    <p:cViewPr>
      <p:scale>
        <a:sx n="1" d="1"/>
        <a:sy n="1" d="1"/>
      </p:scale>
      <p:origin x="0" y="0"/>
    </p:cViewPr>
  </p:notesTextViewPr>
  <p:notesViewPr>
    <p:cSldViewPr snapToGrid="0" showGuides="1">
      <p:cViewPr varScale="1">
        <p:scale>
          <a:sx n="83" d="100"/>
          <a:sy n="83" d="100"/>
        </p:scale>
        <p:origin x="140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pt-BR" smtClean="0"/>
              <a:t>20/04/2023</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lang="pt-BR" smtClean="0"/>
              <a:t>‹nº›</a:t>
            </a:fld>
            <a:endParaRPr lang="pt-B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pt-BR" smtClean="0"/>
              <a:t>20/04/2023</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lang="pt-BR" smtClean="0"/>
              <a:t>‹nº›</a:t>
            </a:fld>
            <a:endParaRPr lang="pt-B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11" name="Imagem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Imagem 2"/>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pt-BR" dirty="0"/>
          </a:p>
        </p:txBody>
      </p:sp>
      <p:sp>
        <p:nvSpPr>
          <p:cNvPr id="4" name="Espaço Reservado para Texto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372600" y="365125"/>
            <a:ext cx="1714500" cy="5811838"/>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1104900" y="365125"/>
            <a:ext cx="8098896"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grpSp>
        <p:nvGrpSpPr>
          <p:cNvPr id="7" name="Grupo 6"/>
          <p:cNvGrpSpPr/>
          <p:nvPr/>
        </p:nvGrpSpPr>
        <p:grpSpPr>
          <a:xfrm rot="5400000">
            <a:off x="6514047" y="3228843"/>
            <a:ext cx="5632704" cy="84403"/>
            <a:chOff x="1073150" y="1219201"/>
            <a:chExt cx="10058400" cy="63125"/>
          </a:xfrm>
        </p:grpSpPr>
        <p:cxnSp>
          <p:nvCxnSpPr>
            <p:cNvPr id="8" name="Conector Reto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lide do Título com Imagem">
    <p:spTree>
      <p:nvGrpSpPr>
        <p:cNvPr id="1" name=""/>
        <p:cNvGrpSpPr/>
        <p:nvPr/>
      </p:nvGrpSpPr>
      <p:grpSpPr>
        <a:xfrm>
          <a:off x="0" y="0"/>
          <a:ext cx="0" cy="0"/>
          <a:chOff x="0" y="0"/>
          <a:chExt cx="0" cy="0"/>
        </a:xfrm>
      </p:grpSpPr>
      <p:grpSp>
        <p:nvGrpSpPr>
          <p:cNvPr id="13" name="Grupo 12"/>
          <p:cNvGrpSpPr/>
          <p:nvPr/>
        </p:nvGrpSpPr>
        <p:grpSpPr>
          <a:xfrm rot="10800000">
            <a:off x="0" y="5645510"/>
            <a:ext cx="12192000" cy="63125"/>
            <a:chOff x="507492" y="1501519"/>
            <a:chExt cx="8129016" cy="63125"/>
          </a:xfrm>
        </p:grpSpPr>
        <p:cxnSp>
          <p:nvCxnSpPr>
            <p:cNvPr id="17" name="Conector Reto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upo 13"/>
          <p:cNvGrpSpPr/>
          <p:nvPr/>
        </p:nvGrpSpPr>
        <p:grpSpPr>
          <a:xfrm>
            <a:off x="0" y="1143000"/>
            <a:ext cx="12192000" cy="63125"/>
            <a:chOff x="507492" y="1501519"/>
            <a:chExt cx="8129016" cy="63125"/>
          </a:xfrm>
        </p:grpSpPr>
        <p:cxnSp>
          <p:nvCxnSpPr>
            <p:cNvPr id="15" name="Conector Reto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tângulo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8" name="Retângulo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pt-BR"/>
              <a:t>Clique para editar o título mestre</a:t>
            </a:r>
            <a:endParaRPr lang="pt-BR" dirty="0"/>
          </a:p>
        </p:txBody>
      </p:sp>
      <p:sp>
        <p:nvSpPr>
          <p:cNvPr id="3" name="Subtítulo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dirty="0"/>
          </a:p>
        </p:txBody>
      </p:sp>
      <p:pic>
        <p:nvPicPr>
          <p:cNvPr id="10" name="Imagem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Espaço Reservado para Imagem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pt-BR"/>
              <a:t>Clique no ícone para adicionar uma imagem</a:t>
            </a:r>
            <a:endParaRPr lang="pt-BR" dirty="0"/>
          </a:p>
        </p:txBody>
      </p:sp>
      <p:sp>
        <p:nvSpPr>
          <p:cNvPr id="19" name="Texto Instrucional"/>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pt-BR" sz="1200" b="1" i="1" dirty="0">
                <a:latin typeface="Arial"/>
                <a:ea typeface="+mn-ea"/>
                <a:cs typeface="Arial"/>
              </a:rPr>
              <a:t>OBSERVAÇÃO:</a:t>
            </a:r>
          </a:p>
          <a:p>
            <a:pPr algn="l" defTabSz="914400">
              <a:buNone/>
            </a:pPr>
            <a:r>
              <a:rPr lang="pt-BR" sz="1200" b="0" i="1" dirty="0">
                <a:latin typeface="Arial"/>
                <a:ea typeface="+mn-ea"/>
                <a:cs typeface="Arial"/>
              </a:rPr>
              <a:t>Para mudar a imagem deste slide, selecione a imagem e exclua-a. Em seguida, clique no ícone Imagens do espaço reservado pra inserir sua própria imagem.</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upo 7"/>
          <p:cNvGrpSpPr/>
          <p:nvPr/>
        </p:nvGrpSpPr>
        <p:grpSpPr>
          <a:xfrm>
            <a:off x="0" y="2514600"/>
            <a:ext cx="12192000" cy="3194035"/>
            <a:chOff x="647402" y="2514600"/>
            <a:chExt cx="10838688" cy="3194035"/>
          </a:xfrm>
        </p:grpSpPr>
        <p:grpSp>
          <p:nvGrpSpPr>
            <p:cNvPr id="9" name="Grupo 8"/>
            <p:cNvGrpSpPr/>
            <p:nvPr/>
          </p:nvGrpSpPr>
          <p:grpSpPr>
            <a:xfrm>
              <a:off x="647402" y="2514600"/>
              <a:ext cx="10838688" cy="63125"/>
              <a:chOff x="507492" y="1501519"/>
              <a:chExt cx="8129016" cy="63125"/>
            </a:xfrm>
          </p:grpSpPr>
          <p:cxnSp>
            <p:nvCxnSpPr>
              <p:cNvPr id="14" name="Conector Reto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tângulo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pSp>
          <p:nvGrpSpPr>
            <p:cNvPr id="11" name="Grupo 10"/>
            <p:cNvGrpSpPr/>
            <p:nvPr/>
          </p:nvGrpSpPr>
          <p:grpSpPr>
            <a:xfrm rot="10800000">
              <a:off x="647402" y="5645510"/>
              <a:ext cx="10838688" cy="63125"/>
              <a:chOff x="507492" y="1501519"/>
              <a:chExt cx="8129016" cy="63125"/>
            </a:xfrm>
          </p:grpSpPr>
          <p:cxnSp>
            <p:nvCxnSpPr>
              <p:cNvPr id="12" name="Conector Reto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pt-BR"/>
              <a:t>Clique para editar o título mestre</a:t>
            </a:r>
            <a:endParaRPr lang="pt-BR" dirty="0"/>
          </a:p>
        </p:txBody>
      </p:sp>
      <p:sp>
        <p:nvSpPr>
          <p:cNvPr id="3" name="Espaço Reservado para Texto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0FF54DE5-C571-48E8-A5BC-B369434E2F44}" type="slidenum">
              <a:rPr lang="pt-BR" smtClean="0"/>
              <a:t>‹nº›</a:t>
            </a:fld>
            <a:endParaRPr lang="pt-BR" dirty="0"/>
          </a:p>
        </p:txBody>
      </p:sp>
      <p:pic>
        <p:nvPicPr>
          <p:cNvPr id="7" name="Imagem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4"/>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10490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66110" y="2424112"/>
            <a:ext cx="4919472" cy="37480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6"/>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2"/>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p:txBody>
          <a:bodyPr anchor="b"/>
          <a:lstStyle>
            <a:lvl1pPr>
              <a:defRPr sz="3200"/>
            </a:lvl1pPr>
          </a:lstStyle>
          <a:p>
            <a:r>
              <a:rPr lang="pt-BR"/>
              <a:t>Clique para editar o título mestre</a:t>
            </a:r>
            <a:endParaRPr lang="pt-BR" dirty="0"/>
          </a:p>
        </p:txBody>
      </p:sp>
      <p:sp>
        <p:nvSpPr>
          <p:cNvPr id="3" name="Espaço Reservado para Conteúdo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402B9795-92DC-40DC-A1CA-9A4B349D7824}" type="datetimeFigureOut">
              <a:rPr lang="pt-BR" smtClean="0"/>
              <a:t>20/04/2023</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0FF54DE5-C571-48E8-A5BC-B369434E2F44}" type="slidenum">
              <a:rPr lang="pt-BR" smtClean="0"/>
              <a:t>‹nº›</a:t>
            </a:fld>
            <a:endParaRPr lang="pt-B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pt-BR" dirty="0"/>
              <a:t>Clique para editar o título mestre</a:t>
            </a:r>
          </a:p>
        </p:txBody>
      </p:sp>
      <p:sp>
        <p:nvSpPr>
          <p:cNvPr id="3" name="Espaço Reservado para Texto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02B9795-92DC-40DC-A1CA-9A4B349D7824}" type="datetimeFigureOut">
              <a:rPr lang="pt-BR" smtClean="0"/>
              <a:pPr/>
              <a:t>20/04/2023</a:t>
            </a:fld>
            <a:endParaRPr lang="pt-BR" dirty="0"/>
          </a:p>
        </p:txBody>
      </p:sp>
      <p:sp>
        <p:nvSpPr>
          <p:cNvPr id="5" name="Espaço Reservado para Rodapé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lang="pt-BR" dirty="0"/>
          </a:p>
        </p:txBody>
      </p:sp>
      <p:sp>
        <p:nvSpPr>
          <p:cNvPr id="6" name="Espaço Reservado para Número de Slid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a:solidFill>
                  <a:schemeClr val="tx1">
                    <a:lumMod val="60000"/>
                    <a:lumOff val="40000"/>
                  </a:schemeClr>
                </a:solidFill>
              </a:defRPr>
            </a:lvl1pPr>
          </a:lstStyle>
          <a:p>
            <a:fld id="{0FF54DE5-C571-48E8-A5BC-B369434E2F44}" type="slidenum">
              <a:rPr lang="pt-BR" smtClean="0"/>
              <a:pPr/>
              <a:t>‹nº›</a:t>
            </a:fld>
            <a:endParaRPr lang="pt-BR" dirty="0"/>
          </a:p>
        </p:txBody>
      </p:sp>
      <p:grpSp>
        <p:nvGrpSpPr>
          <p:cNvPr id="15" name="Grupo 14"/>
          <p:cNvGrpSpPr/>
          <p:nvPr/>
        </p:nvGrpSpPr>
        <p:grpSpPr>
          <a:xfrm>
            <a:off x="1103376" y="1219201"/>
            <a:ext cx="9985248" cy="84403"/>
            <a:chOff x="1073150" y="1219201"/>
            <a:chExt cx="10058400" cy="63125"/>
          </a:xfrm>
        </p:grpSpPr>
        <p:cxnSp>
          <p:nvCxnSpPr>
            <p:cNvPr id="13" name="Conector Reto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104900" y="2292094"/>
            <a:ext cx="5734050" cy="2219691"/>
          </a:xfrm>
        </p:spPr>
        <p:txBody>
          <a:bodyPr anchor="ctr">
            <a:normAutofit/>
          </a:bodyPr>
          <a:lstStyle/>
          <a:p>
            <a:pPr algn="l" defTabSz="914400">
              <a:spcBef>
                <a:spcPts val="0"/>
              </a:spcBef>
              <a:buNone/>
            </a:pPr>
            <a:r>
              <a:rPr lang="en-US" sz="4400" b="0" i="0" baseline="0" dirty="0">
                <a:solidFill>
                  <a:srgbClr val="514843"/>
                </a:solidFill>
                <a:latin typeface="Plantagenet Cherokee"/>
                <a:ea typeface="+mj-ea"/>
                <a:cs typeface="+mj-cs"/>
              </a:rPr>
              <a:t>UNIÃO ESTÁVEL</a:t>
            </a:r>
            <a:endParaRPr lang="pt-BR" sz="4400" b="0" i="0" baseline="0" dirty="0">
              <a:solidFill>
                <a:srgbClr val="514843"/>
              </a:solidFill>
              <a:latin typeface="Plantagenet Cherokee"/>
              <a:ea typeface="+mj-ea"/>
              <a:cs typeface="+mj-cs"/>
            </a:endParaRPr>
          </a:p>
        </p:txBody>
      </p:sp>
      <p:pic>
        <p:nvPicPr>
          <p:cNvPr id="10" name="Espaço Reservado para Imagem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812" r="3812"/>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p:txBody>
          <a:bodyPr>
            <a:normAutofit lnSpcReduction="10000"/>
          </a:bodyPr>
          <a:lstStyle/>
          <a:p>
            <a:r>
              <a:rPr lang="pt-BR" dirty="0"/>
              <a:t>União homoafetiva</a:t>
            </a:r>
          </a:p>
          <a:p>
            <a:pPr marL="360000">
              <a:buFont typeface="Arial" panose="020B0604020202020204" pitchFamily="34" charset="0"/>
              <a:buChar char="•"/>
            </a:pPr>
            <a:r>
              <a:rPr lang="pt-BR" dirty="0"/>
              <a:t>Art. 226, § 3º. Interpretações. 1. Literal: união homoafetiva não reconhecida como entidade familiar. Sociedade de fato. Direito aos bens amealhados mediante comprovação de esforço comum (inexistência de família = impossibilidade de adotar conjuntamente, alimentos, sucessão legítima, dependência no seguro saúde, pensão por morte, etc.). 2. União homoafetiva = entidade familiar (majoritária na doutrina e na jurisprudência, inclusive no STJ – relevante decisão </a:t>
            </a:r>
            <a:r>
              <a:rPr lang="pt-BR" dirty="0" err="1"/>
              <a:t>Resp</a:t>
            </a:r>
            <a:r>
              <a:rPr lang="pt-BR" dirty="0"/>
              <a:t> 820475, 4ª Turma, Min. Rel. Antônio de Pádua Ribeiro, Rel. p/ Acórdão Min. </a:t>
            </a:r>
            <a:r>
              <a:rPr lang="pt-BR" dirty="0" err="1"/>
              <a:t>Luis</a:t>
            </a:r>
            <a:r>
              <a:rPr lang="pt-BR" dirty="0"/>
              <a:t> Felipe Salomão, j. 02.09.2008, </a:t>
            </a:r>
            <a:r>
              <a:rPr lang="pt-BR" dirty="0" err="1"/>
              <a:t>Dje</a:t>
            </a:r>
            <a:r>
              <a:rPr lang="pt-BR" dirty="0"/>
              <a:t> 06.10.2008)). Aplicação por analogia das mesmas regras que vigem em relação à união estável. Rol das entidades familiares na CF meramente exemplificativo. </a:t>
            </a:r>
          </a:p>
          <a:p>
            <a:pPr marL="360000">
              <a:buFont typeface="Arial" panose="020B0604020202020204" pitchFamily="34" charset="0"/>
              <a:buChar char="•"/>
            </a:pPr>
            <a:r>
              <a:rPr lang="pt-BR" dirty="0"/>
              <a:t>Decisões históricas do STF que consolidaram jurisprudencialmente a segunda corrente (ADPF 132/RJ e ADIN 4.277/DF)</a:t>
            </a:r>
          </a:p>
          <a:p>
            <a:pPr marL="360000">
              <a:buFont typeface="Arial" panose="020B0604020202020204" pitchFamily="34" charset="0"/>
              <a:buChar char="•"/>
            </a:pPr>
            <a:r>
              <a:rPr lang="pt-BR" dirty="0"/>
              <a:t>Ações relativas à uniões estáveis homoafetivas devem ser apreciadas pela Vara de Família (Enunciado 524 do CJF, V Jornada de Direito Civil)</a:t>
            </a:r>
          </a:p>
        </p:txBody>
      </p:sp>
    </p:spTree>
    <p:extLst>
      <p:ext uri="{BB962C8B-B14F-4D97-AF65-F5344CB8AC3E}">
        <p14:creationId xmlns:p14="http://schemas.microsoft.com/office/powerpoint/2010/main" val="117505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a:xfrm>
            <a:off x="364893" y="1278292"/>
            <a:ext cx="11995058" cy="5458410"/>
          </a:xfrm>
        </p:spPr>
        <p:txBody>
          <a:bodyPr>
            <a:noAutofit/>
          </a:bodyPr>
          <a:lstStyle/>
          <a:p>
            <a:r>
              <a:rPr lang="pt-BR" sz="1700" b="1" dirty="0"/>
              <a:t>Contrato de convivência </a:t>
            </a:r>
            <a:r>
              <a:rPr lang="pt-BR" sz="1700" dirty="0"/>
              <a:t>(art. 1.725 “Na união estável, salvo contrato escrito entre os companheiros, aplica-se às relações patrimoniais, no que couber, o regime de comunhão parcial de bens”):</a:t>
            </a:r>
          </a:p>
          <a:p>
            <a:pPr marL="360000">
              <a:buFont typeface="Arial" panose="020B0604020202020204" pitchFamily="34" charset="0"/>
              <a:buChar char="•"/>
            </a:pPr>
            <a:r>
              <a:rPr lang="pt-BR" sz="1700" b="1" u="sng" dirty="0"/>
              <a:t>Não é requisito para configuração da união estável. Art. 266, </a:t>
            </a:r>
            <a:r>
              <a:rPr lang="pt-BR" sz="1700" b="1" i="0" u="sng" dirty="0">
                <a:solidFill>
                  <a:srgbClr val="000000"/>
                </a:solidFill>
                <a:effectLst/>
                <a:latin typeface="Arial" panose="020B0604020202020204" pitchFamily="34" charset="0"/>
              </a:rPr>
              <a:t>§ 3º, CF</a:t>
            </a:r>
            <a:r>
              <a:rPr lang="pt-BR" sz="1700" b="0" i="0" dirty="0">
                <a:solidFill>
                  <a:srgbClr val="000000"/>
                </a:solidFill>
                <a:effectLst/>
                <a:latin typeface="Arial" panose="020B0604020202020204" pitchFamily="34" charset="0"/>
              </a:rPr>
              <a:t>, “Para efeito da proteção do Estado, é reconhecida a união estável entre o homem e a mulher como entidade familiar, devendo a lei facilitar sua conversão em casamento”.  Art. 1.723, CC: “É reconhecida como entidade familiar a união estável entre o homem e a mulher, configurada na </a:t>
            </a:r>
            <a:r>
              <a:rPr lang="pt-BR" sz="1700" b="1" i="0" u="sng" dirty="0">
                <a:solidFill>
                  <a:srgbClr val="000000"/>
                </a:solidFill>
                <a:effectLst/>
                <a:latin typeface="Arial" panose="020B0604020202020204" pitchFamily="34" charset="0"/>
              </a:rPr>
              <a:t>convivência pública, contínua e duradoura e estabelecida com o objetivo de constituição de família</a:t>
            </a:r>
            <a:r>
              <a:rPr lang="pt-BR" sz="1700" b="0" i="0" dirty="0">
                <a:solidFill>
                  <a:srgbClr val="000000"/>
                </a:solidFill>
                <a:effectLst/>
                <a:latin typeface="Arial" panose="020B0604020202020204" pitchFamily="34" charset="0"/>
              </a:rPr>
              <a:t>”. Controvérsia acerca dos pactos de namoro. </a:t>
            </a:r>
            <a:endParaRPr lang="pt-BR" sz="1700" dirty="0"/>
          </a:p>
          <a:p>
            <a:pPr marL="360000">
              <a:buFont typeface="Arial" panose="020B0604020202020204" pitchFamily="34" charset="0"/>
              <a:buChar char="•"/>
            </a:pPr>
            <a:r>
              <a:rPr lang="pt-BR" sz="1700" dirty="0"/>
              <a:t>Contrato de convivência: Negócio jurídico – deixa de ser apenas família de fato. </a:t>
            </a:r>
          </a:p>
          <a:p>
            <a:pPr marL="360000">
              <a:buFont typeface="Arial" panose="020B0604020202020204" pitchFamily="34" charset="0"/>
              <a:buChar char="•"/>
            </a:pPr>
            <a:r>
              <a:rPr lang="pt-BR" sz="1700" dirty="0"/>
              <a:t>Eficácia entre as partes: admitido instrumento particular ou público. </a:t>
            </a:r>
            <a:r>
              <a:rPr lang="pt-BR" sz="1700" b="1" u="sng" dirty="0"/>
              <a:t>Eficácia perante terceiros: escritura pública ou, em caso de instrumento particular</a:t>
            </a:r>
            <a:r>
              <a:rPr lang="pt-BR" sz="1700" dirty="0"/>
              <a:t>, registro em cartório de títulos e documentos. Alterações relevantes pela </a:t>
            </a:r>
            <a:r>
              <a:rPr lang="pt-BR" sz="1700" b="1" u="sng" dirty="0"/>
              <a:t>lei 14.382/2022 </a:t>
            </a:r>
            <a:r>
              <a:rPr lang="pt-BR" sz="1700" dirty="0"/>
              <a:t>(modificou a Lei dos Registros Públicos). Antes: Cartório de Registro Civil era competente apenas para registrar sentenças de reconhecimento e dissolução de união estável, bem como escrituras de união estável em livro próprio (“Livro E”). Depois: </a:t>
            </a:r>
            <a:r>
              <a:rPr lang="pt-BR" sz="1700" b="1" u="sng" dirty="0"/>
              <a:t>Competência dos Cartórios de Registro Civil para lavrar Termos Declaratórios de União Estável</a:t>
            </a:r>
            <a:r>
              <a:rPr lang="pt-BR" sz="1700" dirty="0"/>
              <a:t>. Distrato, pelo artigo 733 do CPC, continua sendo de competência privativa do tabelionato de notas. Não revogação do artigo 733, </a:t>
            </a:r>
            <a:r>
              <a:rPr lang="pt-BR" sz="1700" b="0" i="0" dirty="0">
                <a:solidFill>
                  <a:srgbClr val="222222"/>
                </a:solidFill>
                <a:effectLst/>
                <a:latin typeface="Roboto" panose="020B0604020202020204" pitchFamily="2" charset="0"/>
              </a:rPr>
              <a:t>§§ 1º e 2º (</a:t>
            </a:r>
            <a:r>
              <a:rPr lang="pt-BR" sz="1700" b="0" i="0" dirty="0">
                <a:solidFill>
                  <a:srgbClr val="222222"/>
                </a:solidFill>
                <a:effectLst/>
                <a:latin typeface="Roboto" panose="02000000000000000000" pitchFamily="2" charset="0"/>
              </a:rPr>
              <a:t>§ 1º  A escritura não depende de homologação judicial e constitui título hábil para qualquer ato de registro, bem como para levantamento de importância depositada em instituições financeiras. </a:t>
            </a:r>
            <a:r>
              <a:rPr lang="pt-BR" sz="1700" b="0" i="0" dirty="0">
                <a:solidFill>
                  <a:srgbClr val="222222"/>
                </a:solidFill>
                <a:effectLst/>
                <a:latin typeface="Roboto" panose="020B0604020202020204" pitchFamily="2" charset="0"/>
              </a:rPr>
              <a:t>§2º O tabelião somente lavrará a escritura se os interessados estiverem assistidos por advogado ou por defensor público, cuja qualificação e assinatura constarão do ato notarial.). Provimento 141 do CNJ fala de termo de dissolução sendo realizado pelo cartório de registro civil. Críticas. </a:t>
            </a:r>
            <a:r>
              <a:rPr lang="pt-BR" sz="1700" b="1" i="0" u="sng" dirty="0">
                <a:solidFill>
                  <a:srgbClr val="222222"/>
                </a:solidFill>
                <a:effectLst/>
                <a:latin typeface="Roboto" panose="020B0604020202020204" pitchFamily="2" charset="0"/>
              </a:rPr>
              <a:t>Também sobre a possibilidade de alteração de regime de bens.</a:t>
            </a:r>
            <a:endParaRPr lang="pt-BR" sz="1700" b="1" u="sng" dirty="0"/>
          </a:p>
          <a:p>
            <a:pPr marL="360000">
              <a:buFont typeface="Arial" panose="020B0604020202020204" pitchFamily="34" charset="0"/>
              <a:buChar char="•"/>
            </a:pPr>
            <a:endParaRPr lang="pt-BR" sz="2200" dirty="0"/>
          </a:p>
          <a:p>
            <a:pPr marL="360000">
              <a:buFont typeface="Arial" panose="020B0604020202020204" pitchFamily="34" charset="0"/>
              <a:buChar char="•"/>
            </a:pPr>
            <a:endParaRPr lang="pt-BR" sz="2200" dirty="0"/>
          </a:p>
          <a:p>
            <a:pPr marL="360000">
              <a:buFont typeface="Arial" panose="020B0604020202020204" pitchFamily="34" charset="0"/>
              <a:buChar char="•"/>
            </a:pPr>
            <a:endParaRPr lang="pt-BR" sz="1800" dirty="0"/>
          </a:p>
        </p:txBody>
      </p:sp>
    </p:spTree>
    <p:extLst>
      <p:ext uri="{BB962C8B-B14F-4D97-AF65-F5344CB8AC3E}">
        <p14:creationId xmlns:p14="http://schemas.microsoft.com/office/powerpoint/2010/main" val="1412303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a:xfrm>
            <a:off x="192946" y="1275127"/>
            <a:ext cx="12063369" cy="5423484"/>
          </a:xfrm>
        </p:spPr>
        <p:txBody>
          <a:bodyPr>
            <a:noAutofit/>
          </a:bodyPr>
          <a:lstStyle/>
          <a:p>
            <a:pPr marL="360000">
              <a:buFont typeface="Arial" panose="020B0604020202020204" pitchFamily="34" charset="0"/>
              <a:buChar char="•"/>
            </a:pPr>
            <a:r>
              <a:rPr lang="pt-BR" b="1" u="sng" dirty="0"/>
              <a:t>Proibição de que pessoas separadas de fato registrarem união estável no Livro E </a:t>
            </a:r>
            <a:r>
              <a:rPr lang="pt-BR" dirty="0"/>
              <a:t>(art. 94-A, § 1º, da Lei nº 6.015/73 – vedação expressa). Porém, não há vedação de pessoas separadas de fato ou judicialmente contraírem união estável nos termos do art. 1723, CC. Aplicam-se impedimentos do art. 1.521 para constituição da união estável, justamente, com exceção do inciso VI, ou seja, se a pessoa casada estiver separada judicialmente ou separada de fato.  </a:t>
            </a:r>
          </a:p>
          <a:p>
            <a:pPr marL="360000">
              <a:buFont typeface="Arial" panose="020B0604020202020204" pitchFamily="34" charset="0"/>
              <a:buChar char="•"/>
            </a:pPr>
            <a:r>
              <a:rPr lang="pt-BR" b="1" u="sng" dirty="0"/>
              <a:t>Ausência de pacto de convivência</a:t>
            </a:r>
            <a:r>
              <a:rPr lang="pt-BR" dirty="0"/>
              <a:t>: aplicação do regime de comunhão parcial de bens. Desnecessidade de prova de esforço comum. </a:t>
            </a:r>
          </a:p>
          <a:p>
            <a:pPr marL="360000">
              <a:buFont typeface="Arial" panose="020B0604020202020204" pitchFamily="34" charset="0"/>
              <a:buChar char="•"/>
            </a:pPr>
            <a:r>
              <a:rPr lang="pt-BR" b="1" u="sng" dirty="0"/>
              <a:t>Possibilidade de reconhecimento retroativo da união estável ao tempo da lavratura da escritura pública, instrumento particular ou termo de declaração de união estável perante o cartório de registro civil</a:t>
            </a:r>
            <a:r>
              <a:rPr lang="pt-BR" dirty="0"/>
              <a:t>, sem prejuízo de poder-se provar que já existia em data anterior. O que consta no documento </a:t>
            </a:r>
            <a:r>
              <a:rPr lang="pt-BR" b="1" u="sng" dirty="0"/>
              <a:t>não faz prova absoluta sobre o início da união estável</a:t>
            </a:r>
            <a:r>
              <a:rPr lang="pt-BR" dirty="0"/>
              <a:t>. Se não houver data no documento, presume-se que teve início na data da lavratura, também sem exclusão da possibilidade de prova em contrário, seja em uma dissolução, seja após a morte. </a:t>
            </a:r>
          </a:p>
          <a:p>
            <a:pPr marL="360000">
              <a:buFont typeface="Arial" panose="020B0604020202020204" pitchFamily="34" charset="0"/>
              <a:buChar char="•"/>
            </a:pPr>
            <a:r>
              <a:rPr lang="pt-BR" dirty="0"/>
              <a:t>Discussão acerca da </a:t>
            </a:r>
            <a:r>
              <a:rPr lang="pt-BR" b="1" u="sng" dirty="0"/>
              <a:t>possibilidade de retroatividade do regime de bens em caso de selecionar-se data anterior para o início da união estável</a:t>
            </a:r>
            <a:r>
              <a:rPr lang="pt-BR" dirty="0"/>
              <a:t>. Entendimento majoritário de que o regime de bens selecionado não retroage se selecionado regime de bens diverso do regime da comunhão parcial de bens. Receio de prejuízo a terceiros. </a:t>
            </a:r>
          </a:p>
          <a:p>
            <a:pPr marL="360000">
              <a:buFont typeface="Arial" panose="020B0604020202020204" pitchFamily="34" charset="0"/>
              <a:buChar char="•"/>
            </a:pPr>
            <a:endParaRPr lang="pt-BR" sz="2200" dirty="0"/>
          </a:p>
          <a:p>
            <a:pPr marL="360000">
              <a:buFont typeface="Arial" panose="020B0604020202020204" pitchFamily="34" charset="0"/>
              <a:buChar char="•"/>
            </a:pPr>
            <a:endParaRPr lang="pt-BR" sz="2200" dirty="0"/>
          </a:p>
          <a:p>
            <a:pPr marL="360000">
              <a:buFont typeface="Arial" panose="020B0604020202020204" pitchFamily="34" charset="0"/>
              <a:buChar char="•"/>
            </a:pPr>
            <a:endParaRPr lang="pt-BR" sz="1800" dirty="0"/>
          </a:p>
        </p:txBody>
      </p:sp>
    </p:spTree>
    <p:extLst>
      <p:ext uri="{BB962C8B-B14F-4D97-AF65-F5344CB8AC3E}">
        <p14:creationId xmlns:p14="http://schemas.microsoft.com/office/powerpoint/2010/main" val="227494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a:xfrm>
            <a:off x="1101864" y="1712168"/>
            <a:ext cx="9982200" cy="4572000"/>
          </a:xfrm>
        </p:spPr>
        <p:txBody>
          <a:bodyPr>
            <a:normAutofit fontScale="25000" lnSpcReduction="20000"/>
          </a:bodyPr>
          <a:lstStyle/>
          <a:p>
            <a:r>
              <a:rPr lang="pt-BR" sz="8800" dirty="0"/>
              <a:t>Incidência de </a:t>
            </a:r>
            <a:r>
              <a:rPr lang="pt-BR" sz="8800" b="1" u="sng" dirty="0"/>
              <a:t>regime de separação obrigatória</a:t>
            </a:r>
            <a:r>
              <a:rPr lang="pt-BR" sz="8800" dirty="0"/>
              <a:t>. STJ majoritariamente entende cabível nas </a:t>
            </a:r>
            <a:r>
              <a:rPr lang="pt-BR" sz="8800" b="1" u="sng" dirty="0"/>
              <a:t>hipóteses do artigo 1.641</a:t>
            </a:r>
            <a:r>
              <a:rPr lang="pt-BR" sz="8800" dirty="0"/>
              <a:t>, CC (causas suspensivas do casamento, maiores de 70 anos e pessoas que necessitam de suprimento judicial para se casar), assim como acontece no casamento. </a:t>
            </a:r>
            <a:r>
              <a:rPr lang="pt-BR" sz="8800" b="1" u="sng" dirty="0"/>
              <a:t>Incidência da Súmula 377</a:t>
            </a:r>
            <a:r>
              <a:rPr lang="pt-BR" sz="8800" dirty="0"/>
              <a:t>. Necessidade de demonstração de esforço comum. Possibilidade de </a:t>
            </a:r>
            <a:r>
              <a:rPr lang="pt-BR" sz="8800" b="1" u="sng" dirty="0"/>
              <a:t>afastamento da Súmula 377 por menção expressa no pacto de convivência</a:t>
            </a:r>
            <a:r>
              <a:rPr lang="pt-BR" sz="8800" dirty="0"/>
              <a:t>. </a:t>
            </a:r>
          </a:p>
          <a:p>
            <a:r>
              <a:rPr lang="pt-BR" sz="8800" dirty="0"/>
              <a:t>Discussão sobre a </a:t>
            </a:r>
            <a:r>
              <a:rPr lang="pt-BR" sz="8800" b="1" u="sng" dirty="0"/>
              <a:t>necessidade de outorga </a:t>
            </a:r>
            <a:r>
              <a:rPr lang="pt-BR" sz="8800" b="1" u="sng" dirty="0" err="1"/>
              <a:t>convivencial</a:t>
            </a:r>
            <a:r>
              <a:rPr lang="pt-BR" sz="8800" b="1" u="sng" dirty="0"/>
              <a:t> para disposição de imóveis e imposição de ônus reais ou , ainda, de autorização para prestar fiança ou aval como no casamento (nos regimes em que seja exigível)</a:t>
            </a:r>
            <a:r>
              <a:rPr lang="pt-BR" sz="8800" dirty="0"/>
              <a:t>. Primeira corrente: não exigível. Norma restritiva de direitos não comporta interpretação extensiva ou analogia (Flávio Tartuce). Segunda corrente: é exigível (Maria Berenice Dias). Terceira corrente: depende da publicidade da união estável ou má-fé de terceiro (STJ Resp. 1.424.275. Rel. Min. Paulo de Tarso </a:t>
            </a:r>
            <a:r>
              <a:rPr lang="pt-BR" sz="8800" dirty="0" err="1"/>
              <a:t>Sanseverino</a:t>
            </a:r>
            <a:r>
              <a:rPr lang="pt-BR" sz="8800" dirty="0"/>
              <a:t>, j. 04.12.2014, </a:t>
            </a:r>
            <a:r>
              <a:rPr lang="pt-BR" sz="8800" dirty="0" err="1"/>
              <a:t>Dje</a:t>
            </a:r>
            <a:r>
              <a:rPr lang="pt-BR" sz="8800" dirty="0"/>
              <a:t> 16.12.2014). Necessidade de preservar terceiro de boa-fé. </a:t>
            </a:r>
          </a:p>
          <a:p>
            <a:endParaRPr lang="pt-BR" dirty="0"/>
          </a:p>
        </p:txBody>
      </p:sp>
    </p:spTree>
    <p:extLst>
      <p:ext uri="{BB962C8B-B14F-4D97-AF65-F5344CB8AC3E}">
        <p14:creationId xmlns:p14="http://schemas.microsoft.com/office/powerpoint/2010/main" val="1544470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a:xfrm>
            <a:off x="1103382" y="1600199"/>
            <a:ext cx="9983718" cy="5178105"/>
          </a:xfrm>
        </p:spPr>
        <p:txBody>
          <a:bodyPr>
            <a:normAutofit/>
          </a:bodyPr>
          <a:lstStyle/>
          <a:p>
            <a:pPr marL="360000">
              <a:buFont typeface="Arial" panose="020B0604020202020204" pitchFamily="34" charset="0"/>
              <a:buChar char="•"/>
            </a:pPr>
            <a:r>
              <a:rPr lang="pt-BR" sz="2200" dirty="0"/>
              <a:t>Rex 878.694/MG: </a:t>
            </a:r>
            <a:r>
              <a:rPr lang="pt-BR" sz="2200" b="1" u="sng" dirty="0"/>
              <a:t>Inconstitucionalidade do artigo 1790 do CC</a:t>
            </a:r>
            <a:r>
              <a:rPr lang="pt-BR" sz="2200" dirty="0"/>
              <a:t>, que estabelece regras sucessórias diferentes para o companheiro e para o cônjuge, colocando o casamento em situação mais benéfica. Equiparação sucessória entre cônjuge e companheiro, aplicando-se, para ambos, o artigo 1.829, CC. Controvérsia sobre extensão da equiparação para o direito de família. </a:t>
            </a:r>
            <a:r>
              <a:rPr lang="pt-BR" sz="2200" b="1" u="sng" dirty="0" err="1"/>
              <a:t>Fl´ávio</a:t>
            </a:r>
            <a:r>
              <a:rPr lang="pt-BR" sz="2200" b="1" u="sng" dirty="0"/>
              <a:t> </a:t>
            </a:r>
            <a:r>
              <a:rPr lang="pt-BR" sz="2200" b="1" u="sng" dirty="0" err="1"/>
              <a:t>Tartuce</a:t>
            </a:r>
            <a:r>
              <a:rPr lang="pt-BR" sz="2200" b="1" u="sng" dirty="0"/>
              <a:t> </a:t>
            </a:r>
            <a:r>
              <a:rPr lang="pt-BR" sz="2200" dirty="0"/>
              <a:t>contrário. </a:t>
            </a:r>
            <a:r>
              <a:rPr lang="pt-BR" sz="2200" b="1" u="sng" dirty="0"/>
              <a:t>M´</a:t>
            </a:r>
            <a:r>
              <a:rPr lang="pt-BR" sz="2200" b="1" u="sng" dirty="0" err="1"/>
              <a:t>ário</a:t>
            </a:r>
            <a:r>
              <a:rPr lang="pt-BR" sz="2200" b="1" u="sng" dirty="0"/>
              <a:t> Delgado </a:t>
            </a:r>
            <a:r>
              <a:rPr lang="pt-BR" sz="2200" dirty="0"/>
              <a:t>favorável (casamento forçado). </a:t>
            </a:r>
            <a:r>
              <a:rPr lang="pt-BR" sz="2200" b="1" u="sng" dirty="0"/>
              <a:t>Anderson </a:t>
            </a:r>
            <a:r>
              <a:rPr lang="pt-BR" sz="2200" b="1" u="sng" dirty="0" err="1"/>
              <a:t>Schreiber</a:t>
            </a:r>
            <a:r>
              <a:rPr lang="pt-BR" sz="2200" b="1" u="sng" dirty="0"/>
              <a:t> e Ana Luiza Nevares</a:t>
            </a:r>
            <a:r>
              <a:rPr lang="pt-BR" sz="2200" dirty="0"/>
              <a:t>: equiparação apenas para os fins de normas de solidariedade (regras sucessórias, regimes de bens e alimentos), não para normas de formalidade (requisitos relativos à existência formal, requisitos para alteração do regime de bens e outorga conjugal). </a:t>
            </a:r>
          </a:p>
          <a:p>
            <a:pPr marL="360000">
              <a:buFont typeface="Arial" panose="020B0604020202020204" pitchFamily="34" charset="0"/>
              <a:buChar char="•"/>
            </a:pPr>
            <a:r>
              <a:rPr lang="pt-BR" sz="2200" dirty="0"/>
              <a:t>Possibilidade de estabelecimento de regras extrapatrimoniais e patrimoniais (regime de bens - liberdade). Países nórdicos: espécie de férias do casamento. </a:t>
            </a:r>
          </a:p>
          <a:p>
            <a:endParaRPr lang="pt-BR" dirty="0"/>
          </a:p>
        </p:txBody>
      </p:sp>
    </p:spTree>
    <p:extLst>
      <p:ext uri="{BB962C8B-B14F-4D97-AF65-F5344CB8AC3E}">
        <p14:creationId xmlns:p14="http://schemas.microsoft.com/office/powerpoint/2010/main" val="275212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a:xfrm>
            <a:off x="939567" y="1600199"/>
            <a:ext cx="10147533" cy="5152939"/>
          </a:xfrm>
        </p:spPr>
        <p:txBody>
          <a:bodyPr/>
          <a:lstStyle/>
          <a:p>
            <a:r>
              <a:rPr lang="pt-BR" b="1" dirty="0"/>
              <a:t>Deveres dos companheiros </a:t>
            </a:r>
            <a:r>
              <a:rPr lang="pt-BR" dirty="0"/>
              <a:t>(art. 1.724 CC): </a:t>
            </a:r>
          </a:p>
          <a:p>
            <a:pPr marL="360000">
              <a:buFont typeface="Arial" panose="020B0604020202020204" pitchFamily="34" charset="0"/>
              <a:buChar char="•"/>
            </a:pPr>
            <a:r>
              <a:rPr lang="pt-BR" dirty="0"/>
              <a:t>Lealdade (#fidelidade, mais abrangente que fidelidade). Sentido mais amplo que a ideia de exclusividade. </a:t>
            </a:r>
          </a:p>
          <a:p>
            <a:pPr marL="360000">
              <a:buFont typeface="Arial" panose="020B0604020202020204" pitchFamily="34" charset="0"/>
              <a:buChar char="•"/>
            </a:pPr>
            <a:r>
              <a:rPr lang="pt-BR" dirty="0"/>
              <a:t>Respeito. (= cônjuges)</a:t>
            </a:r>
          </a:p>
          <a:p>
            <a:pPr marL="360000">
              <a:buFont typeface="Arial" panose="020B0604020202020204" pitchFamily="34" charset="0"/>
              <a:buChar char="•"/>
            </a:pPr>
            <a:r>
              <a:rPr lang="pt-BR" dirty="0"/>
              <a:t>Mútua assistência (moral, afetiva, patrimonial e espiritual): reconhecida como entidade familiar pela CF, portanto, deveres ligados à atual concepção de família como núcleo formado por pessoas ligados pela afetividade, destinado ao pleno desenvolvimento de seus membros e alcance da felicidade (ideal eudemonista). </a:t>
            </a:r>
          </a:p>
          <a:p>
            <a:pPr marL="360000">
              <a:buFont typeface="Arial" panose="020B0604020202020204" pitchFamily="34" charset="0"/>
              <a:buChar char="•"/>
            </a:pPr>
            <a:r>
              <a:rPr lang="pt-BR" dirty="0"/>
              <a:t>Dever de guarda, sustento e educação dos filhos: ligado à solidariedade familiar. </a:t>
            </a:r>
          </a:p>
          <a:p>
            <a:pPr marL="216000" indent="-342900"/>
            <a:r>
              <a:rPr lang="pt-BR" dirty="0"/>
              <a:t>Não imposto dever de coabitação. (#casamento). Afastada ideia de que, para configuração de união estável é exigida a coabitação. </a:t>
            </a:r>
          </a:p>
          <a:p>
            <a:pPr marL="702900" indent="-342900">
              <a:buFont typeface="Arial" panose="020B0604020202020204" pitchFamily="34" charset="0"/>
              <a:buChar char="•"/>
            </a:pPr>
            <a:endParaRPr lang="pt-BR" dirty="0"/>
          </a:p>
        </p:txBody>
      </p:sp>
    </p:spTree>
    <p:extLst>
      <p:ext uri="{BB962C8B-B14F-4D97-AF65-F5344CB8AC3E}">
        <p14:creationId xmlns:p14="http://schemas.microsoft.com/office/powerpoint/2010/main" val="208761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p:txBody>
          <a:bodyPr>
            <a:normAutofit fontScale="92500" lnSpcReduction="10000"/>
          </a:bodyPr>
          <a:lstStyle/>
          <a:p>
            <a:r>
              <a:rPr lang="pt-BR" sz="2500" b="1" dirty="0"/>
              <a:t>Conversão da união estável em casamento </a:t>
            </a:r>
            <a:r>
              <a:rPr lang="pt-BR" sz="2500" dirty="0"/>
              <a:t>(art. 1.726, CC): </a:t>
            </a:r>
          </a:p>
          <a:p>
            <a:pPr marL="360000">
              <a:buFont typeface="Arial" panose="020B0604020202020204" pitchFamily="34" charset="0"/>
              <a:buChar char="•"/>
            </a:pPr>
            <a:r>
              <a:rPr lang="pt-BR" sz="2500" dirty="0"/>
              <a:t>Pedido dos companheiros ao juiz e assento no registro civil. </a:t>
            </a:r>
          </a:p>
          <a:p>
            <a:pPr marL="360000">
              <a:buFont typeface="Arial" panose="020B0604020202020204" pitchFamily="34" charset="0"/>
              <a:buChar char="•"/>
            </a:pPr>
            <a:r>
              <a:rPr lang="pt-BR" sz="2500" dirty="0"/>
              <a:t>Regulamentação da conversão pelas corregedorias dos Tribunais de Justiça de alguns estados, como São Paulo (Normas de Serviço da Corregedoria-Geral de Justiça do Estado de São Paulo, Provimento 41/2012). Dispensa intervenção judicial. Conformidade com a CF/88, que determina a facilitação da conversão. Decisão STJ: possibilidade de escolha da via mais conveniente. </a:t>
            </a:r>
          </a:p>
          <a:p>
            <a:pPr marL="360000">
              <a:buFont typeface="Arial" panose="020B0604020202020204" pitchFamily="34" charset="0"/>
              <a:buChar char="•"/>
            </a:pPr>
            <a:r>
              <a:rPr lang="pt-BR" sz="2500" dirty="0"/>
              <a:t>Alteração pela Lei nº 14.382/2022. Conforme o novo art. 70-A da Lei de Registros Públicos, a conversão da união estável em casamento deverá ser requerida pelos companheiros perante o oficial de registro civil de pessoas naturais de sua residência. Não é necessária intervenção judicial. </a:t>
            </a:r>
          </a:p>
        </p:txBody>
      </p:sp>
    </p:spTree>
    <p:extLst>
      <p:ext uri="{BB962C8B-B14F-4D97-AF65-F5344CB8AC3E}">
        <p14:creationId xmlns:p14="http://schemas.microsoft.com/office/powerpoint/2010/main" val="167110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a:t>
            </a:r>
          </a:p>
        </p:txBody>
      </p:sp>
      <p:sp>
        <p:nvSpPr>
          <p:cNvPr id="4" name="Espaço Reservado para Conteúdo 3">
            <a:extLst>
              <a:ext uri="{FF2B5EF4-FFF2-40B4-BE49-F238E27FC236}">
                <a16:creationId xmlns:a16="http://schemas.microsoft.com/office/drawing/2014/main" xmlns="" id="{FC85E16F-B995-4756-96A0-2056E144E893}"/>
              </a:ext>
            </a:extLst>
          </p:cNvPr>
          <p:cNvSpPr>
            <a:spLocks noGrp="1"/>
          </p:cNvSpPr>
          <p:nvPr>
            <p:ph idx="1"/>
          </p:nvPr>
        </p:nvSpPr>
        <p:spPr/>
        <p:txBody>
          <a:bodyPr>
            <a:normAutofit fontScale="85000" lnSpcReduction="10000"/>
          </a:bodyPr>
          <a:lstStyle/>
          <a:p>
            <a:r>
              <a:rPr lang="pt-BR" sz="2600" b="1" dirty="0"/>
              <a:t>Alimentos</a:t>
            </a:r>
            <a:r>
              <a:rPr lang="pt-BR" sz="2600" dirty="0"/>
              <a:t>: mesmas regras aplicáveis ao casamento (</a:t>
            </a:r>
            <a:r>
              <a:rPr lang="pt-BR" sz="2600" dirty="0" err="1"/>
              <a:t>arts</a:t>
            </a:r>
            <a:r>
              <a:rPr lang="pt-BR" sz="2600" dirty="0"/>
              <a:t>. 1.694 a 1.710, CC). </a:t>
            </a:r>
          </a:p>
          <a:p>
            <a:r>
              <a:rPr lang="pt-BR" sz="2600" b="1" dirty="0"/>
              <a:t>Uso do nome</a:t>
            </a:r>
            <a:r>
              <a:rPr lang="pt-BR" sz="2600" dirty="0"/>
              <a:t>: Lei 6.015/1973 (Lei dos Registros Públicos): possibilidade de a companheira adotar o nome do companheiro ante uma série de requisitos, como convivência por, pelo menos, cinco anos (art. 57, §2º). Requisitos inaplicáveis. Incidência das mesmas normas do casamento (</a:t>
            </a:r>
            <a:r>
              <a:rPr lang="pt-BR" sz="2600" dirty="0" err="1"/>
              <a:t>arts</a:t>
            </a:r>
            <a:r>
              <a:rPr lang="pt-BR" sz="2600" dirty="0"/>
              <a:t>. 1.565, § 1º, e 1.578). Informativo 506 do STJ. </a:t>
            </a:r>
          </a:p>
          <a:p>
            <a:r>
              <a:rPr lang="pt-BR" sz="2600" dirty="0"/>
              <a:t>Lei 14.382/22. Passou a ser possível a </a:t>
            </a:r>
            <a:r>
              <a:rPr lang="pt-BR" sz="2600" b="1" u="sng" dirty="0"/>
              <a:t>inclusão extrajudicial de sobrenomes em virtude da união estável</a:t>
            </a:r>
            <a:r>
              <a:rPr lang="pt-BR" sz="2600" dirty="0"/>
              <a:t>. Nos termos do novo § 2º do art. 57 da Lei de Registros Públicos, "os conviventes em </a:t>
            </a:r>
            <a:r>
              <a:rPr lang="pt-BR" sz="2600" b="1" u="sng" dirty="0"/>
              <a:t>união estável devidamente registrada no registro civil de pessoas naturais poderão requerer a inclusão de sobrenome de seu companheiro, a qualquer tempo, bem como alterar seus sobrenomes nas mesmas hipóteses previstas para as pessoas casadas</a:t>
            </a:r>
            <a:r>
              <a:rPr lang="pt-BR" sz="2600" dirty="0"/>
              <a:t>". Como se pode perceber, a inclusão do sobrenome diz respeito às uniões estáveis registradas e não se aplica às meras uniões de fato.</a:t>
            </a:r>
          </a:p>
          <a:p>
            <a:endParaRPr lang="pt-BR" sz="2600" dirty="0"/>
          </a:p>
          <a:p>
            <a:endParaRPr lang="pt-BR" dirty="0"/>
          </a:p>
        </p:txBody>
      </p:sp>
    </p:spTree>
    <p:extLst>
      <p:ext uri="{BB962C8B-B14F-4D97-AF65-F5344CB8AC3E}">
        <p14:creationId xmlns:p14="http://schemas.microsoft.com/office/powerpoint/2010/main" val="3393765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103382" y="461394"/>
            <a:ext cx="9980682" cy="637563"/>
          </a:xfrm>
        </p:spPr>
        <p:txBody>
          <a:bodyPr>
            <a:normAutofit/>
          </a:bodyPr>
          <a:lstStyle/>
          <a:p>
            <a:r>
              <a:rPr lang="en-US" dirty="0"/>
              <a:t>UNIÃO ESTÁVEL </a:t>
            </a:r>
          </a:p>
        </p:txBody>
      </p:sp>
      <p:sp>
        <p:nvSpPr>
          <p:cNvPr id="3" name="Espaço Reservado para Conteúdo 2">
            <a:extLst>
              <a:ext uri="{FF2B5EF4-FFF2-40B4-BE49-F238E27FC236}">
                <a16:creationId xmlns:a16="http://schemas.microsoft.com/office/drawing/2014/main" xmlns="" id="{CA1E63F7-9B4F-4818-A65E-C0173F1F5BF0}"/>
              </a:ext>
            </a:extLst>
          </p:cNvPr>
          <p:cNvSpPr>
            <a:spLocks noGrp="1"/>
          </p:cNvSpPr>
          <p:nvPr>
            <p:ph idx="1"/>
          </p:nvPr>
        </p:nvSpPr>
        <p:spPr/>
        <p:txBody>
          <a:bodyPr>
            <a:normAutofit fontScale="92500" lnSpcReduction="20000"/>
          </a:bodyPr>
          <a:lstStyle/>
          <a:p>
            <a:r>
              <a:rPr lang="pt-BR" b="1" dirty="0"/>
              <a:t>Dissolução</a:t>
            </a:r>
          </a:p>
          <a:p>
            <a:pPr marL="360000">
              <a:buFont typeface="Arial" panose="020B0604020202020204" pitchFamily="34" charset="0"/>
              <a:buChar char="•"/>
            </a:pPr>
            <a:r>
              <a:rPr lang="pt-BR" dirty="0"/>
              <a:t>Desnecessidade de intervenção judicial para sua dissolução. Entidade familiar de fato. A partir do momento que, no mundo fático, deixa de ser uma família, não há mais união estável. </a:t>
            </a:r>
          </a:p>
          <a:p>
            <a:pPr marL="360000">
              <a:buFont typeface="Arial" panose="020B0604020202020204" pitchFamily="34" charset="0"/>
              <a:buChar char="•"/>
            </a:pPr>
            <a:r>
              <a:rPr lang="pt-BR" dirty="0"/>
              <a:t>Circunstâncias em que será exigida ação judicial ou escritura pública para dissolução. Por exemplo, para uniões estáveis em que haja filhos menores de idade, será necessária intervenção judicial para dissolução. Possibilidade de dissolução por escritura pública, salvo se houver nascituro, filhos menores ou incapazes (733, CPC). Judicialização da extinção da união estável. O que foi reforçado pelas alterações da lei registral. </a:t>
            </a:r>
          </a:p>
          <a:p>
            <a:pPr marL="360000">
              <a:buFont typeface="Arial" panose="020B0604020202020204" pitchFamily="34" charset="0"/>
              <a:buChar char="•"/>
            </a:pPr>
            <a:r>
              <a:rPr lang="pt-BR" dirty="0"/>
              <a:t>Em caso de dissolução não consensual e discussões sobre partilha também. Escritura pública ou sentença homologatória será exigida para atos de registro (por exemplo, partilha de bem imóvel ou levantamento de valores junto a instituições, sobretudo bancárias). </a:t>
            </a:r>
          </a:p>
          <a:p>
            <a:pPr marL="360000">
              <a:buFont typeface="Arial" panose="020B0604020202020204" pitchFamily="34" charset="0"/>
              <a:buChar char="•"/>
            </a:pPr>
            <a:r>
              <a:rPr lang="pt-BR" dirty="0"/>
              <a:t>Discussão de culpa pelo fim da união estável. Entendimento majoritário: impossibilidade a partir da EC 66/2010. </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Literature_16x9_TP103431361">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AcademicLiterature_16x9_TP103431361.potx" id="{10A51EDA-1F74-47F8-9D24-96AA8A926B18}" vid="{D62E8601-A3CA-4F34-922A-54DE06C9E9CE}"/>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5f66cb3-5864-45ef-b59b-4b4ba760376d">
      <Terms xmlns="http://schemas.microsoft.com/office/infopath/2007/PartnerControls"/>
    </lcf76f155ced4ddcb4097134ff3c332f>
    <TaxCatchAll xmlns="41cec44a-e27f-4fc7-b8be-1a30e4ecf8e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C38C110D53B04646BB0C4779263D1BB2" ma:contentTypeVersion="16" ma:contentTypeDescription="Crie um novo documento." ma:contentTypeScope="" ma:versionID="76a80a323233b0554219faf53cccfed7">
  <xsd:schema xmlns:xsd="http://www.w3.org/2001/XMLSchema" xmlns:xs="http://www.w3.org/2001/XMLSchema" xmlns:p="http://schemas.microsoft.com/office/2006/metadata/properties" xmlns:ns2="c5f66cb3-5864-45ef-b59b-4b4ba760376d" xmlns:ns3="41cec44a-e27f-4fc7-b8be-1a30e4ecf8e1" targetNamespace="http://schemas.microsoft.com/office/2006/metadata/properties" ma:root="true" ma:fieldsID="38da7c0cbb73b6ae1858319539832809" ns2:_="" ns3:_="">
    <xsd:import namespace="c5f66cb3-5864-45ef-b59b-4b4ba760376d"/>
    <xsd:import namespace="41cec44a-e27f-4fc7-b8be-1a30e4ecf8e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f66cb3-5864-45ef-b59b-4b4ba76037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Marcações de imagem" ma:readOnly="false" ma:fieldId="{5cf76f15-5ced-4ddc-b409-7134ff3c332f}" ma:taxonomyMulti="true" ma:sspId="6f190a66-806e-43c5-8d31-5cae5a2f1c4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1cec44a-e27f-4fc7-b8be-1a30e4ecf8e1"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element name="TaxCatchAll" ma:index="23" nillable="true" ma:displayName="Taxonomy Catch All Column" ma:hidden="true" ma:list="{f65f205d-57c9-4ba6-b12d-edf2c9a99180}" ma:internalName="TaxCatchAll" ma:showField="CatchAllData" ma:web="41cec44a-e27f-4fc7-b8be-1a30e4ecf8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5E5707-220D-4353-A01A-5AB0FB7EF1EA}">
  <ds:schemaRefs>
    <ds:schemaRef ds:uri="http://schemas.microsoft.com/office/2006/documentManagement/types"/>
    <ds:schemaRef ds:uri="http://purl.org/dc/elements/1.1/"/>
    <ds:schemaRef ds:uri="c5f66cb3-5864-45ef-b59b-4b4ba760376d"/>
    <ds:schemaRef ds:uri="http://purl.org/dc/dcmitype/"/>
    <ds:schemaRef ds:uri="http://purl.org/dc/terms/"/>
    <ds:schemaRef ds:uri="http://www.w3.org/XML/1998/namespace"/>
    <ds:schemaRef ds:uri="http://schemas.openxmlformats.org/package/2006/metadata/core-properties"/>
    <ds:schemaRef ds:uri="41cec44a-e27f-4fc7-b8be-1a30e4ecf8e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886E7B76-8CB9-4D3A-8FBA-4501631BF109}">
  <ds:schemaRefs>
    <ds:schemaRef ds:uri="http://schemas.microsoft.com/sharepoint/v3/contenttype/forms"/>
  </ds:schemaRefs>
</ds:datastoreItem>
</file>

<file path=customXml/itemProps3.xml><?xml version="1.0" encoding="utf-8"?>
<ds:datastoreItem xmlns:ds="http://schemas.openxmlformats.org/officeDocument/2006/customXml" ds:itemID="{B9EC3AE9-1705-475D-BDD4-B40BBE294A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f66cb3-5864-45ef-b59b-4b4ba760376d"/>
    <ds:schemaRef ds:uri="41cec44a-e27f-4fc7-b8be-1a30e4ecf8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Apresentação acadêmica, design com fita e listras (widescreen)</Template>
  <TotalTime>0</TotalTime>
  <Words>1445</Words>
  <Application>Microsoft Office PowerPoint</Application>
  <PresentationFormat>Personalizar</PresentationFormat>
  <Paragraphs>46</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AcademicLiterature_16x9_TP103431361</vt:lpstr>
      <vt:lpstr>UNIÃO ESTÁVEL</vt:lpstr>
      <vt:lpstr>UNIÃO ESTÁVEL</vt:lpstr>
      <vt:lpstr>UNIÃO ESTÁVEL</vt:lpstr>
      <vt:lpstr>UNIÃO ESTÁVEL</vt:lpstr>
      <vt:lpstr>UNIÃO ESTÁVEL</vt:lpstr>
      <vt:lpstr>UNIÃO ESTÁVEL</vt:lpstr>
      <vt:lpstr>UNIÃO ESTÁVEL</vt:lpstr>
      <vt:lpstr>UNIÃO ESTÁVEL</vt:lpstr>
      <vt:lpstr>UNIÃO ESTÁVEL </vt:lpstr>
      <vt:lpstr>UNIÃO ESTÁVEL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2014-11-28T01:23:20Z</dcterms:created>
  <dcterms:modified xsi:type="dcterms:W3CDTF">2023-04-20T14:49:06Z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TC034313809991</vt:lpwstr>
  </property>
  <property fmtid="{D5CDD505-2E9C-101B-9397-08002B2CF9AE}" pid="3" name="ContentTypeId">
    <vt:lpwstr>0x010100C38C110D53B04646BB0C4779263D1BB2</vt:lpwstr>
  </property>
  <property fmtid="{D5CDD505-2E9C-101B-9397-08002B2CF9AE}" pid="4" name="MediaServiceImageTags">
    <vt:lpwstr/>
  </property>
</Properties>
</file>