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0" r:id="rId4"/>
    <p:sldId id="262" r:id="rId5"/>
    <p:sldId id="263" r:id="rId6"/>
    <p:sldId id="264" r:id="rId7"/>
    <p:sldId id="257" r:id="rId8"/>
    <p:sldId id="258" r:id="rId9"/>
    <p:sldId id="259" r:id="rId10"/>
    <p:sldId id="269" r:id="rId11"/>
    <p:sldId id="270" r:id="rId12"/>
    <p:sldId id="271" r:id="rId13"/>
    <p:sldId id="272" r:id="rId14"/>
  </p:sldIdLst>
  <p:sldSz cx="10287000" cy="6858000" type="35mm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9A755C-2070-45FF-A06B-9CD418AF5106}" v="1" dt="2022-05-30T12:16:26.0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00" autoAdjust="0"/>
  </p:normalViewPr>
  <p:slideViewPr>
    <p:cSldViewPr>
      <p:cViewPr varScale="1">
        <p:scale>
          <a:sx n="71" d="100"/>
          <a:sy n="71" d="100"/>
        </p:scale>
        <p:origin x="1122" y="54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57325" y="2209800"/>
            <a:ext cx="805815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pt-BR" noProof="0"/>
              <a:t>Clique para editar o título mestre</a:t>
            </a:r>
            <a:endParaRPr 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14500" y="3505200"/>
            <a:ext cx="7200900" cy="10668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pt-BR" noProof="0"/>
              <a:t>Clique para editar o estilo do subtítulo mestre</a:t>
            </a:r>
            <a:endParaRPr 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71525" y="60960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14725" y="60960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372350" y="60960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FC4DD87-DCFD-4025-947D-17D29E00D0F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85E180-3966-42FD-89B6-A26D1F28D04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1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65269" y="1295400"/>
            <a:ext cx="2164556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295400"/>
            <a:ext cx="6322219" cy="49530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B4A7913-1D67-4B43-97D0-A94FEF1F139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569CEA-F2AC-4574-8321-51E7E0001822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F9DF8C-57A6-4356-8209-53F24D694B4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1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243388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7" y="2286000"/>
            <a:ext cx="4243388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18D5A6-43E9-49BB-8D31-26A820FC776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1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50AD81-3636-4246-A3BD-88F31B48A27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0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9E255D-3FAD-45F2-B788-065DA38263D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55B6241-9F15-4FB8-AAF8-818F99E683A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6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8C0CC2-A555-4F84-9C02-CF1F78F3B11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1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1F6E8D7-E622-49CB-847C-CAF0301D498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5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88640"/>
            <a:ext cx="993710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Clique para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4948" y="1412776"/>
            <a:ext cx="993710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1052" y="2209800"/>
            <a:ext cx="8928991" cy="1143000"/>
          </a:xfrm>
        </p:spPr>
        <p:txBody>
          <a:bodyPr/>
          <a:lstStyle/>
          <a:p>
            <a:r>
              <a:rPr lang="en-US" dirty="0" err="1"/>
              <a:t>Política</a:t>
            </a:r>
            <a:r>
              <a:rPr lang="en-US" dirty="0"/>
              <a:t> Nacional de </a:t>
            </a:r>
            <a:r>
              <a:rPr lang="en-US" dirty="0" err="1"/>
              <a:t>Promoção</a:t>
            </a:r>
            <a:r>
              <a:rPr lang="en-US" dirty="0"/>
              <a:t> da Saúde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Revisão da Portaria MS/GM nº 687, de 30 de março de 2006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85"/>
    </mc:Choice>
    <mc:Fallback xmlns="">
      <p:transition spd="slow" advTm="21285"/>
    </mc:Fallback>
  </mc:AlternateContent>
  <p:extLst>
    <p:ext uri="{3A86A75C-4F4B-4683-9AE1-C65F6400EC91}">
      <p14:laserTraceLst xmlns:p14="http://schemas.microsoft.com/office/powerpoint/2010/main">
        <p14:tracePtLst>
          <p14:tracePt t="19988" x="2905125" y="322263"/>
          <p14:tracePt t="19992" x="3533775" y="704850"/>
          <p14:tracePt t="20000" x="4187825" y="1138238"/>
          <p14:tracePt t="20009" x="4935538" y="1631950"/>
          <p14:tracePt t="20017" x="5538788" y="2030413"/>
          <p14:tracePt t="20024" x="6048375" y="2354263"/>
          <p14:tracePt t="20033" x="6507163" y="2617788"/>
          <p14:tracePt t="20040" x="6897688" y="2838450"/>
          <p14:tracePt t="20049" x="7118350" y="2949575"/>
          <p14:tracePt t="20056" x="7254875" y="3008313"/>
          <p14:tracePt t="20066" x="7364413" y="3025775"/>
          <p14:tracePt t="20072" x="7466013" y="3025775"/>
          <p14:tracePt t="20080" x="7508875" y="3025775"/>
          <p14:tracePt t="20087" x="7543800" y="3016250"/>
          <p14:tracePt t="20095" x="7569200" y="3008313"/>
          <p14:tracePt t="20104" x="7569200" y="2982913"/>
          <p14:tracePt t="20113" x="7483475" y="2838450"/>
          <p14:tracePt t="20301" x="8043863" y="2719388"/>
          <p14:tracePt t="20309" x="8631238" y="2633663"/>
          <p14:tracePt t="20317" x="9326563" y="2582863"/>
          <p14:tracePt t="20324" x="9929813" y="2582863"/>
        </p14:tracePtLst>
      </p14:laserTrace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4949" y="116632"/>
            <a:ext cx="9937104" cy="504056"/>
          </a:xfrm>
        </p:spPr>
        <p:txBody>
          <a:bodyPr/>
          <a:lstStyle/>
          <a:p>
            <a:r>
              <a:rPr lang="pt-BR" sz="2800" dirty="0"/>
              <a:t>Aconselhamento / divulgação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4949" y="692696"/>
            <a:ext cx="9937104" cy="60486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Grupos de aconselhamento </a:t>
            </a:r>
            <a:r>
              <a:rPr lang="pt-BR" sz="2400" dirty="0"/>
              <a:t>(estilo de vida saudável)</a:t>
            </a:r>
            <a:endParaRPr lang="pt-BR" dirty="0"/>
          </a:p>
          <a:p>
            <a:pPr>
              <a:lnSpc>
                <a:spcPct val="150000"/>
              </a:lnSpc>
            </a:pPr>
            <a:r>
              <a:rPr lang="pt-BR" dirty="0"/>
              <a:t>Campanhas de divulgação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4949" y="116632"/>
            <a:ext cx="9937104" cy="504056"/>
          </a:xfrm>
        </p:spPr>
        <p:txBody>
          <a:bodyPr/>
          <a:lstStyle/>
          <a:p>
            <a:r>
              <a:rPr lang="pt-BR" sz="2800" dirty="0" err="1"/>
              <a:t>Intersetorialidade</a:t>
            </a:r>
            <a:r>
              <a:rPr lang="pt-BR" sz="2800" dirty="0"/>
              <a:t> / Parceiros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4949" y="692696"/>
            <a:ext cx="9937104" cy="60486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Pactuar com gestores</a:t>
            </a:r>
          </a:p>
          <a:p>
            <a:pPr>
              <a:lnSpc>
                <a:spcPct val="150000"/>
              </a:lnSpc>
            </a:pPr>
            <a:r>
              <a:rPr lang="pt-BR" dirty="0"/>
              <a:t>Mobilizar recursos</a:t>
            </a:r>
          </a:p>
          <a:p>
            <a:pPr>
              <a:lnSpc>
                <a:spcPct val="150000"/>
              </a:lnSpc>
            </a:pPr>
            <a:r>
              <a:rPr lang="pt-BR" dirty="0"/>
              <a:t>Formação de redes horizontais</a:t>
            </a:r>
          </a:p>
          <a:p>
            <a:pPr>
              <a:lnSpc>
                <a:spcPct val="150000"/>
              </a:lnSpc>
            </a:pPr>
            <a:r>
              <a:rPr lang="pt-BR" dirty="0"/>
              <a:t>Estimular e fortalecer</a:t>
            </a:r>
          </a:p>
          <a:p>
            <a:pPr>
              <a:lnSpc>
                <a:spcPct val="150000"/>
              </a:lnSpc>
            </a:pPr>
            <a:r>
              <a:rPr lang="pt-BR" dirty="0"/>
              <a:t>Resgatar – prática regular em espaços públicos</a:t>
            </a:r>
          </a:p>
          <a:p>
            <a:pPr>
              <a:lnSpc>
                <a:spcPct val="150000"/>
              </a:lnSpc>
            </a:pPr>
            <a:r>
              <a:rPr lang="pt-BR" dirty="0"/>
              <a:t>Articular parcerias - Ambiente e trabalho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4949" y="116632"/>
            <a:ext cx="9937104" cy="504056"/>
          </a:xfrm>
        </p:spPr>
        <p:txBody>
          <a:bodyPr/>
          <a:lstStyle/>
          <a:p>
            <a:r>
              <a:rPr lang="pt-BR" sz="2800" dirty="0"/>
              <a:t>Monitoramento e avaliação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4949" y="692696"/>
            <a:ext cx="9937104" cy="60486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Produzir evidências</a:t>
            </a:r>
          </a:p>
          <a:p>
            <a:pPr>
              <a:lnSpc>
                <a:spcPct val="150000"/>
              </a:lnSpc>
            </a:pPr>
            <a:r>
              <a:rPr lang="pt-BR" dirty="0"/>
              <a:t>Articulação com instituições de ensino/pesquisa</a:t>
            </a:r>
          </a:p>
          <a:p>
            <a:pPr>
              <a:lnSpc>
                <a:spcPct val="150000"/>
              </a:lnSpc>
            </a:pPr>
            <a:r>
              <a:rPr lang="pt-BR" dirty="0"/>
              <a:t>Consolidar a pesquisa com escolares (PENSE)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Valores e princípios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Reconhece a subjetividade das pessoas e dos coletivos no processo de atenção e cuidado em defesa da saúde e da vida</a:t>
            </a:r>
          </a:p>
        </p:txBody>
      </p:sp>
    </p:spTree>
    <p:extLst>
      <p:ext uri="{BB962C8B-B14F-4D97-AF65-F5344CB8AC3E}">
        <p14:creationId xmlns:p14="http://schemas.microsoft.com/office/powerpoint/2010/main" val="242856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37"/>
    </mc:Choice>
    <mc:Fallback xmlns="">
      <p:transition spd="slow" advTm="14037"/>
    </mc:Fallback>
  </mc:AlternateContent>
  <p:extLst>
    <p:ext uri="{3A86A75C-4F4B-4683-9AE1-C65F6400EC91}">
      <p14:laserTraceLst xmlns:p14="http://schemas.microsoft.com/office/powerpoint/2010/main">
        <p14:tracePtLst>
          <p14:tracePt t="12606" x="6872288" y="1895475"/>
          <p14:tracePt t="12611" x="5962650" y="1708150"/>
          <p14:tracePt t="12616" x="5257800" y="1622425"/>
          <p14:tracePt t="12624" x="4730750" y="1563688"/>
          <p14:tracePt t="12631" x="4324350" y="1546225"/>
          <p14:tracePt t="12639" x="4103688" y="1512888"/>
          <p14:tracePt t="12648" x="3975100" y="1504950"/>
          <p14:tracePt t="12654" x="3873500" y="1495425"/>
          <p14:tracePt t="12664" x="3797300" y="1477963"/>
          <p14:tracePt t="12671" x="3754438" y="1470025"/>
          <p14:tracePt t="12678" x="3729038" y="1444625"/>
          <p14:tracePt t="12918" x="3236913" y="1198563"/>
          <p14:tracePt t="12926" x="2557463" y="866775"/>
          <p14:tracePt t="12933" x="1911350" y="552450"/>
          <p14:tracePt t="12941" x="1384300" y="314325"/>
          <p14:tracePt t="12950" x="892175" y="127000"/>
          <p14:tracePt t="12956" x="654050" y="5080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Valores e princípios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Considera como valores fundantes no processo de sua concretização a solidariedade, a felicidade, a ética, o respeito às diversidades, a humanização, a corresponsabilidade, a justiça e a inclusão social</a:t>
            </a:r>
          </a:p>
        </p:txBody>
      </p:sp>
    </p:spTree>
    <p:extLst>
      <p:ext uri="{BB962C8B-B14F-4D97-AF65-F5344CB8AC3E}">
        <p14:creationId xmlns:p14="http://schemas.microsoft.com/office/powerpoint/2010/main" val="4004710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937104" cy="914400"/>
          </a:xfrm>
        </p:spPr>
        <p:txBody>
          <a:bodyPr/>
          <a:lstStyle/>
          <a:p>
            <a:r>
              <a:rPr lang="pt-BR" dirty="0"/>
              <a:t>Valores e </a:t>
            </a:r>
            <a:r>
              <a:rPr lang="pt-BR" u="sng" dirty="0"/>
              <a:t>princípios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4948" y="1124744"/>
            <a:ext cx="9937104" cy="5544616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/>
              <a:t>Equidade</a:t>
            </a:r>
          </a:p>
          <a:p>
            <a:pPr marL="0" indent="0" algn="ctr">
              <a:buNone/>
            </a:pPr>
            <a:r>
              <a:rPr lang="pt-BR" dirty="0"/>
              <a:t>Participação social</a:t>
            </a:r>
          </a:p>
          <a:p>
            <a:pPr marL="0" indent="0" algn="ctr">
              <a:buNone/>
            </a:pPr>
            <a:r>
              <a:rPr lang="pt-BR" dirty="0"/>
              <a:t>Autonomia</a:t>
            </a:r>
          </a:p>
          <a:p>
            <a:pPr marL="0" indent="0" algn="ctr">
              <a:buNone/>
            </a:pPr>
            <a:r>
              <a:rPr lang="pt-BR" dirty="0"/>
              <a:t>Empoderamento</a:t>
            </a:r>
          </a:p>
          <a:p>
            <a:pPr marL="0" indent="0" algn="ctr">
              <a:buNone/>
            </a:pPr>
            <a:r>
              <a:rPr lang="pt-BR" dirty="0" err="1"/>
              <a:t>Intersetorialidade</a:t>
            </a:r>
            <a:endParaRPr lang="pt-BR" dirty="0"/>
          </a:p>
          <a:p>
            <a:pPr marL="0" indent="0" algn="ctr">
              <a:buNone/>
            </a:pPr>
            <a:r>
              <a:rPr lang="pt-BR" dirty="0" err="1"/>
              <a:t>Intrassetorialidade</a:t>
            </a:r>
            <a:endParaRPr lang="pt-BR" dirty="0"/>
          </a:p>
          <a:p>
            <a:pPr marL="0" indent="0" algn="ctr">
              <a:buNone/>
            </a:pPr>
            <a:r>
              <a:rPr lang="pt-BR" dirty="0"/>
              <a:t>Sustentabilidade</a:t>
            </a:r>
          </a:p>
          <a:p>
            <a:pPr marL="0" indent="0" algn="ctr">
              <a:buNone/>
            </a:pPr>
            <a:r>
              <a:rPr lang="pt-BR" dirty="0"/>
              <a:t>Integralidade</a:t>
            </a:r>
          </a:p>
          <a:p>
            <a:pPr marL="0" indent="0" algn="ctr">
              <a:buNone/>
            </a:pPr>
            <a:r>
              <a:rPr lang="pt-BR" dirty="0"/>
              <a:t>Territorialidade</a:t>
            </a:r>
          </a:p>
        </p:txBody>
      </p:sp>
    </p:spTree>
    <p:extLst>
      <p:ext uri="{BB962C8B-B14F-4D97-AF65-F5344CB8AC3E}">
        <p14:creationId xmlns:p14="http://schemas.microsoft.com/office/powerpoint/2010/main" val="4158551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 geral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Promover a equidade e a melhoria das condições e dos modos de viver, ampliando a potencialidade da saúde individual e coletiva e reduzindo vulnerabilidades e riscos à saúde decorrentes dos determinantes sociais, econômicos, políticos, culturais e ambientais.</a:t>
            </a:r>
          </a:p>
        </p:txBody>
      </p:sp>
    </p:spTree>
    <p:extLst>
      <p:ext uri="{BB962C8B-B14F-4D97-AF65-F5344CB8AC3E}">
        <p14:creationId xmlns:p14="http://schemas.microsoft.com/office/powerpoint/2010/main" val="3110385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Temas transversais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4948" y="1268760"/>
            <a:ext cx="9937104" cy="52565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DSS – equidade e respeito a diversidade</a:t>
            </a:r>
          </a:p>
          <a:p>
            <a:pPr>
              <a:lnSpc>
                <a:spcPct val="150000"/>
              </a:lnSpc>
            </a:pPr>
            <a:r>
              <a:rPr lang="pt-BR" dirty="0"/>
              <a:t>Desenvolvimento sustentável</a:t>
            </a:r>
          </a:p>
          <a:p>
            <a:pPr>
              <a:lnSpc>
                <a:spcPct val="150000"/>
              </a:lnSpc>
            </a:pPr>
            <a:r>
              <a:rPr lang="pt-BR" dirty="0"/>
              <a:t>Produção de saúde e cuidado </a:t>
            </a:r>
          </a:p>
          <a:p>
            <a:pPr>
              <a:lnSpc>
                <a:spcPct val="150000"/>
              </a:lnSpc>
            </a:pPr>
            <a:r>
              <a:rPr lang="pt-BR" dirty="0"/>
              <a:t>Ambientes e territórios saudáveis</a:t>
            </a:r>
          </a:p>
          <a:p>
            <a:pPr>
              <a:lnSpc>
                <a:spcPct val="150000"/>
              </a:lnSpc>
            </a:pPr>
            <a:r>
              <a:rPr lang="pt-BR" dirty="0"/>
              <a:t>Vida no trabalho</a:t>
            </a:r>
          </a:p>
          <a:p>
            <a:pPr>
              <a:lnSpc>
                <a:spcPct val="150000"/>
              </a:lnSpc>
            </a:pPr>
            <a:r>
              <a:rPr lang="pt-BR" dirty="0"/>
              <a:t>Cultura de paz e direitos humanos</a:t>
            </a:r>
          </a:p>
        </p:txBody>
      </p:sp>
    </p:spTree>
    <p:extLst>
      <p:ext uri="{BB962C8B-B14F-4D97-AF65-F5344CB8AC3E}">
        <p14:creationId xmlns:p14="http://schemas.microsoft.com/office/powerpoint/2010/main" val="113139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Eixos operacionais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4948" y="980728"/>
            <a:ext cx="9937104" cy="56886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800" dirty="0" err="1"/>
              <a:t>Territorialização</a:t>
            </a:r>
            <a:endParaRPr lang="pt-BR" sz="2800" dirty="0"/>
          </a:p>
          <a:p>
            <a:pPr>
              <a:lnSpc>
                <a:spcPct val="150000"/>
              </a:lnSpc>
            </a:pPr>
            <a:r>
              <a:rPr lang="pt-BR" sz="2800" dirty="0"/>
              <a:t>Articulação e cooperação </a:t>
            </a:r>
            <a:r>
              <a:rPr lang="pt-BR" sz="2800" dirty="0" err="1"/>
              <a:t>intra</a:t>
            </a:r>
            <a:r>
              <a:rPr lang="pt-BR" sz="2800" dirty="0"/>
              <a:t> e intersetorial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Rede de atenção à saúde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Participação e controle social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Gestão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Educação e formação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Vigilância, monitoramento e avaliação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Produção e disseminação de conhecimentos e saberes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Comunicação social e mídia</a:t>
            </a:r>
          </a:p>
        </p:txBody>
      </p:sp>
    </p:spTree>
    <p:extLst>
      <p:ext uri="{BB962C8B-B14F-4D97-AF65-F5344CB8AC3E}">
        <p14:creationId xmlns:p14="http://schemas.microsoft.com/office/powerpoint/2010/main" val="111720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Temas prioritários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4948" y="1052736"/>
            <a:ext cx="9937104" cy="52565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800" dirty="0"/>
              <a:t>Formação e educação permanente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Alimentação adequada e saudável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Práticas corporais e atividades físicas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Enfrentamento ao uso de tabaco e seus derivados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Enfrentamento do uso abusivo do álcool e outras drogas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Promoção da mobilidade segura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Promoção da cultura de paz e dos direitos humanos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Promoção do desenvolvimento sustentável</a:t>
            </a:r>
          </a:p>
          <a:p>
            <a:pPr>
              <a:lnSpc>
                <a:spcPct val="150000"/>
              </a:lnSpc>
            </a:pPr>
            <a:endParaRPr lang="pt-BR" sz="2800" dirty="0"/>
          </a:p>
          <a:p>
            <a:pPr>
              <a:lnSpc>
                <a:spcPct val="150000"/>
              </a:lnSpc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82844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4949" y="116632"/>
            <a:ext cx="9937104" cy="504056"/>
          </a:xfrm>
        </p:spPr>
        <p:txBody>
          <a:bodyPr/>
          <a:lstStyle/>
          <a:p>
            <a:r>
              <a:rPr lang="pt-BR" sz="2800" dirty="0"/>
              <a:t>Atenção Básica de Saúde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4949" y="692696"/>
            <a:ext cx="9937104" cy="604867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dirty="0"/>
              <a:t>Mapear as ações</a:t>
            </a:r>
          </a:p>
          <a:p>
            <a:pPr>
              <a:lnSpc>
                <a:spcPct val="150000"/>
              </a:lnSpc>
            </a:pPr>
            <a:r>
              <a:rPr lang="pt-BR" dirty="0"/>
              <a:t>Oferecer atividade física</a:t>
            </a:r>
          </a:p>
          <a:p>
            <a:pPr>
              <a:lnSpc>
                <a:spcPct val="150000"/>
              </a:lnSpc>
            </a:pPr>
            <a:r>
              <a:rPr lang="pt-BR" dirty="0"/>
              <a:t>Capacitar trabalhadores</a:t>
            </a:r>
          </a:p>
          <a:p>
            <a:pPr>
              <a:lnSpc>
                <a:spcPct val="150000"/>
              </a:lnSpc>
            </a:pPr>
            <a:r>
              <a:rPr lang="pt-BR" dirty="0"/>
              <a:t>Inclusão</a:t>
            </a:r>
          </a:p>
          <a:p>
            <a:pPr>
              <a:lnSpc>
                <a:spcPct val="150000"/>
              </a:lnSpc>
            </a:pPr>
            <a:r>
              <a:rPr lang="pt-BR" dirty="0"/>
              <a:t>Mudanças ambientais</a:t>
            </a:r>
          </a:p>
          <a:p>
            <a:pPr>
              <a:lnSpc>
                <a:spcPct val="150000"/>
              </a:lnSpc>
            </a:pPr>
            <a:r>
              <a:rPr lang="pt-BR" dirty="0"/>
              <a:t>Pratique saúde no SUS</a:t>
            </a:r>
          </a:p>
          <a:p>
            <a:pPr lvl="1">
              <a:lnSpc>
                <a:spcPct val="150000"/>
              </a:lnSpc>
            </a:pPr>
            <a:r>
              <a:rPr lang="pt-BR" dirty="0"/>
              <a:t>Área física, equipe capacitada e articulação com a rede da atenção básica.</a:t>
            </a:r>
          </a:p>
          <a:p>
            <a:pPr>
              <a:lnSpc>
                <a:spcPct val="150000"/>
              </a:lnSpc>
            </a:pPr>
            <a:r>
              <a:rPr lang="pt-BR" dirty="0" err="1"/>
              <a:t>Intersetorialidade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Office Theme 11">
      <a:dk1>
        <a:srgbClr val="005A58"/>
      </a:dk1>
      <a:lt1>
        <a:srgbClr val="FFFFFF"/>
      </a:lt1>
      <a:dk2>
        <a:srgbClr val="0099CC"/>
      </a:dk2>
      <a:lt2>
        <a:srgbClr val="CCECFF"/>
      </a:lt2>
      <a:accent1>
        <a:srgbClr val="005EAC"/>
      </a:accent1>
      <a:accent2>
        <a:srgbClr val="6D6FC7"/>
      </a:accent2>
      <a:accent3>
        <a:srgbClr val="AACAE2"/>
      </a:accent3>
      <a:accent4>
        <a:srgbClr val="DADADA"/>
      </a:accent4>
      <a:accent5>
        <a:srgbClr val="AAB6D2"/>
      </a:accent5>
      <a:accent6>
        <a:srgbClr val="6264B4"/>
      </a:accent6>
      <a:hlink>
        <a:srgbClr val="99CCFF"/>
      </a:hlink>
      <a:folHlink>
        <a:srgbClr val="CCCCFF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FFFFFF"/>
        </a:lt1>
        <a:dk2>
          <a:srgbClr val="0099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C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777777"/>
        </a:dk1>
        <a:lt1>
          <a:srgbClr val="FFFFFF"/>
        </a:lt1>
        <a:dk2>
          <a:srgbClr val="999C8E"/>
        </a:dk2>
        <a:lt2>
          <a:srgbClr val="D1D1CB"/>
        </a:lt2>
        <a:accent1>
          <a:srgbClr val="658DA9"/>
        </a:accent1>
        <a:accent2>
          <a:srgbClr val="809EA8"/>
        </a:accent2>
        <a:accent3>
          <a:srgbClr val="CACBC6"/>
        </a:accent3>
        <a:accent4>
          <a:srgbClr val="DADADA"/>
        </a:accent4>
        <a:accent5>
          <a:srgbClr val="B8C5D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E6EAD8"/>
        </a:dk1>
        <a:lt1>
          <a:srgbClr val="F4F4E8"/>
        </a:lt1>
        <a:dk2>
          <a:srgbClr val="EAE9DE"/>
        </a:dk2>
        <a:lt2>
          <a:srgbClr val="969696"/>
        </a:lt2>
        <a:accent1>
          <a:srgbClr val="E68B2C"/>
        </a:accent1>
        <a:accent2>
          <a:srgbClr val="F2C977"/>
        </a:accent2>
        <a:accent3>
          <a:srgbClr val="F8F8F2"/>
        </a:accent3>
        <a:accent4>
          <a:srgbClr val="C4C8B8"/>
        </a:accent4>
        <a:accent5>
          <a:srgbClr val="F0C4AC"/>
        </a:accent5>
        <a:accent6>
          <a:srgbClr val="DBB66B"/>
        </a:accent6>
        <a:hlink>
          <a:srgbClr val="98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6289D8"/>
        </a:dk1>
        <a:lt1>
          <a:srgbClr val="FFFFFF"/>
        </a:lt1>
        <a:dk2>
          <a:srgbClr val="99CCFF"/>
        </a:dk2>
        <a:lt2>
          <a:srgbClr val="969696"/>
        </a:lt2>
        <a:accent1>
          <a:srgbClr val="C7DABE"/>
        </a:accent1>
        <a:accent2>
          <a:srgbClr val="FF9966"/>
        </a:accent2>
        <a:accent3>
          <a:srgbClr val="FFFFFF"/>
        </a:accent3>
        <a:accent4>
          <a:srgbClr val="5374B8"/>
        </a:accent4>
        <a:accent5>
          <a:srgbClr val="E0EADB"/>
        </a:accent5>
        <a:accent6>
          <a:srgbClr val="E78A5C"/>
        </a:accent6>
        <a:hlink>
          <a:srgbClr val="A8451A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3E3E5C"/>
        </a:dk1>
        <a:lt1>
          <a:srgbClr val="FFFFFF"/>
        </a:lt1>
        <a:dk2>
          <a:srgbClr val="CC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E2E2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099CC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CAE2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777777"/>
        </a:dk1>
        <a:lt1>
          <a:srgbClr val="FFFFFF"/>
        </a:lt1>
        <a:dk2>
          <a:srgbClr val="FFFFD9"/>
        </a:dk2>
        <a:lt2>
          <a:srgbClr val="EAEAEA"/>
        </a:lt2>
        <a:accent1>
          <a:srgbClr val="0099CC"/>
        </a:accent1>
        <a:accent2>
          <a:srgbClr val="33CCCC"/>
        </a:accent2>
        <a:accent3>
          <a:srgbClr val="FFFFE9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FFCC66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69696"/>
        </a:dk1>
        <a:lt1>
          <a:srgbClr val="FFFFFF"/>
        </a:lt1>
        <a:dk2>
          <a:srgbClr val="DDDDDD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7F7F7F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5886B4"/>
        </a:dk1>
        <a:lt1>
          <a:srgbClr val="FFFFFF"/>
        </a:lt1>
        <a:dk2>
          <a:srgbClr val="CDF1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A7299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5886B4"/>
        </a:dk1>
        <a:lt1>
          <a:srgbClr val="F4F4E8"/>
        </a:lt1>
        <a:dk2>
          <a:srgbClr val="00AAE6"/>
        </a:dk2>
        <a:lt2>
          <a:srgbClr val="808080"/>
        </a:lt2>
        <a:accent1>
          <a:srgbClr val="D0E2F5"/>
        </a:accent1>
        <a:accent2>
          <a:srgbClr val="6699CC"/>
        </a:accent2>
        <a:accent3>
          <a:srgbClr val="F8F8F2"/>
        </a:accent3>
        <a:accent4>
          <a:srgbClr val="4A7299"/>
        </a:accent4>
        <a:accent5>
          <a:srgbClr val="E4EEF9"/>
        </a:accent5>
        <a:accent6>
          <a:srgbClr val="5C8AB9"/>
        </a:accent6>
        <a:hlink>
          <a:srgbClr val="FF6600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0099CC"/>
        </a:dk2>
        <a:lt2>
          <a:srgbClr val="CCECFF"/>
        </a:lt2>
        <a:accent1>
          <a:srgbClr val="005EAC"/>
        </a:accent1>
        <a:accent2>
          <a:srgbClr val="6D6FC7"/>
        </a:accent2>
        <a:accent3>
          <a:srgbClr val="AACAE2"/>
        </a:accent3>
        <a:accent4>
          <a:srgbClr val="DADADA"/>
        </a:accent4>
        <a:accent5>
          <a:srgbClr val="AAB6D2"/>
        </a:accent5>
        <a:accent6>
          <a:srgbClr val="6264B4"/>
        </a:accent6>
        <a:hlink>
          <a:srgbClr val="99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336699"/>
        </a:dk1>
        <a:lt1>
          <a:srgbClr val="FFFFFF"/>
        </a:lt1>
        <a:dk2>
          <a:srgbClr val="99CCFF"/>
        </a:dk2>
        <a:lt2>
          <a:srgbClr val="E3EBF1"/>
        </a:lt2>
        <a:accent1>
          <a:srgbClr val="003399"/>
        </a:accent1>
        <a:accent2>
          <a:srgbClr val="457A8B"/>
        </a:accent2>
        <a:accent3>
          <a:srgbClr val="CAE2FF"/>
        </a:accent3>
        <a:accent4>
          <a:srgbClr val="DADADA"/>
        </a:accent4>
        <a:accent5>
          <a:srgbClr val="AAADCA"/>
        </a:accent5>
        <a:accent6>
          <a:srgbClr val="3E6E7D"/>
        </a:accent6>
        <a:hlink>
          <a:srgbClr val="66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3366"/>
        </a:dk1>
        <a:lt1>
          <a:srgbClr val="CCFFFF"/>
        </a:lt1>
        <a:dk2>
          <a:srgbClr val="6699FF"/>
        </a:dk2>
        <a:lt2>
          <a:srgbClr val="0785DB"/>
        </a:lt2>
        <a:accent1>
          <a:srgbClr val="4B78D3"/>
        </a:accent1>
        <a:accent2>
          <a:srgbClr val="00B000"/>
        </a:accent2>
        <a:accent3>
          <a:srgbClr val="B8CAFF"/>
        </a:accent3>
        <a:accent4>
          <a:srgbClr val="AEDADA"/>
        </a:accent4>
        <a:accent5>
          <a:srgbClr val="B1BEE6"/>
        </a:accent5>
        <a:accent6>
          <a:srgbClr val="009F00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4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B6FC1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BBDD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281EF72-BC10-4950-8E31-38DC9B4904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Modelo de design do gel azul</Template>
  <TotalTime>23</TotalTime>
  <Words>353</Words>
  <Application>Microsoft Office PowerPoint</Application>
  <PresentationFormat>Slides de 35 mm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Arial Black</vt:lpstr>
      <vt:lpstr>Tema do Office</vt:lpstr>
      <vt:lpstr>Política Nacional de Promoção da Saúde</vt:lpstr>
      <vt:lpstr>Valores e princípios</vt:lpstr>
      <vt:lpstr>Valores e princípios</vt:lpstr>
      <vt:lpstr>Valores e princípios</vt:lpstr>
      <vt:lpstr>Objetivo geral</vt:lpstr>
      <vt:lpstr>Temas transversais</vt:lpstr>
      <vt:lpstr>Eixos operacionais</vt:lpstr>
      <vt:lpstr>Temas prioritários</vt:lpstr>
      <vt:lpstr>Atenção Básica de Saúde</vt:lpstr>
      <vt:lpstr>Aconselhamento / divulgação</vt:lpstr>
      <vt:lpstr>Intersetorialidade / Parceiros</vt:lpstr>
      <vt:lpstr>Monitoramento e avaliação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Rev</dc:creator>
  <cp:keywords/>
  <dc:description/>
  <cp:lastModifiedBy>Douglas Andrade</cp:lastModifiedBy>
  <cp:revision>6</cp:revision>
  <dcterms:created xsi:type="dcterms:W3CDTF">2015-07-31T12:09:38Z</dcterms:created>
  <dcterms:modified xsi:type="dcterms:W3CDTF">2022-06-06T10:45:23Z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TC010721191046</vt:lpwstr>
  </property>
</Properties>
</file>