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581" r:id="rId3"/>
    <p:sldId id="574" r:id="rId4"/>
    <p:sldId id="572" r:id="rId5"/>
    <p:sldId id="570" r:id="rId6"/>
    <p:sldId id="571" r:id="rId7"/>
    <p:sldId id="573" r:id="rId8"/>
    <p:sldId id="304" r:id="rId9"/>
    <p:sldId id="576" r:id="rId10"/>
    <p:sldId id="305" r:id="rId11"/>
    <p:sldId id="306" r:id="rId12"/>
    <p:sldId id="307" r:id="rId13"/>
    <p:sldId id="308" r:id="rId14"/>
    <p:sldId id="314" r:id="rId15"/>
    <p:sldId id="310" r:id="rId16"/>
    <p:sldId id="309" r:id="rId17"/>
    <p:sldId id="291" r:id="rId18"/>
    <p:sldId id="318" r:id="rId19"/>
    <p:sldId id="317" r:id="rId20"/>
    <p:sldId id="319" r:id="rId21"/>
    <p:sldId id="258" r:id="rId22"/>
    <p:sldId id="277" r:id="rId23"/>
    <p:sldId id="257" r:id="rId24"/>
    <p:sldId id="292" r:id="rId25"/>
    <p:sldId id="263" r:id="rId26"/>
    <p:sldId id="294" r:id="rId27"/>
    <p:sldId id="575" r:id="rId28"/>
    <p:sldId id="577" r:id="rId29"/>
    <p:sldId id="322" r:id="rId30"/>
    <p:sldId id="561" r:id="rId31"/>
    <p:sldId id="578" r:id="rId32"/>
    <p:sldId id="579" r:id="rId33"/>
    <p:sldId id="566" r:id="rId34"/>
    <p:sldId id="494" r:id="rId35"/>
    <p:sldId id="580" r:id="rId36"/>
    <p:sldId id="553" r:id="rId37"/>
    <p:sldId id="567" r:id="rId38"/>
    <p:sldId id="38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3" d="100"/>
          <a:sy n="73"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5AAE1-9C88-41F1-8BA3-41A98509F19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110D665F-7265-453C-BED7-698A3F6A2078}">
      <dgm:prSet/>
      <dgm:spPr/>
      <dgm:t>
        <a:bodyPr/>
        <a:lstStyle/>
        <a:p>
          <a:r>
            <a:rPr lang="en-US">
              <a:solidFill>
                <a:schemeClr val="tx1"/>
              </a:solidFill>
            </a:rPr>
            <a:t>Ethnographer = actor-oriented (trained on the culture of which it is itself a part)</a:t>
          </a:r>
        </a:p>
      </dgm:t>
    </dgm:pt>
    <dgm:pt modelId="{63F365FF-1573-4AD7-9BCE-30E02FBF0861}" type="parTrans" cxnId="{B7A289A9-3940-4932-8222-2C5A80D03019}">
      <dgm:prSet/>
      <dgm:spPr/>
      <dgm:t>
        <a:bodyPr/>
        <a:lstStyle/>
        <a:p>
          <a:endParaRPr lang="en-US">
            <a:solidFill>
              <a:schemeClr val="tx1"/>
            </a:solidFill>
          </a:endParaRPr>
        </a:p>
      </dgm:t>
    </dgm:pt>
    <dgm:pt modelId="{1B65DEEC-5B8D-4752-A214-BEA313B10ECA}" type="sibTrans" cxnId="{B7A289A9-3940-4932-8222-2C5A80D03019}">
      <dgm:prSet/>
      <dgm:spPr/>
      <dgm:t>
        <a:bodyPr/>
        <a:lstStyle/>
        <a:p>
          <a:endParaRPr lang="en-US">
            <a:solidFill>
              <a:schemeClr val="tx1"/>
            </a:solidFill>
          </a:endParaRPr>
        </a:p>
      </dgm:t>
    </dgm:pt>
    <dgm:pt modelId="{E6527D75-7EDC-473F-ABB5-66A167102D20}">
      <dgm:prSet/>
      <dgm:spPr/>
      <dgm:t>
        <a:bodyPr/>
        <a:lstStyle/>
        <a:p>
          <a:r>
            <a:rPr lang="en-US" b="1">
              <a:solidFill>
                <a:schemeClr val="tx1"/>
              </a:solidFill>
            </a:rPr>
            <a:t>3 (+1) characteristics of ethnographic description</a:t>
          </a:r>
          <a:r>
            <a:rPr lang="en-US">
              <a:solidFill>
                <a:schemeClr val="tx1"/>
              </a:solidFill>
            </a:rPr>
            <a:t>: </a:t>
          </a:r>
        </a:p>
      </dgm:t>
    </dgm:pt>
    <dgm:pt modelId="{0F86CFBE-2FD7-4E55-B5D1-6B5BE3A5B0E7}" type="parTrans" cxnId="{0A478B56-9080-42C3-BCB4-EE0089EB44D0}">
      <dgm:prSet/>
      <dgm:spPr/>
      <dgm:t>
        <a:bodyPr/>
        <a:lstStyle/>
        <a:p>
          <a:endParaRPr lang="en-US">
            <a:solidFill>
              <a:schemeClr val="tx1"/>
            </a:solidFill>
          </a:endParaRPr>
        </a:p>
      </dgm:t>
    </dgm:pt>
    <dgm:pt modelId="{F9703FFA-3460-46CF-BB94-B28386FD37D4}" type="sibTrans" cxnId="{0A478B56-9080-42C3-BCB4-EE0089EB44D0}">
      <dgm:prSet/>
      <dgm:spPr/>
      <dgm:t>
        <a:bodyPr/>
        <a:lstStyle/>
        <a:p>
          <a:endParaRPr lang="en-US">
            <a:solidFill>
              <a:schemeClr val="tx1"/>
            </a:solidFill>
          </a:endParaRPr>
        </a:p>
      </dgm:t>
    </dgm:pt>
    <dgm:pt modelId="{FDB83F95-3DF8-4B5C-937A-383A7CC5DDCF}">
      <dgm:prSet/>
      <dgm:spPr/>
      <dgm:t>
        <a:bodyPr/>
        <a:lstStyle/>
        <a:p>
          <a:r>
            <a:rPr lang="en-US">
              <a:solidFill>
                <a:schemeClr val="tx1"/>
              </a:solidFill>
            </a:rPr>
            <a:t>1) it is interpretive</a:t>
          </a:r>
        </a:p>
      </dgm:t>
    </dgm:pt>
    <dgm:pt modelId="{91CC5F18-0B89-427E-AABD-DADC15A69EC2}" type="parTrans" cxnId="{0816CC43-076E-4A87-A4F3-A6150E1B06E0}">
      <dgm:prSet/>
      <dgm:spPr/>
      <dgm:t>
        <a:bodyPr/>
        <a:lstStyle/>
        <a:p>
          <a:endParaRPr lang="en-US">
            <a:solidFill>
              <a:schemeClr val="tx1"/>
            </a:solidFill>
          </a:endParaRPr>
        </a:p>
      </dgm:t>
    </dgm:pt>
    <dgm:pt modelId="{A54F6382-48DA-420B-910B-AB6D27611E5F}" type="sibTrans" cxnId="{0816CC43-076E-4A87-A4F3-A6150E1B06E0}">
      <dgm:prSet/>
      <dgm:spPr/>
      <dgm:t>
        <a:bodyPr/>
        <a:lstStyle/>
        <a:p>
          <a:endParaRPr lang="en-US">
            <a:solidFill>
              <a:schemeClr val="tx1"/>
            </a:solidFill>
          </a:endParaRPr>
        </a:p>
      </dgm:t>
    </dgm:pt>
    <dgm:pt modelId="{8E7885F0-02FB-49BE-98F0-4BD05F3A8846}">
      <dgm:prSet/>
      <dgm:spPr/>
      <dgm:t>
        <a:bodyPr/>
        <a:lstStyle/>
        <a:p>
          <a:r>
            <a:rPr lang="en-US">
              <a:solidFill>
                <a:schemeClr val="tx1"/>
              </a:solidFill>
            </a:rPr>
            <a:t>2) what it is interpretive of is the flow of social discourse</a:t>
          </a:r>
        </a:p>
      </dgm:t>
    </dgm:pt>
    <dgm:pt modelId="{90E5CAC1-7D51-4A42-A3C1-B72F16BB4F7D}" type="parTrans" cxnId="{938A1D4A-883B-4E19-8C74-26F4E8A68D61}">
      <dgm:prSet/>
      <dgm:spPr/>
      <dgm:t>
        <a:bodyPr/>
        <a:lstStyle/>
        <a:p>
          <a:endParaRPr lang="en-US">
            <a:solidFill>
              <a:schemeClr val="tx1"/>
            </a:solidFill>
          </a:endParaRPr>
        </a:p>
      </dgm:t>
    </dgm:pt>
    <dgm:pt modelId="{6C398F55-9FED-4EC7-AED8-868691CF54A4}" type="sibTrans" cxnId="{938A1D4A-883B-4E19-8C74-26F4E8A68D61}">
      <dgm:prSet/>
      <dgm:spPr/>
      <dgm:t>
        <a:bodyPr/>
        <a:lstStyle/>
        <a:p>
          <a:endParaRPr lang="en-US">
            <a:solidFill>
              <a:schemeClr val="tx1"/>
            </a:solidFill>
          </a:endParaRPr>
        </a:p>
      </dgm:t>
    </dgm:pt>
    <dgm:pt modelId="{889BEAF3-F48B-4F8F-98F7-FDBCAF454FCE}">
      <dgm:prSet/>
      <dgm:spPr/>
      <dgm:t>
        <a:bodyPr/>
        <a:lstStyle/>
        <a:p>
          <a:r>
            <a:rPr lang="en-US" dirty="0">
              <a:solidFill>
                <a:schemeClr val="tx1"/>
              </a:solidFill>
            </a:rPr>
            <a:t>3) the interpreting involved consists in trying to rescue the “said” of such discourse</a:t>
          </a:r>
        </a:p>
      </dgm:t>
    </dgm:pt>
    <dgm:pt modelId="{B37C6EF2-BB5D-4BDA-94A4-DD94B74429C5}" type="parTrans" cxnId="{4D888A7E-380B-4973-B5DF-4D6FDB44909C}">
      <dgm:prSet/>
      <dgm:spPr/>
      <dgm:t>
        <a:bodyPr/>
        <a:lstStyle/>
        <a:p>
          <a:endParaRPr lang="en-US">
            <a:solidFill>
              <a:schemeClr val="tx1"/>
            </a:solidFill>
          </a:endParaRPr>
        </a:p>
      </dgm:t>
    </dgm:pt>
    <dgm:pt modelId="{A4991C88-367B-4811-8B6C-50184EB62054}" type="sibTrans" cxnId="{4D888A7E-380B-4973-B5DF-4D6FDB44909C}">
      <dgm:prSet/>
      <dgm:spPr/>
      <dgm:t>
        <a:bodyPr/>
        <a:lstStyle/>
        <a:p>
          <a:endParaRPr lang="en-US">
            <a:solidFill>
              <a:schemeClr val="tx1"/>
            </a:solidFill>
          </a:endParaRPr>
        </a:p>
      </dgm:t>
    </dgm:pt>
    <dgm:pt modelId="{3AADD546-EB7C-4EC1-96E7-24454DD6DDAA}">
      <dgm:prSet/>
      <dgm:spPr/>
      <dgm:t>
        <a:bodyPr/>
        <a:lstStyle/>
        <a:p>
          <a:r>
            <a:rPr lang="en-US">
              <a:solidFill>
                <a:schemeClr val="tx1"/>
              </a:solidFill>
            </a:rPr>
            <a:t>4) it is microscopic</a:t>
          </a:r>
        </a:p>
      </dgm:t>
    </dgm:pt>
    <dgm:pt modelId="{FCB11A74-B4B9-440F-B5DC-56CD9D0710F0}" type="parTrans" cxnId="{A080FBFE-159F-4F9A-8FC8-CAB779C90BE8}">
      <dgm:prSet/>
      <dgm:spPr/>
      <dgm:t>
        <a:bodyPr/>
        <a:lstStyle/>
        <a:p>
          <a:endParaRPr lang="en-US">
            <a:solidFill>
              <a:schemeClr val="tx1"/>
            </a:solidFill>
          </a:endParaRPr>
        </a:p>
      </dgm:t>
    </dgm:pt>
    <dgm:pt modelId="{F6989B69-13B5-4E22-90C2-5F2391AEC083}" type="sibTrans" cxnId="{A080FBFE-159F-4F9A-8FC8-CAB779C90BE8}">
      <dgm:prSet/>
      <dgm:spPr/>
      <dgm:t>
        <a:bodyPr/>
        <a:lstStyle/>
        <a:p>
          <a:endParaRPr lang="en-US">
            <a:solidFill>
              <a:schemeClr val="tx1"/>
            </a:solidFill>
          </a:endParaRPr>
        </a:p>
      </dgm:t>
    </dgm:pt>
    <dgm:pt modelId="{AC5253FD-C6ED-40CA-8C20-AB0E0795557A}" type="pres">
      <dgm:prSet presAssocID="{9935AAE1-9C88-41F1-8BA3-41A98509F197}" presName="Name0" presStyleCnt="0">
        <dgm:presLayoutVars>
          <dgm:dir/>
          <dgm:resizeHandles val="exact"/>
        </dgm:presLayoutVars>
      </dgm:prSet>
      <dgm:spPr/>
    </dgm:pt>
    <dgm:pt modelId="{23FB9277-91C4-4E3E-8CDC-E0C25C81356E}" type="pres">
      <dgm:prSet presAssocID="{110D665F-7265-453C-BED7-698A3F6A2078}" presName="node" presStyleLbl="node1" presStyleIdx="0" presStyleCnt="6">
        <dgm:presLayoutVars>
          <dgm:bulletEnabled val="1"/>
        </dgm:presLayoutVars>
      </dgm:prSet>
      <dgm:spPr/>
    </dgm:pt>
    <dgm:pt modelId="{7572987B-7FFE-41CC-A3EC-95EB5202B9B7}" type="pres">
      <dgm:prSet presAssocID="{1B65DEEC-5B8D-4752-A214-BEA313B10ECA}" presName="sibTrans" presStyleLbl="sibTrans1D1" presStyleIdx="0" presStyleCnt="5"/>
      <dgm:spPr/>
    </dgm:pt>
    <dgm:pt modelId="{18005045-04D0-4171-9C02-2FF81EB4A540}" type="pres">
      <dgm:prSet presAssocID="{1B65DEEC-5B8D-4752-A214-BEA313B10ECA}" presName="connectorText" presStyleLbl="sibTrans1D1" presStyleIdx="0" presStyleCnt="5"/>
      <dgm:spPr/>
    </dgm:pt>
    <dgm:pt modelId="{62098D71-7CED-44ED-9042-0D282DC983B6}" type="pres">
      <dgm:prSet presAssocID="{E6527D75-7EDC-473F-ABB5-66A167102D20}" presName="node" presStyleLbl="node1" presStyleIdx="1" presStyleCnt="6">
        <dgm:presLayoutVars>
          <dgm:bulletEnabled val="1"/>
        </dgm:presLayoutVars>
      </dgm:prSet>
      <dgm:spPr/>
    </dgm:pt>
    <dgm:pt modelId="{CD39ABFC-E349-4F57-AA62-50A792606AFC}" type="pres">
      <dgm:prSet presAssocID="{F9703FFA-3460-46CF-BB94-B28386FD37D4}" presName="sibTrans" presStyleLbl="sibTrans1D1" presStyleIdx="1" presStyleCnt="5"/>
      <dgm:spPr/>
    </dgm:pt>
    <dgm:pt modelId="{294425AE-42AB-49C2-B20B-022DEC34FC28}" type="pres">
      <dgm:prSet presAssocID="{F9703FFA-3460-46CF-BB94-B28386FD37D4}" presName="connectorText" presStyleLbl="sibTrans1D1" presStyleIdx="1" presStyleCnt="5"/>
      <dgm:spPr/>
    </dgm:pt>
    <dgm:pt modelId="{B428E844-B7A4-434A-8B05-463CE6BE6974}" type="pres">
      <dgm:prSet presAssocID="{FDB83F95-3DF8-4B5C-937A-383A7CC5DDCF}" presName="node" presStyleLbl="node1" presStyleIdx="2" presStyleCnt="6">
        <dgm:presLayoutVars>
          <dgm:bulletEnabled val="1"/>
        </dgm:presLayoutVars>
      </dgm:prSet>
      <dgm:spPr/>
    </dgm:pt>
    <dgm:pt modelId="{941CECCF-23F6-4FF2-BF5D-734DF95BD286}" type="pres">
      <dgm:prSet presAssocID="{A54F6382-48DA-420B-910B-AB6D27611E5F}" presName="sibTrans" presStyleLbl="sibTrans1D1" presStyleIdx="2" presStyleCnt="5"/>
      <dgm:spPr/>
    </dgm:pt>
    <dgm:pt modelId="{AD805027-172E-43D6-9845-86A3F4B70AA1}" type="pres">
      <dgm:prSet presAssocID="{A54F6382-48DA-420B-910B-AB6D27611E5F}" presName="connectorText" presStyleLbl="sibTrans1D1" presStyleIdx="2" presStyleCnt="5"/>
      <dgm:spPr/>
    </dgm:pt>
    <dgm:pt modelId="{9F7B93C6-6EF7-4844-B7E2-27CFFA6281EE}" type="pres">
      <dgm:prSet presAssocID="{8E7885F0-02FB-49BE-98F0-4BD05F3A8846}" presName="node" presStyleLbl="node1" presStyleIdx="3" presStyleCnt="6">
        <dgm:presLayoutVars>
          <dgm:bulletEnabled val="1"/>
        </dgm:presLayoutVars>
      </dgm:prSet>
      <dgm:spPr/>
    </dgm:pt>
    <dgm:pt modelId="{77E9D7A6-2FD8-4436-8987-C271889D1D1D}" type="pres">
      <dgm:prSet presAssocID="{6C398F55-9FED-4EC7-AED8-868691CF54A4}" presName="sibTrans" presStyleLbl="sibTrans1D1" presStyleIdx="3" presStyleCnt="5"/>
      <dgm:spPr/>
    </dgm:pt>
    <dgm:pt modelId="{D74C0572-F424-45FB-A30B-1BF7E0C40D66}" type="pres">
      <dgm:prSet presAssocID="{6C398F55-9FED-4EC7-AED8-868691CF54A4}" presName="connectorText" presStyleLbl="sibTrans1D1" presStyleIdx="3" presStyleCnt="5"/>
      <dgm:spPr/>
    </dgm:pt>
    <dgm:pt modelId="{20A579C6-9D42-4C6B-B813-2B0FD9DB941F}" type="pres">
      <dgm:prSet presAssocID="{889BEAF3-F48B-4F8F-98F7-FDBCAF454FCE}" presName="node" presStyleLbl="node1" presStyleIdx="4" presStyleCnt="6">
        <dgm:presLayoutVars>
          <dgm:bulletEnabled val="1"/>
        </dgm:presLayoutVars>
      </dgm:prSet>
      <dgm:spPr/>
    </dgm:pt>
    <dgm:pt modelId="{3A04BA5A-EBE5-42F5-83E1-3C61D9C3C7A0}" type="pres">
      <dgm:prSet presAssocID="{A4991C88-367B-4811-8B6C-50184EB62054}" presName="sibTrans" presStyleLbl="sibTrans1D1" presStyleIdx="4" presStyleCnt="5"/>
      <dgm:spPr/>
    </dgm:pt>
    <dgm:pt modelId="{57C48FCC-D91A-4134-BFAC-E3130C55FCFD}" type="pres">
      <dgm:prSet presAssocID="{A4991C88-367B-4811-8B6C-50184EB62054}" presName="connectorText" presStyleLbl="sibTrans1D1" presStyleIdx="4" presStyleCnt="5"/>
      <dgm:spPr/>
    </dgm:pt>
    <dgm:pt modelId="{F321F3FD-0453-4C3B-86DA-F23D3E1C3681}" type="pres">
      <dgm:prSet presAssocID="{3AADD546-EB7C-4EC1-96E7-24454DD6DDAA}" presName="node" presStyleLbl="node1" presStyleIdx="5" presStyleCnt="6">
        <dgm:presLayoutVars>
          <dgm:bulletEnabled val="1"/>
        </dgm:presLayoutVars>
      </dgm:prSet>
      <dgm:spPr/>
    </dgm:pt>
  </dgm:ptLst>
  <dgm:cxnLst>
    <dgm:cxn modelId="{F4657019-89CE-4281-983F-C7B60B2A7A1B}" type="presOf" srcId="{1B65DEEC-5B8D-4752-A214-BEA313B10ECA}" destId="{7572987B-7FFE-41CC-A3EC-95EB5202B9B7}" srcOrd="0" destOrd="0" presId="urn:microsoft.com/office/officeart/2016/7/layout/RepeatingBendingProcessNew"/>
    <dgm:cxn modelId="{AC91A539-7B73-4077-80E1-B433CC741F33}" type="presOf" srcId="{9935AAE1-9C88-41F1-8BA3-41A98509F197}" destId="{AC5253FD-C6ED-40CA-8C20-AB0E0795557A}" srcOrd="0" destOrd="0" presId="urn:microsoft.com/office/officeart/2016/7/layout/RepeatingBendingProcessNew"/>
    <dgm:cxn modelId="{049F093B-B58D-4413-9B8D-C2D4F5C7C4C1}" type="presOf" srcId="{8E7885F0-02FB-49BE-98F0-4BD05F3A8846}" destId="{9F7B93C6-6EF7-4844-B7E2-27CFFA6281EE}" srcOrd="0" destOrd="0" presId="urn:microsoft.com/office/officeart/2016/7/layout/RepeatingBendingProcessNew"/>
    <dgm:cxn modelId="{0816CC43-076E-4A87-A4F3-A6150E1B06E0}" srcId="{9935AAE1-9C88-41F1-8BA3-41A98509F197}" destId="{FDB83F95-3DF8-4B5C-937A-383A7CC5DDCF}" srcOrd="2" destOrd="0" parTransId="{91CC5F18-0B89-427E-AABD-DADC15A69EC2}" sibTransId="{A54F6382-48DA-420B-910B-AB6D27611E5F}"/>
    <dgm:cxn modelId="{938A1D4A-883B-4E19-8C74-26F4E8A68D61}" srcId="{9935AAE1-9C88-41F1-8BA3-41A98509F197}" destId="{8E7885F0-02FB-49BE-98F0-4BD05F3A8846}" srcOrd="3" destOrd="0" parTransId="{90E5CAC1-7D51-4A42-A3C1-B72F16BB4F7D}" sibTransId="{6C398F55-9FED-4EC7-AED8-868691CF54A4}"/>
    <dgm:cxn modelId="{0BEC3C53-D441-4D2B-A4DB-BD23DB5D1F18}" type="presOf" srcId="{6C398F55-9FED-4EC7-AED8-868691CF54A4}" destId="{D74C0572-F424-45FB-A30B-1BF7E0C40D66}" srcOrd="1" destOrd="0" presId="urn:microsoft.com/office/officeart/2016/7/layout/RepeatingBendingProcessNew"/>
    <dgm:cxn modelId="{4F16AE53-2285-4E5A-AB81-C88011C55A4B}" type="presOf" srcId="{E6527D75-7EDC-473F-ABB5-66A167102D20}" destId="{62098D71-7CED-44ED-9042-0D282DC983B6}" srcOrd="0" destOrd="0" presId="urn:microsoft.com/office/officeart/2016/7/layout/RepeatingBendingProcessNew"/>
    <dgm:cxn modelId="{0A478B56-9080-42C3-BCB4-EE0089EB44D0}" srcId="{9935AAE1-9C88-41F1-8BA3-41A98509F197}" destId="{E6527D75-7EDC-473F-ABB5-66A167102D20}" srcOrd="1" destOrd="0" parTransId="{0F86CFBE-2FD7-4E55-B5D1-6B5BE3A5B0E7}" sibTransId="{F9703FFA-3460-46CF-BB94-B28386FD37D4}"/>
    <dgm:cxn modelId="{15DFC87D-0652-4889-AE5C-DEEA97CE1A7C}" type="presOf" srcId="{A54F6382-48DA-420B-910B-AB6D27611E5F}" destId="{941CECCF-23F6-4FF2-BF5D-734DF95BD286}" srcOrd="0" destOrd="0" presId="urn:microsoft.com/office/officeart/2016/7/layout/RepeatingBendingProcessNew"/>
    <dgm:cxn modelId="{4D888A7E-380B-4973-B5DF-4D6FDB44909C}" srcId="{9935AAE1-9C88-41F1-8BA3-41A98509F197}" destId="{889BEAF3-F48B-4F8F-98F7-FDBCAF454FCE}" srcOrd="4" destOrd="0" parTransId="{B37C6EF2-BB5D-4BDA-94A4-DD94B74429C5}" sibTransId="{A4991C88-367B-4811-8B6C-50184EB62054}"/>
    <dgm:cxn modelId="{432EC585-D1AF-4548-9B4F-28B1696DE896}" type="presOf" srcId="{889BEAF3-F48B-4F8F-98F7-FDBCAF454FCE}" destId="{20A579C6-9D42-4C6B-B813-2B0FD9DB941F}" srcOrd="0" destOrd="0" presId="urn:microsoft.com/office/officeart/2016/7/layout/RepeatingBendingProcessNew"/>
    <dgm:cxn modelId="{41C9598C-868F-4B08-B1A6-EF4BDCB5E036}" type="presOf" srcId="{A54F6382-48DA-420B-910B-AB6D27611E5F}" destId="{AD805027-172E-43D6-9845-86A3F4B70AA1}" srcOrd="1" destOrd="0" presId="urn:microsoft.com/office/officeart/2016/7/layout/RepeatingBendingProcessNew"/>
    <dgm:cxn modelId="{EA17EFA2-1AD3-408E-9ECA-524F816C3AF6}" type="presOf" srcId="{3AADD546-EB7C-4EC1-96E7-24454DD6DDAA}" destId="{F321F3FD-0453-4C3B-86DA-F23D3E1C3681}" srcOrd="0" destOrd="0" presId="urn:microsoft.com/office/officeart/2016/7/layout/RepeatingBendingProcessNew"/>
    <dgm:cxn modelId="{F374EFA5-D6F5-4B55-9A6C-099F21F761C1}" type="presOf" srcId="{1B65DEEC-5B8D-4752-A214-BEA313B10ECA}" destId="{18005045-04D0-4171-9C02-2FF81EB4A540}" srcOrd="1" destOrd="0" presId="urn:microsoft.com/office/officeart/2016/7/layout/RepeatingBendingProcessNew"/>
    <dgm:cxn modelId="{B7A289A9-3940-4932-8222-2C5A80D03019}" srcId="{9935AAE1-9C88-41F1-8BA3-41A98509F197}" destId="{110D665F-7265-453C-BED7-698A3F6A2078}" srcOrd="0" destOrd="0" parTransId="{63F365FF-1573-4AD7-9BCE-30E02FBF0861}" sibTransId="{1B65DEEC-5B8D-4752-A214-BEA313B10ECA}"/>
    <dgm:cxn modelId="{8C53E0B1-2DF1-48F1-8FE9-F7F14A14135D}" type="presOf" srcId="{6C398F55-9FED-4EC7-AED8-868691CF54A4}" destId="{77E9D7A6-2FD8-4436-8987-C271889D1D1D}" srcOrd="0" destOrd="0" presId="urn:microsoft.com/office/officeart/2016/7/layout/RepeatingBendingProcessNew"/>
    <dgm:cxn modelId="{4A4868B4-ABB6-417F-A56B-A71E8CBF4D96}" type="presOf" srcId="{FDB83F95-3DF8-4B5C-937A-383A7CC5DDCF}" destId="{B428E844-B7A4-434A-8B05-463CE6BE6974}" srcOrd="0" destOrd="0" presId="urn:microsoft.com/office/officeart/2016/7/layout/RepeatingBendingProcessNew"/>
    <dgm:cxn modelId="{1C92B9C6-3AC2-44F5-95F6-8FF969EBACA2}" type="presOf" srcId="{A4991C88-367B-4811-8B6C-50184EB62054}" destId="{3A04BA5A-EBE5-42F5-83E1-3C61D9C3C7A0}" srcOrd="0" destOrd="0" presId="urn:microsoft.com/office/officeart/2016/7/layout/RepeatingBendingProcessNew"/>
    <dgm:cxn modelId="{3B591BD2-E909-40C8-B41E-08C2E16F8DFF}" type="presOf" srcId="{F9703FFA-3460-46CF-BB94-B28386FD37D4}" destId="{CD39ABFC-E349-4F57-AA62-50A792606AFC}" srcOrd="0" destOrd="0" presId="urn:microsoft.com/office/officeart/2016/7/layout/RepeatingBendingProcessNew"/>
    <dgm:cxn modelId="{907971E6-3DA7-4661-A7C6-109EB3B767D0}" type="presOf" srcId="{A4991C88-367B-4811-8B6C-50184EB62054}" destId="{57C48FCC-D91A-4134-BFAC-E3130C55FCFD}" srcOrd="1" destOrd="0" presId="urn:microsoft.com/office/officeart/2016/7/layout/RepeatingBendingProcessNew"/>
    <dgm:cxn modelId="{A82F4CF0-D218-45A6-A081-F6D0BE363FC6}" type="presOf" srcId="{F9703FFA-3460-46CF-BB94-B28386FD37D4}" destId="{294425AE-42AB-49C2-B20B-022DEC34FC28}" srcOrd="1" destOrd="0" presId="urn:microsoft.com/office/officeart/2016/7/layout/RepeatingBendingProcessNew"/>
    <dgm:cxn modelId="{5CBAC8FC-EF80-477A-891D-2A4FBF9BBAA1}" type="presOf" srcId="{110D665F-7265-453C-BED7-698A3F6A2078}" destId="{23FB9277-91C4-4E3E-8CDC-E0C25C81356E}" srcOrd="0" destOrd="0" presId="urn:microsoft.com/office/officeart/2016/7/layout/RepeatingBendingProcessNew"/>
    <dgm:cxn modelId="{A080FBFE-159F-4F9A-8FC8-CAB779C90BE8}" srcId="{9935AAE1-9C88-41F1-8BA3-41A98509F197}" destId="{3AADD546-EB7C-4EC1-96E7-24454DD6DDAA}" srcOrd="5" destOrd="0" parTransId="{FCB11A74-B4B9-440F-B5DC-56CD9D0710F0}" sibTransId="{F6989B69-13B5-4E22-90C2-5F2391AEC083}"/>
    <dgm:cxn modelId="{82D628DA-F99D-445E-862E-8DB72937177E}" type="presParOf" srcId="{AC5253FD-C6ED-40CA-8C20-AB0E0795557A}" destId="{23FB9277-91C4-4E3E-8CDC-E0C25C81356E}" srcOrd="0" destOrd="0" presId="urn:microsoft.com/office/officeart/2016/7/layout/RepeatingBendingProcessNew"/>
    <dgm:cxn modelId="{32DE29F1-2EA7-4710-BF36-8640173C08F6}" type="presParOf" srcId="{AC5253FD-C6ED-40CA-8C20-AB0E0795557A}" destId="{7572987B-7FFE-41CC-A3EC-95EB5202B9B7}" srcOrd="1" destOrd="0" presId="urn:microsoft.com/office/officeart/2016/7/layout/RepeatingBendingProcessNew"/>
    <dgm:cxn modelId="{A7AE37F8-16F8-46A3-AF6C-3900D9075C28}" type="presParOf" srcId="{7572987B-7FFE-41CC-A3EC-95EB5202B9B7}" destId="{18005045-04D0-4171-9C02-2FF81EB4A540}" srcOrd="0" destOrd="0" presId="urn:microsoft.com/office/officeart/2016/7/layout/RepeatingBendingProcessNew"/>
    <dgm:cxn modelId="{2F0C0C7A-2768-46EF-881B-59F29535C56F}" type="presParOf" srcId="{AC5253FD-C6ED-40CA-8C20-AB0E0795557A}" destId="{62098D71-7CED-44ED-9042-0D282DC983B6}" srcOrd="2" destOrd="0" presId="urn:microsoft.com/office/officeart/2016/7/layout/RepeatingBendingProcessNew"/>
    <dgm:cxn modelId="{442B3D75-4D7E-4872-A181-FE91CB07EDD1}" type="presParOf" srcId="{AC5253FD-C6ED-40CA-8C20-AB0E0795557A}" destId="{CD39ABFC-E349-4F57-AA62-50A792606AFC}" srcOrd="3" destOrd="0" presId="urn:microsoft.com/office/officeart/2016/7/layout/RepeatingBendingProcessNew"/>
    <dgm:cxn modelId="{1218F193-1D81-4E89-8832-85A009310D8B}" type="presParOf" srcId="{CD39ABFC-E349-4F57-AA62-50A792606AFC}" destId="{294425AE-42AB-49C2-B20B-022DEC34FC28}" srcOrd="0" destOrd="0" presId="urn:microsoft.com/office/officeart/2016/7/layout/RepeatingBendingProcessNew"/>
    <dgm:cxn modelId="{228EA0D6-9F80-491B-8154-AFC1C19D9CC4}" type="presParOf" srcId="{AC5253FD-C6ED-40CA-8C20-AB0E0795557A}" destId="{B428E844-B7A4-434A-8B05-463CE6BE6974}" srcOrd="4" destOrd="0" presId="urn:microsoft.com/office/officeart/2016/7/layout/RepeatingBendingProcessNew"/>
    <dgm:cxn modelId="{C1B090FE-C609-4F1D-B54F-91CD34E71E30}" type="presParOf" srcId="{AC5253FD-C6ED-40CA-8C20-AB0E0795557A}" destId="{941CECCF-23F6-4FF2-BF5D-734DF95BD286}" srcOrd="5" destOrd="0" presId="urn:microsoft.com/office/officeart/2016/7/layout/RepeatingBendingProcessNew"/>
    <dgm:cxn modelId="{9B673796-557D-40B5-AD80-12E205EAE53F}" type="presParOf" srcId="{941CECCF-23F6-4FF2-BF5D-734DF95BD286}" destId="{AD805027-172E-43D6-9845-86A3F4B70AA1}" srcOrd="0" destOrd="0" presId="urn:microsoft.com/office/officeart/2016/7/layout/RepeatingBendingProcessNew"/>
    <dgm:cxn modelId="{DF5400C9-51BB-405F-944D-636109BB2B39}" type="presParOf" srcId="{AC5253FD-C6ED-40CA-8C20-AB0E0795557A}" destId="{9F7B93C6-6EF7-4844-B7E2-27CFFA6281EE}" srcOrd="6" destOrd="0" presId="urn:microsoft.com/office/officeart/2016/7/layout/RepeatingBendingProcessNew"/>
    <dgm:cxn modelId="{49976178-1E32-4289-92A0-E1E7D736C5DD}" type="presParOf" srcId="{AC5253FD-C6ED-40CA-8C20-AB0E0795557A}" destId="{77E9D7A6-2FD8-4436-8987-C271889D1D1D}" srcOrd="7" destOrd="0" presId="urn:microsoft.com/office/officeart/2016/7/layout/RepeatingBendingProcessNew"/>
    <dgm:cxn modelId="{F9304FCB-343C-4C1B-9332-7E1247DFDFA0}" type="presParOf" srcId="{77E9D7A6-2FD8-4436-8987-C271889D1D1D}" destId="{D74C0572-F424-45FB-A30B-1BF7E0C40D66}" srcOrd="0" destOrd="0" presId="urn:microsoft.com/office/officeart/2016/7/layout/RepeatingBendingProcessNew"/>
    <dgm:cxn modelId="{E997A24B-5C8E-4B11-A9C4-EC6993A5AA61}" type="presParOf" srcId="{AC5253FD-C6ED-40CA-8C20-AB0E0795557A}" destId="{20A579C6-9D42-4C6B-B813-2B0FD9DB941F}" srcOrd="8" destOrd="0" presId="urn:microsoft.com/office/officeart/2016/7/layout/RepeatingBendingProcessNew"/>
    <dgm:cxn modelId="{8852D88D-EF67-4039-84A6-9F25DB373F8E}" type="presParOf" srcId="{AC5253FD-C6ED-40CA-8C20-AB0E0795557A}" destId="{3A04BA5A-EBE5-42F5-83E1-3C61D9C3C7A0}" srcOrd="9" destOrd="0" presId="urn:microsoft.com/office/officeart/2016/7/layout/RepeatingBendingProcessNew"/>
    <dgm:cxn modelId="{EB3A8BDD-8E1F-4F31-9EC8-581B9573226F}" type="presParOf" srcId="{3A04BA5A-EBE5-42F5-83E1-3C61D9C3C7A0}" destId="{57C48FCC-D91A-4134-BFAC-E3130C55FCFD}" srcOrd="0" destOrd="0" presId="urn:microsoft.com/office/officeart/2016/7/layout/RepeatingBendingProcessNew"/>
    <dgm:cxn modelId="{80F84A37-9234-47DD-B90A-292EE46FD4D0}" type="presParOf" srcId="{AC5253FD-C6ED-40CA-8C20-AB0E0795557A}" destId="{F321F3FD-0453-4C3B-86DA-F23D3E1C368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AF10A-CF02-424D-AC70-A586737C47DA}"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4608B28B-01CB-4253-87A0-D31BDB06DD97}">
      <dgm:prSet custT="1"/>
      <dgm:spPr/>
      <dgm:t>
        <a:bodyPr/>
        <a:lstStyle/>
        <a:p>
          <a:r>
            <a:rPr lang="pt-BR" sz="1500" b="1" dirty="0"/>
            <a:t>MODERNIDADE</a:t>
          </a:r>
          <a:endParaRPr lang="en-US" sz="1500" b="1" dirty="0"/>
        </a:p>
      </dgm:t>
    </dgm:pt>
    <dgm:pt modelId="{5F670E0C-DEC4-4A4C-B28D-B79F21D8A0C9}" type="parTrans" cxnId="{64487851-051C-4042-BA9B-EABD6E518C0B}">
      <dgm:prSet/>
      <dgm:spPr/>
      <dgm:t>
        <a:bodyPr/>
        <a:lstStyle/>
        <a:p>
          <a:endParaRPr lang="en-US"/>
        </a:p>
      </dgm:t>
    </dgm:pt>
    <dgm:pt modelId="{4EF7F348-93DD-4B0C-8121-85DE49875407}" type="sibTrans" cxnId="{64487851-051C-4042-BA9B-EABD6E518C0B}">
      <dgm:prSet/>
      <dgm:spPr/>
      <dgm:t>
        <a:bodyPr/>
        <a:lstStyle/>
        <a:p>
          <a:endParaRPr lang="en-US"/>
        </a:p>
      </dgm:t>
    </dgm:pt>
    <dgm:pt modelId="{E1D7FEA1-0DD3-461F-A901-D83849CF139B}">
      <dgm:prSet custT="1"/>
      <dgm:spPr/>
      <dgm:t>
        <a:bodyPr/>
        <a:lstStyle/>
        <a:p>
          <a:r>
            <a:rPr lang="pt-BR" sz="1600" b="1" dirty="0"/>
            <a:t>RACIONALISMO</a:t>
          </a:r>
          <a:endParaRPr lang="en-US" sz="1600" b="1" dirty="0"/>
        </a:p>
      </dgm:t>
    </dgm:pt>
    <dgm:pt modelId="{C19435C4-F6B0-4E44-99F7-1F49B3ECE58A}" type="parTrans" cxnId="{95755250-E479-4CE1-ACB0-19067BA32B9A}">
      <dgm:prSet/>
      <dgm:spPr/>
      <dgm:t>
        <a:bodyPr/>
        <a:lstStyle/>
        <a:p>
          <a:endParaRPr lang="en-US"/>
        </a:p>
      </dgm:t>
    </dgm:pt>
    <dgm:pt modelId="{CB81829D-5C6A-4650-9488-4305919AC549}" type="sibTrans" cxnId="{95755250-E479-4CE1-ACB0-19067BA32B9A}">
      <dgm:prSet/>
      <dgm:spPr/>
      <dgm:t>
        <a:bodyPr/>
        <a:lstStyle/>
        <a:p>
          <a:endParaRPr lang="en-US"/>
        </a:p>
      </dgm:t>
    </dgm:pt>
    <dgm:pt modelId="{A132B731-DAD4-4F5D-8529-4FAD732C0045}">
      <dgm:prSet custT="1"/>
      <dgm:spPr/>
      <dgm:t>
        <a:bodyPr/>
        <a:lstStyle/>
        <a:p>
          <a:r>
            <a:rPr lang="pt-BR" sz="1600" b="1" dirty="0"/>
            <a:t>POSITIVISMO</a:t>
          </a:r>
          <a:endParaRPr lang="en-US" sz="1600" b="1" dirty="0"/>
        </a:p>
      </dgm:t>
    </dgm:pt>
    <dgm:pt modelId="{56C8D239-77E4-40A7-BAD7-203E0D637EBB}" type="parTrans" cxnId="{4A8E6EAB-AD83-4FC4-9739-1C154AA31113}">
      <dgm:prSet/>
      <dgm:spPr/>
      <dgm:t>
        <a:bodyPr/>
        <a:lstStyle/>
        <a:p>
          <a:endParaRPr lang="en-US"/>
        </a:p>
      </dgm:t>
    </dgm:pt>
    <dgm:pt modelId="{996FDCE3-47BF-4D1C-969C-0225FDFBF647}" type="sibTrans" cxnId="{4A8E6EAB-AD83-4FC4-9739-1C154AA31113}">
      <dgm:prSet/>
      <dgm:spPr/>
      <dgm:t>
        <a:bodyPr/>
        <a:lstStyle/>
        <a:p>
          <a:endParaRPr lang="en-US"/>
        </a:p>
      </dgm:t>
    </dgm:pt>
    <dgm:pt modelId="{9DED5659-5B24-40AF-9A88-AC262B44DD1B}">
      <dgm:prSet custT="1"/>
      <dgm:spPr/>
      <dgm:t>
        <a:bodyPr/>
        <a:lstStyle/>
        <a:p>
          <a:r>
            <a:rPr lang="pt-BR" sz="1600" b="1" dirty="0"/>
            <a:t>ILUMINISMO</a:t>
          </a:r>
          <a:endParaRPr lang="en-US" sz="1600" b="1" dirty="0"/>
        </a:p>
      </dgm:t>
    </dgm:pt>
    <dgm:pt modelId="{F64808F3-2E2A-466D-AEDD-1E71A8F5C443}" type="parTrans" cxnId="{681E47EF-7303-437A-AB43-F4886899B388}">
      <dgm:prSet/>
      <dgm:spPr/>
      <dgm:t>
        <a:bodyPr/>
        <a:lstStyle/>
        <a:p>
          <a:endParaRPr lang="en-US"/>
        </a:p>
      </dgm:t>
    </dgm:pt>
    <dgm:pt modelId="{F0C68BE3-5E6F-4436-8091-E48E89D3B13A}" type="sibTrans" cxnId="{681E47EF-7303-437A-AB43-F4886899B388}">
      <dgm:prSet/>
      <dgm:spPr/>
      <dgm:t>
        <a:bodyPr/>
        <a:lstStyle/>
        <a:p>
          <a:endParaRPr lang="en-US"/>
        </a:p>
      </dgm:t>
    </dgm:pt>
    <dgm:pt modelId="{C14C5D73-A304-4EBE-A7EB-98F197F0099E}">
      <dgm:prSet custT="1"/>
      <dgm:spPr/>
      <dgm:t>
        <a:bodyPr/>
        <a:lstStyle/>
        <a:p>
          <a:r>
            <a:rPr lang="pt-BR" sz="1600" b="1" dirty="0"/>
            <a:t>MODERNISMO</a:t>
          </a:r>
          <a:endParaRPr lang="en-US" sz="1600" b="1" dirty="0"/>
        </a:p>
      </dgm:t>
    </dgm:pt>
    <dgm:pt modelId="{6CEBD0EB-EDDA-4D5E-A637-5EDE95317353}" type="parTrans" cxnId="{15D5B168-8822-443E-B67E-99636CCA0273}">
      <dgm:prSet/>
      <dgm:spPr/>
      <dgm:t>
        <a:bodyPr/>
        <a:lstStyle/>
        <a:p>
          <a:endParaRPr lang="en-US"/>
        </a:p>
      </dgm:t>
    </dgm:pt>
    <dgm:pt modelId="{8E4CCE66-8B7E-4A99-B888-3F3DEE994C33}" type="sibTrans" cxnId="{15D5B168-8822-443E-B67E-99636CCA0273}">
      <dgm:prSet/>
      <dgm:spPr/>
      <dgm:t>
        <a:bodyPr/>
        <a:lstStyle/>
        <a:p>
          <a:endParaRPr lang="en-US"/>
        </a:p>
      </dgm:t>
    </dgm:pt>
    <dgm:pt modelId="{9040D628-6E9A-4957-AE37-8AD9E78925B0}">
      <dgm:prSet custT="1"/>
      <dgm:spPr/>
      <dgm:t>
        <a:bodyPr/>
        <a:lstStyle/>
        <a:p>
          <a:r>
            <a:rPr lang="pt-BR" sz="1500" b="1" dirty="0"/>
            <a:t>CIENTIFICISMO</a:t>
          </a:r>
          <a:endParaRPr lang="en-US" sz="1500" b="1" dirty="0"/>
        </a:p>
      </dgm:t>
    </dgm:pt>
    <dgm:pt modelId="{D36632AC-D4BE-4A31-9C3B-5F084DB228EE}" type="parTrans" cxnId="{01CF7671-5493-4A27-AE4D-A807BCDCFB8A}">
      <dgm:prSet/>
      <dgm:spPr/>
      <dgm:t>
        <a:bodyPr/>
        <a:lstStyle/>
        <a:p>
          <a:endParaRPr lang="en-US"/>
        </a:p>
      </dgm:t>
    </dgm:pt>
    <dgm:pt modelId="{0B7345AB-B0D8-4A54-9D81-1CFB53C1E8FC}" type="sibTrans" cxnId="{01CF7671-5493-4A27-AE4D-A807BCDCFB8A}">
      <dgm:prSet/>
      <dgm:spPr/>
      <dgm:t>
        <a:bodyPr/>
        <a:lstStyle/>
        <a:p>
          <a:endParaRPr lang="en-US"/>
        </a:p>
      </dgm:t>
    </dgm:pt>
    <dgm:pt modelId="{63A95237-0F7A-4AB8-9976-456DB5D2B3BF}">
      <dgm:prSet custT="1"/>
      <dgm:spPr/>
      <dgm:t>
        <a:bodyPr/>
        <a:lstStyle/>
        <a:p>
          <a:r>
            <a:rPr lang="pt-BR" sz="1600" b="1" dirty="0"/>
            <a:t>EMPIRISMO</a:t>
          </a:r>
          <a:endParaRPr lang="en-US" sz="1600" b="1" dirty="0"/>
        </a:p>
      </dgm:t>
    </dgm:pt>
    <dgm:pt modelId="{8B758EA2-A3D6-49B4-930D-79F280BD692E}" type="parTrans" cxnId="{90DB5C55-D2A3-4A68-BEED-2C9B5268845F}">
      <dgm:prSet/>
      <dgm:spPr/>
      <dgm:t>
        <a:bodyPr/>
        <a:lstStyle/>
        <a:p>
          <a:endParaRPr lang="en-US"/>
        </a:p>
      </dgm:t>
    </dgm:pt>
    <dgm:pt modelId="{F66CA423-30F0-4385-A043-A8F21950845F}" type="sibTrans" cxnId="{90DB5C55-D2A3-4A68-BEED-2C9B5268845F}">
      <dgm:prSet/>
      <dgm:spPr/>
      <dgm:t>
        <a:bodyPr/>
        <a:lstStyle/>
        <a:p>
          <a:endParaRPr lang="en-US"/>
        </a:p>
      </dgm:t>
    </dgm:pt>
    <dgm:pt modelId="{8597BE64-AF81-4496-8C83-D70CD9619445}">
      <dgm:prSet custT="1"/>
      <dgm:spPr/>
      <dgm:t>
        <a:bodyPr/>
        <a:lstStyle/>
        <a:p>
          <a:r>
            <a:rPr lang="pt-BR" sz="1500" b="1" dirty="0"/>
            <a:t>CAPITALISMO/NEOLIBERALISMO</a:t>
          </a:r>
          <a:endParaRPr lang="en-US" sz="1500" b="1" dirty="0"/>
        </a:p>
      </dgm:t>
    </dgm:pt>
    <dgm:pt modelId="{15B5F82E-E45A-4B97-8343-A369E95CD77C}" type="parTrans" cxnId="{58901556-3FDE-4B19-97A1-BE5AADA2DE8E}">
      <dgm:prSet/>
      <dgm:spPr/>
      <dgm:t>
        <a:bodyPr/>
        <a:lstStyle/>
        <a:p>
          <a:endParaRPr lang="en-US"/>
        </a:p>
      </dgm:t>
    </dgm:pt>
    <dgm:pt modelId="{1395853D-0062-4C79-861A-C44AC45E0FB4}" type="sibTrans" cxnId="{58901556-3FDE-4B19-97A1-BE5AADA2DE8E}">
      <dgm:prSet/>
      <dgm:spPr/>
      <dgm:t>
        <a:bodyPr/>
        <a:lstStyle/>
        <a:p>
          <a:endParaRPr lang="en-US"/>
        </a:p>
      </dgm:t>
    </dgm:pt>
    <dgm:pt modelId="{77F7CA8F-3335-45A0-8970-2C73DD99378B}">
      <dgm:prSet/>
      <dgm:spPr/>
      <dgm:t>
        <a:bodyPr/>
        <a:lstStyle/>
        <a:p>
          <a:r>
            <a:rPr lang="pt-BR" b="1" dirty="0"/>
            <a:t>ESTRUTURALISMO</a:t>
          </a:r>
          <a:endParaRPr lang="en-US" b="1" dirty="0"/>
        </a:p>
      </dgm:t>
    </dgm:pt>
    <dgm:pt modelId="{2D8CC803-689E-4260-B9A8-3692976B2827}" type="parTrans" cxnId="{A3B8EDA5-337E-4DBC-9DF9-C7C4C629E3EA}">
      <dgm:prSet/>
      <dgm:spPr/>
      <dgm:t>
        <a:bodyPr/>
        <a:lstStyle/>
        <a:p>
          <a:endParaRPr lang="en-US"/>
        </a:p>
      </dgm:t>
    </dgm:pt>
    <dgm:pt modelId="{EB0ED33C-1C48-47BE-9136-EE497445B26C}" type="sibTrans" cxnId="{A3B8EDA5-337E-4DBC-9DF9-C7C4C629E3EA}">
      <dgm:prSet/>
      <dgm:spPr/>
      <dgm:t>
        <a:bodyPr/>
        <a:lstStyle/>
        <a:p>
          <a:endParaRPr lang="en-US"/>
        </a:p>
      </dgm:t>
    </dgm:pt>
    <dgm:pt modelId="{2E125B6D-AB33-4AD4-8970-95673F59C9E4}" type="pres">
      <dgm:prSet presAssocID="{06CAF10A-CF02-424D-AC70-A586737C47DA}" presName="Name0" presStyleCnt="0">
        <dgm:presLayoutVars>
          <dgm:dir/>
          <dgm:resizeHandles val="exact"/>
        </dgm:presLayoutVars>
      </dgm:prSet>
      <dgm:spPr/>
    </dgm:pt>
    <dgm:pt modelId="{6F9C4427-6399-4844-8974-F648877F4803}" type="pres">
      <dgm:prSet presAssocID="{06CAF10A-CF02-424D-AC70-A586737C47DA}" presName="cycle" presStyleCnt="0"/>
      <dgm:spPr/>
    </dgm:pt>
    <dgm:pt modelId="{407F74E1-555A-4747-B25C-47A5D5DD55C8}" type="pres">
      <dgm:prSet presAssocID="{4608B28B-01CB-4253-87A0-D31BDB06DD97}" presName="nodeFirstNode" presStyleLbl="node1" presStyleIdx="0" presStyleCnt="9">
        <dgm:presLayoutVars>
          <dgm:bulletEnabled val="1"/>
        </dgm:presLayoutVars>
      </dgm:prSet>
      <dgm:spPr/>
    </dgm:pt>
    <dgm:pt modelId="{7629E891-F88C-4134-8EE9-DF3EAD7BCB79}" type="pres">
      <dgm:prSet presAssocID="{4EF7F348-93DD-4B0C-8121-85DE49875407}" presName="sibTransFirstNode" presStyleLbl="bgShp" presStyleIdx="0" presStyleCnt="1" custLinFactNeighborX="-496" custLinFactNeighborY="961"/>
      <dgm:spPr/>
    </dgm:pt>
    <dgm:pt modelId="{27DA758D-A050-48EE-9FC7-4130881CD01F}" type="pres">
      <dgm:prSet presAssocID="{E1D7FEA1-0DD3-461F-A901-D83849CF139B}" presName="nodeFollowingNodes" presStyleLbl="node1" presStyleIdx="1" presStyleCnt="9" custScaleX="132212" custRadScaleRad="102547" custRadScaleInc="25539">
        <dgm:presLayoutVars>
          <dgm:bulletEnabled val="1"/>
        </dgm:presLayoutVars>
      </dgm:prSet>
      <dgm:spPr/>
    </dgm:pt>
    <dgm:pt modelId="{5556BE12-904F-4EB2-A416-10B91245534F}" type="pres">
      <dgm:prSet presAssocID="{A132B731-DAD4-4F5D-8529-4FAD732C0045}" presName="nodeFollowingNodes" presStyleLbl="node1" presStyleIdx="2" presStyleCnt="9">
        <dgm:presLayoutVars>
          <dgm:bulletEnabled val="1"/>
        </dgm:presLayoutVars>
      </dgm:prSet>
      <dgm:spPr/>
    </dgm:pt>
    <dgm:pt modelId="{EE0F1AAA-AF09-4AFA-B2E4-B3EF0EF00CDD}" type="pres">
      <dgm:prSet presAssocID="{9DED5659-5B24-40AF-9A88-AC262B44DD1B}" presName="nodeFollowingNodes" presStyleLbl="node1" presStyleIdx="3" presStyleCnt="9">
        <dgm:presLayoutVars>
          <dgm:bulletEnabled val="1"/>
        </dgm:presLayoutVars>
      </dgm:prSet>
      <dgm:spPr/>
    </dgm:pt>
    <dgm:pt modelId="{0D9030B3-7947-4B1B-8060-B88866B01FC4}" type="pres">
      <dgm:prSet presAssocID="{C14C5D73-A304-4EBE-A7EB-98F197F0099E}" presName="nodeFollowingNodes" presStyleLbl="node1" presStyleIdx="4" presStyleCnt="9">
        <dgm:presLayoutVars>
          <dgm:bulletEnabled val="1"/>
        </dgm:presLayoutVars>
      </dgm:prSet>
      <dgm:spPr/>
    </dgm:pt>
    <dgm:pt modelId="{72C09C72-ACEF-4131-AAD0-C890A7D236E6}" type="pres">
      <dgm:prSet presAssocID="{9040D628-6E9A-4957-AE37-8AD9E78925B0}" presName="nodeFollowingNodes" presStyleLbl="node1" presStyleIdx="5" presStyleCnt="9">
        <dgm:presLayoutVars>
          <dgm:bulletEnabled val="1"/>
        </dgm:presLayoutVars>
      </dgm:prSet>
      <dgm:spPr/>
    </dgm:pt>
    <dgm:pt modelId="{3F3E8AAF-0796-413C-BDDE-D0144C2B5878}" type="pres">
      <dgm:prSet presAssocID="{63A95237-0F7A-4AB8-9976-456DB5D2B3BF}" presName="nodeFollowingNodes" presStyleLbl="node1" presStyleIdx="6" presStyleCnt="9">
        <dgm:presLayoutVars>
          <dgm:bulletEnabled val="1"/>
        </dgm:presLayoutVars>
      </dgm:prSet>
      <dgm:spPr/>
    </dgm:pt>
    <dgm:pt modelId="{242C0F40-9252-45AF-A5BA-872936D8AE35}" type="pres">
      <dgm:prSet presAssocID="{8597BE64-AF81-4496-8C83-D70CD9619445}" presName="nodeFollowingNodes" presStyleLbl="node1" presStyleIdx="7" presStyleCnt="9" custScaleX="154440">
        <dgm:presLayoutVars>
          <dgm:bulletEnabled val="1"/>
        </dgm:presLayoutVars>
      </dgm:prSet>
      <dgm:spPr/>
    </dgm:pt>
    <dgm:pt modelId="{3C495B68-F750-443C-A7B0-22C883CDAD6D}" type="pres">
      <dgm:prSet presAssocID="{77F7CA8F-3335-45A0-8970-2C73DD99378B}" presName="nodeFollowingNodes" presStyleLbl="node1" presStyleIdx="8" presStyleCnt="9" custScaleX="126832" custScaleY="114789" custRadScaleRad="102154" custRadScaleInc="-31772">
        <dgm:presLayoutVars>
          <dgm:bulletEnabled val="1"/>
        </dgm:presLayoutVars>
      </dgm:prSet>
      <dgm:spPr/>
    </dgm:pt>
  </dgm:ptLst>
  <dgm:cxnLst>
    <dgm:cxn modelId="{4274C010-5826-479C-9340-86302E916564}" type="presOf" srcId="{4608B28B-01CB-4253-87A0-D31BDB06DD97}" destId="{407F74E1-555A-4747-B25C-47A5D5DD55C8}" srcOrd="0" destOrd="0" presId="urn:microsoft.com/office/officeart/2005/8/layout/cycle3"/>
    <dgm:cxn modelId="{2F56F223-99F4-464F-B427-9CB16E40B725}" type="presOf" srcId="{06CAF10A-CF02-424D-AC70-A586737C47DA}" destId="{2E125B6D-AB33-4AD4-8970-95673F59C9E4}" srcOrd="0" destOrd="0" presId="urn:microsoft.com/office/officeart/2005/8/layout/cycle3"/>
    <dgm:cxn modelId="{D50C1934-152D-4DA1-9BAC-8473570D071A}" type="presOf" srcId="{9040D628-6E9A-4957-AE37-8AD9E78925B0}" destId="{72C09C72-ACEF-4131-AAD0-C890A7D236E6}" srcOrd="0" destOrd="0" presId="urn:microsoft.com/office/officeart/2005/8/layout/cycle3"/>
    <dgm:cxn modelId="{15D5B168-8822-443E-B67E-99636CCA0273}" srcId="{06CAF10A-CF02-424D-AC70-A586737C47DA}" destId="{C14C5D73-A304-4EBE-A7EB-98F197F0099E}" srcOrd="4" destOrd="0" parTransId="{6CEBD0EB-EDDA-4D5E-A637-5EDE95317353}" sibTransId="{8E4CCE66-8B7E-4A99-B888-3F3DEE994C33}"/>
    <dgm:cxn modelId="{CB694F69-CD24-49F1-9DDA-E62A862536E7}" type="presOf" srcId="{8597BE64-AF81-4496-8C83-D70CD9619445}" destId="{242C0F40-9252-45AF-A5BA-872936D8AE35}" srcOrd="0" destOrd="0" presId="urn:microsoft.com/office/officeart/2005/8/layout/cycle3"/>
    <dgm:cxn modelId="{95755250-E479-4CE1-ACB0-19067BA32B9A}" srcId="{06CAF10A-CF02-424D-AC70-A586737C47DA}" destId="{E1D7FEA1-0DD3-461F-A901-D83849CF139B}" srcOrd="1" destOrd="0" parTransId="{C19435C4-F6B0-4E44-99F7-1F49B3ECE58A}" sibTransId="{CB81829D-5C6A-4650-9488-4305919AC549}"/>
    <dgm:cxn modelId="{01CF7671-5493-4A27-AE4D-A807BCDCFB8A}" srcId="{06CAF10A-CF02-424D-AC70-A586737C47DA}" destId="{9040D628-6E9A-4957-AE37-8AD9E78925B0}" srcOrd="5" destOrd="0" parTransId="{D36632AC-D4BE-4A31-9C3B-5F084DB228EE}" sibTransId="{0B7345AB-B0D8-4A54-9D81-1CFB53C1E8FC}"/>
    <dgm:cxn modelId="{64487851-051C-4042-BA9B-EABD6E518C0B}" srcId="{06CAF10A-CF02-424D-AC70-A586737C47DA}" destId="{4608B28B-01CB-4253-87A0-D31BDB06DD97}" srcOrd="0" destOrd="0" parTransId="{5F670E0C-DEC4-4A4C-B28D-B79F21D8A0C9}" sibTransId="{4EF7F348-93DD-4B0C-8121-85DE49875407}"/>
    <dgm:cxn modelId="{90DB5C55-D2A3-4A68-BEED-2C9B5268845F}" srcId="{06CAF10A-CF02-424D-AC70-A586737C47DA}" destId="{63A95237-0F7A-4AB8-9976-456DB5D2B3BF}" srcOrd="6" destOrd="0" parTransId="{8B758EA2-A3D6-49B4-930D-79F280BD692E}" sibTransId="{F66CA423-30F0-4385-A043-A8F21950845F}"/>
    <dgm:cxn modelId="{58901556-3FDE-4B19-97A1-BE5AADA2DE8E}" srcId="{06CAF10A-CF02-424D-AC70-A586737C47DA}" destId="{8597BE64-AF81-4496-8C83-D70CD9619445}" srcOrd="7" destOrd="0" parTransId="{15B5F82E-E45A-4B97-8343-A369E95CD77C}" sibTransId="{1395853D-0062-4C79-861A-C44AC45E0FB4}"/>
    <dgm:cxn modelId="{CD4BC179-3922-467A-8B9B-C6FAA1F3860A}" type="presOf" srcId="{4EF7F348-93DD-4B0C-8121-85DE49875407}" destId="{7629E891-F88C-4134-8EE9-DF3EAD7BCB79}" srcOrd="0" destOrd="0" presId="urn:microsoft.com/office/officeart/2005/8/layout/cycle3"/>
    <dgm:cxn modelId="{A3B8EDA5-337E-4DBC-9DF9-C7C4C629E3EA}" srcId="{06CAF10A-CF02-424D-AC70-A586737C47DA}" destId="{77F7CA8F-3335-45A0-8970-2C73DD99378B}" srcOrd="8" destOrd="0" parTransId="{2D8CC803-689E-4260-B9A8-3692976B2827}" sibTransId="{EB0ED33C-1C48-47BE-9136-EE497445B26C}"/>
    <dgm:cxn modelId="{4A8E6EAB-AD83-4FC4-9739-1C154AA31113}" srcId="{06CAF10A-CF02-424D-AC70-A586737C47DA}" destId="{A132B731-DAD4-4F5D-8529-4FAD732C0045}" srcOrd="2" destOrd="0" parTransId="{56C8D239-77E4-40A7-BAD7-203E0D637EBB}" sibTransId="{996FDCE3-47BF-4D1C-969C-0225FDFBF647}"/>
    <dgm:cxn modelId="{7C17B3BA-158D-4626-AA3B-AF1D96D8930C}" type="presOf" srcId="{63A95237-0F7A-4AB8-9976-456DB5D2B3BF}" destId="{3F3E8AAF-0796-413C-BDDE-D0144C2B5878}" srcOrd="0" destOrd="0" presId="urn:microsoft.com/office/officeart/2005/8/layout/cycle3"/>
    <dgm:cxn modelId="{8894A6D4-DAE6-4B8F-BBF8-29A78C55EB31}" type="presOf" srcId="{9DED5659-5B24-40AF-9A88-AC262B44DD1B}" destId="{EE0F1AAA-AF09-4AFA-B2E4-B3EF0EF00CDD}" srcOrd="0" destOrd="0" presId="urn:microsoft.com/office/officeart/2005/8/layout/cycle3"/>
    <dgm:cxn modelId="{400476D9-BA55-4B75-B5B7-C3E5A8F22D81}" type="presOf" srcId="{A132B731-DAD4-4F5D-8529-4FAD732C0045}" destId="{5556BE12-904F-4EB2-A416-10B91245534F}" srcOrd="0" destOrd="0" presId="urn:microsoft.com/office/officeart/2005/8/layout/cycle3"/>
    <dgm:cxn modelId="{0B64E7E5-3845-4A33-8011-A9D4AF571681}" type="presOf" srcId="{77F7CA8F-3335-45A0-8970-2C73DD99378B}" destId="{3C495B68-F750-443C-A7B0-22C883CDAD6D}" srcOrd="0" destOrd="0" presId="urn:microsoft.com/office/officeart/2005/8/layout/cycle3"/>
    <dgm:cxn modelId="{62F31CE8-CB2E-4AF6-8B61-BDDCF0D95E95}" type="presOf" srcId="{E1D7FEA1-0DD3-461F-A901-D83849CF139B}" destId="{27DA758D-A050-48EE-9FC7-4130881CD01F}" srcOrd="0" destOrd="0" presId="urn:microsoft.com/office/officeart/2005/8/layout/cycle3"/>
    <dgm:cxn modelId="{681E47EF-7303-437A-AB43-F4886899B388}" srcId="{06CAF10A-CF02-424D-AC70-A586737C47DA}" destId="{9DED5659-5B24-40AF-9A88-AC262B44DD1B}" srcOrd="3" destOrd="0" parTransId="{F64808F3-2E2A-466D-AEDD-1E71A8F5C443}" sibTransId="{F0C68BE3-5E6F-4436-8091-E48E89D3B13A}"/>
    <dgm:cxn modelId="{6F4CB2F6-0AAA-4E49-A5D5-CACF915F28DC}" type="presOf" srcId="{C14C5D73-A304-4EBE-A7EB-98F197F0099E}" destId="{0D9030B3-7947-4B1B-8060-B88866B01FC4}" srcOrd="0" destOrd="0" presId="urn:microsoft.com/office/officeart/2005/8/layout/cycle3"/>
    <dgm:cxn modelId="{54872BAB-DDB1-4986-B11E-46E98399F5CA}" type="presParOf" srcId="{2E125B6D-AB33-4AD4-8970-95673F59C9E4}" destId="{6F9C4427-6399-4844-8974-F648877F4803}" srcOrd="0" destOrd="0" presId="urn:microsoft.com/office/officeart/2005/8/layout/cycle3"/>
    <dgm:cxn modelId="{E6F63C96-3E09-4B07-8CC8-D84D7CD51DED}" type="presParOf" srcId="{6F9C4427-6399-4844-8974-F648877F4803}" destId="{407F74E1-555A-4747-B25C-47A5D5DD55C8}" srcOrd="0" destOrd="0" presId="urn:microsoft.com/office/officeart/2005/8/layout/cycle3"/>
    <dgm:cxn modelId="{1A698379-32B4-4B0D-BECA-EA0F52C9CE83}" type="presParOf" srcId="{6F9C4427-6399-4844-8974-F648877F4803}" destId="{7629E891-F88C-4134-8EE9-DF3EAD7BCB79}" srcOrd="1" destOrd="0" presId="urn:microsoft.com/office/officeart/2005/8/layout/cycle3"/>
    <dgm:cxn modelId="{BB401ED6-BD5E-43DF-A556-BE161E2A2E89}" type="presParOf" srcId="{6F9C4427-6399-4844-8974-F648877F4803}" destId="{27DA758D-A050-48EE-9FC7-4130881CD01F}" srcOrd="2" destOrd="0" presId="urn:microsoft.com/office/officeart/2005/8/layout/cycle3"/>
    <dgm:cxn modelId="{F8DCE066-9EDA-4FBB-834A-4860FF0E74BB}" type="presParOf" srcId="{6F9C4427-6399-4844-8974-F648877F4803}" destId="{5556BE12-904F-4EB2-A416-10B91245534F}" srcOrd="3" destOrd="0" presId="urn:microsoft.com/office/officeart/2005/8/layout/cycle3"/>
    <dgm:cxn modelId="{8A7705ED-C06A-4C19-8125-7CE54F2E417F}" type="presParOf" srcId="{6F9C4427-6399-4844-8974-F648877F4803}" destId="{EE0F1AAA-AF09-4AFA-B2E4-B3EF0EF00CDD}" srcOrd="4" destOrd="0" presId="urn:microsoft.com/office/officeart/2005/8/layout/cycle3"/>
    <dgm:cxn modelId="{5808D8E9-0A7C-4E5D-9E45-995DDBBE11D7}" type="presParOf" srcId="{6F9C4427-6399-4844-8974-F648877F4803}" destId="{0D9030B3-7947-4B1B-8060-B88866B01FC4}" srcOrd="5" destOrd="0" presId="urn:microsoft.com/office/officeart/2005/8/layout/cycle3"/>
    <dgm:cxn modelId="{E4A770B2-522F-4034-8FFA-FEAAF9730BB3}" type="presParOf" srcId="{6F9C4427-6399-4844-8974-F648877F4803}" destId="{72C09C72-ACEF-4131-AAD0-C890A7D236E6}" srcOrd="6" destOrd="0" presId="urn:microsoft.com/office/officeart/2005/8/layout/cycle3"/>
    <dgm:cxn modelId="{5F71FFBE-2A79-43FC-95D6-D72D652B5936}" type="presParOf" srcId="{6F9C4427-6399-4844-8974-F648877F4803}" destId="{3F3E8AAF-0796-413C-BDDE-D0144C2B5878}" srcOrd="7" destOrd="0" presId="urn:microsoft.com/office/officeart/2005/8/layout/cycle3"/>
    <dgm:cxn modelId="{3B6F3883-45DC-4978-A219-416AEED3BEFB}" type="presParOf" srcId="{6F9C4427-6399-4844-8974-F648877F4803}" destId="{242C0F40-9252-45AF-A5BA-872936D8AE35}" srcOrd="8" destOrd="0" presId="urn:microsoft.com/office/officeart/2005/8/layout/cycle3"/>
    <dgm:cxn modelId="{D26C4A3D-1DBE-4FC8-BE11-1DB5E8340A5F}" type="presParOf" srcId="{6F9C4427-6399-4844-8974-F648877F4803}" destId="{3C495B68-F750-443C-A7B0-22C883CDAD6D}"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2987B-7FFE-41CC-A3EC-95EB5202B9B7}">
      <dsp:nvSpPr>
        <dsp:cNvPr id="0" name=""/>
        <dsp:cNvSpPr/>
      </dsp:nvSpPr>
      <dsp:spPr>
        <a:xfrm>
          <a:off x="3450250" y="1902222"/>
          <a:ext cx="761268" cy="91440"/>
        </a:xfrm>
        <a:custGeom>
          <a:avLst/>
          <a:gdLst/>
          <a:ahLst/>
          <a:cxnLst/>
          <a:rect l="0" t="0" r="0" b="0"/>
          <a:pathLst>
            <a:path>
              <a:moveTo>
                <a:pt x="0" y="45720"/>
              </a:moveTo>
              <a:lnTo>
                <a:pt x="76126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1088" y="1943983"/>
        <a:ext cx="39593" cy="7918"/>
      </dsp:txXfrm>
    </dsp:sp>
    <dsp:sp modelId="{23FB9277-91C4-4E3E-8CDC-E0C25C81356E}">
      <dsp:nvSpPr>
        <dsp:cNvPr id="0" name=""/>
        <dsp:cNvSpPr/>
      </dsp:nvSpPr>
      <dsp:spPr>
        <a:xfrm>
          <a:off x="9146" y="915071"/>
          <a:ext cx="3442904" cy="206574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Ethnographer = actor-oriented (trained on the culture of which it is itself a part)</a:t>
          </a:r>
        </a:p>
      </dsp:txBody>
      <dsp:txXfrm>
        <a:off x="9146" y="915071"/>
        <a:ext cx="3442904" cy="2065742"/>
      </dsp:txXfrm>
    </dsp:sp>
    <dsp:sp modelId="{CD39ABFC-E349-4F57-AA62-50A792606AFC}">
      <dsp:nvSpPr>
        <dsp:cNvPr id="0" name=""/>
        <dsp:cNvSpPr/>
      </dsp:nvSpPr>
      <dsp:spPr>
        <a:xfrm>
          <a:off x="7685023" y="1902222"/>
          <a:ext cx="761268" cy="91440"/>
        </a:xfrm>
        <a:custGeom>
          <a:avLst/>
          <a:gdLst/>
          <a:ahLst/>
          <a:cxnLst/>
          <a:rect l="0" t="0" r="0" b="0"/>
          <a:pathLst>
            <a:path>
              <a:moveTo>
                <a:pt x="0" y="45720"/>
              </a:moveTo>
              <a:lnTo>
                <a:pt x="761268" y="45720"/>
              </a:lnTo>
            </a:path>
          </a:pathLst>
        </a:custGeom>
        <a:noFill/>
        <a:ln w="9525" cap="flat" cmpd="sng" algn="ctr">
          <a:solidFill>
            <a:schemeClr val="accent2">
              <a:hueOff val="9759"/>
              <a:satOff val="-6719"/>
              <a:lumOff val="-17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045861" y="1943983"/>
        <a:ext cx="39593" cy="7918"/>
      </dsp:txXfrm>
    </dsp:sp>
    <dsp:sp modelId="{62098D71-7CED-44ED-9042-0D282DC983B6}">
      <dsp:nvSpPr>
        <dsp:cNvPr id="0" name=""/>
        <dsp:cNvSpPr/>
      </dsp:nvSpPr>
      <dsp:spPr>
        <a:xfrm>
          <a:off x="4243919" y="915071"/>
          <a:ext cx="3442904" cy="2065742"/>
        </a:xfrm>
        <a:prstGeom prst="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3 (+1) characteristics of ethnographic description</a:t>
          </a:r>
          <a:r>
            <a:rPr lang="en-US" sz="2700" kern="1200">
              <a:solidFill>
                <a:schemeClr val="tx1"/>
              </a:solidFill>
            </a:rPr>
            <a:t>: </a:t>
          </a:r>
        </a:p>
      </dsp:txBody>
      <dsp:txXfrm>
        <a:off x="4243919" y="915071"/>
        <a:ext cx="3442904" cy="2065742"/>
      </dsp:txXfrm>
    </dsp:sp>
    <dsp:sp modelId="{941CECCF-23F6-4FF2-BF5D-734DF95BD286}">
      <dsp:nvSpPr>
        <dsp:cNvPr id="0" name=""/>
        <dsp:cNvSpPr/>
      </dsp:nvSpPr>
      <dsp:spPr>
        <a:xfrm>
          <a:off x="1730598" y="2979013"/>
          <a:ext cx="8469545" cy="761268"/>
        </a:xfrm>
        <a:custGeom>
          <a:avLst/>
          <a:gdLst/>
          <a:ahLst/>
          <a:cxnLst/>
          <a:rect l="0" t="0" r="0" b="0"/>
          <a:pathLst>
            <a:path>
              <a:moveTo>
                <a:pt x="8469545" y="0"/>
              </a:moveTo>
              <a:lnTo>
                <a:pt x="8469545" y="397734"/>
              </a:lnTo>
              <a:lnTo>
                <a:pt x="0" y="397734"/>
              </a:lnTo>
              <a:lnTo>
                <a:pt x="0" y="761268"/>
              </a:lnTo>
            </a:path>
          </a:pathLst>
        </a:custGeom>
        <a:noFill/>
        <a:ln w="9525" cap="flat" cmpd="sng" algn="ctr">
          <a:solidFill>
            <a:schemeClr val="accent2">
              <a:hueOff val="19519"/>
              <a:satOff val="-13438"/>
              <a:lumOff val="-3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752709" y="3355688"/>
        <a:ext cx="425324" cy="7918"/>
      </dsp:txXfrm>
    </dsp:sp>
    <dsp:sp modelId="{B428E844-B7A4-434A-8B05-463CE6BE6974}">
      <dsp:nvSpPr>
        <dsp:cNvPr id="0" name=""/>
        <dsp:cNvSpPr/>
      </dsp:nvSpPr>
      <dsp:spPr>
        <a:xfrm>
          <a:off x="8478692" y="915071"/>
          <a:ext cx="3442904" cy="2065742"/>
        </a:xfrm>
        <a:prstGeom prst="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1) it is interpretive</a:t>
          </a:r>
        </a:p>
      </dsp:txBody>
      <dsp:txXfrm>
        <a:off x="8478692" y="915071"/>
        <a:ext cx="3442904" cy="2065742"/>
      </dsp:txXfrm>
    </dsp:sp>
    <dsp:sp modelId="{77E9D7A6-2FD8-4436-8987-C271889D1D1D}">
      <dsp:nvSpPr>
        <dsp:cNvPr id="0" name=""/>
        <dsp:cNvSpPr/>
      </dsp:nvSpPr>
      <dsp:spPr>
        <a:xfrm>
          <a:off x="3450250" y="4759833"/>
          <a:ext cx="761268" cy="91440"/>
        </a:xfrm>
        <a:custGeom>
          <a:avLst/>
          <a:gdLst/>
          <a:ahLst/>
          <a:cxnLst/>
          <a:rect l="0" t="0" r="0" b="0"/>
          <a:pathLst>
            <a:path>
              <a:moveTo>
                <a:pt x="0" y="45720"/>
              </a:moveTo>
              <a:lnTo>
                <a:pt x="761268" y="45720"/>
              </a:lnTo>
            </a:path>
          </a:pathLst>
        </a:custGeom>
        <a:noFill/>
        <a:ln w="9525" cap="flat" cmpd="sng" algn="ctr">
          <a:solidFill>
            <a:schemeClr val="accent2">
              <a:hueOff val="29278"/>
              <a:satOff val="-20157"/>
              <a:lumOff val="-51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1088" y="4801594"/>
        <a:ext cx="39593" cy="7918"/>
      </dsp:txXfrm>
    </dsp:sp>
    <dsp:sp modelId="{9F7B93C6-6EF7-4844-B7E2-27CFFA6281EE}">
      <dsp:nvSpPr>
        <dsp:cNvPr id="0" name=""/>
        <dsp:cNvSpPr/>
      </dsp:nvSpPr>
      <dsp:spPr>
        <a:xfrm>
          <a:off x="9146" y="3772682"/>
          <a:ext cx="3442904" cy="2065742"/>
        </a:xfrm>
        <a:prstGeom prst="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2) what it is interpretive of is the flow of social discourse</a:t>
          </a:r>
        </a:p>
      </dsp:txBody>
      <dsp:txXfrm>
        <a:off x="9146" y="3772682"/>
        <a:ext cx="3442904" cy="2065742"/>
      </dsp:txXfrm>
    </dsp:sp>
    <dsp:sp modelId="{3A04BA5A-EBE5-42F5-83E1-3C61D9C3C7A0}">
      <dsp:nvSpPr>
        <dsp:cNvPr id="0" name=""/>
        <dsp:cNvSpPr/>
      </dsp:nvSpPr>
      <dsp:spPr>
        <a:xfrm>
          <a:off x="7685023" y="4759833"/>
          <a:ext cx="761268" cy="91440"/>
        </a:xfrm>
        <a:custGeom>
          <a:avLst/>
          <a:gdLst/>
          <a:ahLst/>
          <a:cxnLst/>
          <a:rect l="0" t="0" r="0" b="0"/>
          <a:pathLst>
            <a:path>
              <a:moveTo>
                <a:pt x="0" y="45720"/>
              </a:moveTo>
              <a:lnTo>
                <a:pt x="761268" y="45720"/>
              </a:lnTo>
            </a:path>
          </a:pathLst>
        </a:custGeom>
        <a:noFill/>
        <a:ln w="9525" cap="flat" cmpd="sng" algn="ctr">
          <a:solidFill>
            <a:schemeClr val="accent2">
              <a:hueOff val="39038"/>
              <a:satOff val="-26876"/>
              <a:lumOff val="-6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045861" y="4801594"/>
        <a:ext cx="39593" cy="7918"/>
      </dsp:txXfrm>
    </dsp:sp>
    <dsp:sp modelId="{20A579C6-9D42-4C6B-B813-2B0FD9DB941F}">
      <dsp:nvSpPr>
        <dsp:cNvPr id="0" name=""/>
        <dsp:cNvSpPr/>
      </dsp:nvSpPr>
      <dsp:spPr>
        <a:xfrm>
          <a:off x="4243919" y="3772682"/>
          <a:ext cx="3442904" cy="2065742"/>
        </a:xfrm>
        <a:prstGeom prst="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3) the interpreting involved consists in trying to rescue the “said” of such discourse</a:t>
          </a:r>
        </a:p>
      </dsp:txBody>
      <dsp:txXfrm>
        <a:off x="4243919" y="3772682"/>
        <a:ext cx="3442904" cy="2065742"/>
      </dsp:txXfrm>
    </dsp:sp>
    <dsp:sp modelId="{F321F3FD-0453-4C3B-86DA-F23D3E1C3681}">
      <dsp:nvSpPr>
        <dsp:cNvPr id="0" name=""/>
        <dsp:cNvSpPr/>
      </dsp:nvSpPr>
      <dsp:spPr>
        <a:xfrm>
          <a:off x="8478692" y="3772682"/>
          <a:ext cx="3442904" cy="2065742"/>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rPr>
            <a:t>4) it is microscopic</a:t>
          </a:r>
        </a:p>
      </dsp:txBody>
      <dsp:txXfrm>
        <a:off x="8478692" y="3772682"/>
        <a:ext cx="3442904" cy="2065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9E891-F88C-4134-8EE9-DF3EAD7BCB79}">
      <dsp:nvSpPr>
        <dsp:cNvPr id="0" name=""/>
        <dsp:cNvSpPr/>
      </dsp:nvSpPr>
      <dsp:spPr>
        <a:xfrm>
          <a:off x="2196309" y="-4436"/>
          <a:ext cx="7243427" cy="7243427"/>
        </a:xfrm>
        <a:prstGeom prst="circularArrow">
          <a:avLst>
            <a:gd name="adj1" fmla="val 5544"/>
            <a:gd name="adj2" fmla="val 330680"/>
            <a:gd name="adj3" fmla="val 14737890"/>
            <a:gd name="adj4" fmla="val 1682411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7F74E1-555A-4747-B25C-47A5D5DD55C8}">
      <dsp:nvSpPr>
        <dsp:cNvPr id="0" name=""/>
        <dsp:cNvSpPr/>
      </dsp:nvSpPr>
      <dsp:spPr>
        <a:xfrm>
          <a:off x="4905822" y="4271"/>
          <a:ext cx="1896256" cy="94812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MODERNIDADE</a:t>
          </a:r>
          <a:endParaRPr lang="en-US" sz="1500" b="1" kern="1200" dirty="0"/>
        </a:p>
      </dsp:txBody>
      <dsp:txXfrm>
        <a:off x="4952106" y="50555"/>
        <a:ext cx="1803688" cy="855560"/>
      </dsp:txXfrm>
    </dsp:sp>
    <dsp:sp modelId="{27DA758D-A050-48EE-9FC7-4130881CD01F}">
      <dsp:nvSpPr>
        <dsp:cNvPr id="0" name=""/>
        <dsp:cNvSpPr/>
      </dsp:nvSpPr>
      <dsp:spPr>
        <a:xfrm>
          <a:off x="6998019" y="1023157"/>
          <a:ext cx="2507078" cy="94812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RACIONALISMO</a:t>
          </a:r>
          <a:endParaRPr lang="en-US" sz="1600" b="1" kern="1200" dirty="0"/>
        </a:p>
      </dsp:txBody>
      <dsp:txXfrm>
        <a:off x="7044303" y="1069441"/>
        <a:ext cx="2414510" cy="855560"/>
      </dsp:txXfrm>
    </dsp:sp>
    <dsp:sp modelId="{5556BE12-904F-4EB2-A416-10B91245534F}">
      <dsp:nvSpPr>
        <dsp:cNvPr id="0" name=""/>
        <dsp:cNvSpPr/>
      </dsp:nvSpPr>
      <dsp:spPr>
        <a:xfrm>
          <a:off x="7947776" y="2556774"/>
          <a:ext cx="1896256" cy="94812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POSITIVISMO</a:t>
          </a:r>
          <a:endParaRPr lang="en-US" sz="1600" b="1" kern="1200" dirty="0"/>
        </a:p>
      </dsp:txBody>
      <dsp:txXfrm>
        <a:off x="7994060" y="2603058"/>
        <a:ext cx="1803688" cy="855560"/>
      </dsp:txXfrm>
    </dsp:sp>
    <dsp:sp modelId="{EE0F1AAA-AF09-4AFA-B2E4-B3EF0EF00CDD}">
      <dsp:nvSpPr>
        <dsp:cNvPr id="0" name=""/>
        <dsp:cNvSpPr/>
      </dsp:nvSpPr>
      <dsp:spPr>
        <a:xfrm>
          <a:off x="7580872" y="4637593"/>
          <a:ext cx="1896256" cy="9481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ILUMINISMO</a:t>
          </a:r>
          <a:endParaRPr lang="en-US" sz="1600" b="1" kern="1200" dirty="0"/>
        </a:p>
      </dsp:txBody>
      <dsp:txXfrm>
        <a:off x="7627156" y="4683877"/>
        <a:ext cx="1803688" cy="855560"/>
      </dsp:txXfrm>
    </dsp:sp>
    <dsp:sp modelId="{0D9030B3-7947-4B1B-8060-B88866B01FC4}">
      <dsp:nvSpPr>
        <dsp:cNvPr id="0" name=""/>
        <dsp:cNvSpPr/>
      </dsp:nvSpPr>
      <dsp:spPr>
        <a:xfrm>
          <a:off x="5962281" y="5995752"/>
          <a:ext cx="1896256" cy="948128"/>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MODERNISMO</a:t>
          </a:r>
          <a:endParaRPr lang="en-US" sz="1600" b="1" kern="1200" dirty="0"/>
        </a:p>
      </dsp:txBody>
      <dsp:txXfrm>
        <a:off x="6008565" y="6042036"/>
        <a:ext cx="1803688" cy="855560"/>
      </dsp:txXfrm>
    </dsp:sp>
    <dsp:sp modelId="{72C09C72-ACEF-4131-AAD0-C890A7D236E6}">
      <dsp:nvSpPr>
        <dsp:cNvPr id="0" name=""/>
        <dsp:cNvSpPr/>
      </dsp:nvSpPr>
      <dsp:spPr>
        <a:xfrm>
          <a:off x="3849362" y="5995752"/>
          <a:ext cx="1896256" cy="94812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CIENTIFICISMO</a:t>
          </a:r>
          <a:endParaRPr lang="en-US" sz="1500" b="1" kern="1200" dirty="0"/>
        </a:p>
      </dsp:txBody>
      <dsp:txXfrm>
        <a:off x="3895646" y="6042036"/>
        <a:ext cx="1803688" cy="855560"/>
      </dsp:txXfrm>
    </dsp:sp>
    <dsp:sp modelId="{3F3E8AAF-0796-413C-BDDE-D0144C2B5878}">
      <dsp:nvSpPr>
        <dsp:cNvPr id="0" name=""/>
        <dsp:cNvSpPr/>
      </dsp:nvSpPr>
      <dsp:spPr>
        <a:xfrm>
          <a:off x="2230772" y="4637593"/>
          <a:ext cx="1896256" cy="94812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EMPIRISMO</a:t>
          </a:r>
          <a:endParaRPr lang="en-US" sz="1600" b="1" kern="1200" dirty="0"/>
        </a:p>
      </dsp:txBody>
      <dsp:txXfrm>
        <a:off x="2277056" y="4683877"/>
        <a:ext cx="1803688" cy="855560"/>
      </dsp:txXfrm>
    </dsp:sp>
    <dsp:sp modelId="{242C0F40-9252-45AF-A5BA-872936D8AE35}">
      <dsp:nvSpPr>
        <dsp:cNvPr id="0" name=""/>
        <dsp:cNvSpPr/>
      </dsp:nvSpPr>
      <dsp:spPr>
        <a:xfrm>
          <a:off x="1347706" y="2556774"/>
          <a:ext cx="2928578" cy="94812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CAPITALISMO/NEOLIBERALISMO</a:t>
          </a:r>
          <a:endParaRPr lang="en-US" sz="1500" b="1" kern="1200" dirty="0"/>
        </a:p>
      </dsp:txBody>
      <dsp:txXfrm>
        <a:off x="1393990" y="2603058"/>
        <a:ext cx="2836010" cy="855560"/>
      </dsp:txXfrm>
    </dsp:sp>
    <dsp:sp modelId="{3C495B68-F750-443C-A7B0-22C883CDAD6D}">
      <dsp:nvSpPr>
        <dsp:cNvPr id="0" name=""/>
        <dsp:cNvSpPr/>
      </dsp:nvSpPr>
      <dsp:spPr>
        <a:xfrm>
          <a:off x="2184095" y="1056076"/>
          <a:ext cx="2405060" cy="108834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b="1" kern="1200" dirty="0"/>
            <a:t>ESTRUTURALISMO</a:t>
          </a:r>
          <a:endParaRPr lang="en-US" sz="2100" b="1" kern="1200" dirty="0"/>
        </a:p>
      </dsp:txBody>
      <dsp:txXfrm>
        <a:off x="2237224" y="1109205"/>
        <a:ext cx="2298802" cy="9820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A7154-9D0C-4D29-A18A-FD43C9577B8A}" type="datetimeFigureOut">
              <a:rPr lang="pt-BR" smtClean="0"/>
              <a:t>16/11/2020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5997A-D9C3-4DF0-B11D-B92302E61965}" type="slidenum">
              <a:rPr lang="pt-BR" smtClean="0"/>
              <a:t>‹nº›</a:t>
            </a:fld>
            <a:endParaRPr lang="pt-BR"/>
          </a:p>
        </p:txBody>
      </p:sp>
    </p:spTree>
    <p:extLst>
      <p:ext uri="{BB962C8B-B14F-4D97-AF65-F5344CB8AC3E}">
        <p14:creationId xmlns:p14="http://schemas.microsoft.com/office/powerpoint/2010/main" val="369856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90A1B5F7-1FD2-4494-B170-564A2928545F}" type="datetimeFigureOut">
              <a:rPr lang="pt-BR" smtClean="0"/>
              <a:t>16/11/2020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9A5A6A-B604-488F-B57E-ECEAB54C9BCC}"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8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A1B5F7-1FD2-4494-B170-564A2928545F}" type="datetimeFigureOut">
              <a:rPr lang="pt-BR" smtClean="0"/>
              <a:t>16/11/2020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97450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A1B5F7-1FD2-4494-B170-564A2928545F}" type="datetimeFigureOut">
              <a:rPr lang="pt-BR" smtClean="0"/>
              <a:t>16/11/2020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9A5A6A-B604-488F-B57E-ECEAB54C9BCC}" type="slidenum">
              <a:rPr lang="pt-BR" smtClean="0"/>
              <a:t>‹nº›</a:t>
            </a:fld>
            <a:endParaRPr lang="pt-B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81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E0B6D4EF-C5C0-4BCB-8E77-DA334EEEC8B2}"/>
              </a:ext>
            </a:extLst>
          </p:cNvPr>
          <p:cNvSpPr>
            <a:spLocks noGrp="1"/>
          </p:cNvSpPr>
          <p:nvPr>
            <p:ph type="dt" sz="half" idx="14"/>
          </p:nvPr>
        </p:nvSpPr>
        <p:spPr/>
        <p:txBody>
          <a:bodyPr/>
          <a:lstStyle>
            <a:lvl1pPr>
              <a:defRPr/>
            </a:lvl1pPr>
          </a:lstStyle>
          <a:p>
            <a:pPr>
              <a:defRPr/>
            </a:pPr>
            <a:fld id="{9CE009A1-2396-459F-A74D-6B007193B259}" type="datetimeFigureOut">
              <a:rPr lang="pt-BR"/>
              <a:pPr>
                <a:defRPr/>
              </a:pPr>
              <a:t>16/11/2020</a:t>
            </a:fld>
            <a:endParaRPr lang="pt-BR"/>
          </a:p>
        </p:txBody>
      </p:sp>
      <p:sp>
        <p:nvSpPr>
          <p:cNvPr id="5" name="Footer Placeholder 4">
            <a:extLst>
              <a:ext uri="{FF2B5EF4-FFF2-40B4-BE49-F238E27FC236}">
                <a16:creationId xmlns:a16="http://schemas.microsoft.com/office/drawing/2014/main" id="{768E5789-CC5C-43C1-9C3E-7C7F7EECAAF7}"/>
              </a:ext>
            </a:extLst>
          </p:cNvPr>
          <p:cNvSpPr>
            <a:spLocks noGrp="1"/>
          </p:cNvSpPr>
          <p:nvPr>
            <p:ph type="ftr" sz="quarter" idx="15"/>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275C8E90-D3A7-473E-8EA4-F8A55915668E}"/>
              </a:ext>
            </a:extLst>
          </p:cNvPr>
          <p:cNvSpPr>
            <a:spLocks noGrp="1"/>
          </p:cNvSpPr>
          <p:nvPr>
            <p:ph type="sldNum" sz="quarter" idx="16"/>
          </p:nvPr>
        </p:nvSpPr>
        <p:spPr/>
        <p:txBody>
          <a:bodyPr/>
          <a:lstStyle>
            <a:lvl1pPr>
              <a:defRPr/>
            </a:lvl1pPr>
          </a:lstStyle>
          <a:p>
            <a:pPr>
              <a:defRPr/>
            </a:pPr>
            <a:fld id="{EDFDE1F8-9493-42B7-91FF-C1312BFBCEDA}" type="slidenum">
              <a:rPr lang="pt-BR" altLang="pt-BR"/>
              <a:pPr>
                <a:defRPr/>
              </a:pPr>
              <a:t>‹nº›</a:t>
            </a:fld>
            <a:endParaRPr lang="pt-BR" altLang="pt-BR"/>
          </a:p>
        </p:txBody>
      </p:sp>
    </p:spTree>
    <p:extLst>
      <p:ext uri="{BB962C8B-B14F-4D97-AF65-F5344CB8AC3E}">
        <p14:creationId xmlns:p14="http://schemas.microsoft.com/office/powerpoint/2010/main" val="133420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A1B5F7-1FD2-4494-B170-564A2928545F}" type="datetimeFigureOut">
              <a:rPr lang="pt-BR" smtClean="0"/>
              <a:t>16/11/2020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75226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0A1B5F7-1FD2-4494-B170-564A2928545F}" type="datetimeFigureOut">
              <a:rPr lang="pt-BR" smtClean="0"/>
              <a:t>16/11/2020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9A5A6A-B604-488F-B57E-ECEAB54C9BCC}"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0A1B5F7-1FD2-4494-B170-564A2928545F}" type="datetimeFigureOut">
              <a:rPr lang="pt-BR" smtClean="0"/>
              <a:t>16/11/2020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48486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24128" y="2967788"/>
            <a:ext cx="4754880" cy="33415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Clique para editar os estilos de texto Mestres</a:t>
            </a:r>
          </a:p>
        </p:txBody>
      </p:sp>
      <p:sp>
        <p:nvSpPr>
          <p:cNvPr id="6" name="Content Placeholder 5"/>
          <p:cNvSpPr>
            <a:spLocks noGrp="1"/>
          </p:cNvSpPr>
          <p:nvPr>
            <p:ph sz="quarter" idx="4"/>
          </p:nvPr>
        </p:nvSpPr>
        <p:spPr>
          <a:xfrm>
            <a:off x="5990888" y="2967788"/>
            <a:ext cx="4754880" cy="33415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0A1B5F7-1FD2-4494-B170-564A2928545F}" type="datetimeFigureOut">
              <a:rPr lang="pt-BR" smtClean="0"/>
              <a:t>16/11/2020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1549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0A1B5F7-1FD2-4494-B170-564A2928545F}" type="datetimeFigureOut">
              <a:rPr lang="pt-BR" smtClean="0"/>
              <a:t>16/11/2020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80897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1B5F7-1FD2-4494-B170-564A2928545F}" type="datetimeFigureOut">
              <a:rPr lang="pt-BR" smtClean="0"/>
              <a:t>16/11/2020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59543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0A1B5F7-1FD2-4494-B170-564A2928545F}" type="datetimeFigureOut">
              <a:rPr lang="pt-BR" smtClean="0"/>
              <a:t>16/11/2020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592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0A1B5F7-1FD2-4494-B170-564A2928545F}" type="datetimeFigureOut">
              <a:rPr lang="pt-BR" smtClean="0"/>
              <a:t>16/11/2020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9A5A6A-B604-488F-B57E-ECEAB54C9BCC}"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63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1B5F7-1FD2-4494-B170-564A2928545F}" type="datetimeFigureOut">
              <a:rPr lang="pt-BR" smtClean="0"/>
              <a:t>16/11/2020</a:t>
            </a:fld>
            <a:endParaRPr lang="pt-B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t-B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9A5A6A-B604-488F-B57E-ECEAB54C9BCC}" type="slidenum">
              <a:rPr lang="pt-BR" smtClean="0"/>
              <a:t>‹nº›</a:t>
            </a:fld>
            <a:endParaRPr lang="pt-B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869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TaWDXwmjf_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_T0V871SPQ" TargetMode="External"/><Relationship Id="rId2" Type="http://schemas.openxmlformats.org/officeDocument/2006/relationships/hyperlink" Target="https://www.youtube.com/watch?v=4e5ln-T_KJs&amp;ab_channel=EddyHeri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1vvLQd53Ps&amp;list=PLAEKUX2eV4jJEqwQnxJjXjlz09G7GGk7f&amp;index=5" TargetMode="External"/><Relationship Id="rId2" Type="http://schemas.openxmlformats.org/officeDocument/2006/relationships/hyperlink" Target="https://www.youtube.com/watch?v=6_WAmt3cMdk" TargetMode="External"/><Relationship Id="rId1" Type="http://schemas.openxmlformats.org/officeDocument/2006/relationships/slideLayout" Target="../slideLayouts/slideLayout12.xml"/><Relationship Id="rId4" Type="http://schemas.openxmlformats.org/officeDocument/2006/relationships/hyperlink" Target="https://www.youtube.com/watch?v=GHuO6qmiSgg&amp;list=PLAEKUX2eV4jJEqwQnxJjXjlz09G7GGk7f&amp;index=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D74597-ABFE-4CDF-98E4-11554E6E3297}"/>
              </a:ext>
            </a:extLst>
          </p:cNvPr>
          <p:cNvSpPr>
            <a:spLocks noGrp="1"/>
          </p:cNvSpPr>
          <p:nvPr>
            <p:ph type="ctrTitle"/>
          </p:nvPr>
        </p:nvSpPr>
        <p:spPr>
          <a:xfrm>
            <a:off x="4713224" y="1105351"/>
            <a:ext cx="6353967" cy="3023981"/>
          </a:xfrm>
        </p:spPr>
        <p:txBody>
          <a:bodyPr anchor="b">
            <a:normAutofit/>
          </a:bodyPr>
          <a:lstStyle/>
          <a:p>
            <a:pPr algn="l"/>
            <a:r>
              <a:rPr lang="pt-BR" sz="4800" b="1" dirty="0">
                <a:solidFill>
                  <a:schemeClr val="tx1"/>
                </a:solidFill>
              </a:rPr>
              <a:t>TOPICS </a:t>
            </a:r>
            <a:r>
              <a:rPr lang="pt-BR" sz="4800" b="1" dirty="0" err="1">
                <a:solidFill>
                  <a:schemeClr val="tx1"/>
                </a:solidFill>
              </a:rPr>
              <a:t>of</a:t>
            </a:r>
            <a:r>
              <a:rPr lang="pt-BR" sz="4800" b="1" dirty="0">
                <a:solidFill>
                  <a:schemeClr val="tx1"/>
                </a:solidFill>
              </a:rPr>
              <a:t> LANGUAGE AND CULTURE</a:t>
            </a:r>
          </a:p>
        </p:txBody>
      </p:sp>
      <p:sp>
        <p:nvSpPr>
          <p:cNvPr id="3" name="Subtítulo 2">
            <a:extLst>
              <a:ext uri="{FF2B5EF4-FFF2-40B4-BE49-F238E27FC236}">
                <a16:creationId xmlns:a16="http://schemas.microsoft.com/office/drawing/2014/main" id="{BDD82DCA-55FB-4115-B0AC-C7F2ABB3A75E}"/>
              </a:ext>
            </a:extLst>
          </p:cNvPr>
          <p:cNvSpPr>
            <a:spLocks noGrp="1"/>
          </p:cNvSpPr>
          <p:nvPr>
            <p:ph type="subTitle" idx="1"/>
          </p:nvPr>
        </p:nvSpPr>
        <p:spPr>
          <a:xfrm>
            <a:off x="4611189" y="4271554"/>
            <a:ext cx="6456003" cy="1459393"/>
          </a:xfrm>
        </p:spPr>
        <p:txBody>
          <a:bodyPr anchor="t">
            <a:normAutofit/>
          </a:bodyPr>
          <a:lstStyle/>
          <a:p>
            <a:r>
              <a:rPr lang="pt-BR" b="1" dirty="0">
                <a:solidFill>
                  <a:schemeClr val="tx1"/>
                </a:solidFill>
              </a:rPr>
              <a:t>Prof</a:t>
            </a:r>
            <a:r>
              <a:rPr lang="pt-BR" dirty="0">
                <a:solidFill>
                  <a:schemeClr val="tx1"/>
                </a:solidFill>
              </a:rPr>
              <a:t>. Dr. Daniel Ferraz</a:t>
            </a:r>
          </a:p>
          <a:p>
            <a:endParaRPr lang="pt-BR" dirty="0">
              <a:solidFill>
                <a:schemeClr val="tx1"/>
              </a:solidFill>
            </a:endParaRPr>
          </a:p>
          <a:p>
            <a:r>
              <a:rPr lang="pt-BR" dirty="0">
                <a:solidFill>
                  <a:schemeClr val="tx1"/>
                </a:solidFill>
              </a:rPr>
              <a:t>CLASS 9 – 16/11/2020</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91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3">
            <a:extLst>
              <a:ext uri="{FF2B5EF4-FFF2-40B4-BE49-F238E27FC236}">
                <a16:creationId xmlns:a16="http://schemas.microsoft.com/office/drawing/2014/main" id="{4D4C96FC-3B7D-49B1-AC96-112AF8266DF6}"/>
              </a:ext>
            </a:extLst>
          </p:cNvPr>
          <p:cNvSpPr>
            <a:spLocks noGrp="1"/>
          </p:cNvSpPr>
          <p:nvPr>
            <p:ph type="title"/>
          </p:nvPr>
        </p:nvSpPr>
        <p:spPr>
          <a:xfrm>
            <a:off x="1981200" y="274639"/>
            <a:ext cx="8229600" cy="1138237"/>
          </a:xfrm>
        </p:spPr>
        <p:txBody>
          <a:bodyPr>
            <a:normAutofit fontScale="90000"/>
          </a:bodyPr>
          <a:lstStyle/>
          <a:p>
            <a:pPr>
              <a:lnSpc>
                <a:spcPct val="115000"/>
              </a:lnSpc>
              <a:spcBef>
                <a:spcPct val="20000"/>
              </a:spcBef>
              <a:spcAft>
                <a:spcPts val="1000"/>
              </a:spcAft>
            </a:pPr>
            <a:br>
              <a:rPr lang="en-US" altLang="pt-BR" sz="320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br>
            <a:br>
              <a:rPr lang="en-US" altLang="pt-BR" sz="320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br>
            <a:r>
              <a:rPr lang="en-US" altLang="pt-BR" sz="2800" dirty="0">
                <a:solidFill>
                  <a:srgbClr val="000000"/>
                </a:solidFill>
                <a:latin typeface="Arial" panose="020B0604020202020204" pitchFamily="34" charset="0"/>
                <a:ea typeface="Lucida Sans Unicode" panose="020B0602030504020204" pitchFamily="34" charset="0"/>
                <a:cs typeface="Arial" panose="020B0604020202020204" pitchFamily="34" charset="0"/>
              </a:rPr>
              <a:t>Researchers looked for the old </a:t>
            </a:r>
            <a:br>
              <a:rPr lang="en-US" altLang="pt-BR" sz="2800" dirty="0">
                <a:solidFill>
                  <a:srgbClr val="000000"/>
                </a:solidFill>
                <a:latin typeface="Arial" panose="020B0604020202020204" pitchFamily="34" charset="0"/>
                <a:ea typeface="Lucida Sans Unicode" panose="020B0602030504020204" pitchFamily="34" charset="0"/>
                <a:cs typeface="Arial" panose="020B0604020202020204" pitchFamily="34" charset="0"/>
              </a:rPr>
            </a:br>
            <a:r>
              <a:rPr lang="en-US" altLang="pt-BR" sz="2800" dirty="0">
                <a:solidFill>
                  <a:srgbClr val="000000"/>
                </a:solidFill>
                <a:highlight>
                  <a:srgbClr val="FFFF00"/>
                </a:highlight>
                <a:latin typeface="Arial" panose="020B0604020202020204" pitchFamily="34" charset="0"/>
                <a:ea typeface="Lucida Sans Unicode" panose="020B0602030504020204" pitchFamily="34" charset="0"/>
                <a:cs typeface="Arial" panose="020B0604020202020204" pitchFamily="34" charset="0"/>
              </a:rPr>
              <a:t>key-to-the-universe</a:t>
            </a:r>
            <a:r>
              <a:rPr lang="en-US" altLang="pt-BR" sz="2800" dirty="0">
                <a:solidFill>
                  <a:srgbClr val="000000"/>
                </a:solidFill>
                <a:latin typeface="Arial" panose="020B0604020202020204" pitchFamily="34" charset="0"/>
                <a:ea typeface="Lucida Sans Unicode" panose="020B0602030504020204" pitchFamily="34" charset="0"/>
                <a:cs typeface="Arial" panose="020B0604020202020204" pitchFamily="34" charset="0"/>
              </a:rPr>
              <a:t> view</a:t>
            </a:r>
            <a:r>
              <a:rPr lang="en-US" altLang="pt-BR" sz="2800" dirty="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t> </a:t>
            </a:r>
            <a:br>
              <a:rPr lang="pt-BR" altLang="pt-BR" sz="2000" dirty="0">
                <a:solidFill>
                  <a:srgbClr val="000000"/>
                </a:solidFill>
                <a:ea typeface="Calibri" panose="020F0502020204030204" pitchFamily="34" charset="0"/>
                <a:cs typeface="Times New Roman" panose="02020603050405020304" pitchFamily="18" charset="0"/>
              </a:rPr>
            </a:br>
            <a:endParaRPr lang="pt-BR" altLang="pt-BR" dirty="0"/>
          </a:p>
        </p:txBody>
      </p:sp>
      <p:sp>
        <p:nvSpPr>
          <p:cNvPr id="5" name="Espaço Reservado para Conteúdo 4">
            <a:extLst>
              <a:ext uri="{FF2B5EF4-FFF2-40B4-BE49-F238E27FC236}">
                <a16:creationId xmlns:a16="http://schemas.microsoft.com/office/drawing/2014/main" id="{255D1BC6-87C0-4352-A4D5-2EB2DFD74B14}"/>
              </a:ext>
            </a:extLst>
          </p:cNvPr>
          <p:cNvSpPr>
            <a:spLocks noGrp="1"/>
          </p:cNvSpPr>
          <p:nvPr>
            <p:ph sz="half" idx="1"/>
          </p:nvPr>
        </p:nvSpPr>
        <p:spPr>
          <a:xfrm>
            <a:off x="1981200" y="1989139"/>
            <a:ext cx="4038600" cy="4137025"/>
          </a:xfrm>
          <a:solidFill>
            <a:schemeClr val="accent3">
              <a:lumMod val="40000"/>
              <a:lumOff val="60000"/>
            </a:schemeClr>
          </a:solidFill>
        </p:spPr>
        <p:txBody>
          <a:bodyPr/>
          <a:lstStyle/>
          <a:p>
            <a:pPr>
              <a:buFont typeface="Arial" charset="0"/>
              <a:buChar char="•"/>
              <a:defRPr/>
            </a:pPr>
            <a:r>
              <a:rPr lang="en-US" sz="2400" dirty="0">
                <a:latin typeface="Arial" pitchFamily="34" charset="0"/>
                <a:ea typeface="Lucida Sans Unicode"/>
                <a:cs typeface="Arial" pitchFamily="34" charset="0"/>
              </a:rPr>
              <a:t>The principle of natural selection</a:t>
            </a:r>
          </a:p>
          <a:p>
            <a:pPr>
              <a:buFont typeface="Arial" charset="0"/>
              <a:buChar char="•"/>
              <a:defRPr/>
            </a:pPr>
            <a:endParaRPr lang="en-US" sz="2400" dirty="0">
              <a:latin typeface="Arial" pitchFamily="34" charset="0"/>
              <a:ea typeface="Lucida Sans Unicode"/>
              <a:cs typeface="Arial" pitchFamily="34" charset="0"/>
            </a:endParaRPr>
          </a:p>
          <a:p>
            <a:pPr>
              <a:buFont typeface="Arial" charset="0"/>
              <a:buChar char="•"/>
              <a:defRPr/>
            </a:pPr>
            <a:r>
              <a:rPr lang="en-US" sz="2400" dirty="0">
                <a:latin typeface="Arial" pitchFamily="34" charset="0"/>
                <a:ea typeface="Lucida Sans Unicode"/>
                <a:cs typeface="Arial" pitchFamily="34" charset="0"/>
              </a:rPr>
              <a:t>The notion of unconscious motivation</a:t>
            </a:r>
          </a:p>
          <a:p>
            <a:pPr marL="0" indent="0">
              <a:buNone/>
              <a:defRPr/>
            </a:pPr>
            <a:endParaRPr lang="en-US" sz="2400" dirty="0">
              <a:latin typeface="Arial" pitchFamily="34" charset="0"/>
              <a:ea typeface="Lucida Sans Unicode"/>
              <a:cs typeface="Arial" pitchFamily="34" charset="0"/>
            </a:endParaRPr>
          </a:p>
          <a:p>
            <a:pPr>
              <a:buFont typeface="Arial" charset="0"/>
              <a:buChar char="•"/>
              <a:defRPr/>
            </a:pPr>
            <a:r>
              <a:rPr lang="en-US" sz="2400" dirty="0">
                <a:latin typeface="Arial" pitchFamily="34" charset="0"/>
                <a:ea typeface="Lucida Sans Unicode"/>
                <a:cs typeface="Arial" pitchFamily="34" charset="0"/>
              </a:rPr>
              <a:t>The organization of the means of production</a:t>
            </a:r>
            <a:endParaRPr lang="pt-BR" sz="2400" dirty="0">
              <a:latin typeface="Arial" pitchFamily="34" charset="0"/>
              <a:cs typeface="Arial" pitchFamily="34" charset="0"/>
            </a:endParaRPr>
          </a:p>
        </p:txBody>
      </p:sp>
      <p:sp>
        <p:nvSpPr>
          <p:cNvPr id="6" name="Espaço Reservado para Conteúdo 5">
            <a:extLst>
              <a:ext uri="{FF2B5EF4-FFF2-40B4-BE49-F238E27FC236}">
                <a16:creationId xmlns:a16="http://schemas.microsoft.com/office/drawing/2014/main" id="{E9999984-754A-4E08-9830-275A96177C97}"/>
              </a:ext>
            </a:extLst>
          </p:cNvPr>
          <p:cNvSpPr>
            <a:spLocks noGrp="1"/>
          </p:cNvSpPr>
          <p:nvPr>
            <p:ph sz="half" idx="2"/>
          </p:nvPr>
        </p:nvSpPr>
        <p:spPr>
          <a:xfrm>
            <a:off x="6672264" y="2420938"/>
            <a:ext cx="3538537" cy="3313112"/>
          </a:xfrm>
          <a:solidFill>
            <a:schemeClr val="accent6">
              <a:lumMod val="60000"/>
              <a:lumOff val="40000"/>
            </a:schemeClr>
          </a:solidFill>
        </p:spPr>
        <p:txBody>
          <a:bodyPr/>
          <a:lstStyle/>
          <a:p>
            <a:pPr marL="0" indent="0">
              <a:buNone/>
              <a:defRPr/>
            </a:pPr>
            <a:endParaRPr lang="en-US" sz="2400" dirty="0">
              <a:latin typeface="Arial" pitchFamily="34" charset="0"/>
              <a:ea typeface="Lucida Sans Unicode"/>
              <a:cs typeface="Arial" pitchFamily="34" charset="0"/>
            </a:endParaRPr>
          </a:p>
          <a:p>
            <a:pPr marL="0" indent="0">
              <a:buNone/>
              <a:defRPr/>
            </a:pPr>
            <a:r>
              <a:rPr lang="en-US" sz="2400" dirty="0">
                <a:latin typeface="Arial" pitchFamily="34" charset="0"/>
                <a:ea typeface="Lucida Sans Unicode"/>
                <a:cs typeface="Arial" pitchFamily="34" charset="0"/>
              </a:rPr>
              <a:t>They don't explain everything.</a:t>
            </a:r>
            <a:endParaRPr lang="pt-BR" sz="2400" dirty="0">
              <a:latin typeface="Arial" pitchFamily="34" charset="0"/>
              <a:ea typeface="Lucida Sans Unicode"/>
              <a:cs typeface="Arial" pitchFamily="34" charset="0"/>
            </a:endParaRPr>
          </a:p>
          <a:p>
            <a:pPr marL="0" indent="0">
              <a:buNone/>
              <a:defRPr/>
            </a:pPr>
            <a:endParaRPr lang="pt-BR" sz="2400" dirty="0">
              <a:latin typeface="Arial" pitchFamily="34" charset="0"/>
              <a:ea typeface="Lucida Sans Unicode"/>
              <a:cs typeface="Arial" pitchFamily="34" charset="0"/>
            </a:endParaRPr>
          </a:p>
          <a:p>
            <a:pPr marL="0" indent="0">
              <a:buNone/>
              <a:defRPr/>
            </a:pPr>
            <a:endParaRPr lang="pt-BR" sz="2400" dirty="0">
              <a:latin typeface="Arial" pitchFamily="34" charset="0"/>
              <a:ea typeface="Lucida Sans Unicode"/>
              <a:cs typeface="Arial" pitchFamily="34" charset="0"/>
            </a:endParaRPr>
          </a:p>
          <a:p>
            <a:pPr marL="0" indent="0">
              <a:buNone/>
              <a:defRPr/>
            </a:pPr>
            <a:r>
              <a:rPr lang="en-US" sz="2400" dirty="0">
                <a:latin typeface="Arial" pitchFamily="34" charset="0"/>
                <a:ea typeface="Lucida Sans Unicode"/>
                <a:cs typeface="Arial" pitchFamily="34" charset="0"/>
              </a:rPr>
              <a:t>They explain something.</a:t>
            </a:r>
            <a:endParaRPr lang="pt-BR" sz="2400" dirty="0">
              <a:latin typeface="Arial" pitchFamily="34" charset="0"/>
              <a:cs typeface="Arial" pitchFamily="34" charset="0"/>
            </a:endParaRPr>
          </a:p>
        </p:txBody>
      </p:sp>
      <p:sp>
        <p:nvSpPr>
          <p:cNvPr id="8" name="Seta para a direita 7">
            <a:extLst>
              <a:ext uri="{FF2B5EF4-FFF2-40B4-BE49-F238E27FC236}">
                <a16:creationId xmlns:a16="http://schemas.microsoft.com/office/drawing/2014/main" id="{89BCE007-9D7D-4932-A06D-727642ED80AA}"/>
              </a:ext>
            </a:extLst>
          </p:cNvPr>
          <p:cNvSpPr/>
          <p:nvPr/>
        </p:nvSpPr>
        <p:spPr>
          <a:xfrm>
            <a:off x="5951538" y="3640139"/>
            <a:ext cx="488950" cy="484187"/>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ço Reservado para Conteúdo 2">
            <a:extLst>
              <a:ext uri="{FF2B5EF4-FFF2-40B4-BE49-F238E27FC236}">
                <a16:creationId xmlns:a16="http://schemas.microsoft.com/office/drawing/2014/main" id="{B9A8346A-5C14-4C79-B80D-8738A0884760}"/>
              </a:ext>
            </a:extLst>
          </p:cNvPr>
          <p:cNvSpPr>
            <a:spLocks noGrp="1"/>
          </p:cNvSpPr>
          <p:nvPr>
            <p:ph idx="1"/>
          </p:nvPr>
        </p:nvSpPr>
        <p:spPr>
          <a:xfrm>
            <a:off x="697523" y="1227405"/>
            <a:ext cx="10515600" cy="4951325"/>
          </a:xfrm>
        </p:spPr>
        <p:txBody>
          <a:bodyPr>
            <a:normAutofit fontScale="92500" lnSpcReduction="20000"/>
          </a:bodyPr>
          <a:lstStyle/>
          <a:p>
            <a:pPr marL="0" indent="0">
              <a:buNone/>
            </a:pPr>
            <a:r>
              <a:rPr lang="en-US" altLang="pt-BR" sz="2400" dirty="0">
                <a:latin typeface="Arial" panose="020B0604020202020204" pitchFamily="34" charset="0"/>
                <a:ea typeface="Lucida Sans Unicode" panose="020B0602030504020204" pitchFamily="34" charset="0"/>
                <a:cs typeface="Arial" panose="020B0604020202020204" pitchFamily="34" charset="0"/>
              </a:rPr>
              <a:t>Geertz's concept of culture: </a:t>
            </a:r>
          </a:p>
          <a:p>
            <a:pPr marL="0" indent="0">
              <a:buNone/>
            </a:pPr>
            <a:endParaRPr lang="en-US" altLang="pt-BR" sz="2400" dirty="0">
              <a:latin typeface="Arial" panose="020B0604020202020204" pitchFamily="34" charset="0"/>
              <a:ea typeface="Lucida Sans Unicode" panose="020B0602030504020204" pitchFamily="34" charset="0"/>
              <a:cs typeface="Arial" panose="020B0604020202020204" pitchFamily="34" charset="0"/>
            </a:endParaRPr>
          </a:p>
          <a:p>
            <a:pPr marL="0" indent="0">
              <a:buNone/>
            </a:pPr>
            <a:r>
              <a:rPr lang="en-US" altLang="pt-BR" sz="4500" dirty="0">
                <a:latin typeface="Arial" panose="020B0604020202020204" pitchFamily="34" charset="0"/>
                <a:ea typeface="Lucida Sans Unicode" panose="020B0602030504020204" pitchFamily="34" charset="0"/>
                <a:cs typeface="Arial" panose="020B0604020202020204" pitchFamily="34" charset="0"/>
              </a:rPr>
              <a:t>...</a:t>
            </a:r>
            <a:r>
              <a:rPr lang="en-US" altLang="pt-BR" sz="4500" i="1" dirty="0">
                <a:latin typeface="Arial" panose="020B0604020202020204" pitchFamily="34" charset="0"/>
                <a:ea typeface="Lucida Sans Unicode" panose="020B0602030504020204" pitchFamily="34" charset="0"/>
                <a:cs typeface="Arial" panose="020B0604020202020204" pitchFamily="34" charset="0"/>
              </a:rPr>
              <a:t>it is essentially a semiotic one. Believing, with Max Weber, </a:t>
            </a:r>
            <a:r>
              <a:rPr lang="en-US" altLang="pt-BR" sz="4500" i="1" dirty="0">
                <a:highlight>
                  <a:srgbClr val="FFFF00"/>
                </a:highlight>
                <a:latin typeface="Arial" panose="020B0604020202020204" pitchFamily="34" charset="0"/>
                <a:ea typeface="Lucida Sans Unicode" panose="020B0602030504020204" pitchFamily="34" charset="0"/>
                <a:cs typeface="Arial" panose="020B0604020202020204" pitchFamily="34" charset="0"/>
              </a:rPr>
              <a:t>that man is an animal suspended in webs of significance he himself has spun, I take culture to be those webs</a:t>
            </a:r>
            <a:r>
              <a:rPr lang="en-US" altLang="pt-BR" sz="4500" i="1" dirty="0">
                <a:latin typeface="Arial" panose="020B0604020202020204" pitchFamily="34" charset="0"/>
                <a:ea typeface="Lucida Sans Unicode" panose="020B0602030504020204" pitchFamily="34" charset="0"/>
                <a:cs typeface="Arial" panose="020B0604020202020204" pitchFamily="34" charset="0"/>
              </a:rPr>
              <a:t>, and the analysis of it to be therefore not an experimental science in search of law but </a:t>
            </a:r>
            <a:r>
              <a:rPr lang="en-US" altLang="pt-BR" sz="4500" i="1" dirty="0">
                <a:highlight>
                  <a:srgbClr val="FFFF00"/>
                </a:highlight>
                <a:latin typeface="Arial" panose="020B0604020202020204" pitchFamily="34" charset="0"/>
                <a:ea typeface="Lucida Sans Unicode" panose="020B0602030504020204" pitchFamily="34" charset="0"/>
                <a:cs typeface="Arial" panose="020B0604020202020204" pitchFamily="34" charset="0"/>
              </a:rPr>
              <a:t>an interpretive one in search of meaning</a:t>
            </a:r>
            <a:r>
              <a:rPr lang="en-US" altLang="pt-BR" sz="4500" dirty="0">
                <a:highlight>
                  <a:srgbClr val="FFFF00"/>
                </a:highlight>
                <a:latin typeface="Arial" panose="020B0604020202020204" pitchFamily="34" charset="0"/>
                <a:ea typeface="Lucida Sans Unicode" panose="020B0602030504020204" pitchFamily="34" charset="0"/>
                <a:cs typeface="Arial" panose="020B0604020202020204" pitchFamily="34" charset="0"/>
              </a:rPr>
              <a:t>. </a:t>
            </a:r>
          </a:p>
          <a:p>
            <a:pPr marL="0" indent="0">
              <a:buNone/>
            </a:pPr>
            <a:r>
              <a:rPr lang="en-US" altLang="pt-BR" sz="2400" dirty="0">
                <a:latin typeface="Arial" panose="020B0604020202020204" pitchFamily="34" charset="0"/>
                <a:ea typeface="Lucida Sans Unicode" panose="020B0602030504020204" pitchFamily="34" charset="0"/>
                <a:cs typeface="Arial" panose="020B0604020202020204" pitchFamily="34" charset="0"/>
              </a:rPr>
              <a:t>(p 5)</a:t>
            </a:r>
            <a:endParaRPr lang="pt-BR" altLang="pt-BR" sz="2400" dirty="0">
              <a:latin typeface="Arial" panose="020B0604020202020204" pitchFamily="34" charset="0"/>
              <a:ea typeface="Lucida Sans Unicode" panose="020B0602030504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22" name="Espaço Reservado para Conteúdo 2">
            <a:extLst>
              <a:ext uri="{FF2B5EF4-FFF2-40B4-BE49-F238E27FC236}">
                <a16:creationId xmlns:a16="http://schemas.microsoft.com/office/drawing/2014/main" id="{F690853A-01F5-44C7-9678-8951A4EE9D42}"/>
              </a:ext>
            </a:extLst>
          </p:cNvPr>
          <p:cNvSpPr>
            <a:spLocks noGrp="1"/>
          </p:cNvSpPr>
          <p:nvPr>
            <p:ph idx="1"/>
          </p:nvPr>
        </p:nvSpPr>
        <p:spPr>
          <a:xfrm>
            <a:off x="960122" y="1740724"/>
            <a:ext cx="4389120" cy="5512526"/>
          </a:xfrm>
        </p:spPr>
        <p:txBody>
          <a:bodyPr>
            <a:normAutofit/>
          </a:bodyPr>
          <a:lstStyle/>
          <a:p>
            <a:pPr marL="0" indent="0" algn="ctr">
              <a:buNone/>
            </a:pPr>
            <a:r>
              <a:rPr lang="en-US" altLang="pt-BR" sz="2800" b="1" dirty="0">
                <a:latin typeface="Arial" panose="020B0604020202020204" pitchFamily="34" charset="0"/>
                <a:ea typeface="Lucida Sans Unicode" panose="020B0602030504020204" pitchFamily="34" charset="0"/>
                <a:cs typeface="Arial" panose="020B0604020202020204" pitchFamily="34" charset="0"/>
              </a:rPr>
              <a:t>Questions related to culture: </a:t>
            </a:r>
          </a:p>
          <a:p>
            <a:pPr marL="0" indent="0" algn="ctr">
              <a:buNone/>
            </a:pPr>
            <a:r>
              <a:rPr lang="en-US" altLang="pt-BR" sz="2800" b="1" dirty="0">
                <a:latin typeface="Arial" panose="020B0604020202020204" pitchFamily="34" charset="0"/>
                <a:ea typeface="Lucida Sans Unicode" panose="020B0602030504020204" pitchFamily="34" charset="0"/>
                <a:cs typeface="Arial" panose="020B0604020202020204" pitchFamily="34" charset="0"/>
              </a:rPr>
              <a:t>- subjective or objective?  </a:t>
            </a:r>
          </a:p>
          <a:p>
            <a:pPr marL="0" indent="0" algn="ctr">
              <a:buNone/>
            </a:pPr>
            <a:r>
              <a:rPr lang="en-US" altLang="pt-BR" sz="2800" b="1" dirty="0">
                <a:latin typeface="Arial" panose="020B0604020202020204" pitchFamily="34" charset="0"/>
                <a:ea typeface="Lucida Sans Unicode" panose="020B0602030504020204" pitchFamily="34" charset="0"/>
                <a:cs typeface="Arial" panose="020B0604020202020204" pitchFamily="34" charset="0"/>
              </a:rPr>
              <a:t>- patterned conduct or a frame of mind or the two mixed? </a:t>
            </a:r>
          </a:p>
          <a:p>
            <a:pPr marL="0" indent="0" algn="ctr">
              <a:buNone/>
            </a:pPr>
            <a:r>
              <a:rPr lang="en-US" altLang="pt-BR" sz="2800" b="1" dirty="0">
                <a:latin typeface="Arial" panose="020B0604020202020204" pitchFamily="34" charset="0"/>
                <a:ea typeface="Lucida Sans Unicode" panose="020B0602030504020204" pitchFamily="34" charset="0"/>
                <a:cs typeface="Arial" panose="020B0604020202020204" pitchFamily="34" charset="0"/>
              </a:rPr>
              <a:t>(p 10)</a:t>
            </a:r>
            <a:endParaRPr lang="pt-BR" altLang="pt-BR" sz="2800" b="1" dirty="0">
              <a:latin typeface="Arial" panose="020B0604020202020204" pitchFamily="34" charset="0"/>
              <a:ea typeface="Lucida Sans Unicode" panose="020B0602030504020204" pitchFamily="34" charset="0"/>
              <a:cs typeface="Arial" panose="020B0604020202020204" pitchFamily="34" charset="0"/>
            </a:endParaRPr>
          </a:p>
          <a:p>
            <a:pPr marL="0" indent="0" algn="ctr">
              <a:buNone/>
            </a:pPr>
            <a:endParaRPr lang="pt-BR" altLang="pt-BR" sz="2800" b="1" dirty="0">
              <a:latin typeface="Arial" panose="020B0604020202020204" pitchFamily="34" charset="0"/>
              <a:ea typeface="Lucida Sans Unicode" panose="020B0602030504020204" pitchFamily="34" charset="0"/>
              <a:cs typeface="Arial" panose="020B0604020202020204" pitchFamily="34" charset="0"/>
            </a:endParaRPr>
          </a:p>
          <a:p>
            <a:pPr marL="0" indent="0" algn="ctr">
              <a:spcAft>
                <a:spcPts val="1000"/>
              </a:spcAft>
              <a:buNone/>
            </a:pPr>
            <a:endParaRPr lang="pt-BR" altLang="pt-BR" sz="1800" dirty="0">
              <a:ea typeface="Calibri" panose="020F0502020204030204" pitchFamily="34" charset="0"/>
              <a:cs typeface="Times New Roman" panose="02020603050405020304" pitchFamily="18" charset="0"/>
            </a:endParaRPr>
          </a:p>
        </p:txBody>
      </p:sp>
      <p:pic>
        <p:nvPicPr>
          <p:cNvPr id="70" name="Graphic 69">
            <a:extLst>
              <a:ext uri="{FF2B5EF4-FFF2-40B4-BE49-F238E27FC236}">
                <a16:creationId xmlns:a16="http://schemas.microsoft.com/office/drawing/2014/main" id="{576FEBF4-E572-40CD-8848-EE12F09649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116" y="1342665"/>
            <a:ext cx="4175762" cy="41757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Espaço Reservado para Conteúdo 2">
            <a:extLst>
              <a:ext uri="{FF2B5EF4-FFF2-40B4-BE49-F238E27FC236}">
                <a16:creationId xmlns:a16="http://schemas.microsoft.com/office/drawing/2014/main" id="{80F4684E-FB74-4B23-BE00-FA7DDECE8805}"/>
              </a:ext>
            </a:extLst>
          </p:cNvPr>
          <p:cNvSpPr>
            <a:spLocks noGrp="1"/>
          </p:cNvSpPr>
          <p:nvPr>
            <p:ph idx="1"/>
          </p:nvPr>
        </p:nvSpPr>
        <p:spPr>
          <a:xfrm>
            <a:off x="717452" y="773723"/>
            <a:ext cx="10636348" cy="5155439"/>
          </a:xfrm>
        </p:spPr>
        <p:txBody>
          <a:bodyPr>
            <a:normAutofit/>
          </a:bodyPr>
          <a:lstStyle/>
          <a:p>
            <a:pPr marL="0" indent="0">
              <a:spcAft>
                <a:spcPts val="1000"/>
              </a:spcAft>
              <a:buNone/>
            </a:pPr>
            <a:r>
              <a:rPr lang="en-US" altLang="pt-BR" sz="4500" b="1" dirty="0">
                <a:latin typeface="Arial" panose="020B0604020202020204" pitchFamily="34" charset="0"/>
                <a:ea typeface="Calibri" panose="020F0502020204030204" pitchFamily="34" charset="0"/>
                <a:cs typeface="Arial" panose="020B0604020202020204" pitchFamily="34" charset="0"/>
              </a:rPr>
              <a:t>Contributions of </a:t>
            </a:r>
            <a:r>
              <a:rPr lang="en-US" altLang="pt-BR" sz="4500" b="1" dirty="0">
                <a:highlight>
                  <a:srgbClr val="FFFF00"/>
                </a:highlight>
                <a:latin typeface="Arial" panose="020B0604020202020204" pitchFamily="34" charset="0"/>
                <a:ea typeface="Calibri" panose="020F0502020204030204" pitchFamily="34" charset="0"/>
                <a:cs typeface="Arial" panose="020B0604020202020204" pitchFamily="34" charset="0"/>
              </a:rPr>
              <a:t>Ethnography</a:t>
            </a:r>
            <a:r>
              <a:rPr lang="en-US" altLang="pt-BR" sz="4500" b="1" dirty="0">
                <a:latin typeface="Arial" panose="020B0604020202020204" pitchFamily="34" charset="0"/>
                <a:ea typeface="Calibri" panose="020F0502020204030204" pitchFamily="34" charset="0"/>
                <a:cs typeface="Arial" panose="020B0604020202020204" pitchFamily="34" charset="0"/>
              </a:rPr>
              <a:t>:</a:t>
            </a:r>
          </a:p>
          <a:p>
            <a:pPr marL="0" indent="0">
              <a:spcAft>
                <a:spcPts val="1000"/>
              </a:spcAft>
              <a:buNone/>
            </a:pPr>
            <a:endParaRPr lang="en-US" altLang="pt-BR" sz="4500" dirty="0">
              <a:latin typeface="Arial" panose="020B0604020202020204" pitchFamily="34" charset="0"/>
              <a:ea typeface="Calibri" panose="020F0502020204030204" pitchFamily="34" charset="0"/>
              <a:cs typeface="Arial" panose="020B0604020202020204" pitchFamily="34" charset="0"/>
            </a:endParaRPr>
          </a:p>
          <a:p>
            <a:pPr marL="0" indent="0">
              <a:spcAft>
                <a:spcPts val="1000"/>
              </a:spcAft>
              <a:buNone/>
            </a:pPr>
            <a:r>
              <a:rPr lang="en-US" altLang="pt-BR" sz="4500" dirty="0">
                <a:latin typeface="Arial" panose="020B0604020202020204" pitchFamily="34" charset="0"/>
                <a:ea typeface="Calibri" panose="020F0502020204030204" pitchFamily="34" charset="0"/>
                <a:cs typeface="Arial" panose="020B0604020202020204" pitchFamily="34" charset="0"/>
              </a:rPr>
              <a:t>[It] is establishing rapport, selecting informants, transcribing texts, taking genealogies, mapping fields, keeping a diary, and so on. [...] an elaborate venture in “</a:t>
            </a:r>
            <a:r>
              <a:rPr lang="en-US" altLang="pt-BR" sz="4500" dirty="0">
                <a:highlight>
                  <a:srgbClr val="FFFF00"/>
                </a:highlight>
                <a:latin typeface="Arial" panose="020B0604020202020204" pitchFamily="34" charset="0"/>
                <a:ea typeface="Calibri" panose="020F0502020204030204" pitchFamily="34" charset="0"/>
                <a:cs typeface="Arial" panose="020B0604020202020204" pitchFamily="34" charset="0"/>
              </a:rPr>
              <a:t>thick description</a:t>
            </a:r>
            <a:r>
              <a:rPr lang="en-US" altLang="pt-BR" sz="4500" dirty="0">
                <a:latin typeface="Arial" panose="020B0604020202020204" pitchFamily="34" charset="0"/>
                <a:ea typeface="Calibri" panose="020F0502020204030204" pitchFamily="34" charset="0"/>
                <a:cs typeface="Arial" panose="020B0604020202020204" pitchFamily="34" charset="0"/>
              </a:rPr>
              <a:t>”.	</a:t>
            </a:r>
            <a:r>
              <a:rPr lang="en-US" altLang="pt-BR" sz="2400" dirty="0">
                <a:latin typeface="Arial" panose="020B0604020202020204" pitchFamily="34" charset="0"/>
                <a:ea typeface="Calibri" panose="020F0502020204030204" pitchFamily="34" charset="0"/>
                <a:cs typeface="Arial" panose="020B0604020202020204" pitchFamily="34" charset="0"/>
              </a:rPr>
              <a:t>			(p 6)</a:t>
            </a:r>
          </a:p>
          <a:p>
            <a:pPr marL="0" indent="0">
              <a:spcAft>
                <a:spcPts val="1000"/>
              </a:spcAft>
              <a:buNone/>
            </a:pPr>
            <a:endParaRPr lang="en-US" altLang="pt-BR" sz="2400" dirty="0">
              <a:latin typeface="Arial" panose="020B0604020202020204" pitchFamily="34" charset="0"/>
              <a:ea typeface="Calibri" panose="020F0502020204030204" pitchFamily="34" charset="0"/>
              <a:cs typeface="Arial" panose="020B0604020202020204" pitchFamily="34" charset="0"/>
            </a:endParaRPr>
          </a:p>
          <a:p>
            <a:pPr marL="0" indent="0">
              <a:spcAft>
                <a:spcPts val="1000"/>
              </a:spcAft>
              <a:buNone/>
            </a:pPr>
            <a:endParaRPr lang="pt-BR" altLang="pt-BR" sz="24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Espaço Reservado para Conteúdo 2">
            <a:extLst>
              <a:ext uri="{FF2B5EF4-FFF2-40B4-BE49-F238E27FC236}">
                <a16:creationId xmlns:a16="http://schemas.microsoft.com/office/drawing/2014/main" id="{DF0072CC-8E65-4AFB-8410-620CAFB010C5}"/>
              </a:ext>
            </a:extLst>
          </p:cNvPr>
          <p:cNvGraphicFramePr>
            <a:graphicFrameLocks noGrp="1"/>
          </p:cNvGraphicFramePr>
          <p:nvPr>
            <p:ph idx="1"/>
            <p:extLst>
              <p:ext uri="{D42A27DB-BD31-4B8C-83A1-F6EECF244321}">
                <p14:modId xmlns:p14="http://schemas.microsoft.com/office/powerpoint/2010/main" val="3943537393"/>
              </p:ext>
            </p:extLst>
          </p:nvPr>
        </p:nvGraphicFramePr>
        <p:xfrm>
          <a:off x="261257" y="104504"/>
          <a:ext cx="11930743" cy="675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ângulo 1">
            <a:extLst>
              <a:ext uri="{FF2B5EF4-FFF2-40B4-BE49-F238E27FC236}">
                <a16:creationId xmlns:a16="http://schemas.microsoft.com/office/drawing/2014/main" id="{C0CE0227-A75E-4990-B686-1DBEA893855F}"/>
              </a:ext>
            </a:extLst>
          </p:cNvPr>
          <p:cNvSpPr/>
          <p:nvPr/>
        </p:nvSpPr>
        <p:spPr>
          <a:xfrm>
            <a:off x="2921299" y="5830166"/>
            <a:ext cx="6610657" cy="923330"/>
          </a:xfrm>
          <a:prstGeom prst="rect">
            <a:avLst/>
          </a:prstGeom>
          <a:noFill/>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a:t>
            </a:r>
            <a:r>
              <a:rPr lang="pt-BR" sz="5400" dirty="0" err="1">
                <a:ln w="0"/>
                <a:effectLst>
                  <a:outerShdw blurRad="38100" dist="19050" dir="2700000" algn="tl" rotWithShape="0">
                    <a:schemeClr val="dk1">
                      <a:alpha val="40000"/>
                    </a:schemeClr>
                  </a:outerShdw>
                </a:effectLst>
              </a:rPr>
              <a:t>very</a:t>
            </a:r>
            <a:r>
              <a:rPr lang="pt-BR" sz="5400" dirty="0">
                <a:ln w="0"/>
                <a:effectLst>
                  <a:outerShdw blurRad="38100" dist="19050" dir="2700000" algn="tl" rotWithShape="0">
                    <a:schemeClr val="dk1">
                      <a:alpha val="40000"/>
                    </a:schemeClr>
                  </a:outerShdw>
                </a:effectLst>
              </a:rPr>
              <a:t>) local perspective</a:t>
            </a:r>
            <a:endParaRPr lang="pt-BR"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Picture 2">
            <a:extLst>
              <a:ext uri="{FF2B5EF4-FFF2-40B4-BE49-F238E27FC236}">
                <a16:creationId xmlns:a16="http://schemas.microsoft.com/office/drawing/2014/main" id="{6B06C241-4041-4A19-8FEE-4855567884B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80" b="19269"/>
          <a:stretch/>
        </p:blipFill>
        <p:spPr bwMode="auto">
          <a:xfrm>
            <a:off x="20" y="10"/>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Espaço Reservado para Conteúdo 2">
            <a:extLst>
              <a:ext uri="{FF2B5EF4-FFF2-40B4-BE49-F238E27FC236}">
                <a16:creationId xmlns:a16="http://schemas.microsoft.com/office/drawing/2014/main" id="{47A813A4-B473-4641-8617-34DFD5F50AD3}"/>
              </a:ext>
            </a:extLst>
          </p:cNvPr>
          <p:cNvSpPr>
            <a:spLocks noGrp="1"/>
          </p:cNvSpPr>
          <p:nvPr>
            <p:ph idx="1"/>
          </p:nvPr>
        </p:nvSpPr>
        <p:spPr>
          <a:xfrm>
            <a:off x="886692" y="748145"/>
            <a:ext cx="8155708" cy="6109855"/>
          </a:xfrm>
        </p:spPr>
        <p:txBody>
          <a:bodyPr>
            <a:normAutofit lnSpcReduction="10000"/>
          </a:bodyPr>
          <a:lstStyle/>
          <a:p>
            <a:pPr marL="0" indent="0">
              <a:spcAft>
                <a:spcPts val="1000"/>
              </a:spcAft>
              <a:buNone/>
              <a:defRPr/>
            </a:pPr>
            <a:r>
              <a:rPr lang="en-US" sz="1500" b="1" dirty="0">
                <a:latin typeface="Arial" charset="0"/>
                <a:ea typeface="Calibri" pitchFamily="34" charset="0"/>
                <a:cs typeface="Arial" charset="0"/>
              </a:rPr>
              <a:t> </a:t>
            </a:r>
            <a:r>
              <a:rPr lang="en-US" sz="2800" b="1" dirty="0">
                <a:latin typeface="Arial" charset="0"/>
                <a:ea typeface="Calibri" pitchFamily="34" charset="0"/>
                <a:cs typeface="Arial" charset="0"/>
              </a:rPr>
              <a:t>Thick Description: Imagine you are the ethnographer of this group…</a:t>
            </a:r>
          </a:p>
          <a:p>
            <a:pPr marL="0" indent="0">
              <a:spcAft>
                <a:spcPts val="1000"/>
              </a:spcAft>
              <a:buNone/>
              <a:defRPr/>
            </a:pPr>
            <a:endParaRPr lang="en-US" sz="2800" b="1" dirty="0">
              <a:latin typeface="Arial" charset="0"/>
              <a:ea typeface="Calibri" pitchFamily="34" charset="0"/>
              <a:cs typeface="Arial" charset="0"/>
            </a:endParaRPr>
          </a:p>
          <a:p>
            <a:pPr marL="0" indent="0">
              <a:spcAft>
                <a:spcPts val="1000"/>
              </a:spcAft>
              <a:buNone/>
              <a:defRPr/>
            </a:pPr>
            <a:r>
              <a:rPr lang="en-US" sz="2800" b="1" dirty="0">
                <a:latin typeface="Arial" charset="0"/>
                <a:ea typeface="Calibri" pitchFamily="34" charset="0"/>
                <a:cs typeface="Arial" charset="0"/>
              </a:rPr>
              <a:t>Two students rapidly contracting the eyelids of their right eyes:</a:t>
            </a:r>
          </a:p>
          <a:p>
            <a:pPr>
              <a:spcAft>
                <a:spcPts val="1000"/>
              </a:spcAft>
              <a:buFont typeface="Wingdings" pitchFamily="2" charset="2"/>
              <a:buChar char="Ø"/>
              <a:defRPr/>
            </a:pPr>
            <a:r>
              <a:rPr lang="en-US" sz="2800" b="1" dirty="0">
                <a:latin typeface="Arial" charset="0"/>
                <a:ea typeface="Calibri" pitchFamily="34" charset="0"/>
                <a:cs typeface="Arial" charset="0"/>
              </a:rPr>
              <a:t>An involuntary twitch – attending class</a:t>
            </a:r>
          </a:p>
          <a:p>
            <a:pPr>
              <a:spcAft>
                <a:spcPts val="1000"/>
              </a:spcAft>
              <a:buFont typeface="Wingdings" pitchFamily="2" charset="2"/>
              <a:buChar char="Ø"/>
              <a:defRPr/>
            </a:pPr>
            <a:r>
              <a:rPr lang="en-US" sz="2800" b="1" dirty="0">
                <a:latin typeface="Arial" charset="0"/>
                <a:ea typeface="Calibri" pitchFamily="34" charset="0"/>
                <a:cs typeface="Arial" charset="0"/>
              </a:rPr>
              <a:t>A winking (a MEANINGFUL signal) – interpretation??</a:t>
            </a:r>
          </a:p>
          <a:p>
            <a:pPr>
              <a:spcAft>
                <a:spcPts val="1000"/>
              </a:spcAft>
              <a:buFont typeface="Wingdings" pitchFamily="2" charset="2"/>
              <a:buChar char="Ø"/>
              <a:defRPr/>
            </a:pPr>
            <a:r>
              <a:rPr lang="en-US" sz="2800" b="1" dirty="0">
                <a:latin typeface="Arial" charset="0"/>
                <a:ea typeface="Calibri" pitchFamily="34" charset="0"/>
                <a:cs typeface="Arial" charset="0"/>
              </a:rPr>
              <a:t>A date?</a:t>
            </a:r>
          </a:p>
          <a:p>
            <a:pPr>
              <a:spcAft>
                <a:spcPts val="1000"/>
              </a:spcAft>
              <a:buFont typeface="Wingdings" pitchFamily="2" charset="2"/>
              <a:buChar char="Ø"/>
              <a:defRPr/>
            </a:pPr>
            <a:r>
              <a:rPr lang="en-US" sz="2800" b="1" dirty="0">
                <a:latin typeface="Arial" charset="0"/>
                <a:ea typeface="Calibri" pitchFamily="34" charset="0"/>
                <a:cs typeface="Arial" charset="0"/>
              </a:rPr>
              <a:t>A previous agreement?</a:t>
            </a:r>
          </a:p>
          <a:p>
            <a:pPr>
              <a:spcAft>
                <a:spcPts val="1000"/>
              </a:spcAft>
              <a:buFont typeface="Wingdings" pitchFamily="2" charset="2"/>
              <a:buChar char="Ø"/>
              <a:defRPr/>
            </a:pPr>
            <a:r>
              <a:rPr lang="en-US" sz="2800" b="1" dirty="0">
                <a:latin typeface="Arial" charset="0"/>
                <a:ea typeface="Calibri" pitchFamily="34" charset="0"/>
                <a:cs typeface="Arial" charset="0"/>
              </a:rPr>
              <a:t>?</a:t>
            </a:r>
          </a:p>
          <a:p>
            <a:pPr marL="0" indent="0">
              <a:spcAft>
                <a:spcPts val="1000"/>
              </a:spcAft>
              <a:buNone/>
              <a:defRPr/>
            </a:pPr>
            <a:endParaRPr lang="en-US" sz="1500" dirty="0">
              <a:latin typeface="Arial" charset="0"/>
              <a:ea typeface="Calibri" pitchFamily="34" charset="0"/>
              <a:cs typeface="Arial" charset="0"/>
            </a:endParaRPr>
          </a:p>
          <a:p>
            <a:pPr marL="0" indent="0">
              <a:spcAft>
                <a:spcPts val="1000"/>
              </a:spcAft>
              <a:buNone/>
              <a:defRPr/>
            </a:pPr>
            <a:endParaRPr lang="pt-BR" sz="1500" dirty="0">
              <a:latin typeface="Arial" charset="0"/>
              <a:ea typeface="Calibri" pitchFamily="34" charset="0"/>
              <a:cs typeface="Arial" charset="0"/>
            </a:endParaRPr>
          </a:p>
        </p:txBody>
      </p:sp>
      <p:sp>
        <p:nvSpPr>
          <p:cNvPr id="71" name="Rectangle 7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ítulo 3">
            <a:extLst>
              <a:ext uri="{FF2B5EF4-FFF2-40B4-BE49-F238E27FC236}">
                <a16:creationId xmlns:a16="http://schemas.microsoft.com/office/drawing/2014/main" id="{14284CD5-16EE-49DA-A4D4-16894554CDC3}"/>
              </a:ext>
            </a:extLst>
          </p:cNvPr>
          <p:cNvSpPr>
            <a:spLocks noGrp="1"/>
          </p:cNvSpPr>
          <p:nvPr>
            <p:ph type="ctrTitle"/>
          </p:nvPr>
        </p:nvSpPr>
        <p:spPr>
          <a:xfrm>
            <a:off x="8791302" y="4774474"/>
            <a:ext cx="7410681" cy="1737360"/>
          </a:xfrm>
        </p:spPr>
        <p:txBody>
          <a:bodyPr vert="horz" lIns="91440" tIns="45720" rIns="91440" bIns="45720" rtlCol="0" anchor="ctr">
            <a:normAutofit/>
          </a:bodyPr>
          <a:lstStyle/>
          <a:p>
            <a:pPr algn="l">
              <a:defRPr/>
            </a:pPr>
            <a:r>
              <a:rPr lang="en-US" sz="4800" b="1" kern="1200" dirty="0">
                <a:solidFill>
                  <a:schemeClr val="tx1"/>
                </a:solidFill>
                <a:effectLst>
                  <a:outerShdw blurRad="38100" dist="38100" dir="2700000" algn="tl">
                    <a:srgbClr val="000000">
                      <a:alpha val="43137"/>
                    </a:srgbClr>
                  </a:outerShdw>
                </a:effectLst>
                <a:latin typeface="+mj-lt"/>
                <a:ea typeface="+mj-ea"/>
                <a:cs typeface="+mj-cs"/>
              </a:rPr>
              <a:t>Chapter 2</a:t>
            </a:r>
          </a:p>
        </p:txBody>
      </p:sp>
      <p:sp>
        <p:nvSpPr>
          <p:cNvPr id="16387" name="Subtítulo 4">
            <a:extLst>
              <a:ext uri="{FF2B5EF4-FFF2-40B4-BE49-F238E27FC236}">
                <a16:creationId xmlns:a16="http://schemas.microsoft.com/office/drawing/2014/main" id="{2010CF2D-AD4A-4662-A2F2-B6B5F4FDFBD9}"/>
              </a:ext>
            </a:extLst>
          </p:cNvPr>
          <p:cNvSpPr>
            <a:spLocks noGrp="1"/>
          </p:cNvSpPr>
          <p:nvPr>
            <p:ph type="subTitle" idx="1"/>
          </p:nvPr>
        </p:nvSpPr>
        <p:spPr>
          <a:xfrm>
            <a:off x="36174" y="3997398"/>
            <a:ext cx="8539789" cy="3930982"/>
          </a:xfrm>
        </p:spPr>
        <p:txBody>
          <a:bodyPr vert="horz" lIns="91440" tIns="45720" rIns="91440" bIns="45720" rtlCol="0" anchor="ctr">
            <a:noAutofit/>
          </a:bodyPr>
          <a:lstStyle/>
          <a:p>
            <a:pPr indent="-228600" algn="l">
              <a:buFont typeface="Arial" panose="020B0604020202020204" pitchFamily="34" charset="0"/>
              <a:buChar char="•"/>
            </a:pPr>
            <a:r>
              <a:rPr lang="en-US" altLang="pt-BR" sz="3200" kern="1200" dirty="0">
                <a:solidFill>
                  <a:schemeClr val="tx1"/>
                </a:solidFill>
                <a:latin typeface="+mn-lt"/>
                <a:ea typeface="+mn-ea"/>
                <a:cs typeface="+mn-cs"/>
              </a:rPr>
              <a:t>GEERTZ, C., 1973. </a:t>
            </a:r>
          </a:p>
          <a:p>
            <a:pPr indent="-228600" algn="l">
              <a:buFont typeface="Arial" panose="020B0604020202020204" pitchFamily="34" charset="0"/>
              <a:buChar char="•"/>
            </a:pPr>
            <a:r>
              <a:rPr lang="en-US" altLang="pt-BR" sz="3200" b="1" kern="1200" dirty="0">
                <a:solidFill>
                  <a:schemeClr val="tx1"/>
                </a:solidFill>
                <a:latin typeface="+mn-lt"/>
                <a:ea typeface="+mn-ea"/>
                <a:cs typeface="+mn-cs"/>
              </a:rPr>
              <a:t>The Impact of the Concept of Culture on the Concept of Man</a:t>
            </a:r>
          </a:p>
          <a:p>
            <a:pPr algn="l"/>
            <a:r>
              <a:rPr lang="en-US" altLang="pt-BR" sz="3200" b="1" kern="1200" dirty="0">
                <a:solidFill>
                  <a:schemeClr val="tx1"/>
                </a:solidFill>
                <a:latin typeface="+mn-lt"/>
                <a:ea typeface="+mn-ea"/>
                <a:cs typeface="+mn-cs"/>
              </a:rPr>
              <a:t> </a:t>
            </a:r>
          </a:p>
          <a:p>
            <a:pPr algn="l"/>
            <a:endParaRPr lang="en-US" altLang="pt-BR" sz="3500" kern="1200" dirty="0">
              <a:solidFill>
                <a:schemeClr val="tx1"/>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5436E-F913-4FA6-8279-5ABDC1DF352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kern="1200" dirty="0">
                <a:solidFill>
                  <a:schemeClr val="tx1">
                    <a:lumMod val="85000"/>
                    <a:lumOff val="15000"/>
                  </a:schemeClr>
                </a:solidFill>
                <a:latin typeface="+mj-lt"/>
                <a:ea typeface="+mj-ea"/>
                <a:cs typeface="+mj-cs"/>
                <a:hlinkClick r:id="rId2"/>
              </a:rPr>
              <a:t>https://www.youtube.com/watch?v=TaWDXwmjf_Q</a:t>
            </a:r>
            <a:endParaRPr lang="en-US" sz="3600" kern="1200" dirty="0">
              <a:solidFill>
                <a:schemeClr val="tx1">
                  <a:lumMod val="85000"/>
                  <a:lumOff val="15000"/>
                </a:schemeClr>
              </a:solidFill>
              <a:latin typeface="+mj-lt"/>
              <a:ea typeface="+mj-ea"/>
              <a:cs typeface="+mj-cs"/>
            </a:endParaRPr>
          </a:p>
        </p:txBody>
      </p:sp>
      <p:pic>
        <p:nvPicPr>
          <p:cNvPr id="6" name="Espaço Reservado para Conteúdo 5">
            <a:extLst>
              <a:ext uri="{FF2B5EF4-FFF2-40B4-BE49-F238E27FC236}">
                <a16:creationId xmlns:a16="http://schemas.microsoft.com/office/drawing/2014/main" id="{DA9D594B-5F3E-4CAF-A51B-CEEDCBE8E1BE}"/>
              </a:ext>
            </a:extLst>
          </p:cNvPr>
          <p:cNvPicPr>
            <a:picLocks noGrp="1" noChangeAspect="1"/>
          </p:cNvPicPr>
          <p:nvPr>
            <p:ph idx="1"/>
          </p:nvPr>
        </p:nvPicPr>
        <p:blipFill>
          <a:blip r:embed="rId3"/>
          <a:stretch>
            <a:fillRect/>
          </a:stretch>
        </p:blipFill>
        <p:spPr>
          <a:xfrm>
            <a:off x="1953598" y="309880"/>
            <a:ext cx="8254594" cy="4640943"/>
          </a:xfrm>
          <a:prstGeom prst="rect">
            <a:avLst/>
          </a:prstGeom>
        </p:spPr>
      </p:pic>
    </p:spTree>
    <p:extLst>
      <p:ext uri="{BB962C8B-B14F-4D97-AF65-F5344CB8AC3E}">
        <p14:creationId xmlns:p14="http://schemas.microsoft.com/office/powerpoint/2010/main" val="428579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ço Reservado para Conteúdo 5">
            <a:extLst>
              <a:ext uri="{FF2B5EF4-FFF2-40B4-BE49-F238E27FC236}">
                <a16:creationId xmlns:a16="http://schemas.microsoft.com/office/drawing/2014/main" id="{4E39D7FE-7902-48E7-927D-52D72325171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4FADB54-3CCE-482A-AF18-EFFC63533612}"/>
              </a:ext>
            </a:extLst>
          </p:cNvPr>
          <p:cNvSpPr>
            <a:spLocks noGrp="1"/>
          </p:cNvSpPr>
          <p:nvPr>
            <p:ph type="title"/>
          </p:nvPr>
        </p:nvSpPr>
        <p:spPr>
          <a:xfrm>
            <a:off x="1024128" y="585216"/>
            <a:ext cx="9720072" cy="1499616"/>
          </a:xfrm>
        </p:spPr>
        <p:txBody>
          <a:bodyPr vert="horz" lIns="91440" tIns="45720" rIns="91440" bIns="45720" rtlCol="0">
            <a:normAutofit/>
          </a:bodyPr>
          <a:lstStyle/>
          <a:p>
            <a:r>
              <a:rPr lang="pt-BR" sz="2400">
                <a:solidFill>
                  <a:srgbClr val="FFFFFF"/>
                </a:solidFill>
              </a:rPr>
              <a:t>https://www.youtube.com/watch?v=BERKBHbVcy0&amp;ab_channel=TimescapeIndonesia</a:t>
            </a:r>
            <a:endParaRPr lang="en-US" sz="2400" kern="120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880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0CBB3-C3E6-4DAA-867A-E4652ACD0287}"/>
              </a:ext>
            </a:extLst>
          </p:cNvPr>
          <p:cNvSpPr>
            <a:spLocks noGrp="1"/>
          </p:cNvSpPr>
          <p:nvPr>
            <p:ph type="title"/>
          </p:nvPr>
        </p:nvSpPr>
        <p:spPr/>
        <p:txBody>
          <a:bodyPr/>
          <a:lstStyle/>
          <a:p>
            <a:r>
              <a:rPr lang="pt-BR" dirty="0" err="1"/>
              <a:t>Evaluation</a:t>
            </a:r>
            <a:r>
              <a:rPr lang="pt-BR" dirty="0"/>
              <a:t>?</a:t>
            </a:r>
          </a:p>
        </p:txBody>
      </p:sp>
      <p:sp>
        <p:nvSpPr>
          <p:cNvPr id="3" name="Espaço Reservado para Conteúdo 2">
            <a:extLst>
              <a:ext uri="{FF2B5EF4-FFF2-40B4-BE49-F238E27FC236}">
                <a16:creationId xmlns:a16="http://schemas.microsoft.com/office/drawing/2014/main" id="{B6F6ECA3-2F09-4ED2-82C6-0BE57350DF4F}"/>
              </a:ext>
            </a:extLst>
          </p:cNvPr>
          <p:cNvSpPr>
            <a:spLocks noGrp="1"/>
          </p:cNvSpPr>
          <p:nvPr>
            <p:ph idx="1"/>
          </p:nvPr>
        </p:nvSpPr>
        <p:spPr/>
        <p:txBody>
          <a:bodyPr/>
          <a:lstStyle/>
          <a:p>
            <a:r>
              <a:rPr lang="pt-BR" dirty="0"/>
              <a:t>RP 1 + RP 2 = OK</a:t>
            </a:r>
          </a:p>
          <a:p>
            <a:endParaRPr lang="pt-BR" dirty="0"/>
          </a:p>
          <a:p>
            <a:r>
              <a:rPr lang="pt-BR" dirty="0"/>
              <a:t>ASSESSMENT (CPS ETC) = OK</a:t>
            </a:r>
          </a:p>
          <a:p>
            <a:endParaRPr lang="pt-BR" dirty="0"/>
          </a:p>
          <a:p>
            <a:r>
              <a:rPr lang="pt-BR" dirty="0"/>
              <a:t>FINAL RP = OK</a:t>
            </a:r>
          </a:p>
          <a:p>
            <a:endParaRPr lang="pt-BR" dirty="0"/>
          </a:p>
          <a:p>
            <a:endParaRPr lang="pt-BR" dirty="0"/>
          </a:p>
          <a:p>
            <a:r>
              <a:rPr lang="pt-BR" dirty="0"/>
              <a:t>(INTERVIEW _ NOT ENOUGH)</a:t>
            </a:r>
          </a:p>
        </p:txBody>
      </p:sp>
    </p:spTree>
    <p:extLst>
      <p:ext uri="{BB962C8B-B14F-4D97-AF65-F5344CB8AC3E}">
        <p14:creationId xmlns:p14="http://schemas.microsoft.com/office/powerpoint/2010/main" val="347011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26D3F-5467-4AB4-9C0B-FA57482246DA}"/>
              </a:ext>
            </a:extLst>
          </p:cNvPr>
          <p:cNvSpPr>
            <a:spLocks noGrp="1"/>
          </p:cNvSpPr>
          <p:nvPr>
            <p:ph type="title"/>
          </p:nvPr>
        </p:nvSpPr>
        <p:spPr>
          <a:xfrm>
            <a:off x="1024128" y="585216"/>
            <a:ext cx="8018272" cy="1499616"/>
          </a:xfrm>
        </p:spPr>
        <p:txBody>
          <a:bodyPr>
            <a:normAutofit/>
          </a:bodyPr>
          <a:lstStyle/>
          <a:p>
            <a:r>
              <a:rPr lang="pt-BR"/>
              <a:t>ZUNI</a:t>
            </a:r>
          </a:p>
        </p:txBody>
      </p:sp>
      <p:sp>
        <p:nvSpPr>
          <p:cNvPr id="3" name="Espaço Reservado para Conteúdo 2">
            <a:extLst>
              <a:ext uri="{FF2B5EF4-FFF2-40B4-BE49-F238E27FC236}">
                <a16:creationId xmlns:a16="http://schemas.microsoft.com/office/drawing/2014/main" id="{B0BF0551-7BB4-4A11-90AE-5C1C567E9FCA}"/>
              </a:ext>
            </a:extLst>
          </p:cNvPr>
          <p:cNvSpPr>
            <a:spLocks noGrp="1"/>
          </p:cNvSpPr>
          <p:nvPr>
            <p:ph idx="1"/>
          </p:nvPr>
        </p:nvSpPr>
        <p:spPr>
          <a:xfrm>
            <a:off x="1024128" y="2286000"/>
            <a:ext cx="8018271" cy="4023360"/>
          </a:xfrm>
        </p:spPr>
        <p:txBody>
          <a:bodyPr>
            <a:normAutofit/>
          </a:bodyPr>
          <a:lstStyle/>
          <a:p>
            <a:r>
              <a:rPr lang="pt-BR" sz="1900" err="1">
                <a:hlinkClick r:id="rId2"/>
              </a:rPr>
              <a:t>butterfly</a:t>
            </a:r>
            <a:endParaRPr lang="pt-BR" sz="1900">
              <a:hlinkClick r:id="rId2"/>
            </a:endParaRPr>
          </a:p>
          <a:p>
            <a:r>
              <a:rPr lang="pt-BR" sz="1900">
                <a:hlinkClick r:id="rId2"/>
              </a:rPr>
              <a:t>https://www.youtube.com/watch?v=skfq5F2ZuyM&amp;ab_channel=505soaringeagle </a:t>
            </a:r>
          </a:p>
          <a:p>
            <a:endParaRPr lang="pt-BR" sz="1900">
              <a:hlinkClick r:id="rId2"/>
            </a:endParaRPr>
          </a:p>
          <a:p>
            <a:r>
              <a:rPr lang="pt-BR" sz="1900" err="1"/>
              <a:t>rain</a:t>
            </a:r>
            <a:r>
              <a:rPr lang="pt-BR" sz="1900"/>
              <a:t> dance </a:t>
            </a:r>
            <a:r>
              <a:rPr lang="pt-BR" sz="1900" err="1"/>
              <a:t>song</a:t>
            </a:r>
            <a:br>
              <a:rPr lang="pt-BR" sz="1900"/>
            </a:br>
            <a:r>
              <a:rPr lang="pt-BR" sz="1900">
                <a:hlinkClick r:id="rId3"/>
              </a:rPr>
              <a:t>https://www.youtube.com/watch?v=N_T0V871SPQ</a:t>
            </a:r>
            <a:endParaRPr lang="pt-BR" sz="1900"/>
          </a:p>
          <a:p>
            <a:endParaRPr lang="pt-BR" sz="1900">
              <a:hlinkClick r:id="rId2"/>
            </a:endParaRPr>
          </a:p>
          <a:p>
            <a:endParaRPr lang="pt-BR" sz="1900">
              <a:hlinkClick r:id="rId2"/>
            </a:endParaRPr>
          </a:p>
          <a:p>
            <a:r>
              <a:rPr lang="pt-BR" sz="1900">
                <a:hlinkClick r:id="rId2"/>
              </a:rPr>
              <a:t>https://www.youtube.com/watch?v=4e5ln-T_KJs&amp;ab_channel=EddyHerier</a:t>
            </a:r>
            <a:endParaRPr lang="pt-BR" sz="1900"/>
          </a:p>
          <a:p>
            <a:r>
              <a:rPr lang="pt-BR" sz="1900"/>
              <a:t>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5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ADF79A1-447B-405C-B812-9158F950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5AC0431B-4141-4092-BB4D-F50414DC1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7794722" cy="3505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22F0578-56FA-494E-8E00-3E94B6863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4150595"/>
            <a:ext cx="7798447" cy="2219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548D050-E9F5-4254-9046-E930F9EF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484632"/>
            <a:ext cx="3089526" cy="58856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Espaço Reservado para Conteúdo 2">
            <a:extLst>
              <a:ext uri="{FF2B5EF4-FFF2-40B4-BE49-F238E27FC236}">
                <a16:creationId xmlns:a16="http://schemas.microsoft.com/office/drawing/2014/main" id="{80451BFE-28AE-46BD-B965-962B7EFCB31C}"/>
              </a:ext>
            </a:extLst>
          </p:cNvPr>
          <p:cNvSpPr>
            <a:spLocks noGrp="1"/>
          </p:cNvSpPr>
          <p:nvPr>
            <p:ph idx="1"/>
          </p:nvPr>
        </p:nvSpPr>
        <p:spPr>
          <a:xfrm>
            <a:off x="3894020" y="623455"/>
            <a:ext cx="7476390" cy="3052759"/>
          </a:xfrm>
        </p:spPr>
        <p:txBody>
          <a:bodyPr anchor="ctr">
            <a:normAutofit/>
          </a:bodyPr>
          <a:lstStyle/>
          <a:p>
            <a:pPr marL="0" indent="0" algn="ctr">
              <a:spcAft>
                <a:spcPts val="1000"/>
              </a:spcAft>
              <a:buNone/>
            </a:pPr>
            <a:r>
              <a:rPr lang="en-US" altLang="pt-B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The rise of scientific concept of culture amounted to, or at least was connected with, the overthrow of the view of human nature dominant in the </a:t>
            </a:r>
            <a:r>
              <a:rPr lang="en-US" altLang="pt-BR" sz="2800" b="1" dirty="0">
                <a:solidFill>
                  <a:schemeClr val="bg1"/>
                </a:solidFill>
                <a:highlight>
                  <a:srgbClr val="FFFF00"/>
                </a:highlight>
                <a:latin typeface="Arial" panose="020B0604020202020204" pitchFamily="34" charset="0"/>
                <a:ea typeface="Calibri" panose="020F0502020204030204" pitchFamily="34" charset="0"/>
                <a:cs typeface="Times New Roman" panose="02020603050405020304" pitchFamily="18" charset="0"/>
              </a:rPr>
              <a:t>Enlightenment</a:t>
            </a:r>
            <a:r>
              <a:rPr lang="en-US" altLang="pt-B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pPr marL="0" indent="0" algn="ctr">
              <a:spcAft>
                <a:spcPts val="1000"/>
              </a:spcAft>
              <a:buNone/>
            </a:pPr>
            <a:r>
              <a:rPr lang="en-US" altLang="pt-B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 34)</a:t>
            </a:r>
            <a:endParaRPr lang="pt-BR" altLang="pt-BR" sz="2800" b="1" dirty="0">
              <a:solidFill>
                <a:schemeClr val="bg1"/>
              </a:solidFill>
              <a:ea typeface="Calibri" panose="020F0502020204030204" pitchFamily="34"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84374-55E2-4566-B034-EF754EF54C1D}"/>
              </a:ext>
            </a:extLst>
          </p:cNvPr>
          <p:cNvSpPr>
            <a:spLocks noGrp="1"/>
          </p:cNvSpPr>
          <p:nvPr>
            <p:ph type="title"/>
          </p:nvPr>
        </p:nvSpPr>
        <p:spPr>
          <a:xfrm>
            <a:off x="130629" y="352696"/>
            <a:ext cx="2586445" cy="5949629"/>
          </a:xfrm>
        </p:spPr>
        <p:txBody>
          <a:bodyPr anchor="ctr">
            <a:normAutofit/>
          </a:bodyPr>
          <a:lstStyle/>
          <a:p>
            <a:r>
              <a:rPr lang="pt-BR" sz="4000" dirty="0"/>
              <a:t>MODERNITY– HOW HAVE WE GOTTEN HERE?</a:t>
            </a:r>
          </a:p>
        </p:txBody>
      </p:sp>
      <p:graphicFrame>
        <p:nvGraphicFramePr>
          <p:cNvPr id="5" name="Espaço Reservado para Conteúdo 2">
            <a:extLst>
              <a:ext uri="{FF2B5EF4-FFF2-40B4-BE49-F238E27FC236}">
                <a16:creationId xmlns:a16="http://schemas.microsoft.com/office/drawing/2014/main" id="{40D32FD9-332E-48AD-A312-D8215455FB59}"/>
              </a:ext>
            </a:extLst>
          </p:cNvPr>
          <p:cNvGraphicFramePr>
            <a:graphicFrameLocks noGrp="1"/>
          </p:cNvGraphicFramePr>
          <p:nvPr>
            <p:ph idx="1"/>
            <p:extLst>
              <p:ext uri="{D42A27DB-BD31-4B8C-83A1-F6EECF244321}">
                <p14:modId xmlns:p14="http://schemas.microsoft.com/office/powerpoint/2010/main" val="629455426"/>
              </p:ext>
            </p:extLst>
          </p:nvPr>
        </p:nvGraphicFramePr>
        <p:xfrm>
          <a:off x="1506829" y="-90152"/>
          <a:ext cx="11191740" cy="694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para a Direita 2">
            <a:extLst>
              <a:ext uri="{FF2B5EF4-FFF2-40B4-BE49-F238E27FC236}">
                <a16:creationId xmlns:a16="http://schemas.microsoft.com/office/drawing/2014/main" id="{C8CA2B2E-9B57-4349-9CB9-21403CDF7EA3}"/>
              </a:ext>
            </a:extLst>
          </p:cNvPr>
          <p:cNvSpPr/>
          <p:nvPr/>
        </p:nvSpPr>
        <p:spPr>
          <a:xfrm>
            <a:off x="5969726" y="3971109"/>
            <a:ext cx="2991394" cy="1658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57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A3C5699-DCCC-43CE-A1E5-8E1DFD7E7FD6}"/>
              </a:ext>
            </a:extLst>
          </p:cNvPr>
          <p:cNvSpPr>
            <a:spLocks noGrp="1"/>
          </p:cNvSpPr>
          <p:nvPr>
            <p:ph idx="1"/>
          </p:nvPr>
        </p:nvSpPr>
        <p:spPr>
          <a:xfrm>
            <a:off x="914400" y="549276"/>
            <a:ext cx="10920549" cy="6048375"/>
          </a:xfrm>
        </p:spPr>
        <p:txBody>
          <a:bodyPr rtlCol="0">
            <a:normAutofit/>
          </a:bodyPr>
          <a:lstStyle/>
          <a:p>
            <a:pPr marL="0" indent="0">
              <a:lnSpc>
                <a:spcPct val="115000"/>
              </a:lnSpc>
              <a:spcAft>
                <a:spcPts val="1000"/>
              </a:spcAft>
              <a:buNone/>
              <a:defRPr/>
            </a:pPr>
            <a:r>
              <a:rPr lang="en-US" dirty="0">
                <a:solidFill>
                  <a:srgbClr val="0000FF"/>
                </a:solidFill>
                <a:latin typeface="Arial"/>
                <a:ea typeface="Calibri"/>
                <a:cs typeface="Times New Roman"/>
              </a:rPr>
              <a:t>The Enlightenment view of man </a:t>
            </a:r>
            <a:r>
              <a:rPr lang="en-US" dirty="0">
                <a:latin typeface="Arial"/>
                <a:ea typeface="Calibri"/>
                <a:cs typeface="Times New Roman"/>
              </a:rPr>
              <a:t>was, of course, that </a:t>
            </a:r>
            <a:r>
              <a:rPr lang="en-US" dirty="0">
                <a:highlight>
                  <a:srgbClr val="FFFF00"/>
                </a:highlight>
                <a:latin typeface="Arial"/>
                <a:ea typeface="Calibri"/>
                <a:cs typeface="Times New Roman"/>
              </a:rPr>
              <a:t>he was wholly of a piece with nature and shared in the general uniformity of composition which natural science</a:t>
            </a:r>
            <a:r>
              <a:rPr lang="en-US" dirty="0">
                <a:latin typeface="Arial"/>
                <a:ea typeface="Calibri"/>
                <a:cs typeface="Times New Roman"/>
              </a:rPr>
              <a:t>, under Bacon’s urging and Newton’s guidance, had discovered there. There is, in brief, a </a:t>
            </a:r>
            <a:r>
              <a:rPr lang="en-US" dirty="0">
                <a:highlight>
                  <a:srgbClr val="FFFF00"/>
                </a:highlight>
                <a:latin typeface="Arial"/>
                <a:ea typeface="Calibri"/>
                <a:cs typeface="Times New Roman"/>
              </a:rPr>
              <a:t>human nature as regularly organized, as thoroughly invariant, and as marvelous simple as Newton’s universe.</a:t>
            </a:r>
            <a:r>
              <a:rPr lang="en-US" dirty="0">
                <a:latin typeface="Arial"/>
                <a:ea typeface="Calibri"/>
                <a:cs typeface="Times New Roman"/>
              </a:rPr>
              <a:t> (p 34)</a:t>
            </a:r>
            <a:endParaRPr lang="pt-BR" sz="2000" dirty="0">
              <a:ea typeface="Calibri"/>
              <a:cs typeface="Times New Roman"/>
            </a:endParaRPr>
          </a:p>
        </p:txBody>
      </p:sp>
      <p:sp>
        <p:nvSpPr>
          <p:cNvPr id="2" name="Retângulo: Cantos Arredondados 1">
            <a:extLst>
              <a:ext uri="{FF2B5EF4-FFF2-40B4-BE49-F238E27FC236}">
                <a16:creationId xmlns:a16="http://schemas.microsoft.com/office/drawing/2014/main" id="{91738AD1-8192-44CF-93AB-E51833A5A846}"/>
              </a:ext>
            </a:extLst>
          </p:cNvPr>
          <p:cNvSpPr/>
          <p:nvPr/>
        </p:nvSpPr>
        <p:spPr>
          <a:xfrm>
            <a:off x="679269" y="4585063"/>
            <a:ext cx="11416937" cy="1854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solidFill>
                  <a:schemeClr val="tx1"/>
                </a:solidFill>
              </a:rPr>
              <a:t>TO ENLIGHTEN &gt;&gt;&gt; BIG C CULTURE &gt;&gt;&gt;LIGHT &gt;&gt; </a:t>
            </a:r>
            <a:r>
              <a:rPr lang="pt-BR" sz="3000" b="1" dirty="0" err="1">
                <a:solidFill>
                  <a:schemeClr val="tx1"/>
                </a:solidFill>
              </a:rPr>
              <a:t>little</a:t>
            </a:r>
            <a:r>
              <a:rPr lang="pt-BR" sz="3000" b="1" dirty="0">
                <a:solidFill>
                  <a:schemeClr val="tx1"/>
                </a:solidFill>
              </a:rPr>
              <a:t> c </a:t>
            </a:r>
            <a:r>
              <a:rPr lang="pt-BR" sz="3000" b="1" dirty="0" err="1">
                <a:solidFill>
                  <a:schemeClr val="tx1"/>
                </a:solidFill>
              </a:rPr>
              <a:t>culture</a:t>
            </a:r>
            <a:endParaRPr lang="pt-BR" sz="3000" b="1" dirty="0">
              <a:solidFill>
                <a:schemeClr val="tx1"/>
              </a:solidFill>
            </a:endParaRPr>
          </a:p>
          <a:p>
            <a:pPr algn="ctr"/>
            <a:r>
              <a:rPr lang="pt-BR" sz="3000" b="1" dirty="0">
                <a:solidFill>
                  <a:schemeClr val="tx1"/>
                </a:solidFill>
              </a:rPr>
              <a:t>ENLIGHTENMENT &gt;&gt;&gt;EUROPE</a:t>
            </a:r>
          </a:p>
          <a:p>
            <a:pPr algn="ctr"/>
            <a:endParaRPr lang="pt-BR" dirty="0">
              <a:solidFill>
                <a:schemeClr val="tx1"/>
              </a:solidFill>
            </a:endParaRPr>
          </a:p>
        </p:txBody>
      </p:sp>
      <p:sp>
        <p:nvSpPr>
          <p:cNvPr id="4" name="Retângulo 3">
            <a:extLst>
              <a:ext uri="{FF2B5EF4-FFF2-40B4-BE49-F238E27FC236}">
                <a16:creationId xmlns:a16="http://schemas.microsoft.com/office/drawing/2014/main" id="{9F22B0D4-A210-4C6E-BDEF-4B43AA338FA4}"/>
              </a:ext>
            </a:extLst>
          </p:cNvPr>
          <p:cNvSpPr/>
          <p:nvPr/>
        </p:nvSpPr>
        <p:spPr>
          <a:xfrm>
            <a:off x="4656054" y="2673075"/>
            <a:ext cx="2879891" cy="1754326"/>
          </a:xfrm>
          <a:prstGeom prst="rect">
            <a:avLst/>
          </a:prstGeom>
          <a:noFill/>
        </p:spPr>
        <p:txBody>
          <a:bodyPr wrap="none" lIns="91440" tIns="45720" rIns="91440" bIns="45720">
            <a:spAutoFit/>
          </a:bodyPr>
          <a:lstStyle/>
          <a:p>
            <a:pPr algn="ctr"/>
            <a:r>
              <a:rPr lang="pt-BR" sz="5400" b="0" cap="none" spc="0" dirty="0" err="1">
                <a:ln w="0"/>
                <a:solidFill>
                  <a:schemeClr val="tx1"/>
                </a:solidFill>
                <a:effectLst>
                  <a:outerShdw blurRad="38100" dist="19050" dir="2700000" algn="tl" rotWithShape="0">
                    <a:schemeClr val="dk1">
                      <a:alpha val="40000"/>
                    </a:schemeClr>
                  </a:outerShdw>
                </a:effectLst>
              </a:rPr>
              <a:t>Scientific</a:t>
            </a:r>
            <a:endParaRPr lang="pt-BR" sz="5400" b="0" cap="none" spc="0" dirty="0">
              <a:ln w="0"/>
              <a:solidFill>
                <a:schemeClr val="tx1"/>
              </a:solidFill>
              <a:effectLst>
                <a:outerShdw blurRad="38100" dist="19050" dir="2700000" algn="tl" rotWithShape="0">
                  <a:schemeClr val="dk1">
                    <a:alpha val="40000"/>
                  </a:schemeClr>
                </a:outerShdw>
              </a:effectLst>
            </a:endParaRPr>
          </a:p>
          <a:p>
            <a:pPr algn="ctr"/>
            <a:r>
              <a:rPr lang="pt-BR" sz="5400" dirty="0">
                <a:ln w="0"/>
                <a:effectLst>
                  <a:outerShdw blurRad="38100" dist="19050" dir="2700000" algn="tl" rotWithShape="0">
                    <a:schemeClr val="dk1">
                      <a:alpha val="40000"/>
                    </a:schemeClr>
                  </a:outerShdw>
                </a:effectLst>
              </a:rPr>
              <a:t>Universal </a:t>
            </a:r>
            <a:endParaRPr lang="pt-BR"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4D5C6EA-6A7D-46B9-8520-2A147790F702}"/>
              </a:ext>
            </a:extLst>
          </p:cNvPr>
          <p:cNvSpPr>
            <a:spLocks noGrp="1"/>
          </p:cNvSpPr>
          <p:nvPr>
            <p:ph idx="1"/>
          </p:nvPr>
        </p:nvSpPr>
        <p:spPr>
          <a:xfrm>
            <a:off x="1502229" y="476250"/>
            <a:ext cx="8708571" cy="6192838"/>
          </a:xfrm>
        </p:spPr>
        <p:txBody>
          <a:bodyPr rtlCol="0">
            <a:normAutofit/>
          </a:bodyPr>
          <a:lstStyle/>
          <a:p>
            <a:pPr marL="0" indent="0">
              <a:lnSpc>
                <a:spcPct val="115000"/>
              </a:lnSpc>
              <a:spcAft>
                <a:spcPts val="1000"/>
              </a:spcAft>
              <a:buNone/>
              <a:defRPr/>
            </a:pPr>
            <a:endParaRPr lang="en-US" dirty="0">
              <a:latin typeface="Arial"/>
              <a:ea typeface="Calibri"/>
              <a:cs typeface="Times New Roman"/>
            </a:endParaRPr>
          </a:p>
          <a:p>
            <a:pPr marL="0" indent="0">
              <a:lnSpc>
                <a:spcPct val="115000"/>
              </a:lnSpc>
              <a:spcAft>
                <a:spcPts val="1000"/>
              </a:spcAft>
              <a:buNone/>
              <a:defRPr/>
            </a:pPr>
            <a:r>
              <a:rPr lang="en-US" dirty="0">
                <a:latin typeface="Arial"/>
                <a:ea typeface="Calibri"/>
                <a:cs typeface="Times New Roman"/>
              </a:rPr>
              <a:t>[…] Whatever else modern anthropology asserts – and it seems to have asserted almost everything at one time or another – </a:t>
            </a:r>
            <a:r>
              <a:rPr lang="en-US" dirty="0">
                <a:solidFill>
                  <a:srgbClr val="0000FF"/>
                </a:solidFill>
                <a:latin typeface="Arial"/>
                <a:ea typeface="Calibri"/>
                <a:cs typeface="Times New Roman"/>
              </a:rPr>
              <a:t>it is firm in the conviction that </a:t>
            </a:r>
            <a:r>
              <a:rPr lang="en-US" dirty="0">
                <a:solidFill>
                  <a:srgbClr val="0000FF"/>
                </a:solidFill>
                <a:highlight>
                  <a:srgbClr val="FFFF00"/>
                </a:highlight>
                <a:latin typeface="Arial"/>
                <a:ea typeface="Calibri"/>
                <a:cs typeface="Times New Roman"/>
              </a:rPr>
              <a:t>men unmodified by the customs of particular places</a:t>
            </a:r>
            <a:r>
              <a:rPr lang="en-US" dirty="0">
                <a:solidFill>
                  <a:srgbClr val="0000FF"/>
                </a:solidFill>
                <a:latin typeface="Arial"/>
                <a:ea typeface="Calibri"/>
                <a:cs typeface="Times New Roman"/>
              </a:rPr>
              <a:t> do not in fact exist, have never existed, and most important, could not in the very nature of the case exist. </a:t>
            </a:r>
          </a:p>
          <a:p>
            <a:pPr marL="0" indent="0" algn="r">
              <a:lnSpc>
                <a:spcPct val="115000"/>
              </a:lnSpc>
              <a:spcAft>
                <a:spcPts val="1000"/>
              </a:spcAft>
              <a:buNone/>
              <a:defRPr/>
            </a:pPr>
            <a:r>
              <a:rPr lang="en-US" dirty="0">
                <a:latin typeface="Arial"/>
                <a:ea typeface="Calibri"/>
                <a:cs typeface="Times New Roman"/>
              </a:rPr>
              <a:t>(p 35)</a:t>
            </a:r>
            <a:endParaRPr lang="pt-BR" sz="2000" dirty="0">
              <a:ea typeface="Calibri"/>
              <a:cs typeface="Times New Roman"/>
            </a:endParaRPr>
          </a:p>
          <a:p>
            <a:pPr marL="0" indent="0">
              <a:buNone/>
              <a:defRPr/>
            </a:pPr>
            <a:endParaRPr lang="pt-BR" dirty="0"/>
          </a:p>
        </p:txBody>
      </p:sp>
      <p:sp>
        <p:nvSpPr>
          <p:cNvPr id="2" name="Retângulo: Cantos Arredondados 1">
            <a:extLst>
              <a:ext uri="{FF2B5EF4-FFF2-40B4-BE49-F238E27FC236}">
                <a16:creationId xmlns:a16="http://schemas.microsoft.com/office/drawing/2014/main" id="{4AD33B51-CC88-4ABD-96B9-98DFF9E99745}"/>
              </a:ext>
            </a:extLst>
          </p:cNvPr>
          <p:cNvSpPr/>
          <p:nvPr/>
        </p:nvSpPr>
        <p:spPr>
          <a:xfrm>
            <a:off x="1981200" y="4101737"/>
            <a:ext cx="7093132" cy="1815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dirty="0">
                <a:solidFill>
                  <a:schemeClr val="tx1"/>
                </a:solidFill>
              </a:rPr>
              <a:t>PLACES EMPHASIS &gt;&gt;&gt;&gt;LOCAL CHARACTER OF CULTURE</a:t>
            </a:r>
          </a:p>
          <a:p>
            <a:pPr algn="ctr"/>
            <a:r>
              <a:rPr lang="pt-BR" sz="3000" dirty="0">
                <a:solidFill>
                  <a:schemeClr val="tx1"/>
                </a:solidFill>
              </a:rPr>
              <a:t>LOCAL CHARACTER OF MEANING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Conteúdo 2">
            <a:extLst>
              <a:ext uri="{FF2B5EF4-FFF2-40B4-BE49-F238E27FC236}">
                <a16:creationId xmlns:a16="http://schemas.microsoft.com/office/drawing/2014/main" id="{0A1CA7B7-A094-466C-B363-B405A209D5B7}"/>
              </a:ext>
            </a:extLst>
          </p:cNvPr>
          <p:cNvSpPr>
            <a:spLocks noGrp="1"/>
          </p:cNvSpPr>
          <p:nvPr>
            <p:ph idx="1"/>
          </p:nvPr>
        </p:nvSpPr>
        <p:spPr>
          <a:xfrm>
            <a:off x="309154" y="2111582"/>
            <a:ext cx="11573692" cy="6048375"/>
          </a:xfrm>
        </p:spPr>
        <p:txBody>
          <a:bodyPr>
            <a:normAutofit/>
          </a:bodyPr>
          <a:lstStyle/>
          <a:p>
            <a:pPr marL="0" indent="0">
              <a:lnSpc>
                <a:spcPct val="115000"/>
              </a:lnSpc>
              <a:spcAft>
                <a:spcPts val="1000"/>
              </a:spcAft>
              <a:buNone/>
            </a:pPr>
            <a:r>
              <a:rPr lang="en-US" altLang="pt-BR" sz="2800" dirty="0">
                <a:latin typeface="Arial" panose="020B0604020202020204" pitchFamily="34" charset="0"/>
                <a:ea typeface="Calibri" panose="020F0502020204030204" pitchFamily="34" charset="0"/>
                <a:cs typeface="Arial" panose="020B0604020202020204" pitchFamily="34" charset="0"/>
              </a:rPr>
              <a:t>Critiques: the “stratigraphic” conception of the relations between biological, psychological, social, and cultural factors in human life. In this conception, man is a composite of “levels”, each superimposed upon those beneath it and underpinning those above it (p 37)</a:t>
            </a:r>
            <a:endParaRPr lang="pt-BR" altLang="pt-BR"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pt-BR" altLang="pt-BR" sz="3400" dirty="0">
              <a:ea typeface="Calibri" panose="020F0502020204030204" pitchFamily="34" charset="0"/>
              <a:cs typeface="Arial" panose="020B0604020202020204" pitchFamily="34" charset="0"/>
            </a:endParaRPr>
          </a:p>
        </p:txBody>
      </p:sp>
      <p:sp>
        <p:nvSpPr>
          <p:cNvPr id="3" name="Retângulo: Cantos Arredondados 2">
            <a:extLst>
              <a:ext uri="{FF2B5EF4-FFF2-40B4-BE49-F238E27FC236}">
                <a16:creationId xmlns:a16="http://schemas.microsoft.com/office/drawing/2014/main" id="{17F5C583-A0A6-4FCC-BAE2-310BE1068905}"/>
              </a:ext>
            </a:extLst>
          </p:cNvPr>
          <p:cNvSpPr/>
          <p:nvPr/>
        </p:nvSpPr>
        <p:spPr>
          <a:xfrm>
            <a:off x="796834" y="5238340"/>
            <a:ext cx="10450286" cy="1214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b="1" dirty="0"/>
              <a:t>COMPOSITE OF HIERARCHICAL LEVELS AND LAYERS</a:t>
            </a:r>
          </a:p>
          <a:p>
            <a:pPr algn="ctr"/>
            <a:endParaRPr lang="pt-BR" sz="2500" b="1" dirty="0"/>
          </a:p>
          <a:p>
            <a:pPr algn="ctr"/>
            <a:r>
              <a:rPr lang="pt-BR" sz="2500" b="1" dirty="0"/>
              <a:t>NATURE/BIOLOGY AND OR + SOCIAL = CULTURE</a:t>
            </a:r>
          </a:p>
        </p:txBody>
      </p:sp>
      <p:sp>
        <p:nvSpPr>
          <p:cNvPr id="2" name="Retângulo 1">
            <a:extLst>
              <a:ext uri="{FF2B5EF4-FFF2-40B4-BE49-F238E27FC236}">
                <a16:creationId xmlns:a16="http://schemas.microsoft.com/office/drawing/2014/main" id="{A29AFB09-7A0A-420E-B883-0D8F5E0CC6D4}"/>
              </a:ext>
            </a:extLst>
          </p:cNvPr>
          <p:cNvSpPr/>
          <p:nvPr/>
        </p:nvSpPr>
        <p:spPr>
          <a:xfrm>
            <a:off x="1711304" y="798901"/>
            <a:ext cx="7071231" cy="923330"/>
          </a:xfrm>
          <a:prstGeom prst="rect">
            <a:avLst/>
          </a:prstGeom>
          <a:noFill/>
        </p:spPr>
        <p:txBody>
          <a:bodyPr wrap="none" lIns="91440" tIns="45720" rIns="91440" bIns="45720">
            <a:spAutoFit/>
          </a:bodyPr>
          <a:lstStyle/>
          <a:p>
            <a:pPr algn="ctr"/>
            <a:r>
              <a:rPr lang="pt-BR"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Stratigraphic</a:t>
            </a:r>
            <a:r>
              <a:rPr lang="pt-B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pt-BR"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conception</a:t>
            </a:r>
            <a:endParaRPr lang="pt-B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Conteúdo 2">
            <a:extLst>
              <a:ext uri="{FF2B5EF4-FFF2-40B4-BE49-F238E27FC236}">
                <a16:creationId xmlns:a16="http://schemas.microsoft.com/office/drawing/2014/main" id="{8394C501-6007-43B0-98B0-445CDDB4F2CE}"/>
              </a:ext>
            </a:extLst>
          </p:cNvPr>
          <p:cNvSpPr>
            <a:spLocks noGrp="1"/>
          </p:cNvSpPr>
          <p:nvPr>
            <p:ph idx="1"/>
          </p:nvPr>
        </p:nvSpPr>
        <p:spPr>
          <a:xfrm>
            <a:off x="1981200" y="404814"/>
            <a:ext cx="8229600" cy="6048375"/>
          </a:xfrm>
        </p:spPr>
        <p:txBody>
          <a:bodyPr/>
          <a:lstStyle/>
          <a:p>
            <a:pPr marL="0" indent="0">
              <a:lnSpc>
                <a:spcPct val="115000"/>
              </a:lnSpc>
              <a:spcAft>
                <a:spcPts val="1000"/>
              </a:spcAft>
              <a:buNone/>
            </a:pPr>
            <a:r>
              <a:rPr lang="en-US" altLang="pt-BR" dirty="0">
                <a:latin typeface="Arial" panose="020B0604020202020204" pitchFamily="34" charset="0"/>
                <a:ea typeface="Calibri" panose="020F0502020204030204" pitchFamily="34" charset="0"/>
                <a:cs typeface="Times New Roman" panose="02020603050405020304" pitchFamily="18" charset="0"/>
              </a:rPr>
              <a:t>, </a:t>
            </a:r>
            <a:r>
              <a:rPr lang="en-US" altLang="pt-BR" b="1" dirty="0">
                <a:solidFill>
                  <a:srgbClr val="0000FF"/>
                </a:solidFill>
                <a:latin typeface="Arial" panose="020B0604020202020204" pitchFamily="34" charset="0"/>
                <a:ea typeface="Calibri" panose="020F0502020204030204" pitchFamily="34" charset="0"/>
                <a:cs typeface="Times New Roman" panose="02020603050405020304" pitchFamily="18" charset="0"/>
              </a:rPr>
              <a:t>the question still remains whether such universals should be taken as the central elements in the definition of man, whether a lowest-common-denominator view of humanity is what we want anyway</a:t>
            </a:r>
            <a:r>
              <a:rPr lang="en-US" altLang="pt-BR"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p>
          <a:p>
            <a:pPr marL="0" indent="0" algn="r">
              <a:lnSpc>
                <a:spcPct val="115000"/>
              </a:lnSpc>
              <a:spcAft>
                <a:spcPts val="1000"/>
              </a:spcAft>
              <a:buNone/>
            </a:pPr>
            <a:r>
              <a:rPr lang="en-US" altLang="pt-BR" dirty="0">
                <a:latin typeface="Arial" panose="020B0604020202020204" pitchFamily="34" charset="0"/>
                <a:ea typeface="Calibri" panose="020F0502020204030204" pitchFamily="34" charset="0"/>
                <a:cs typeface="Times New Roman" panose="02020603050405020304" pitchFamily="18" charset="0"/>
              </a:rPr>
              <a:t>(p 43)</a:t>
            </a:r>
            <a:endParaRPr lang="pt-BR" altLang="pt-BR" dirty="0">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3D0A2D28-C656-4F98-9E96-C77D18A7C8C9}"/>
              </a:ext>
            </a:extLst>
          </p:cNvPr>
          <p:cNvPicPr>
            <a:picLocks noChangeAspect="1"/>
          </p:cNvPicPr>
          <p:nvPr/>
        </p:nvPicPr>
        <p:blipFill rotWithShape="1">
          <a:blip r:embed="rId2"/>
          <a:srcRect l="65539" t="17010" r="10807" b="52052"/>
          <a:stretch/>
        </p:blipFill>
        <p:spPr>
          <a:xfrm>
            <a:off x="1772530" y="154502"/>
            <a:ext cx="9115864" cy="67034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3D291-7EF8-4A88-ADC7-34020BFD4E58}"/>
              </a:ext>
            </a:extLst>
          </p:cNvPr>
          <p:cNvSpPr>
            <a:spLocks noGrp="1"/>
          </p:cNvSpPr>
          <p:nvPr>
            <p:ph type="title"/>
          </p:nvPr>
        </p:nvSpPr>
        <p:spPr/>
        <p:txBody>
          <a:bodyPr/>
          <a:lstStyle/>
          <a:p>
            <a:r>
              <a:rPr lang="pt-BR" dirty="0"/>
              <a:t>SYNTHETIC CONCEPTION&gt;&gt; </a:t>
            </a:r>
          </a:p>
        </p:txBody>
      </p:sp>
      <p:sp>
        <p:nvSpPr>
          <p:cNvPr id="3" name="Espaço Reservado para Conteúdo 2">
            <a:extLst>
              <a:ext uri="{FF2B5EF4-FFF2-40B4-BE49-F238E27FC236}">
                <a16:creationId xmlns:a16="http://schemas.microsoft.com/office/drawing/2014/main" id="{3D8CA004-D21A-4D62-A98C-EEAFEEE64D9F}"/>
              </a:ext>
            </a:extLst>
          </p:cNvPr>
          <p:cNvSpPr>
            <a:spLocks noGrp="1"/>
          </p:cNvSpPr>
          <p:nvPr>
            <p:ph idx="1"/>
          </p:nvPr>
        </p:nvSpPr>
        <p:spPr>
          <a:xfrm>
            <a:off x="796835" y="1692947"/>
            <a:ext cx="9535886" cy="4224528"/>
          </a:xfrm>
        </p:spPr>
        <p:txBody>
          <a:bodyPr>
            <a:noAutofit/>
          </a:bodyPr>
          <a:lstStyle/>
          <a:p>
            <a:pPr>
              <a:lnSpc>
                <a:spcPct val="150000"/>
              </a:lnSpc>
            </a:pPr>
            <a:r>
              <a:rPr lang="en-US" sz="2800" dirty="0"/>
              <a:t>In short, we need to look for systematic relationships among diverse phenomena, not for substantive identities among similar ones. And to do that with any effectiveness, we need to replace the "stratigraphic“ conception of the relations between the various aspects of human existence with </a:t>
            </a:r>
            <a:r>
              <a:rPr lang="en-US" sz="2800" dirty="0">
                <a:highlight>
                  <a:srgbClr val="FFFF00"/>
                </a:highlight>
              </a:rPr>
              <a:t>a synthetic one; that is, one in which biological, </a:t>
            </a:r>
            <a:r>
              <a:rPr lang="en-US" sz="2800" dirty="0" err="1">
                <a:highlight>
                  <a:srgbClr val="FFFF00"/>
                </a:highlight>
              </a:rPr>
              <a:t>psyc</a:t>
            </a:r>
            <a:r>
              <a:rPr lang="en-US" sz="2800" dirty="0">
                <a:highlight>
                  <a:srgbClr val="FFFF00"/>
                </a:highlight>
              </a:rPr>
              <a:t> </a:t>
            </a:r>
            <a:r>
              <a:rPr lang="en-US" sz="2800" dirty="0" err="1">
                <a:highlight>
                  <a:srgbClr val="FFFF00"/>
                </a:highlight>
              </a:rPr>
              <a:t>hological</a:t>
            </a:r>
            <a:r>
              <a:rPr lang="en-US" sz="2800" dirty="0">
                <a:highlight>
                  <a:srgbClr val="FFFF00"/>
                </a:highlight>
              </a:rPr>
              <a:t>, sociological, and cultural factors can be treated as variables within </a:t>
            </a:r>
            <a:r>
              <a:rPr lang="pt-BR" sz="2800" dirty="0" err="1">
                <a:highlight>
                  <a:srgbClr val="FFFF00"/>
                </a:highlight>
              </a:rPr>
              <a:t>unitary</a:t>
            </a:r>
            <a:r>
              <a:rPr lang="pt-BR" sz="2800" dirty="0">
                <a:highlight>
                  <a:srgbClr val="FFFF00"/>
                </a:highlight>
              </a:rPr>
              <a:t> systems </a:t>
            </a:r>
            <a:r>
              <a:rPr lang="pt-BR" sz="2800" dirty="0" err="1">
                <a:highlight>
                  <a:srgbClr val="FFFF00"/>
                </a:highlight>
              </a:rPr>
              <a:t>of</a:t>
            </a:r>
            <a:r>
              <a:rPr lang="pt-BR" sz="2800" dirty="0">
                <a:highlight>
                  <a:srgbClr val="FFFF00"/>
                </a:highlight>
              </a:rPr>
              <a:t> </a:t>
            </a:r>
            <a:r>
              <a:rPr lang="pt-BR" sz="2800" dirty="0" err="1">
                <a:highlight>
                  <a:srgbClr val="FFFF00"/>
                </a:highlight>
              </a:rPr>
              <a:t>analysis</a:t>
            </a:r>
            <a:r>
              <a:rPr lang="pt-BR" sz="2800" dirty="0">
                <a:highlight>
                  <a:srgbClr val="FFFF00"/>
                </a:highlight>
              </a:rPr>
              <a:t> (p. 44)</a:t>
            </a:r>
          </a:p>
        </p:txBody>
      </p:sp>
    </p:spTree>
    <p:extLst>
      <p:ext uri="{BB962C8B-B14F-4D97-AF65-F5344CB8AC3E}">
        <p14:creationId xmlns:p14="http://schemas.microsoft.com/office/powerpoint/2010/main" val="2478691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C0C0E-7AFC-4B9A-B66D-B2EF806CEEA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D1FD78B-1234-4C52-8F31-D452C34B28EA}"/>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BE8576FD-4EDD-46F9-AA20-5E5CFBB55263}"/>
              </a:ext>
            </a:extLst>
          </p:cNvPr>
          <p:cNvPicPr>
            <a:picLocks noChangeAspect="1"/>
          </p:cNvPicPr>
          <p:nvPr/>
        </p:nvPicPr>
        <p:blipFill rotWithShape="1">
          <a:blip r:embed="rId2"/>
          <a:srcRect l="58295" t="28474" r="4432" b="31910"/>
          <a:stretch/>
        </p:blipFill>
        <p:spPr>
          <a:xfrm>
            <a:off x="0" y="2547297"/>
            <a:ext cx="7079673" cy="4230536"/>
          </a:xfrm>
          <a:prstGeom prst="rect">
            <a:avLst/>
          </a:prstGeom>
        </p:spPr>
      </p:pic>
      <p:pic>
        <p:nvPicPr>
          <p:cNvPr id="4" name="Imagem 3">
            <a:extLst>
              <a:ext uri="{FF2B5EF4-FFF2-40B4-BE49-F238E27FC236}">
                <a16:creationId xmlns:a16="http://schemas.microsoft.com/office/drawing/2014/main" id="{8BB622B2-16A4-4837-A887-26C6B84A17EB}"/>
              </a:ext>
            </a:extLst>
          </p:cNvPr>
          <p:cNvPicPr>
            <a:picLocks noChangeAspect="1"/>
          </p:cNvPicPr>
          <p:nvPr/>
        </p:nvPicPr>
        <p:blipFill rotWithShape="1">
          <a:blip r:embed="rId3"/>
          <a:srcRect l="57614" t="27464" r="5568" b="37165"/>
          <a:stretch/>
        </p:blipFill>
        <p:spPr>
          <a:xfrm>
            <a:off x="5292436" y="122751"/>
            <a:ext cx="6570169" cy="3548704"/>
          </a:xfrm>
          <a:prstGeom prst="rect">
            <a:avLst/>
          </a:prstGeom>
        </p:spPr>
      </p:pic>
    </p:spTree>
    <p:extLst>
      <p:ext uri="{BB962C8B-B14F-4D97-AF65-F5344CB8AC3E}">
        <p14:creationId xmlns:p14="http://schemas.microsoft.com/office/powerpoint/2010/main" val="23031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B1835-1ECB-4064-AC77-3332EF96389C}"/>
              </a:ext>
            </a:extLst>
          </p:cNvPr>
          <p:cNvSpPr>
            <a:spLocks noGrp="1"/>
          </p:cNvSpPr>
          <p:nvPr>
            <p:ph type="title"/>
          </p:nvPr>
        </p:nvSpPr>
        <p:spPr>
          <a:xfrm>
            <a:off x="838200" y="963877"/>
            <a:ext cx="3494362" cy="4930246"/>
          </a:xfrm>
        </p:spPr>
        <p:txBody>
          <a:bodyPr>
            <a:normAutofit/>
          </a:bodyPr>
          <a:lstStyle/>
          <a:p>
            <a:pPr algn="r"/>
            <a:r>
              <a:rPr lang="pt-BR" sz="4400">
                <a:solidFill>
                  <a:schemeClr val="accent1"/>
                </a:solidFill>
              </a:rPr>
              <a:t>To conclude...</a:t>
            </a:r>
            <a:br>
              <a:rPr lang="pt-BR" sz="4400">
                <a:solidFill>
                  <a:schemeClr val="accent1"/>
                </a:solidFill>
              </a:rPr>
            </a:br>
            <a:r>
              <a:rPr lang="pt-BR" sz="4400">
                <a:solidFill>
                  <a:schemeClr val="accent1"/>
                </a:solidFill>
              </a:rPr>
              <a:t>Nature X + - culture</a:t>
            </a:r>
          </a:p>
        </p:txBody>
      </p:sp>
      <p:sp>
        <p:nvSpPr>
          <p:cNvPr id="3" name="Espaço Reservado para Conteúdo 2">
            <a:extLst>
              <a:ext uri="{FF2B5EF4-FFF2-40B4-BE49-F238E27FC236}">
                <a16:creationId xmlns:a16="http://schemas.microsoft.com/office/drawing/2014/main" id="{BA47C7E1-552B-4271-889F-0C5BA6900879}"/>
              </a:ext>
            </a:extLst>
          </p:cNvPr>
          <p:cNvSpPr>
            <a:spLocks noGrp="1"/>
          </p:cNvSpPr>
          <p:nvPr>
            <p:ph idx="1"/>
          </p:nvPr>
        </p:nvSpPr>
        <p:spPr>
          <a:xfrm>
            <a:off x="4654296" y="320040"/>
            <a:ext cx="7345443" cy="6348046"/>
          </a:xfrm>
        </p:spPr>
        <p:txBody>
          <a:bodyPr anchor="ctr">
            <a:normAutofit/>
          </a:bodyPr>
          <a:lstStyle/>
          <a:p>
            <a:r>
              <a:rPr lang="pt-BR" sz="3500" dirty="0"/>
              <a:t>“</a:t>
            </a:r>
            <a:r>
              <a:rPr lang="pt-BR" sz="3500" dirty="0" err="1"/>
              <a:t>Our</a:t>
            </a:r>
            <a:r>
              <a:rPr lang="pt-BR" sz="3500" dirty="0"/>
              <a:t> </a:t>
            </a:r>
            <a:r>
              <a:rPr lang="pt-BR" sz="3500" dirty="0" err="1"/>
              <a:t>capacity</a:t>
            </a:r>
            <a:r>
              <a:rPr lang="pt-BR" sz="3500" dirty="0"/>
              <a:t> </a:t>
            </a:r>
            <a:r>
              <a:rPr lang="pt-BR" sz="3500" dirty="0" err="1"/>
              <a:t>to</a:t>
            </a:r>
            <a:r>
              <a:rPr lang="pt-BR" sz="3500" dirty="0"/>
              <a:t> </a:t>
            </a:r>
            <a:r>
              <a:rPr lang="pt-BR" sz="3500" dirty="0" err="1"/>
              <a:t>speak</a:t>
            </a:r>
            <a:r>
              <a:rPr lang="pt-BR" sz="3500" dirty="0"/>
              <a:t> </a:t>
            </a:r>
            <a:r>
              <a:rPr lang="pt-BR" sz="3500" dirty="0" err="1"/>
              <a:t>is</a:t>
            </a:r>
            <a:r>
              <a:rPr lang="pt-BR" sz="3500" dirty="0"/>
              <a:t> </a:t>
            </a:r>
            <a:r>
              <a:rPr lang="pt-BR" sz="3500" dirty="0" err="1"/>
              <a:t>surely</a:t>
            </a:r>
            <a:r>
              <a:rPr lang="pt-BR" sz="3500" dirty="0"/>
              <a:t> </a:t>
            </a:r>
            <a:r>
              <a:rPr lang="pt-BR" sz="3500" dirty="0" err="1"/>
              <a:t>innate</a:t>
            </a:r>
            <a:r>
              <a:rPr lang="pt-BR" sz="3500" dirty="0"/>
              <a:t>; </a:t>
            </a:r>
            <a:r>
              <a:rPr lang="pt-BR" sz="3500" dirty="0" err="1"/>
              <a:t>our</a:t>
            </a:r>
            <a:r>
              <a:rPr lang="pt-BR" sz="3500" dirty="0"/>
              <a:t> </a:t>
            </a:r>
            <a:r>
              <a:rPr lang="pt-BR" sz="3500" dirty="0" err="1"/>
              <a:t>capacity</a:t>
            </a:r>
            <a:r>
              <a:rPr lang="pt-BR" sz="3500" dirty="0"/>
              <a:t> </a:t>
            </a:r>
            <a:r>
              <a:rPr lang="pt-BR" sz="3500" dirty="0" err="1"/>
              <a:t>to</a:t>
            </a:r>
            <a:r>
              <a:rPr lang="pt-BR" sz="3500" dirty="0"/>
              <a:t> </a:t>
            </a:r>
            <a:r>
              <a:rPr lang="pt-BR" sz="3500" dirty="0" err="1"/>
              <a:t>speak</a:t>
            </a:r>
            <a:r>
              <a:rPr lang="pt-BR" sz="3500" dirty="0"/>
              <a:t> </a:t>
            </a:r>
            <a:r>
              <a:rPr lang="pt-BR" sz="3500" dirty="0" err="1"/>
              <a:t>English</a:t>
            </a:r>
            <a:r>
              <a:rPr lang="pt-BR" sz="3500" dirty="0"/>
              <a:t> </a:t>
            </a:r>
            <a:r>
              <a:rPr lang="pt-BR" sz="3500" dirty="0" err="1"/>
              <a:t>is</a:t>
            </a:r>
            <a:r>
              <a:rPr lang="pt-BR" sz="3500" dirty="0"/>
              <a:t> </a:t>
            </a:r>
            <a:r>
              <a:rPr lang="pt-BR" sz="3500" dirty="0" err="1"/>
              <a:t>surely</a:t>
            </a:r>
            <a:r>
              <a:rPr lang="pt-BR" sz="3500" dirty="0"/>
              <a:t>  cultural. </a:t>
            </a:r>
            <a:r>
              <a:rPr lang="pt-BR" sz="3500" dirty="0" err="1"/>
              <a:t>Smiling</a:t>
            </a:r>
            <a:r>
              <a:rPr lang="pt-BR" sz="3500" dirty="0"/>
              <a:t> </a:t>
            </a:r>
            <a:r>
              <a:rPr lang="pt-BR" sz="3500" dirty="0" err="1"/>
              <a:t>at</a:t>
            </a:r>
            <a:r>
              <a:rPr lang="pt-BR" sz="3500" dirty="0"/>
              <a:t> </a:t>
            </a:r>
            <a:r>
              <a:rPr lang="pt-BR" sz="3500" dirty="0" err="1"/>
              <a:t>pleasing</a:t>
            </a:r>
            <a:r>
              <a:rPr lang="pt-BR" sz="3500" dirty="0"/>
              <a:t> </a:t>
            </a:r>
            <a:r>
              <a:rPr lang="pt-BR" sz="3500" dirty="0" err="1"/>
              <a:t>stimuli</a:t>
            </a:r>
            <a:r>
              <a:rPr lang="pt-BR" sz="3500" dirty="0"/>
              <a:t> </a:t>
            </a:r>
            <a:r>
              <a:rPr lang="pt-BR" sz="3500" dirty="0" err="1"/>
              <a:t>and</a:t>
            </a:r>
            <a:r>
              <a:rPr lang="pt-BR" sz="3500" dirty="0"/>
              <a:t> </a:t>
            </a:r>
            <a:r>
              <a:rPr lang="pt-BR" sz="3500" dirty="0" err="1"/>
              <a:t>frowning</a:t>
            </a:r>
            <a:r>
              <a:rPr lang="pt-BR" sz="3500" dirty="0"/>
              <a:t> </a:t>
            </a:r>
            <a:r>
              <a:rPr lang="pt-BR" sz="3500" dirty="0" err="1"/>
              <a:t>at</a:t>
            </a:r>
            <a:r>
              <a:rPr lang="pt-BR" sz="3500" dirty="0"/>
              <a:t> </a:t>
            </a:r>
            <a:r>
              <a:rPr lang="pt-BR" sz="3500" dirty="0" err="1"/>
              <a:t>unpleasing</a:t>
            </a:r>
            <a:r>
              <a:rPr lang="pt-BR" sz="3500" dirty="0"/>
              <a:t> </a:t>
            </a:r>
            <a:r>
              <a:rPr lang="pt-BR" sz="3500" dirty="0" err="1"/>
              <a:t>ones</a:t>
            </a:r>
            <a:r>
              <a:rPr lang="pt-BR" sz="3500" dirty="0"/>
              <a:t> are </a:t>
            </a:r>
            <a:r>
              <a:rPr lang="pt-BR" sz="3500" dirty="0" err="1"/>
              <a:t>surely</a:t>
            </a:r>
            <a:r>
              <a:rPr lang="pt-BR" sz="3500" dirty="0"/>
              <a:t> in some </a:t>
            </a:r>
            <a:r>
              <a:rPr lang="pt-BR" sz="3500" dirty="0" err="1"/>
              <a:t>degree</a:t>
            </a:r>
            <a:r>
              <a:rPr lang="pt-BR" sz="3500" dirty="0"/>
              <a:t> </a:t>
            </a:r>
            <a:r>
              <a:rPr lang="pt-BR" sz="3500" dirty="0" err="1"/>
              <a:t>genetically</a:t>
            </a:r>
            <a:r>
              <a:rPr lang="pt-BR" sz="3500" dirty="0"/>
              <a:t> </a:t>
            </a:r>
            <a:r>
              <a:rPr lang="pt-BR" sz="3500" dirty="0" err="1"/>
              <a:t>determined</a:t>
            </a:r>
            <a:r>
              <a:rPr lang="pt-BR" sz="3500" dirty="0"/>
              <a:t>; </a:t>
            </a:r>
            <a:r>
              <a:rPr lang="pt-BR" sz="3500" dirty="0" err="1"/>
              <a:t>but</a:t>
            </a:r>
            <a:r>
              <a:rPr lang="pt-BR" sz="3500" dirty="0"/>
              <a:t> </a:t>
            </a:r>
            <a:r>
              <a:rPr lang="pt-BR" sz="3500" dirty="0" err="1"/>
              <a:t>sardonic</a:t>
            </a:r>
            <a:r>
              <a:rPr lang="pt-BR" sz="3500" dirty="0"/>
              <a:t> </a:t>
            </a:r>
            <a:r>
              <a:rPr lang="pt-BR" sz="3500" dirty="0" err="1"/>
              <a:t>smiling</a:t>
            </a:r>
            <a:r>
              <a:rPr lang="pt-BR" sz="3500" dirty="0"/>
              <a:t> </a:t>
            </a:r>
            <a:r>
              <a:rPr lang="pt-BR" sz="3500" dirty="0" err="1"/>
              <a:t>and</a:t>
            </a:r>
            <a:r>
              <a:rPr lang="pt-BR" sz="3500" dirty="0"/>
              <a:t> </a:t>
            </a:r>
            <a:r>
              <a:rPr lang="pt-BR" sz="3500" dirty="0" err="1"/>
              <a:t>burlesque</a:t>
            </a:r>
            <a:r>
              <a:rPr lang="pt-BR" sz="3500" dirty="0"/>
              <a:t> </a:t>
            </a:r>
            <a:r>
              <a:rPr lang="pt-BR" sz="3500" dirty="0" err="1"/>
              <a:t>frowning</a:t>
            </a:r>
            <a:r>
              <a:rPr lang="pt-BR" sz="3500" dirty="0"/>
              <a:t> </a:t>
            </a:r>
            <a:r>
              <a:rPr lang="pt-BR" sz="3500" dirty="0" err="1"/>
              <a:t>equally</a:t>
            </a:r>
            <a:r>
              <a:rPr lang="pt-BR" sz="3500" dirty="0"/>
              <a:t> </a:t>
            </a:r>
            <a:r>
              <a:rPr lang="pt-BR" sz="3500" dirty="0" err="1"/>
              <a:t>surely</a:t>
            </a:r>
            <a:r>
              <a:rPr lang="pt-BR" sz="3500" dirty="0"/>
              <a:t> </a:t>
            </a:r>
            <a:r>
              <a:rPr lang="pt-BR" sz="3500" dirty="0" err="1"/>
              <a:t>predominantly</a:t>
            </a:r>
            <a:r>
              <a:rPr lang="pt-BR" sz="3500" dirty="0"/>
              <a:t> cultural”</a:t>
            </a:r>
          </a:p>
          <a:p>
            <a:pPr marL="0" indent="0">
              <a:buNone/>
            </a:pPr>
            <a:endParaRPr lang="pt-BR" sz="3500" dirty="0"/>
          </a:p>
          <a:p>
            <a:pPr marL="0" indent="0">
              <a:buNone/>
            </a:pPr>
            <a:r>
              <a:rPr lang="pt-BR" sz="3500" dirty="0"/>
              <a:t>“...</a:t>
            </a:r>
            <a:r>
              <a:rPr lang="pt-BR" sz="3500" dirty="0" err="1"/>
              <a:t>between</a:t>
            </a:r>
            <a:r>
              <a:rPr lang="pt-BR" sz="3500" dirty="0"/>
              <a:t> </a:t>
            </a:r>
            <a:r>
              <a:rPr lang="pt-BR" sz="3500" dirty="0" err="1"/>
              <a:t>all</a:t>
            </a:r>
            <a:r>
              <a:rPr lang="pt-BR" sz="3500" dirty="0"/>
              <a:t> </a:t>
            </a:r>
            <a:r>
              <a:rPr lang="pt-BR" sz="3500" dirty="0" err="1"/>
              <a:t>these</a:t>
            </a:r>
            <a:r>
              <a:rPr lang="pt-BR" sz="3500" dirty="0"/>
              <a:t> LIES a COMPLEX SET </a:t>
            </a:r>
            <a:r>
              <a:rPr lang="pt-BR" sz="3500" dirty="0" err="1"/>
              <a:t>of</a:t>
            </a:r>
            <a:r>
              <a:rPr lang="pt-BR" sz="3500" dirty="0"/>
              <a:t> SIGNIFICANT SYMBOLS </a:t>
            </a:r>
            <a:r>
              <a:rPr lang="pt-BR" sz="3500" dirty="0" err="1"/>
              <a:t>under</a:t>
            </a:r>
            <a:r>
              <a:rPr lang="pt-BR" sz="3500" dirty="0"/>
              <a:t> </a:t>
            </a:r>
            <a:r>
              <a:rPr lang="pt-BR" sz="3500" dirty="0" err="1"/>
              <a:t>whose</a:t>
            </a:r>
            <a:r>
              <a:rPr lang="pt-BR" sz="3500" dirty="0"/>
              <a:t> Direction </a:t>
            </a:r>
            <a:r>
              <a:rPr lang="pt-BR" sz="3500" dirty="0" err="1"/>
              <a:t>we</a:t>
            </a:r>
            <a:r>
              <a:rPr lang="pt-BR" sz="3500" dirty="0"/>
              <a:t> </a:t>
            </a:r>
            <a:r>
              <a:rPr lang="pt-BR" sz="3500" dirty="0" err="1"/>
              <a:t>transform</a:t>
            </a:r>
            <a:r>
              <a:rPr lang="pt-BR" sz="3500" dirty="0"/>
              <a:t>...”</a:t>
            </a:r>
          </a:p>
        </p:txBody>
      </p:sp>
    </p:spTree>
    <p:extLst>
      <p:ext uri="{BB962C8B-B14F-4D97-AF65-F5344CB8AC3E}">
        <p14:creationId xmlns:p14="http://schemas.microsoft.com/office/powerpoint/2010/main" val="56968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443A0-6672-460F-BA8A-EB4C009B2695}"/>
              </a:ext>
            </a:extLst>
          </p:cNvPr>
          <p:cNvSpPr>
            <a:spLocks noGrp="1"/>
          </p:cNvSpPr>
          <p:nvPr>
            <p:ph type="title"/>
          </p:nvPr>
        </p:nvSpPr>
        <p:spPr>
          <a:xfrm>
            <a:off x="1024128" y="585216"/>
            <a:ext cx="8018272" cy="1499616"/>
          </a:xfrm>
        </p:spPr>
        <p:txBody>
          <a:bodyPr>
            <a:normAutofit/>
          </a:bodyPr>
          <a:lstStyle/>
          <a:p>
            <a:r>
              <a:rPr lang="pt-BR" dirty="0" err="1"/>
              <a:t>Outline</a:t>
            </a:r>
            <a:r>
              <a:rPr lang="pt-BR" dirty="0"/>
              <a:t>	</a:t>
            </a:r>
          </a:p>
        </p:txBody>
      </p:sp>
      <p:sp>
        <p:nvSpPr>
          <p:cNvPr id="3" name="Espaço Reservado para Conteúdo 2">
            <a:extLst>
              <a:ext uri="{FF2B5EF4-FFF2-40B4-BE49-F238E27FC236}">
                <a16:creationId xmlns:a16="http://schemas.microsoft.com/office/drawing/2014/main" id="{895B9813-FA00-4961-8D53-9248300B8F57}"/>
              </a:ext>
            </a:extLst>
          </p:cNvPr>
          <p:cNvSpPr>
            <a:spLocks noGrp="1"/>
          </p:cNvSpPr>
          <p:nvPr>
            <p:ph idx="1"/>
          </p:nvPr>
        </p:nvSpPr>
        <p:spPr>
          <a:xfrm>
            <a:off x="1024128" y="2279636"/>
            <a:ext cx="8018271" cy="4632960"/>
          </a:xfrm>
        </p:spPr>
        <p:txBody>
          <a:bodyPr>
            <a:normAutofit/>
          </a:bodyPr>
          <a:lstStyle/>
          <a:p>
            <a:pPr marL="0" indent="0">
              <a:buNone/>
            </a:pPr>
            <a:r>
              <a:rPr lang="pt-BR" sz="3200" dirty="0"/>
              <a:t>INTRO1 – OSDE – more perspectives</a:t>
            </a:r>
          </a:p>
          <a:p>
            <a:pPr marL="0" indent="0">
              <a:buNone/>
            </a:pPr>
            <a:r>
              <a:rPr lang="pt-BR" sz="3200" dirty="0"/>
              <a:t>INTRO 2 – SHORT VIDEOS ON CULTURAL DIVERSITY</a:t>
            </a:r>
          </a:p>
          <a:p>
            <a:pPr marL="0" indent="0">
              <a:buNone/>
            </a:pPr>
            <a:r>
              <a:rPr lang="pt-BR" sz="3200" dirty="0"/>
              <a:t>PARTS 1 AND 2 – GEERTZ (CHAPTERS 1 AND 2) + SHORT VIDS</a:t>
            </a:r>
          </a:p>
          <a:p>
            <a:pPr marL="0" indent="0">
              <a:buNone/>
            </a:pPr>
            <a:r>
              <a:rPr lang="pt-BR" sz="3200" dirty="0"/>
              <a:t>PART 3 - DISCUSSION</a:t>
            </a:r>
          </a:p>
          <a:p>
            <a:pPr marL="0" indent="0">
              <a:buNone/>
            </a:pPr>
            <a:endParaRPr lang="pt-BR"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2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98FB5-E9F0-467D-A399-3EF5D51ECE9A}"/>
              </a:ext>
            </a:extLst>
          </p:cNvPr>
          <p:cNvSpPr>
            <a:spLocks noGrp="1"/>
          </p:cNvSpPr>
          <p:nvPr>
            <p:ph type="title"/>
          </p:nvPr>
        </p:nvSpPr>
        <p:spPr/>
        <p:txBody>
          <a:bodyPr/>
          <a:lstStyle/>
          <a:p>
            <a:r>
              <a:rPr lang="pt-BR" dirty="0" err="1"/>
              <a:t>Part</a:t>
            </a:r>
            <a:r>
              <a:rPr lang="pt-BR" dirty="0"/>
              <a:t> 4 (BREAKOUT ROOMS) – DO NOT LEAVE</a:t>
            </a:r>
            <a:br>
              <a:rPr lang="pt-BR" dirty="0"/>
            </a:br>
            <a:r>
              <a:rPr lang="pt-BR" dirty="0"/>
              <a:t> OSDE ANSWERS + GEERTZ </a:t>
            </a:r>
          </a:p>
        </p:txBody>
      </p:sp>
      <p:sp>
        <p:nvSpPr>
          <p:cNvPr id="3" name="Espaço Reservado para Conteúdo 2">
            <a:extLst>
              <a:ext uri="{FF2B5EF4-FFF2-40B4-BE49-F238E27FC236}">
                <a16:creationId xmlns:a16="http://schemas.microsoft.com/office/drawing/2014/main" id="{A316E3FE-D4D0-4027-A9BF-82EAA7FB626A}"/>
              </a:ext>
            </a:extLst>
          </p:cNvPr>
          <p:cNvSpPr>
            <a:spLocks noGrp="1"/>
          </p:cNvSpPr>
          <p:nvPr>
            <p:ph idx="1"/>
          </p:nvPr>
        </p:nvSpPr>
        <p:spPr/>
        <p:txBody>
          <a:bodyPr/>
          <a:lstStyle/>
          <a:p>
            <a:pPr algn="ctr"/>
            <a:r>
              <a:rPr lang="pt-BR" sz="4000" dirty="0"/>
              <a:t>- BASED UPON GEERTZ AND CLASS TODAY, WHAT ARE THE CONSEQUENCES OF EACH CULTURAL PERSPECTIVE IN BRAZILIAN SOCIETY AND IN YOUR LOCAL CONTEXT (USP, DISTRICT, CITY, FAMILY)?</a:t>
            </a:r>
          </a:p>
          <a:p>
            <a:endParaRPr lang="pt-BR" dirty="0"/>
          </a:p>
          <a:p>
            <a:endParaRPr lang="pt-BR" dirty="0"/>
          </a:p>
          <a:p>
            <a:endParaRPr lang="pt-BR" dirty="0"/>
          </a:p>
        </p:txBody>
      </p:sp>
    </p:spTree>
    <p:extLst>
      <p:ext uri="{BB962C8B-B14F-4D97-AF65-F5344CB8AC3E}">
        <p14:creationId xmlns:p14="http://schemas.microsoft.com/office/powerpoint/2010/main" val="210003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Espaço Reservado para Conteúdo 3">
            <a:extLst>
              <a:ext uri="{FF2B5EF4-FFF2-40B4-BE49-F238E27FC236}">
                <a16:creationId xmlns:a16="http://schemas.microsoft.com/office/drawing/2014/main" id="{529D5EFB-9580-4796-B850-4DE28DD308DB}"/>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6908" t="18223" r="19900" b="7842"/>
          <a:stretch/>
        </p:blipFill>
        <p:spPr>
          <a:xfrm>
            <a:off x="1328057" y="292612"/>
            <a:ext cx="9535886" cy="6272776"/>
          </a:xfrm>
        </p:spPr>
      </p:pic>
    </p:spTree>
    <p:extLst>
      <p:ext uri="{BB962C8B-B14F-4D97-AF65-F5344CB8AC3E}">
        <p14:creationId xmlns:p14="http://schemas.microsoft.com/office/powerpoint/2010/main" val="673776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8034E-5EAE-4AC9-8374-1EB294898C01}"/>
              </a:ext>
            </a:extLst>
          </p:cNvPr>
          <p:cNvSpPr>
            <a:spLocks noGrp="1"/>
          </p:cNvSpPr>
          <p:nvPr>
            <p:ph type="title"/>
          </p:nvPr>
        </p:nvSpPr>
        <p:spPr/>
        <p:txBody>
          <a:bodyPr/>
          <a:lstStyle/>
          <a:p>
            <a:pPr eaLnBrk="1" fontAlgn="auto" hangingPunct="1">
              <a:spcAft>
                <a:spcPts val="0"/>
              </a:spcAft>
              <a:defRPr/>
            </a:pPr>
            <a:endParaRPr lang="pt-BR">
              <a:solidFill>
                <a:schemeClr val="tx1">
                  <a:lumMod val="95000"/>
                  <a:lumOff val="5000"/>
                </a:schemeClr>
              </a:solidFill>
            </a:endParaRPr>
          </a:p>
        </p:txBody>
      </p:sp>
      <p:pic>
        <p:nvPicPr>
          <p:cNvPr id="58371" name="Espaço Reservado para Conteúdo 3">
            <a:extLst>
              <a:ext uri="{FF2B5EF4-FFF2-40B4-BE49-F238E27FC236}">
                <a16:creationId xmlns:a16="http://schemas.microsoft.com/office/drawing/2014/main" id="{B1B9E9B3-852B-45B9-8E5B-5AAE3A4A9AEA}"/>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6613" t="20906" r="21832" b="9664"/>
          <a:stretch/>
        </p:blipFill>
        <p:spPr>
          <a:xfrm>
            <a:off x="1024127" y="287381"/>
            <a:ext cx="10353621" cy="6565711"/>
          </a:xfrm>
        </p:spPr>
      </p:pic>
    </p:spTree>
    <p:extLst>
      <p:ext uri="{BB962C8B-B14F-4D97-AF65-F5344CB8AC3E}">
        <p14:creationId xmlns:p14="http://schemas.microsoft.com/office/powerpoint/2010/main" val="978103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4F7DC-C9FC-4D6F-8E4E-C13BD962BF60}"/>
              </a:ext>
            </a:extLst>
          </p:cNvPr>
          <p:cNvSpPr>
            <a:spLocks noGrp="1"/>
          </p:cNvSpPr>
          <p:nvPr>
            <p:ph type="title"/>
          </p:nvPr>
        </p:nvSpPr>
        <p:spPr/>
        <p:txBody>
          <a:bodyPr/>
          <a:lstStyle/>
          <a:p>
            <a:r>
              <a:rPr lang="pt-BR" dirty="0"/>
              <a:t>ANSWERS...</a:t>
            </a:r>
          </a:p>
        </p:txBody>
      </p:sp>
      <p:sp>
        <p:nvSpPr>
          <p:cNvPr id="3" name="Espaço Reservado para Conteúdo 2">
            <a:extLst>
              <a:ext uri="{FF2B5EF4-FFF2-40B4-BE49-F238E27FC236}">
                <a16:creationId xmlns:a16="http://schemas.microsoft.com/office/drawing/2014/main" id="{79E3F57C-CE9B-48FE-B341-84FFF2127F02}"/>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761864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B89C7042-F787-4DDD-86D9-1F337C9E61A8}"/>
              </a:ext>
            </a:extLst>
          </p:cNvPr>
          <p:cNvSpPr>
            <a:spLocks noGrp="1" noChangeArrowheads="1"/>
          </p:cNvSpPr>
          <p:nvPr>
            <p:ph type="title"/>
          </p:nvPr>
        </p:nvSpPr>
        <p:spPr>
          <a:xfrm>
            <a:off x="1024128" y="585216"/>
            <a:ext cx="9720072" cy="3189950"/>
          </a:xfrm>
        </p:spPr>
        <p:txBody>
          <a:bodyPr rtlCol="0">
            <a:normAutofit/>
          </a:bodyPr>
          <a:lstStyle/>
          <a:p>
            <a:pPr eaLnBrk="1" fontAlgn="auto" hangingPunct="1">
              <a:spcAft>
                <a:spcPts val="0"/>
              </a:spcAft>
              <a:defRPr/>
            </a:pPr>
            <a:r>
              <a:rPr lang="pt-BR" altLang="pt-BR" dirty="0">
                <a:solidFill>
                  <a:schemeClr val="tx1">
                    <a:lumMod val="95000"/>
                    <a:lumOff val="5000"/>
                  </a:schemeClr>
                </a:solidFill>
              </a:rPr>
              <a:t>NEXT EVENTS – TUNE IN!</a:t>
            </a:r>
            <a:br>
              <a:rPr lang="pt-BR" altLang="pt-BR" dirty="0">
                <a:solidFill>
                  <a:schemeClr val="tx1">
                    <a:lumMod val="95000"/>
                    <a:lumOff val="5000"/>
                  </a:schemeClr>
                </a:solidFill>
              </a:rPr>
            </a:br>
            <a:br>
              <a:rPr lang="pt-BR" altLang="pt-BR" dirty="0">
                <a:solidFill>
                  <a:schemeClr val="tx1">
                    <a:lumMod val="95000"/>
                    <a:lumOff val="5000"/>
                  </a:schemeClr>
                </a:solidFill>
              </a:rPr>
            </a:br>
            <a:r>
              <a:rPr lang="pt-BR" altLang="pt-BR" dirty="0" err="1">
                <a:solidFill>
                  <a:schemeClr val="tx1">
                    <a:lumMod val="95000"/>
                    <a:lumOff val="5000"/>
                  </a:schemeClr>
                </a:solidFill>
              </a:rPr>
              <a:t>This</a:t>
            </a:r>
            <a:r>
              <a:rPr lang="pt-BR" altLang="pt-BR" dirty="0">
                <a:solidFill>
                  <a:schemeClr val="tx1">
                    <a:lumMod val="95000"/>
                    <a:lumOff val="5000"/>
                  </a:schemeClr>
                </a:solidFill>
              </a:rPr>
              <a:t> </a:t>
            </a:r>
            <a:r>
              <a:rPr lang="pt-BR" altLang="pt-BR" dirty="0" err="1">
                <a:solidFill>
                  <a:schemeClr val="tx1">
                    <a:lumMod val="95000"/>
                    <a:lumOff val="5000"/>
                  </a:schemeClr>
                </a:solidFill>
              </a:rPr>
              <a:t>friday</a:t>
            </a:r>
            <a:endParaRPr lang="pt-BR" altLang="pt-BR" dirty="0">
              <a:solidFill>
                <a:schemeClr val="tx1">
                  <a:lumMod val="95000"/>
                  <a:lumOff val="5000"/>
                </a:schemeClr>
              </a:solidFill>
            </a:endParaRPr>
          </a:p>
        </p:txBody>
      </p:sp>
      <p:sp>
        <p:nvSpPr>
          <p:cNvPr id="3" name="Espaço Reservado para Conteúdo 2">
            <a:extLst>
              <a:ext uri="{FF2B5EF4-FFF2-40B4-BE49-F238E27FC236}">
                <a16:creationId xmlns:a16="http://schemas.microsoft.com/office/drawing/2014/main" id="{F0DA0CB0-7D72-4233-A07B-871C1B3FC1DA}"/>
              </a:ext>
            </a:extLst>
          </p:cNvPr>
          <p:cNvSpPr>
            <a:spLocks noGrp="1"/>
          </p:cNvSpPr>
          <p:nvPr>
            <p:ph idx="1"/>
          </p:nvPr>
        </p:nvSpPr>
        <p:spPr>
          <a:xfrm>
            <a:off x="1023938" y="1844824"/>
            <a:ext cx="10316930" cy="4824535"/>
          </a:xfrm>
        </p:spPr>
        <p:txBody>
          <a:bodyPr rtlCol="0">
            <a:normAutofit/>
          </a:bodyPr>
          <a:lstStyle/>
          <a:p>
            <a:pPr marL="91440" indent="-91440" eaLnBrk="1" fontAlgn="auto" hangingPunct="1">
              <a:spcAft>
                <a:spcPts val="0"/>
              </a:spcAft>
              <a:buFont typeface="Wingdings 3" charset="2"/>
              <a:buChar char=""/>
              <a:defRPr/>
            </a:pPr>
            <a:r>
              <a:rPr lang="pt-BR" sz="3000" dirty="0">
                <a:solidFill>
                  <a:schemeClr val="tx1">
                    <a:lumMod val="75000"/>
                    <a:lumOff val="25000"/>
                  </a:schemeClr>
                </a:solidFill>
              </a:rPr>
              <a:t> </a:t>
            </a:r>
            <a:endParaRPr lang="pt-BR" sz="3000" dirty="0">
              <a:solidFill>
                <a:schemeClr val="tx1">
                  <a:lumMod val="75000"/>
                  <a:lumOff val="25000"/>
                </a:schemeClr>
              </a:solidFill>
              <a:highlight>
                <a:srgbClr val="FFFF00"/>
              </a:highlight>
            </a:endParaRPr>
          </a:p>
          <a:p>
            <a:pPr marL="0" indent="0" eaLnBrk="1" fontAlgn="auto" hangingPunct="1">
              <a:spcAft>
                <a:spcPts val="0"/>
              </a:spcAft>
              <a:buFont typeface="Wingdings 3" charset="2"/>
              <a:buNone/>
              <a:defRPr/>
            </a:pPr>
            <a:endParaRPr lang="pt-BR" dirty="0">
              <a:solidFill>
                <a:schemeClr val="tx1">
                  <a:lumMod val="75000"/>
                  <a:lumOff val="25000"/>
                </a:schemeClr>
              </a:solidFill>
              <a:highlight>
                <a:srgbClr val="FFFF00"/>
              </a:highlight>
            </a:endParaRPr>
          </a:p>
        </p:txBody>
      </p:sp>
      <p:pic>
        <p:nvPicPr>
          <p:cNvPr id="4" name="Imagem 3">
            <a:extLst>
              <a:ext uri="{FF2B5EF4-FFF2-40B4-BE49-F238E27FC236}">
                <a16:creationId xmlns:a16="http://schemas.microsoft.com/office/drawing/2014/main" id="{9E2BA674-40BE-4FAD-A412-AC1E8529E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0"/>
            <a:ext cx="484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8911-4648-4A88-993B-079C6432C391}"/>
              </a:ext>
            </a:extLst>
          </p:cNvPr>
          <p:cNvSpPr>
            <a:spLocks noGrp="1"/>
          </p:cNvSpPr>
          <p:nvPr>
            <p:ph type="title"/>
          </p:nvPr>
        </p:nvSpPr>
        <p:spPr/>
        <p:txBody>
          <a:bodyPr/>
          <a:lstStyle/>
          <a:p>
            <a:r>
              <a:rPr lang="pt-BR" dirty="0"/>
              <a:t>JEALAV – FRIDAY</a:t>
            </a:r>
            <a:br>
              <a:rPr lang="pt-BR" dirty="0"/>
            </a:br>
            <a:r>
              <a:rPr lang="pt-BR" dirty="0"/>
              <a:t>10AM + 2PM</a:t>
            </a:r>
          </a:p>
        </p:txBody>
      </p:sp>
      <p:pic>
        <p:nvPicPr>
          <p:cNvPr id="5" name="Espaço Reservado para Conteúdo 4" descr="Interface gráfica do usuário, Texto&#10;&#10;Descrição gerada automaticamente">
            <a:extLst>
              <a:ext uri="{FF2B5EF4-FFF2-40B4-BE49-F238E27FC236}">
                <a16:creationId xmlns:a16="http://schemas.microsoft.com/office/drawing/2014/main" id="{42A30A33-F161-4590-BE18-BE12601935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5878" y="-239137"/>
            <a:ext cx="4936121" cy="6986301"/>
          </a:xfrm>
        </p:spPr>
      </p:pic>
    </p:spTree>
    <p:extLst>
      <p:ext uri="{BB962C8B-B14F-4D97-AF65-F5344CB8AC3E}">
        <p14:creationId xmlns:p14="http://schemas.microsoft.com/office/powerpoint/2010/main" val="1486203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1">
            <a:extLst>
              <a:ext uri="{FF2B5EF4-FFF2-40B4-BE49-F238E27FC236}">
                <a16:creationId xmlns:a16="http://schemas.microsoft.com/office/drawing/2014/main" id="{233B0739-64F9-4814-A5F5-47CE9243282B}"/>
              </a:ext>
            </a:extLst>
          </p:cNvPr>
          <p:cNvSpPr>
            <a:spLocks noGrp="1" noChangeArrowheads="1"/>
          </p:cNvSpPr>
          <p:nvPr>
            <p:ph type="title"/>
          </p:nvPr>
        </p:nvSpPr>
        <p:spPr>
          <a:xfrm>
            <a:off x="596854" y="1633447"/>
            <a:ext cx="8912226" cy="4752975"/>
          </a:xfrm>
        </p:spPr>
        <p:txBody>
          <a:bodyPr rtlCol="0">
            <a:normAutofit fontScale="90000"/>
          </a:bodyPr>
          <a:lstStyle/>
          <a:p>
            <a:pPr eaLnBrk="1" fontAlgn="auto" hangingPunct="1">
              <a:spcAft>
                <a:spcPts val="0"/>
              </a:spcAft>
              <a:defRPr/>
            </a:pPr>
            <a:r>
              <a:rPr lang="pt-BR" altLang="pt-BR" dirty="0">
                <a:solidFill>
                  <a:schemeClr val="tx1">
                    <a:lumMod val="95000"/>
                    <a:lumOff val="5000"/>
                  </a:schemeClr>
                </a:solidFill>
              </a:rPr>
              <a:t>CLASS 10 – 23/11 – PLS COME!</a:t>
            </a:r>
            <a:br>
              <a:rPr lang="pt-BR" altLang="pt-BR" dirty="0">
                <a:solidFill>
                  <a:schemeClr val="tx1">
                    <a:lumMod val="95000"/>
                    <a:lumOff val="5000"/>
                  </a:schemeClr>
                </a:solidFill>
              </a:rPr>
            </a:br>
            <a:r>
              <a:rPr lang="pt-BR" altLang="pt-BR" dirty="0">
                <a:solidFill>
                  <a:schemeClr val="tx1">
                    <a:lumMod val="95000"/>
                    <a:lumOff val="5000"/>
                  </a:schemeClr>
                </a:solidFill>
              </a:rPr>
              <a:t>INVITE FRIENDS</a:t>
            </a:r>
            <a:br>
              <a:rPr lang="pt-BR" altLang="pt-BR" dirty="0">
                <a:solidFill>
                  <a:schemeClr val="tx1">
                    <a:lumMod val="95000"/>
                    <a:lumOff val="5000"/>
                  </a:schemeClr>
                </a:solidFill>
              </a:rPr>
            </a:br>
            <a:r>
              <a:rPr lang="pt-BR" altLang="pt-BR" dirty="0">
                <a:solidFill>
                  <a:schemeClr val="tx1">
                    <a:lumMod val="95000"/>
                    <a:lumOff val="5000"/>
                  </a:schemeClr>
                </a:solidFill>
              </a:rPr>
              <a:t>SPRED THE NEWS (SOCIAL MEDIA)</a:t>
            </a:r>
            <a:br>
              <a:rPr lang="pt-BR" altLang="pt-BR" dirty="0">
                <a:solidFill>
                  <a:schemeClr val="tx1">
                    <a:lumMod val="95000"/>
                    <a:lumOff val="5000"/>
                  </a:schemeClr>
                </a:solidFill>
              </a:rPr>
            </a:br>
            <a:br>
              <a:rPr lang="pt-BR" altLang="pt-BR" dirty="0">
                <a:solidFill>
                  <a:schemeClr val="tx1">
                    <a:lumMod val="95000"/>
                    <a:lumOff val="5000"/>
                  </a:schemeClr>
                </a:solidFill>
              </a:rPr>
            </a:br>
            <a:r>
              <a:rPr lang="pt-BR" altLang="pt-BR" dirty="0">
                <a:solidFill>
                  <a:schemeClr val="tx1">
                    <a:lumMod val="95000"/>
                    <a:lumOff val="5000"/>
                  </a:schemeClr>
                </a:solidFill>
              </a:rPr>
              <a:t>+ REGISTER YOURSELF</a:t>
            </a:r>
            <a:br>
              <a:rPr lang="pt-BR" altLang="pt-BR" dirty="0">
                <a:solidFill>
                  <a:schemeClr val="tx1">
                    <a:lumMod val="95000"/>
                    <a:lumOff val="5000"/>
                  </a:schemeClr>
                </a:solidFill>
              </a:rPr>
            </a:br>
            <a:r>
              <a:rPr lang="pt-BR" altLang="pt-BR" dirty="0">
                <a:solidFill>
                  <a:schemeClr val="tx1">
                    <a:lumMod val="95000"/>
                    <a:lumOff val="5000"/>
                  </a:schemeClr>
                </a:solidFill>
              </a:rPr>
              <a:t>(YOUTUBE, </a:t>
            </a:r>
            <a:r>
              <a:rPr lang="pt-BR" altLang="pt-BR" dirty="0" err="1">
                <a:solidFill>
                  <a:schemeClr val="tx1">
                    <a:lumMod val="95000"/>
                    <a:lumOff val="5000"/>
                  </a:schemeClr>
                </a:solidFill>
              </a:rPr>
              <a:t>depending</a:t>
            </a:r>
            <a:r>
              <a:rPr lang="pt-BR" altLang="pt-BR" dirty="0">
                <a:solidFill>
                  <a:schemeClr val="tx1">
                    <a:lumMod val="95000"/>
                    <a:lumOff val="5000"/>
                  </a:schemeClr>
                </a:solidFill>
              </a:rPr>
              <a:t> </a:t>
            </a:r>
            <a:r>
              <a:rPr lang="pt-BR" altLang="pt-BR" dirty="0" err="1">
                <a:solidFill>
                  <a:schemeClr val="tx1">
                    <a:lumMod val="95000"/>
                    <a:lumOff val="5000"/>
                  </a:schemeClr>
                </a:solidFill>
              </a:rPr>
              <a:t>on</a:t>
            </a:r>
            <a:r>
              <a:rPr lang="pt-BR" altLang="pt-BR" dirty="0">
                <a:solidFill>
                  <a:schemeClr val="tx1">
                    <a:lumMod val="95000"/>
                    <a:lumOff val="5000"/>
                  </a:schemeClr>
                </a:solidFill>
              </a:rPr>
              <a:t> reg.)</a:t>
            </a:r>
            <a:br>
              <a:rPr lang="pt-BR" altLang="pt-BR" dirty="0">
                <a:solidFill>
                  <a:schemeClr val="tx1">
                    <a:lumMod val="95000"/>
                    <a:lumOff val="5000"/>
                  </a:schemeClr>
                </a:solidFill>
              </a:rPr>
            </a:br>
            <a:br>
              <a:rPr lang="pt-BR" altLang="pt-BR" dirty="0">
                <a:solidFill>
                  <a:schemeClr val="tx1">
                    <a:lumMod val="95000"/>
                    <a:lumOff val="5000"/>
                  </a:schemeClr>
                </a:solidFill>
              </a:rPr>
            </a:br>
            <a:endParaRPr lang="pt-BR" altLang="pt-BR" dirty="0">
              <a:solidFill>
                <a:schemeClr val="tx1">
                  <a:lumMod val="95000"/>
                  <a:lumOff val="5000"/>
                </a:schemeClr>
              </a:solidFill>
            </a:endParaRPr>
          </a:p>
        </p:txBody>
      </p:sp>
      <p:pic>
        <p:nvPicPr>
          <p:cNvPr id="46083" name="Imagem 5" descr="Linha do tempo&#10;&#10;Descrição gerada automaticamente">
            <a:extLst>
              <a:ext uri="{FF2B5EF4-FFF2-40B4-BE49-F238E27FC236}">
                <a16:creationId xmlns:a16="http://schemas.microsoft.com/office/drawing/2014/main" id="{EF803E40-6082-42E2-9506-948C365C6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540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7B559-E662-460A-BC6D-D5B062FE5742}"/>
              </a:ext>
            </a:extLst>
          </p:cNvPr>
          <p:cNvSpPr>
            <a:spLocks noGrp="1"/>
          </p:cNvSpPr>
          <p:nvPr>
            <p:ph type="title"/>
          </p:nvPr>
        </p:nvSpPr>
        <p:spPr/>
        <p:txBody>
          <a:bodyPr/>
          <a:lstStyle/>
          <a:p>
            <a:endParaRPr lang="pt-BR"/>
          </a:p>
        </p:txBody>
      </p:sp>
      <p:graphicFrame>
        <p:nvGraphicFramePr>
          <p:cNvPr id="4" name="Espaço Reservado para Conteúdo 3">
            <a:extLst>
              <a:ext uri="{FF2B5EF4-FFF2-40B4-BE49-F238E27FC236}">
                <a16:creationId xmlns:a16="http://schemas.microsoft.com/office/drawing/2014/main" id="{8B0FFB14-5700-4A40-9AD8-433C989821E1}"/>
              </a:ext>
            </a:extLst>
          </p:cNvPr>
          <p:cNvGraphicFramePr>
            <a:graphicFrameLocks noGrp="1"/>
          </p:cNvGraphicFramePr>
          <p:nvPr>
            <p:ph idx="1"/>
            <p:extLst>
              <p:ext uri="{D42A27DB-BD31-4B8C-83A1-F6EECF244321}">
                <p14:modId xmlns:p14="http://schemas.microsoft.com/office/powerpoint/2010/main" val="1792216734"/>
              </p:ext>
            </p:extLst>
          </p:nvPr>
        </p:nvGraphicFramePr>
        <p:xfrm>
          <a:off x="1240971" y="2364376"/>
          <a:ext cx="9287692" cy="3908407"/>
        </p:xfrm>
        <a:graphic>
          <a:graphicData uri="http://schemas.openxmlformats.org/drawingml/2006/table">
            <a:tbl>
              <a:tblPr>
                <a:tableStyleId>{5C22544A-7EE6-4342-B048-85BDC9FD1C3A}</a:tableStyleId>
              </a:tblPr>
              <a:tblGrid>
                <a:gridCol w="3591123">
                  <a:extLst>
                    <a:ext uri="{9D8B030D-6E8A-4147-A177-3AD203B41FA5}">
                      <a16:colId xmlns:a16="http://schemas.microsoft.com/office/drawing/2014/main" val="3112320427"/>
                    </a:ext>
                  </a:extLst>
                </a:gridCol>
                <a:gridCol w="5696569">
                  <a:extLst>
                    <a:ext uri="{9D8B030D-6E8A-4147-A177-3AD203B41FA5}">
                      <a16:colId xmlns:a16="http://schemas.microsoft.com/office/drawing/2014/main" val="2096323395"/>
                    </a:ext>
                  </a:extLst>
                </a:gridCol>
              </a:tblGrid>
              <a:tr h="3908407">
                <a:tc>
                  <a:txBody>
                    <a:bodyPr/>
                    <a:lstStyle/>
                    <a:p>
                      <a:pPr algn="just">
                        <a:lnSpc>
                          <a:spcPct val="115000"/>
                        </a:lnSpc>
                        <a:spcAft>
                          <a:spcPts val="0"/>
                        </a:spcAft>
                      </a:pPr>
                      <a:r>
                        <a:rPr lang="en-GB" sz="3200" kern="50" dirty="0">
                          <a:effectLst/>
                          <a:highlight>
                            <a:srgbClr val="FFFF00"/>
                          </a:highlight>
                        </a:rPr>
                        <a:t>Class 11 (30/11/20) – </a:t>
                      </a:r>
                      <a:r>
                        <a:rPr lang="en-GB" sz="3200" kern="50" dirty="0">
                          <a:effectLst/>
                        </a:rPr>
                        <a:t> </a:t>
                      </a:r>
                      <a:endParaRPr lang="pt-BR" sz="3200" kern="50" dirty="0">
                        <a:effectLst/>
                      </a:endParaRPr>
                    </a:p>
                    <a:p>
                      <a:pPr algn="just">
                        <a:lnSpc>
                          <a:spcPct val="115000"/>
                        </a:lnSpc>
                        <a:spcAft>
                          <a:spcPts val="0"/>
                        </a:spcAft>
                      </a:pPr>
                      <a:r>
                        <a:rPr lang="en-GB" sz="3200" kern="50" dirty="0">
                          <a:effectLst/>
                        </a:rPr>
                        <a:t> Theme: Language &amp; Culture &amp; Society (1)</a:t>
                      </a:r>
                      <a:endParaRPr lang="pt-BR" sz="3200" kern="50" dirty="0">
                        <a:effectLst/>
                      </a:endParaRPr>
                    </a:p>
                    <a:p>
                      <a:pPr algn="just">
                        <a:lnSpc>
                          <a:spcPct val="115000"/>
                        </a:lnSpc>
                        <a:spcAft>
                          <a:spcPts val="0"/>
                        </a:spcAft>
                      </a:pPr>
                      <a:r>
                        <a:rPr lang="en-GB" sz="3200" kern="50" dirty="0">
                          <a:effectLst/>
                        </a:rPr>
                        <a:t>- Cultural identity, post-modernity</a:t>
                      </a:r>
                      <a:endParaRPr lang="pt-BR" sz="3200" kern="50" dirty="0">
                        <a:effectLst/>
                        <a:latin typeface="Times New Roman" panose="02020603050405020304" pitchFamily="18" charset="0"/>
                        <a:ea typeface="Arial Unicode MS" panose="020B0604020202020204" pitchFamily="34" charset="-128"/>
                      </a:endParaRPr>
                    </a:p>
                  </a:txBody>
                  <a:tcPr marL="34925" marR="34925" marT="34925" marB="34925"/>
                </a:tc>
                <a:tc>
                  <a:txBody>
                    <a:bodyPr/>
                    <a:lstStyle/>
                    <a:p>
                      <a:pPr algn="just">
                        <a:lnSpc>
                          <a:spcPct val="115000"/>
                        </a:lnSpc>
                        <a:spcAft>
                          <a:spcPts val="0"/>
                        </a:spcAft>
                      </a:pPr>
                      <a:r>
                        <a:rPr lang="pt-BR" sz="3200" kern="50" dirty="0" err="1">
                          <a:effectLst/>
                        </a:rPr>
                        <a:t>Text</a:t>
                      </a:r>
                      <a:r>
                        <a:rPr lang="pt-BR" sz="3200" kern="50" dirty="0">
                          <a:effectLst/>
                        </a:rPr>
                        <a:t> 9 -  A identidade cultural na Pós-Modernidade (HALL, 2006 </a:t>
                      </a:r>
                      <a:r>
                        <a:rPr lang="pt-BR" sz="3200" kern="50" dirty="0" err="1">
                          <a:effectLst/>
                        </a:rPr>
                        <a:t>chapters</a:t>
                      </a:r>
                      <a:r>
                        <a:rPr lang="pt-BR" sz="3200" kern="50" dirty="0">
                          <a:effectLst/>
                        </a:rPr>
                        <a:t> 1 </a:t>
                      </a:r>
                      <a:r>
                        <a:rPr lang="pt-BR" sz="3200" kern="50" dirty="0" err="1">
                          <a:effectLst/>
                        </a:rPr>
                        <a:t>and</a:t>
                      </a:r>
                      <a:r>
                        <a:rPr lang="pt-BR" sz="3200" kern="50" dirty="0">
                          <a:effectLst/>
                        </a:rPr>
                        <a:t> 3)  </a:t>
                      </a:r>
                    </a:p>
                    <a:p>
                      <a:pPr algn="just">
                        <a:lnSpc>
                          <a:spcPct val="115000"/>
                        </a:lnSpc>
                        <a:spcAft>
                          <a:spcPts val="0"/>
                        </a:spcAft>
                      </a:pPr>
                      <a:r>
                        <a:rPr lang="pt-BR" sz="3200" kern="50" dirty="0">
                          <a:effectLst/>
                        </a:rPr>
                        <a:t> </a:t>
                      </a:r>
                    </a:p>
                    <a:p>
                      <a:pPr algn="just">
                        <a:lnSpc>
                          <a:spcPct val="115000"/>
                        </a:lnSpc>
                        <a:spcAft>
                          <a:spcPts val="0"/>
                        </a:spcAft>
                      </a:pPr>
                      <a:r>
                        <a:rPr lang="pt-BR" sz="3200" kern="50" dirty="0">
                          <a:effectLst/>
                        </a:rPr>
                        <a:t> </a:t>
                      </a:r>
                      <a:endParaRPr lang="pt-BR" sz="3200" kern="50" dirty="0">
                        <a:effectLst/>
                        <a:latin typeface="Times New Roman" panose="02020603050405020304" pitchFamily="18" charset="0"/>
                        <a:ea typeface="Arial Unicode MS" panose="020B0604020202020204" pitchFamily="34" charset="-128"/>
                      </a:endParaRPr>
                    </a:p>
                  </a:txBody>
                  <a:tcPr marL="34925" marR="34925" marT="34925" marB="34925"/>
                </a:tc>
                <a:extLst>
                  <a:ext uri="{0D108BD9-81ED-4DB2-BD59-A6C34878D82A}">
                    <a16:rowId xmlns:a16="http://schemas.microsoft.com/office/drawing/2014/main" val="2403276175"/>
                  </a:ext>
                </a:extLst>
              </a:tr>
            </a:tbl>
          </a:graphicData>
        </a:graphic>
      </p:graphicFrame>
    </p:spTree>
    <p:extLst>
      <p:ext uri="{BB962C8B-B14F-4D97-AF65-F5344CB8AC3E}">
        <p14:creationId xmlns:p14="http://schemas.microsoft.com/office/powerpoint/2010/main" val="307869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887F4F2-2C5B-485E-8D2D-309F8138B6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955" r="10122" b="2"/>
          <a:stretch/>
        </p:blipFill>
        <p:spPr>
          <a:xfrm>
            <a:off x="0" y="10"/>
            <a:ext cx="12191999" cy="6857989"/>
          </a:xfrm>
          <a:prstGeom prst="rect">
            <a:avLst/>
          </a:prstGeom>
          <a:ln>
            <a:noFill/>
          </a:ln>
          <a:effectLst>
            <a:softEdge rad="112500"/>
          </a:effectLst>
        </p:spPr>
      </p:pic>
      <p:sp>
        <p:nvSpPr>
          <p:cNvPr id="4" name="Título 3">
            <a:extLst>
              <a:ext uri="{FF2B5EF4-FFF2-40B4-BE49-F238E27FC236}">
                <a16:creationId xmlns:a16="http://schemas.microsoft.com/office/drawing/2014/main" id="{90B80586-6268-49E0-AB6A-9312189BF607}"/>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308098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0A486-871B-423C-A734-8F4C00227C1A}"/>
              </a:ext>
            </a:extLst>
          </p:cNvPr>
          <p:cNvSpPr>
            <a:spLocks noGrp="1"/>
          </p:cNvSpPr>
          <p:nvPr>
            <p:ph type="title"/>
          </p:nvPr>
        </p:nvSpPr>
        <p:spPr>
          <a:xfrm>
            <a:off x="1024128" y="585216"/>
            <a:ext cx="7164831" cy="1499616"/>
          </a:xfrm>
        </p:spPr>
        <p:txBody>
          <a:bodyPr/>
          <a:lstStyle/>
          <a:p>
            <a:r>
              <a:rPr lang="pt-BR" dirty="0" err="1"/>
              <a:t>Intro</a:t>
            </a:r>
            <a:r>
              <a:rPr lang="pt-BR" dirty="0"/>
              <a:t>: open </a:t>
            </a:r>
            <a:r>
              <a:rPr lang="pt-BR" dirty="0" err="1"/>
              <a:t>spaces</a:t>
            </a:r>
            <a:r>
              <a:rPr lang="pt-BR" dirty="0"/>
              <a:t> for dialogue </a:t>
            </a:r>
            <a:r>
              <a:rPr lang="pt-BR" dirty="0" err="1"/>
              <a:t>and</a:t>
            </a:r>
            <a:r>
              <a:rPr lang="pt-BR" dirty="0"/>
              <a:t> </a:t>
            </a:r>
            <a:r>
              <a:rPr lang="pt-BR" dirty="0" err="1"/>
              <a:t>equity</a:t>
            </a:r>
            <a:endParaRPr lang="pt-BR" dirty="0"/>
          </a:p>
        </p:txBody>
      </p:sp>
      <p:pic>
        <p:nvPicPr>
          <p:cNvPr id="7" name="Espaço Reservado para Conteúdo 6">
            <a:extLst>
              <a:ext uri="{FF2B5EF4-FFF2-40B4-BE49-F238E27FC236}">
                <a16:creationId xmlns:a16="http://schemas.microsoft.com/office/drawing/2014/main" id="{DFE8AEFC-9593-4E9C-B256-0F742CFA24A3}"/>
              </a:ext>
            </a:extLst>
          </p:cNvPr>
          <p:cNvPicPr>
            <a:picLocks noGrp="1" noChangeAspect="1"/>
          </p:cNvPicPr>
          <p:nvPr>
            <p:ph idx="1"/>
          </p:nvPr>
        </p:nvPicPr>
        <p:blipFill rotWithShape="1">
          <a:blip r:embed="rId2"/>
          <a:srcRect l="53487" t="25198" r="4831" b="37524"/>
          <a:stretch/>
        </p:blipFill>
        <p:spPr>
          <a:xfrm>
            <a:off x="574848" y="2801582"/>
            <a:ext cx="7841956" cy="3943173"/>
          </a:xfrm>
          <a:prstGeom prst="rect">
            <a:avLst/>
          </a:prstGeom>
        </p:spPr>
      </p:pic>
      <p:pic>
        <p:nvPicPr>
          <p:cNvPr id="4" name="Imagem 3">
            <a:extLst>
              <a:ext uri="{FF2B5EF4-FFF2-40B4-BE49-F238E27FC236}">
                <a16:creationId xmlns:a16="http://schemas.microsoft.com/office/drawing/2014/main" id="{76E4D942-4576-40C6-BFFC-B012F15FBF5D}"/>
              </a:ext>
            </a:extLst>
          </p:cNvPr>
          <p:cNvPicPr>
            <a:picLocks noChangeAspect="1"/>
          </p:cNvPicPr>
          <p:nvPr/>
        </p:nvPicPr>
        <p:blipFill rotWithShape="1">
          <a:blip r:embed="rId3"/>
          <a:srcRect l="58731" t="30390" r="9538" b="18344"/>
          <a:stretch/>
        </p:blipFill>
        <p:spPr>
          <a:xfrm>
            <a:off x="8416804" y="3087154"/>
            <a:ext cx="3078786" cy="2796657"/>
          </a:xfrm>
          <a:prstGeom prst="rect">
            <a:avLst/>
          </a:prstGeom>
          <a:ln>
            <a:noFill/>
          </a:ln>
          <a:effectLst>
            <a:softEdge rad="112500"/>
          </a:effectLst>
        </p:spPr>
      </p:pic>
      <p:pic>
        <p:nvPicPr>
          <p:cNvPr id="8" name="Imagem 7">
            <a:extLst>
              <a:ext uri="{FF2B5EF4-FFF2-40B4-BE49-F238E27FC236}">
                <a16:creationId xmlns:a16="http://schemas.microsoft.com/office/drawing/2014/main" id="{6DC2EA3C-E322-4D28-BF37-14B2E656C9E8}"/>
              </a:ext>
            </a:extLst>
          </p:cNvPr>
          <p:cNvPicPr>
            <a:picLocks noChangeAspect="1"/>
          </p:cNvPicPr>
          <p:nvPr/>
        </p:nvPicPr>
        <p:blipFill rotWithShape="1">
          <a:blip r:embed="rId4"/>
          <a:srcRect l="23885" t="17264" r="28115" b="3915"/>
          <a:stretch/>
        </p:blipFill>
        <p:spPr>
          <a:xfrm>
            <a:off x="8579587" y="270331"/>
            <a:ext cx="2306444" cy="2129386"/>
          </a:xfrm>
          <a:prstGeom prst="rect">
            <a:avLst/>
          </a:prstGeom>
        </p:spPr>
      </p:pic>
    </p:spTree>
    <p:extLst>
      <p:ext uri="{BB962C8B-B14F-4D97-AF65-F5344CB8AC3E}">
        <p14:creationId xmlns:p14="http://schemas.microsoft.com/office/powerpoint/2010/main" val="27536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Espaço Reservado para Conteúdo 3">
            <a:extLst>
              <a:ext uri="{FF2B5EF4-FFF2-40B4-BE49-F238E27FC236}">
                <a16:creationId xmlns:a16="http://schemas.microsoft.com/office/drawing/2014/main" id="{529D5EFB-9580-4796-B850-4DE28DD308DB}"/>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6908" t="18223" r="19900" b="7842"/>
          <a:stretch/>
        </p:blipFill>
        <p:spPr>
          <a:xfrm>
            <a:off x="1328057" y="292612"/>
            <a:ext cx="9535886" cy="627277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8034E-5EAE-4AC9-8374-1EB294898C01}"/>
              </a:ext>
            </a:extLst>
          </p:cNvPr>
          <p:cNvSpPr>
            <a:spLocks noGrp="1"/>
          </p:cNvSpPr>
          <p:nvPr>
            <p:ph type="title"/>
          </p:nvPr>
        </p:nvSpPr>
        <p:spPr/>
        <p:txBody>
          <a:bodyPr/>
          <a:lstStyle/>
          <a:p>
            <a:pPr eaLnBrk="1" fontAlgn="auto" hangingPunct="1">
              <a:spcAft>
                <a:spcPts val="0"/>
              </a:spcAft>
              <a:defRPr/>
            </a:pPr>
            <a:endParaRPr lang="pt-BR">
              <a:solidFill>
                <a:schemeClr val="tx1">
                  <a:lumMod val="95000"/>
                  <a:lumOff val="5000"/>
                </a:schemeClr>
              </a:solidFill>
            </a:endParaRPr>
          </a:p>
        </p:txBody>
      </p:sp>
      <p:pic>
        <p:nvPicPr>
          <p:cNvPr id="58371" name="Espaço Reservado para Conteúdo 3">
            <a:extLst>
              <a:ext uri="{FF2B5EF4-FFF2-40B4-BE49-F238E27FC236}">
                <a16:creationId xmlns:a16="http://schemas.microsoft.com/office/drawing/2014/main" id="{B1B9E9B3-852B-45B9-8E5B-5AAE3A4A9AEA}"/>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6613" t="20906" r="21832" b="9664"/>
          <a:stretch/>
        </p:blipFill>
        <p:spPr>
          <a:xfrm>
            <a:off x="1024127" y="287381"/>
            <a:ext cx="10353621" cy="656571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ítulo 1">
            <a:extLst>
              <a:ext uri="{FF2B5EF4-FFF2-40B4-BE49-F238E27FC236}">
                <a16:creationId xmlns:a16="http://schemas.microsoft.com/office/drawing/2014/main" id="{B20B3EDE-F70E-4E0C-A219-7690DC13E0B1}"/>
              </a:ext>
            </a:extLst>
          </p:cNvPr>
          <p:cNvSpPr>
            <a:spLocks noGrp="1" noChangeArrowheads="1"/>
          </p:cNvSpPr>
          <p:nvPr>
            <p:ph type="title"/>
          </p:nvPr>
        </p:nvSpPr>
        <p:spPr>
          <a:xfrm>
            <a:off x="1024128" y="585216"/>
            <a:ext cx="8018272" cy="1499616"/>
          </a:xfrm>
        </p:spPr>
        <p:txBody>
          <a:bodyPr>
            <a:normAutofit/>
          </a:bodyPr>
          <a:lstStyle/>
          <a:p>
            <a:pPr eaLnBrk="1" fontAlgn="auto" hangingPunct="1">
              <a:spcAft>
                <a:spcPts val="0"/>
              </a:spcAft>
              <a:defRPr/>
            </a:pPr>
            <a:r>
              <a:rPr lang="pt-BR" altLang="pt-BR" err="1"/>
              <a:t>Intro</a:t>
            </a:r>
            <a:r>
              <a:rPr lang="pt-BR" altLang="pt-BR"/>
              <a:t> 2: CULTURAL DIFFERENCES...</a:t>
            </a:r>
            <a:r>
              <a:rPr lang="pt-BR" altLang="pt-BR" err="1"/>
              <a:t>to</a:t>
            </a:r>
            <a:r>
              <a:rPr lang="pt-BR" altLang="pt-BR"/>
              <a:t> </a:t>
            </a:r>
            <a:r>
              <a:rPr lang="pt-BR" altLang="pt-BR" err="1"/>
              <a:t>be</a:t>
            </a:r>
            <a:r>
              <a:rPr lang="pt-BR" altLang="pt-BR"/>
              <a:t> </a:t>
            </a:r>
            <a:r>
              <a:rPr lang="pt-BR" altLang="pt-BR" err="1"/>
              <a:t>discussed</a:t>
            </a:r>
            <a:endParaRPr lang="pt-BR" altLang="pt-BR"/>
          </a:p>
        </p:txBody>
      </p:sp>
      <p:sp>
        <p:nvSpPr>
          <p:cNvPr id="47107" name="Espaço Reservado para Conteúdo 2">
            <a:extLst>
              <a:ext uri="{FF2B5EF4-FFF2-40B4-BE49-F238E27FC236}">
                <a16:creationId xmlns:a16="http://schemas.microsoft.com/office/drawing/2014/main" id="{3C087527-F08C-4B7C-BC86-C751B1137AA3}"/>
              </a:ext>
            </a:extLst>
          </p:cNvPr>
          <p:cNvSpPr>
            <a:spLocks noGrp="1" noChangeArrowheads="1"/>
          </p:cNvSpPr>
          <p:nvPr>
            <p:ph sz="quarter" idx="13"/>
          </p:nvPr>
        </p:nvSpPr>
        <p:spPr>
          <a:xfrm>
            <a:off x="1024128" y="2286000"/>
            <a:ext cx="8018271" cy="4023360"/>
          </a:xfrm>
        </p:spPr>
        <p:txBody>
          <a:bodyPr rtlCol="0">
            <a:normAutofit/>
          </a:bodyPr>
          <a:lstStyle/>
          <a:p>
            <a:pPr marL="91440" indent="-91440" eaLnBrk="1" fontAlgn="auto" hangingPunct="1">
              <a:defRPr/>
            </a:pPr>
            <a:r>
              <a:rPr lang="pt-BR" altLang="pt-BR" sz="2000" dirty="0"/>
              <a:t>ALSO – VIDEOS ABOUT CULTURES &gt;&gt;&gt; HSBC (TO EXPLAIN SANTOS)</a:t>
            </a:r>
          </a:p>
          <a:p>
            <a:pPr marL="91440" indent="-91440" eaLnBrk="1" fontAlgn="auto" hangingPunct="1">
              <a:defRPr/>
            </a:pPr>
            <a:endParaRPr lang="pt-BR" altLang="pt-BR" sz="2000" dirty="0"/>
          </a:p>
          <a:p>
            <a:pPr marL="91440" indent="-91440" eaLnBrk="1" fontAlgn="auto" hangingPunct="1">
              <a:defRPr/>
            </a:pPr>
            <a:r>
              <a:rPr lang="pt-BR" altLang="pt-BR" sz="2000" dirty="0">
                <a:hlinkClick r:id="rId2"/>
              </a:rPr>
              <a:t>https://www.youtube.com/watch?v=6_WAmt3cMdk</a:t>
            </a:r>
            <a:endParaRPr lang="pt-BR" altLang="pt-BR" sz="2000" dirty="0"/>
          </a:p>
          <a:p>
            <a:pPr marL="91440" indent="-91440" eaLnBrk="1" fontAlgn="auto" hangingPunct="1">
              <a:defRPr/>
            </a:pPr>
            <a:endParaRPr lang="pt-BR" altLang="pt-BR" sz="2000" dirty="0"/>
          </a:p>
          <a:p>
            <a:pPr marL="91440" indent="-91440" eaLnBrk="1" fontAlgn="auto" hangingPunct="1">
              <a:defRPr/>
            </a:pPr>
            <a:r>
              <a:rPr lang="pt-BR" altLang="pt-BR" sz="2000" dirty="0">
                <a:hlinkClick r:id="rId3"/>
              </a:rPr>
              <a:t>https://www.youtube.com/watch?v=v1vvLQd53Ps&amp;list=PLAEKUX2eV4jJEqwQnxJjXjlz09G7GGk7f&amp;index=5</a:t>
            </a:r>
            <a:endParaRPr lang="pt-BR" altLang="pt-BR" sz="2000" dirty="0"/>
          </a:p>
          <a:p>
            <a:pPr marL="91440" indent="-91440" eaLnBrk="1" fontAlgn="auto" hangingPunct="1">
              <a:defRPr/>
            </a:pPr>
            <a:endParaRPr lang="pt-BR" altLang="pt-BR" sz="2000" dirty="0"/>
          </a:p>
          <a:p>
            <a:pPr marL="91440" indent="-91440" eaLnBrk="1" fontAlgn="auto" hangingPunct="1">
              <a:defRPr/>
            </a:pPr>
            <a:r>
              <a:rPr lang="pt-BR" altLang="pt-BR" sz="2000" dirty="0">
                <a:hlinkClick r:id="rId4"/>
              </a:rPr>
              <a:t>https://www.youtube.com/watch?v=GHuO6qmiSgg&amp;list=PLAEKUX2eV4jJEqwQnxJjXjlz09G7GGk7f&amp;index=2</a:t>
            </a:r>
            <a:endParaRPr lang="pt-BR" altLang="pt-BR" sz="2000" dirty="0"/>
          </a:p>
        </p:txBody>
      </p:sp>
      <p:sp>
        <p:nvSpPr>
          <p:cNvPr id="72" name="Rectangle 7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ítulo 3">
            <a:extLst>
              <a:ext uri="{FF2B5EF4-FFF2-40B4-BE49-F238E27FC236}">
                <a16:creationId xmlns:a16="http://schemas.microsoft.com/office/drawing/2014/main" id="{8A495D2C-120C-429B-BE9F-DE42879BBE8E}"/>
              </a:ext>
            </a:extLst>
          </p:cNvPr>
          <p:cNvSpPr>
            <a:spLocks noGrp="1"/>
          </p:cNvSpPr>
          <p:nvPr>
            <p:ph type="ctrTitle"/>
          </p:nvPr>
        </p:nvSpPr>
        <p:spPr>
          <a:xfrm>
            <a:off x="964788" y="804333"/>
            <a:ext cx="3391900" cy="5249334"/>
          </a:xfrm>
        </p:spPr>
        <p:txBody>
          <a:bodyPr vert="horz" lIns="91440" tIns="45720" rIns="91440" bIns="45720" rtlCol="0" anchor="ctr">
            <a:normAutofit/>
          </a:bodyPr>
          <a:lstStyle/>
          <a:p>
            <a:pPr>
              <a:defRPr/>
            </a:pPr>
            <a:r>
              <a:rPr lang="en-US" b="1" spc="100">
                <a:solidFill>
                  <a:srgbClr val="FFFFFF"/>
                </a:solidFill>
                <a:effectLst>
                  <a:outerShdw blurRad="38100" dist="38100" dir="2700000" algn="tl">
                    <a:srgbClr val="000000">
                      <a:alpha val="43137"/>
                    </a:srgbClr>
                  </a:outerShdw>
                </a:effectLst>
              </a:rPr>
              <a:t>GEERTZ – CHAPTER 1 </a:t>
            </a:r>
          </a:p>
        </p:txBody>
      </p:sp>
      <p:sp>
        <p:nvSpPr>
          <p:cNvPr id="2051" name="Subtítulo 4">
            <a:extLst>
              <a:ext uri="{FF2B5EF4-FFF2-40B4-BE49-F238E27FC236}">
                <a16:creationId xmlns:a16="http://schemas.microsoft.com/office/drawing/2014/main" id="{255E8DF7-E504-490E-BF53-9D32CB23CF6C}"/>
              </a:ext>
            </a:extLst>
          </p:cNvPr>
          <p:cNvSpPr>
            <a:spLocks noGrp="1"/>
          </p:cNvSpPr>
          <p:nvPr>
            <p:ph type="subTitle" idx="1"/>
          </p:nvPr>
        </p:nvSpPr>
        <p:spPr>
          <a:xfrm>
            <a:off x="4951048" y="804333"/>
            <a:ext cx="6306003" cy="5249334"/>
          </a:xfrm>
        </p:spPr>
        <p:txBody>
          <a:bodyPr vert="horz" lIns="45720" tIns="45720" rIns="45720" bIns="45720" rtlCol="0" anchor="ctr">
            <a:normAutofit/>
          </a:bodyPr>
          <a:lstStyle/>
          <a:p>
            <a:pPr indent="-228600">
              <a:lnSpc>
                <a:spcPct val="90000"/>
              </a:lnSpc>
              <a:buFont typeface="Arial" panose="020B0604020202020204" pitchFamily="34" charset="0"/>
              <a:buChar char="•"/>
            </a:pPr>
            <a:r>
              <a:rPr lang="en-US" altLang="pt-BR" sz="3600" dirty="0">
                <a:solidFill>
                  <a:schemeClr val="tx1"/>
                </a:solidFill>
              </a:rPr>
              <a:t>GEERTZ, C., 1973. </a:t>
            </a:r>
          </a:p>
          <a:p>
            <a:pPr indent="-228600">
              <a:lnSpc>
                <a:spcPct val="90000"/>
              </a:lnSpc>
              <a:buFont typeface="Arial" panose="020B0604020202020204" pitchFamily="34" charset="0"/>
              <a:buChar char="•"/>
            </a:pPr>
            <a:r>
              <a:rPr lang="en-US" altLang="pt-BR" sz="3600" dirty="0">
                <a:solidFill>
                  <a:schemeClr val="tx1"/>
                </a:solidFill>
              </a:rPr>
              <a:t>Description: Toward an Interpretive Theory of Culture, Chapter 1, in </a:t>
            </a:r>
          </a:p>
          <a:p>
            <a:pPr indent="-228600">
              <a:lnSpc>
                <a:spcPct val="90000"/>
              </a:lnSpc>
              <a:buFont typeface="Arial" panose="020B0604020202020204" pitchFamily="34" charset="0"/>
              <a:buChar char="•"/>
            </a:pPr>
            <a:r>
              <a:rPr lang="en-US" altLang="pt-BR" sz="3600" b="1" dirty="0">
                <a:solidFill>
                  <a:schemeClr val="tx1"/>
                </a:solidFill>
              </a:rPr>
              <a:t>The Interpretation of Cultures. </a:t>
            </a:r>
          </a:p>
          <a:p>
            <a:pPr indent="-228600">
              <a:lnSpc>
                <a:spcPct val="90000"/>
              </a:lnSpc>
              <a:buFont typeface="Arial" panose="020B0604020202020204" pitchFamily="34" charset="0"/>
              <a:buChar char="•"/>
            </a:pPr>
            <a:r>
              <a:rPr lang="en-US" altLang="pt-BR" sz="3600" dirty="0">
                <a:solidFill>
                  <a:schemeClr val="tx1"/>
                </a:solidFill>
              </a:rPr>
              <a:t>New York: Basic Books</a:t>
            </a:r>
          </a:p>
          <a:p>
            <a:pPr indent="-228600">
              <a:lnSpc>
                <a:spcPct val="90000"/>
              </a:lnSpc>
              <a:buFont typeface="Arial" panose="020B0604020202020204" pitchFamily="34" charset="0"/>
              <a:buChar char="•"/>
            </a:pPr>
            <a:r>
              <a:rPr lang="en-US" altLang="pt-BR" sz="3600" dirty="0">
                <a:solidFill>
                  <a:schemeClr val="tx1"/>
                </a:solidFill>
              </a:rPr>
              <a:t>(p 3-20)</a:t>
            </a:r>
          </a:p>
          <a:p>
            <a:pPr indent="-228600">
              <a:lnSpc>
                <a:spcPct val="90000"/>
              </a:lnSpc>
              <a:buFont typeface="Arial" panose="020B0604020202020204" pitchFamily="34" charset="0"/>
              <a:buChar char="•"/>
            </a:pPr>
            <a:endParaRPr lang="en-US" altLang="pt-BR" sz="3600" dirty="0">
              <a:solidFill>
                <a:schemeClr val="tx1"/>
              </a:solidFill>
            </a:endParaRPr>
          </a:p>
          <a:p>
            <a:pPr indent="-228600">
              <a:lnSpc>
                <a:spcPct val="90000"/>
              </a:lnSpc>
              <a:buFont typeface="Arial" panose="020B0604020202020204" pitchFamily="34" charset="0"/>
              <a:buChar char="•"/>
            </a:pPr>
            <a:r>
              <a:rPr lang="en-US" altLang="pt-BR" sz="3600" dirty="0">
                <a:solidFill>
                  <a:schemeClr val="tx1"/>
                </a:solidFill>
              </a:rPr>
              <a:t>Thanks: </a:t>
            </a:r>
            <a:r>
              <a:rPr lang="en-US" altLang="pt-BR" sz="3600" dirty="0" err="1">
                <a:solidFill>
                  <a:schemeClr val="tx1"/>
                </a:solidFill>
              </a:rPr>
              <a:t>Walkyria</a:t>
            </a:r>
            <a:r>
              <a:rPr lang="en-US" altLang="pt-BR" sz="3600" dirty="0">
                <a:solidFill>
                  <a:schemeClr val="tx1"/>
                </a:solidFill>
              </a:rPr>
              <a:t> Monte </a:t>
            </a:r>
            <a:r>
              <a:rPr lang="en-US" altLang="pt-BR" sz="3600" dirty="0" err="1">
                <a:solidFill>
                  <a:schemeClr val="tx1"/>
                </a:solidFill>
              </a:rPr>
              <a:t>Mór</a:t>
            </a:r>
            <a:endParaRPr lang="en-US" altLang="pt-BR" sz="36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FAC5C0-22F0-4C30-BB64-97991FE4483A}"/>
              </a:ext>
            </a:extLst>
          </p:cNvPr>
          <p:cNvSpPr>
            <a:spLocks noGrp="1"/>
          </p:cNvSpPr>
          <p:nvPr>
            <p:ph type="title"/>
          </p:nvPr>
        </p:nvSpPr>
        <p:spPr>
          <a:xfrm>
            <a:off x="1024128" y="4911819"/>
            <a:ext cx="9720072" cy="1499616"/>
          </a:xfrm>
        </p:spPr>
        <p:txBody>
          <a:bodyPr>
            <a:normAutofit/>
          </a:bodyPr>
          <a:lstStyle/>
          <a:p>
            <a:pPr algn="ctr"/>
            <a:r>
              <a:rPr lang="pt-BR" dirty="0" err="1">
                <a:solidFill>
                  <a:schemeClr val="tx1"/>
                </a:solidFill>
              </a:rPr>
              <a:t>Gdocs</a:t>
            </a:r>
            <a:r>
              <a:rPr lang="pt-BR" dirty="0">
                <a:solidFill>
                  <a:schemeClr val="tx1"/>
                </a:solidFill>
              </a:rPr>
              <a:t>&gt;&gt;&gt; </a:t>
            </a:r>
            <a:r>
              <a:rPr lang="pt-BR" dirty="0" err="1">
                <a:solidFill>
                  <a:schemeClr val="tx1"/>
                </a:solidFill>
              </a:rPr>
              <a:t>share</a:t>
            </a:r>
            <a:r>
              <a:rPr lang="pt-BR" dirty="0">
                <a:solidFill>
                  <a:schemeClr val="tx1"/>
                </a:solidFill>
              </a:rPr>
              <a:t> </a:t>
            </a:r>
            <a:r>
              <a:rPr lang="pt-BR" dirty="0" err="1">
                <a:solidFill>
                  <a:schemeClr val="tx1"/>
                </a:solidFill>
              </a:rPr>
              <a:t>your</a:t>
            </a:r>
            <a:r>
              <a:rPr lang="pt-BR" dirty="0">
                <a:solidFill>
                  <a:schemeClr val="tx1"/>
                </a:solidFill>
              </a:rPr>
              <a:t> </a:t>
            </a:r>
            <a:r>
              <a:rPr lang="pt-BR" dirty="0" err="1">
                <a:solidFill>
                  <a:schemeClr val="tx1"/>
                </a:solidFill>
              </a:rPr>
              <a:t>comments</a:t>
            </a:r>
            <a:r>
              <a:rPr lang="pt-BR" dirty="0">
                <a:solidFill>
                  <a:schemeClr val="tx1"/>
                </a:solidFill>
              </a:rPr>
              <a:t>, </a:t>
            </a:r>
            <a:r>
              <a:rPr lang="pt-BR" dirty="0" err="1">
                <a:solidFill>
                  <a:schemeClr val="tx1"/>
                </a:solidFill>
              </a:rPr>
              <a:t>questions</a:t>
            </a:r>
            <a:r>
              <a:rPr lang="pt-BR" dirty="0">
                <a:solidFill>
                  <a:schemeClr val="tx1"/>
                </a:solidFill>
              </a:rPr>
              <a:t>, </a:t>
            </a:r>
            <a:r>
              <a:rPr lang="pt-BR" dirty="0" err="1">
                <a:solidFill>
                  <a:schemeClr val="tx1"/>
                </a:solidFill>
              </a:rPr>
              <a:t>examples</a:t>
            </a:r>
            <a:r>
              <a:rPr lang="pt-BR" dirty="0">
                <a:solidFill>
                  <a:schemeClr val="tx1"/>
                </a:solidFill>
              </a:rPr>
              <a:t>... (10MIN)</a:t>
            </a:r>
          </a:p>
        </p:txBody>
      </p:sp>
      <p:sp>
        <p:nvSpPr>
          <p:cNvPr id="3" name="Espaço Reservado para Conteúdo 2">
            <a:extLst>
              <a:ext uri="{FF2B5EF4-FFF2-40B4-BE49-F238E27FC236}">
                <a16:creationId xmlns:a16="http://schemas.microsoft.com/office/drawing/2014/main" id="{CA458A9C-3B2B-4D6D-90D5-34678D211198}"/>
              </a:ext>
            </a:extLst>
          </p:cNvPr>
          <p:cNvSpPr>
            <a:spLocks noGrp="1"/>
          </p:cNvSpPr>
          <p:nvPr>
            <p:ph idx="1"/>
          </p:nvPr>
        </p:nvSpPr>
        <p:spPr>
          <a:xfrm>
            <a:off x="1024129" y="643467"/>
            <a:ext cx="4750138" cy="3606798"/>
          </a:xfrm>
        </p:spPr>
        <p:txBody>
          <a:bodyPr anchor="ctr">
            <a:normAutofit/>
          </a:bodyPr>
          <a:lstStyle/>
          <a:p>
            <a:r>
              <a:rPr lang="pt-BR" sz="2000" dirty="0"/>
              <a:t>PLEASE , PARTICIPATE</a:t>
            </a:r>
          </a:p>
          <a:p>
            <a:endParaRPr lang="pt-BR" sz="2000" dirty="0"/>
          </a:p>
          <a:p>
            <a:r>
              <a:rPr lang="pt-BR" sz="2000" dirty="0"/>
              <a:t>(AS IMPORTANT AS D SPEAKING TO YOU)</a:t>
            </a:r>
          </a:p>
        </p:txBody>
      </p:sp>
      <p:pic>
        <p:nvPicPr>
          <p:cNvPr id="7" name="Graphic 6" descr="Chat Bubble">
            <a:extLst>
              <a:ext uri="{FF2B5EF4-FFF2-40B4-BE49-F238E27FC236}">
                <a16:creationId xmlns:a16="http://schemas.microsoft.com/office/drawing/2014/main" id="{76A5CE0F-1604-4456-B910-A087A1F18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7880" y="643467"/>
            <a:ext cx="3606798" cy="3606798"/>
          </a:xfrm>
          <a:prstGeom prst="rect">
            <a:avLst/>
          </a:prstGeom>
        </p:spPr>
      </p:pic>
      <p:cxnSp>
        <p:nvCxnSpPr>
          <p:cNvPr id="14" name="Straight Connector 13">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835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1274</Words>
  <Application>Microsoft Office PowerPoint</Application>
  <PresentationFormat>Widescreen</PresentationFormat>
  <Paragraphs>140</Paragraphs>
  <Slides>38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38</vt:i4>
      </vt:variant>
    </vt:vector>
  </HeadingPairs>
  <TitlesOfParts>
    <vt:vector size="46" baseType="lpstr">
      <vt:lpstr>Arial</vt:lpstr>
      <vt:lpstr>Calibri</vt:lpstr>
      <vt:lpstr>Times New Roman</vt:lpstr>
      <vt:lpstr>Tw Cen MT</vt:lpstr>
      <vt:lpstr>Tw Cen MT Condensed</vt:lpstr>
      <vt:lpstr>Wingdings</vt:lpstr>
      <vt:lpstr>Wingdings 3</vt:lpstr>
      <vt:lpstr>Integral</vt:lpstr>
      <vt:lpstr>TOPICS of LANGUAGE AND CULTURE</vt:lpstr>
      <vt:lpstr>Evaluation?</vt:lpstr>
      <vt:lpstr>Outline </vt:lpstr>
      <vt:lpstr>Intro: open spaces for dialogue and equity</vt:lpstr>
      <vt:lpstr>Apresentação do PowerPoint</vt:lpstr>
      <vt:lpstr>Apresentação do PowerPoint</vt:lpstr>
      <vt:lpstr>Intro 2: CULTURAL DIFFERENCES...to be discussed</vt:lpstr>
      <vt:lpstr>GEERTZ – CHAPTER 1 </vt:lpstr>
      <vt:lpstr>Gdocs&gt;&gt;&gt; share your comments, questions, examples... (10MIN)</vt:lpstr>
      <vt:lpstr>  Researchers looked for the old  key-to-the-universe view  </vt:lpstr>
      <vt:lpstr>Apresentação do PowerPoint</vt:lpstr>
      <vt:lpstr>Apresentação do PowerPoint</vt:lpstr>
      <vt:lpstr>Apresentação do PowerPoint</vt:lpstr>
      <vt:lpstr>Apresentação do PowerPoint</vt:lpstr>
      <vt:lpstr>Apresentação do PowerPoint</vt:lpstr>
      <vt:lpstr>Apresentação do PowerPoint</vt:lpstr>
      <vt:lpstr>Chapter 2</vt:lpstr>
      <vt:lpstr>https://www.youtube.com/watch?v=TaWDXwmjf_Q</vt:lpstr>
      <vt:lpstr>https://www.youtube.com/watch?v=BERKBHbVcy0&amp;ab_channel=TimescapeIndonesia</vt:lpstr>
      <vt:lpstr>ZUNI</vt:lpstr>
      <vt:lpstr>Apresentação do PowerPoint</vt:lpstr>
      <vt:lpstr>MODERNITY– HOW HAVE WE GOTTEN HERE?</vt:lpstr>
      <vt:lpstr>Apresentação do PowerPoint</vt:lpstr>
      <vt:lpstr>Apresentação do PowerPoint</vt:lpstr>
      <vt:lpstr>Apresentação do PowerPoint</vt:lpstr>
      <vt:lpstr>Apresentação do PowerPoint</vt:lpstr>
      <vt:lpstr>SYNTHETIC CONCEPTION&gt;&gt; </vt:lpstr>
      <vt:lpstr>Apresentação do PowerPoint</vt:lpstr>
      <vt:lpstr>To conclude... Nature X + - culture</vt:lpstr>
      <vt:lpstr>Part 4 (BREAKOUT ROOMS) – DO NOT LEAVE  OSDE ANSWERS + GEERTZ </vt:lpstr>
      <vt:lpstr>Apresentação do PowerPoint</vt:lpstr>
      <vt:lpstr>Apresentação do PowerPoint</vt:lpstr>
      <vt:lpstr>ANSWERS...</vt:lpstr>
      <vt:lpstr>NEXT EVENTS – TUNE IN!  This friday</vt:lpstr>
      <vt:lpstr>JEALAV – FRIDAY 10AM + 2PM</vt:lpstr>
      <vt:lpstr>CLASS 10 – 23/11 – PLS COME! INVITE FRIENDS SPRED THE NEWS (SOCIAL MEDIA)  + REGISTER YOURSELF (YOUTUBE, depending on reg.)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 of LANGUAGE AND CULTURE</dc:title>
  <dc:creator>SuperSonic São Paulo</dc:creator>
  <cp:lastModifiedBy>SuperSonic São Paulo</cp:lastModifiedBy>
  <cp:revision>7</cp:revision>
  <dcterms:created xsi:type="dcterms:W3CDTF">2020-11-16T12:39:04Z</dcterms:created>
  <dcterms:modified xsi:type="dcterms:W3CDTF">2020-11-17T02:11:38Z</dcterms:modified>
</cp:coreProperties>
</file>