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7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5" r:id="rId23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ontserrat Medium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C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5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svg"/><Relationship Id="rId7" Type="http://schemas.openxmlformats.org/officeDocument/2006/relationships/image" Target="../media/image2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2.svg"/><Relationship Id="rId4" Type="http://schemas.openxmlformats.org/officeDocument/2006/relationships/image" Target="../media/image15.png"/><Relationship Id="rId9" Type="http://schemas.openxmlformats.org/officeDocument/2006/relationships/image" Target="../media/image2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0816815" y="6900383"/>
            <a:ext cx="3757726" cy="3757726"/>
          </a:xfrm>
          <a:custGeom>
            <a:avLst/>
            <a:gdLst/>
            <a:ahLst/>
            <a:cxnLst/>
            <a:rect l="l" t="t" r="r" b="b"/>
            <a:pathLst>
              <a:path w="3757726" h="3757726">
                <a:moveTo>
                  <a:pt x="0" y="3757726"/>
                </a:moveTo>
                <a:lnTo>
                  <a:pt x="3757726" y="3757726"/>
                </a:lnTo>
                <a:lnTo>
                  <a:pt x="3757726" y="0"/>
                </a:lnTo>
                <a:lnTo>
                  <a:pt x="0" y="0"/>
                </a:lnTo>
                <a:lnTo>
                  <a:pt x="0" y="375772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14862940" y="2799661"/>
            <a:ext cx="3757726" cy="3757726"/>
          </a:xfrm>
          <a:custGeom>
            <a:avLst/>
            <a:gdLst/>
            <a:ahLst/>
            <a:cxnLst/>
            <a:rect l="l" t="t" r="r" b="b"/>
            <a:pathLst>
              <a:path w="3757726" h="3757726">
                <a:moveTo>
                  <a:pt x="3757726" y="3757726"/>
                </a:moveTo>
                <a:lnTo>
                  <a:pt x="0" y="3757726"/>
                </a:lnTo>
                <a:lnTo>
                  <a:pt x="0" y="0"/>
                </a:lnTo>
                <a:lnTo>
                  <a:pt x="3757726" y="0"/>
                </a:lnTo>
                <a:lnTo>
                  <a:pt x="3757726" y="375772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4862940" y="6900383"/>
            <a:ext cx="3757726" cy="3757726"/>
          </a:xfrm>
          <a:custGeom>
            <a:avLst/>
            <a:gdLst/>
            <a:ahLst/>
            <a:cxnLst/>
            <a:rect l="l" t="t" r="r" b="b"/>
            <a:pathLst>
              <a:path w="3757726" h="3757726">
                <a:moveTo>
                  <a:pt x="3757726" y="0"/>
                </a:moveTo>
                <a:lnTo>
                  <a:pt x="0" y="0"/>
                </a:lnTo>
                <a:lnTo>
                  <a:pt x="0" y="3757726"/>
                </a:lnTo>
                <a:lnTo>
                  <a:pt x="3757726" y="3757726"/>
                </a:lnTo>
                <a:lnTo>
                  <a:pt x="375772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862940" y="-1300965"/>
            <a:ext cx="3757726" cy="3757726"/>
          </a:xfrm>
          <a:custGeom>
            <a:avLst/>
            <a:gdLst/>
            <a:ahLst/>
            <a:cxnLst/>
            <a:rect l="l" t="t" r="r" b="b"/>
            <a:pathLst>
              <a:path w="3757726" h="3757726">
                <a:moveTo>
                  <a:pt x="0" y="0"/>
                </a:moveTo>
                <a:lnTo>
                  <a:pt x="3757726" y="0"/>
                </a:lnTo>
                <a:lnTo>
                  <a:pt x="3757726" y="3757726"/>
                </a:lnTo>
                <a:lnTo>
                  <a:pt x="0" y="37577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3048292"/>
            <a:ext cx="12960010" cy="516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64"/>
              </a:lnSpc>
            </a:pPr>
            <a:r>
              <a:rPr lang="en-US" sz="7200" spc="122">
                <a:solidFill>
                  <a:srgbClr val="F55A2A"/>
                </a:solidFill>
                <a:latin typeface="League Spartan Bold"/>
              </a:rPr>
              <a:t>Laboratório de Pesquisa e Intervenção Cognitivo-Comportamental (LaPICC-USP)</a:t>
            </a:r>
          </a:p>
          <a:p>
            <a:pPr>
              <a:lnSpc>
                <a:spcPts val="8400"/>
              </a:lnSpc>
            </a:pPr>
            <a:endParaRPr lang="en-US" sz="7200" spc="122">
              <a:solidFill>
                <a:srgbClr val="F55A2A"/>
              </a:solidFill>
              <a:latin typeface="League Spartan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7535773"/>
            <a:ext cx="7862135" cy="1722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12"/>
              </a:lnSpc>
            </a:pPr>
            <a:r>
              <a:rPr lang="en-US" sz="2467" spc="41">
                <a:solidFill>
                  <a:srgbClr val="333229"/>
                </a:solidFill>
                <a:latin typeface="Montserrat Medium"/>
              </a:rPr>
              <a:t>Dnda. Juliana Maltoni</a:t>
            </a:r>
          </a:p>
          <a:p>
            <a:pPr>
              <a:lnSpc>
                <a:spcPts val="2812"/>
              </a:lnSpc>
            </a:pPr>
            <a:r>
              <a:rPr lang="en-US" sz="2467" spc="41">
                <a:solidFill>
                  <a:srgbClr val="333229"/>
                </a:solidFill>
                <a:latin typeface="Montserrat Medium"/>
              </a:rPr>
              <a:t>Mnda. Camila Amorim</a:t>
            </a:r>
          </a:p>
          <a:p>
            <a:pPr>
              <a:lnSpc>
                <a:spcPts val="2812"/>
              </a:lnSpc>
            </a:pPr>
            <a:endParaRPr lang="en-US" sz="2467" spc="41">
              <a:solidFill>
                <a:srgbClr val="333229"/>
              </a:solidFill>
              <a:latin typeface="Montserrat Medium"/>
            </a:endParaRPr>
          </a:p>
          <a:p>
            <a:pPr>
              <a:lnSpc>
                <a:spcPts val="2812"/>
              </a:lnSpc>
            </a:pPr>
            <a:r>
              <a:rPr lang="en-US" sz="2467" spc="41">
                <a:solidFill>
                  <a:srgbClr val="333229"/>
                </a:solidFill>
                <a:latin typeface="Montserrat Medium"/>
              </a:rPr>
              <a:t>Profa. Dra. Carmem Beatriz Neufeld</a:t>
            </a:r>
          </a:p>
          <a:p>
            <a:pPr>
              <a:lnSpc>
                <a:spcPts val="2470"/>
              </a:lnSpc>
            </a:pPr>
            <a:endParaRPr lang="en-US" sz="2467" spc="41">
              <a:solidFill>
                <a:srgbClr val="333229"/>
              </a:solidFill>
              <a:latin typeface="Montserrat Medium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28700" y="848706"/>
            <a:ext cx="1257107" cy="1770961"/>
          </a:xfrm>
          <a:custGeom>
            <a:avLst/>
            <a:gdLst/>
            <a:ahLst/>
            <a:cxnLst/>
            <a:rect l="l" t="t" r="r" b="b"/>
            <a:pathLst>
              <a:path w="1257107" h="1770961">
                <a:moveTo>
                  <a:pt x="0" y="0"/>
                </a:moveTo>
                <a:lnTo>
                  <a:pt x="1257107" y="0"/>
                </a:lnTo>
                <a:lnTo>
                  <a:pt x="1257107" y="1770961"/>
                </a:lnTo>
                <a:lnTo>
                  <a:pt x="0" y="17709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640797" y="848706"/>
            <a:ext cx="3428000" cy="1770961"/>
          </a:xfrm>
          <a:custGeom>
            <a:avLst/>
            <a:gdLst/>
            <a:ahLst/>
            <a:cxnLst/>
            <a:rect l="l" t="t" r="r" b="b"/>
            <a:pathLst>
              <a:path w="3428000" h="1770961">
                <a:moveTo>
                  <a:pt x="0" y="0"/>
                </a:moveTo>
                <a:lnTo>
                  <a:pt x="3428001" y="0"/>
                </a:lnTo>
                <a:lnTo>
                  <a:pt x="3428001" y="1770961"/>
                </a:lnTo>
                <a:lnTo>
                  <a:pt x="0" y="17709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V="1">
            <a:off x="15946415" y="-200904"/>
            <a:ext cx="2548400" cy="2548400"/>
          </a:xfrm>
          <a:custGeom>
            <a:avLst/>
            <a:gdLst/>
            <a:ahLst/>
            <a:cxnLst/>
            <a:rect l="l" t="t" r="r" b="b"/>
            <a:pathLst>
              <a:path w="2548400" h="2548400">
                <a:moveTo>
                  <a:pt x="0" y="2548400"/>
                </a:moveTo>
                <a:lnTo>
                  <a:pt x="2548399" y="2548400"/>
                </a:lnTo>
                <a:lnTo>
                  <a:pt x="2548399" y="0"/>
                </a:lnTo>
                <a:lnTo>
                  <a:pt x="0" y="0"/>
                </a:lnTo>
                <a:lnTo>
                  <a:pt x="0" y="254840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 flipH="1" flipV="1">
            <a:off x="-245500" y="7984100"/>
            <a:ext cx="2548400" cy="2548400"/>
          </a:xfrm>
          <a:custGeom>
            <a:avLst/>
            <a:gdLst/>
            <a:ahLst/>
            <a:cxnLst/>
            <a:rect l="l" t="t" r="r" b="b"/>
            <a:pathLst>
              <a:path w="2548400" h="2548400">
                <a:moveTo>
                  <a:pt x="2548400" y="2548400"/>
                </a:moveTo>
                <a:lnTo>
                  <a:pt x="0" y="2548400"/>
                </a:lnTo>
                <a:lnTo>
                  <a:pt x="0" y="0"/>
                </a:lnTo>
                <a:lnTo>
                  <a:pt x="2548400" y="0"/>
                </a:lnTo>
                <a:lnTo>
                  <a:pt x="2548400" y="254840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 flipH="1">
            <a:off x="13188347" y="-200904"/>
            <a:ext cx="2548400" cy="2548400"/>
          </a:xfrm>
          <a:custGeom>
            <a:avLst/>
            <a:gdLst/>
            <a:ahLst/>
            <a:cxnLst/>
            <a:rect l="l" t="t" r="r" b="b"/>
            <a:pathLst>
              <a:path w="2548400" h="2548400">
                <a:moveTo>
                  <a:pt x="2548400" y="0"/>
                </a:moveTo>
                <a:lnTo>
                  <a:pt x="0" y="0"/>
                </a:lnTo>
                <a:lnTo>
                  <a:pt x="0" y="2548400"/>
                </a:lnTo>
                <a:lnTo>
                  <a:pt x="2548400" y="2548400"/>
                </a:lnTo>
                <a:lnTo>
                  <a:pt x="2548400" y="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187596"/>
            <a:ext cx="10845948" cy="74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95"/>
              </a:lnSpc>
            </a:pPr>
            <a:r>
              <a:rPr lang="en-US" sz="5695" spc="96">
                <a:solidFill>
                  <a:srgbClr val="F4663A"/>
                </a:solidFill>
                <a:latin typeface="League Spartan Bold"/>
              </a:rPr>
              <a:t>HISTÓRIA E REVISÕES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020889"/>
            <a:ext cx="16191914" cy="3236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0184" lvl="1" indent="-330092">
              <a:lnSpc>
                <a:spcPts val="4280"/>
              </a:lnSpc>
              <a:buFont typeface="Arial"/>
              <a:buChar char="•"/>
            </a:pPr>
            <a:r>
              <a:rPr lang="en-US" sz="3057" spc="51">
                <a:solidFill>
                  <a:srgbClr val="696767"/>
                </a:solidFill>
                <a:latin typeface="Montserrat Medium"/>
              </a:rPr>
              <a:t>HISTÓRIA DA TCC NO BRASIL</a:t>
            </a:r>
          </a:p>
          <a:p>
            <a:pPr marL="660184" lvl="1" indent="-330092">
              <a:lnSpc>
                <a:spcPts val="4280"/>
              </a:lnSpc>
              <a:buFont typeface="Arial"/>
              <a:buChar char="•"/>
            </a:pPr>
            <a:r>
              <a:rPr lang="en-US" sz="3057" spc="51">
                <a:solidFill>
                  <a:srgbClr val="696767"/>
                </a:solidFill>
                <a:latin typeface="Montserrat Medium"/>
              </a:rPr>
              <a:t>HISTÓRIA DA TCCG</a:t>
            </a:r>
          </a:p>
          <a:p>
            <a:pPr marL="660184" lvl="1" indent="-330092">
              <a:lnSpc>
                <a:spcPts val="4280"/>
              </a:lnSpc>
              <a:buFont typeface="Arial"/>
              <a:buChar char="•"/>
            </a:pPr>
            <a:r>
              <a:rPr lang="en-US" sz="3057" spc="51">
                <a:solidFill>
                  <a:srgbClr val="696767"/>
                </a:solidFill>
                <a:latin typeface="Montserrat Medium"/>
              </a:rPr>
              <a:t>HISTÓRIA DA TCC NAS REGIÕES DO BRASIL</a:t>
            </a:r>
          </a:p>
          <a:p>
            <a:pPr marL="660184" lvl="1" indent="-330092">
              <a:lnSpc>
                <a:spcPts val="4280"/>
              </a:lnSpc>
              <a:buFont typeface="Arial"/>
              <a:buChar char="•"/>
            </a:pPr>
            <a:r>
              <a:rPr lang="en-US" sz="3057" spc="51">
                <a:solidFill>
                  <a:srgbClr val="696767"/>
                </a:solidFill>
                <a:latin typeface="Montserrat Medium"/>
              </a:rPr>
              <a:t>HISTÓRIA DA TCC NA AMÉRICA LATINA</a:t>
            </a:r>
          </a:p>
          <a:p>
            <a:pPr marL="660184" lvl="1" indent="-330092">
              <a:lnSpc>
                <a:spcPts val="4280"/>
              </a:lnSpc>
              <a:buFont typeface="Arial"/>
              <a:buChar char="•"/>
            </a:pPr>
            <a:r>
              <a:rPr lang="en-US" sz="3057" spc="51">
                <a:solidFill>
                  <a:srgbClr val="696767"/>
                </a:solidFill>
                <a:latin typeface="Montserrat Medium"/>
              </a:rPr>
              <a:t>OVERVIEW DE REVISÕES SISTEMÁTICAS EM TCC</a:t>
            </a:r>
          </a:p>
          <a:p>
            <a:pPr marL="660184" lvl="1" indent="-330092">
              <a:lnSpc>
                <a:spcPts val="4280"/>
              </a:lnSpc>
              <a:buFont typeface="Arial"/>
              <a:buChar char="•"/>
            </a:pPr>
            <a:r>
              <a:rPr lang="en-US" sz="3057" spc="51">
                <a:solidFill>
                  <a:srgbClr val="696767"/>
                </a:solidFill>
                <a:latin typeface="Montserrat Medium"/>
              </a:rPr>
              <a:t>REVISÕES SISTEMÁTICAS E INTEGRATIVAS DOS TEMAS DOS PROJETOS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V="1">
            <a:off x="15946415" y="-200904"/>
            <a:ext cx="2548400" cy="2548400"/>
          </a:xfrm>
          <a:custGeom>
            <a:avLst/>
            <a:gdLst/>
            <a:ahLst/>
            <a:cxnLst/>
            <a:rect l="l" t="t" r="r" b="b"/>
            <a:pathLst>
              <a:path w="2548400" h="2548400">
                <a:moveTo>
                  <a:pt x="0" y="2548400"/>
                </a:moveTo>
                <a:lnTo>
                  <a:pt x="2548399" y="2548400"/>
                </a:lnTo>
                <a:lnTo>
                  <a:pt x="2548399" y="0"/>
                </a:lnTo>
                <a:lnTo>
                  <a:pt x="0" y="0"/>
                </a:lnTo>
                <a:lnTo>
                  <a:pt x="0" y="254840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 flipH="1" flipV="1">
            <a:off x="-245500" y="7984100"/>
            <a:ext cx="2548400" cy="2548400"/>
          </a:xfrm>
          <a:custGeom>
            <a:avLst/>
            <a:gdLst/>
            <a:ahLst/>
            <a:cxnLst/>
            <a:rect l="l" t="t" r="r" b="b"/>
            <a:pathLst>
              <a:path w="2548400" h="2548400">
                <a:moveTo>
                  <a:pt x="2548400" y="2548400"/>
                </a:moveTo>
                <a:lnTo>
                  <a:pt x="0" y="2548400"/>
                </a:lnTo>
                <a:lnTo>
                  <a:pt x="0" y="0"/>
                </a:lnTo>
                <a:lnTo>
                  <a:pt x="2548400" y="0"/>
                </a:lnTo>
                <a:lnTo>
                  <a:pt x="2548400" y="254840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 flipH="1">
            <a:off x="13188347" y="-200904"/>
            <a:ext cx="2548400" cy="2548400"/>
          </a:xfrm>
          <a:custGeom>
            <a:avLst/>
            <a:gdLst/>
            <a:ahLst/>
            <a:cxnLst/>
            <a:rect l="l" t="t" r="r" b="b"/>
            <a:pathLst>
              <a:path w="2548400" h="2548400">
                <a:moveTo>
                  <a:pt x="2548400" y="0"/>
                </a:moveTo>
                <a:lnTo>
                  <a:pt x="0" y="0"/>
                </a:lnTo>
                <a:lnTo>
                  <a:pt x="0" y="2548400"/>
                </a:lnTo>
                <a:lnTo>
                  <a:pt x="2548400" y="2548400"/>
                </a:lnTo>
                <a:lnTo>
                  <a:pt x="2548400" y="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187596"/>
            <a:ext cx="10845948" cy="74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95"/>
              </a:lnSpc>
            </a:pPr>
            <a:r>
              <a:rPr lang="en-US" sz="5695" spc="96">
                <a:solidFill>
                  <a:srgbClr val="F4663A"/>
                </a:solidFill>
                <a:latin typeface="League Spartan Bold"/>
              </a:rPr>
              <a:t>PESQUISA BÁSICA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020889"/>
            <a:ext cx="16191914" cy="1608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0184" lvl="1" indent="-330092">
              <a:lnSpc>
                <a:spcPts val="4280"/>
              </a:lnSpc>
              <a:buFont typeface="Arial"/>
              <a:buChar char="•"/>
            </a:pPr>
            <a:r>
              <a:rPr lang="en-US" sz="3057" spc="51">
                <a:solidFill>
                  <a:srgbClr val="696767"/>
                </a:solidFill>
                <a:latin typeface="Montserrat Medium"/>
              </a:rPr>
              <a:t>FALSAS MEMÓRIAS</a:t>
            </a:r>
          </a:p>
          <a:p>
            <a:pPr marL="660184" lvl="1" indent="-330092">
              <a:lnSpc>
                <a:spcPts val="4280"/>
              </a:lnSpc>
              <a:buFont typeface="Arial"/>
              <a:buChar char="•"/>
            </a:pPr>
            <a:r>
              <a:rPr lang="en-US" sz="3057" spc="51">
                <a:solidFill>
                  <a:srgbClr val="696767"/>
                </a:solidFill>
                <a:latin typeface="Montserrat Medium"/>
              </a:rPr>
              <a:t>VIÉS ATENCIONAL</a:t>
            </a:r>
          </a:p>
          <a:p>
            <a:pPr marL="660184" lvl="1" indent="-330092">
              <a:lnSpc>
                <a:spcPts val="4280"/>
              </a:lnSpc>
              <a:buFont typeface="Arial"/>
              <a:buChar char="•"/>
            </a:pPr>
            <a:r>
              <a:rPr lang="en-US" sz="3057" spc="51">
                <a:solidFill>
                  <a:srgbClr val="696767"/>
                </a:solidFill>
                <a:latin typeface="Montserrat Medium"/>
              </a:rPr>
              <a:t>INTERRELAÇÃO EM ENTRE NEUROPSICOLOGIA E TCC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V="1">
            <a:off x="15946415" y="-200904"/>
            <a:ext cx="2548400" cy="2548400"/>
          </a:xfrm>
          <a:custGeom>
            <a:avLst/>
            <a:gdLst/>
            <a:ahLst/>
            <a:cxnLst/>
            <a:rect l="l" t="t" r="r" b="b"/>
            <a:pathLst>
              <a:path w="2548400" h="2548400">
                <a:moveTo>
                  <a:pt x="0" y="2548400"/>
                </a:moveTo>
                <a:lnTo>
                  <a:pt x="2548399" y="2548400"/>
                </a:lnTo>
                <a:lnTo>
                  <a:pt x="2548399" y="0"/>
                </a:lnTo>
                <a:lnTo>
                  <a:pt x="0" y="0"/>
                </a:lnTo>
                <a:lnTo>
                  <a:pt x="0" y="254840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 flipH="1" flipV="1">
            <a:off x="-245500" y="7984100"/>
            <a:ext cx="2548400" cy="2548400"/>
          </a:xfrm>
          <a:custGeom>
            <a:avLst/>
            <a:gdLst/>
            <a:ahLst/>
            <a:cxnLst/>
            <a:rect l="l" t="t" r="r" b="b"/>
            <a:pathLst>
              <a:path w="2548400" h="2548400">
                <a:moveTo>
                  <a:pt x="2548400" y="2548400"/>
                </a:moveTo>
                <a:lnTo>
                  <a:pt x="0" y="2548400"/>
                </a:lnTo>
                <a:lnTo>
                  <a:pt x="0" y="0"/>
                </a:lnTo>
                <a:lnTo>
                  <a:pt x="2548400" y="0"/>
                </a:lnTo>
                <a:lnTo>
                  <a:pt x="2548400" y="254840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 flipH="1">
            <a:off x="13188347" y="-200904"/>
            <a:ext cx="2548400" cy="2548400"/>
          </a:xfrm>
          <a:custGeom>
            <a:avLst/>
            <a:gdLst/>
            <a:ahLst/>
            <a:cxnLst/>
            <a:rect l="l" t="t" r="r" b="b"/>
            <a:pathLst>
              <a:path w="2548400" h="2548400">
                <a:moveTo>
                  <a:pt x="2548400" y="0"/>
                </a:moveTo>
                <a:lnTo>
                  <a:pt x="0" y="0"/>
                </a:lnTo>
                <a:lnTo>
                  <a:pt x="0" y="2548400"/>
                </a:lnTo>
                <a:lnTo>
                  <a:pt x="2548400" y="2548400"/>
                </a:lnTo>
                <a:lnTo>
                  <a:pt x="2548400" y="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187596"/>
            <a:ext cx="10845948" cy="74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95"/>
              </a:lnSpc>
            </a:pPr>
            <a:r>
              <a:rPr lang="en-US" sz="5695" spc="96">
                <a:solidFill>
                  <a:srgbClr val="F4663A"/>
                </a:solidFill>
                <a:latin typeface="League Spartan Bold"/>
              </a:rPr>
              <a:t>INSTRUMENTOS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020889"/>
            <a:ext cx="16191914" cy="1065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0184" lvl="1" indent="-330092">
              <a:lnSpc>
                <a:spcPts val="4280"/>
              </a:lnSpc>
              <a:buFont typeface="Arial"/>
              <a:buChar char="•"/>
            </a:pPr>
            <a:r>
              <a:rPr lang="en-US" sz="3057" spc="51">
                <a:solidFill>
                  <a:srgbClr val="696767"/>
                </a:solidFill>
                <a:latin typeface="Montserrat Medium"/>
              </a:rPr>
              <a:t>DESENVOLVIMENTO DE INSTRUMENTOS</a:t>
            </a:r>
          </a:p>
          <a:p>
            <a:pPr marL="660184" lvl="1" indent="-330092">
              <a:lnSpc>
                <a:spcPts val="4280"/>
              </a:lnSpc>
              <a:buFont typeface="Arial"/>
              <a:buChar char="•"/>
            </a:pPr>
            <a:r>
              <a:rPr lang="en-US" sz="3057" spc="51">
                <a:solidFill>
                  <a:srgbClr val="696767"/>
                </a:solidFill>
                <a:latin typeface="Montserrat Medium"/>
              </a:rPr>
              <a:t>ADAPTAÇÃO E VALIDAÇÃO DE INSTRUMENTOS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V="1">
            <a:off x="15946415" y="-200904"/>
            <a:ext cx="2548400" cy="2548400"/>
          </a:xfrm>
          <a:custGeom>
            <a:avLst/>
            <a:gdLst/>
            <a:ahLst/>
            <a:cxnLst/>
            <a:rect l="l" t="t" r="r" b="b"/>
            <a:pathLst>
              <a:path w="2548400" h="2548400">
                <a:moveTo>
                  <a:pt x="0" y="2548400"/>
                </a:moveTo>
                <a:lnTo>
                  <a:pt x="2548399" y="2548400"/>
                </a:lnTo>
                <a:lnTo>
                  <a:pt x="2548399" y="0"/>
                </a:lnTo>
                <a:lnTo>
                  <a:pt x="0" y="0"/>
                </a:lnTo>
                <a:lnTo>
                  <a:pt x="0" y="254840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 flipH="1" flipV="1">
            <a:off x="-245500" y="7984100"/>
            <a:ext cx="2548400" cy="2548400"/>
          </a:xfrm>
          <a:custGeom>
            <a:avLst/>
            <a:gdLst/>
            <a:ahLst/>
            <a:cxnLst/>
            <a:rect l="l" t="t" r="r" b="b"/>
            <a:pathLst>
              <a:path w="2548400" h="2548400">
                <a:moveTo>
                  <a:pt x="2548400" y="2548400"/>
                </a:moveTo>
                <a:lnTo>
                  <a:pt x="0" y="2548400"/>
                </a:lnTo>
                <a:lnTo>
                  <a:pt x="0" y="0"/>
                </a:lnTo>
                <a:lnTo>
                  <a:pt x="2548400" y="0"/>
                </a:lnTo>
                <a:lnTo>
                  <a:pt x="2548400" y="254840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 flipH="1">
            <a:off x="13188347" y="-200904"/>
            <a:ext cx="2548400" cy="2548400"/>
          </a:xfrm>
          <a:custGeom>
            <a:avLst/>
            <a:gdLst/>
            <a:ahLst/>
            <a:cxnLst/>
            <a:rect l="l" t="t" r="r" b="b"/>
            <a:pathLst>
              <a:path w="2548400" h="2548400">
                <a:moveTo>
                  <a:pt x="2548400" y="0"/>
                </a:moveTo>
                <a:lnTo>
                  <a:pt x="0" y="0"/>
                </a:lnTo>
                <a:lnTo>
                  <a:pt x="0" y="2548400"/>
                </a:lnTo>
                <a:lnTo>
                  <a:pt x="2548400" y="2548400"/>
                </a:lnTo>
                <a:lnTo>
                  <a:pt x="2548400" y="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187596"/>
            <a:ext cx="15354300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95"/>
              </a:lnSpc>
            </a:pPr>
            <a:r>
              <a:rPr lang="en-US" sz="5695" spc="96" dirty="0" smtClean="0">
                <a:solidFill>
                  <a:srgbClr val="F4663A"/>
                </a:solidFill>
                <a:latin typeface="League Spartan Bold"/>
              </a:rPr>
              <a:t>ATENDIMENTOS ONLINE EM DIFERENTES MODALIDADES</a:t>
            </a:r>
            <a:endParaRPr lang="en-US" sz="5695" spc="96" dirty="0">
              <a:solidFill>
                <a:srgbClr val="F4663A"/>
              </a:solidFill>
              <a:latin typeface="League Spartan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4229100"/>
            <a:ext cx="16191914" cy="3236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0184" lvl="1" indent="-330092">
              <a:lnSpc>
                <a:spcPts val="4280"/>
              </a:lnSpc>
              <a:buFont typeface="Arial"/>
              <a:buChar char="•"/>
            </a:pPr>
            <a:r>
              <a:rPr lang="en-US" sz="3057" spc="51" dirty="0">
                <a:solidFill>
                  <a:srgbClr val="696767"/>
                </a:solidFill>
                <a:latin typeface="Montserrat Medium"/>
              </a:rPr>
              <a:t>ATENDIMENTO INDIVIDUAL ONLINE SÍNCRONO</a:t>
            </a:r>
          </a:p>
          <a:p>
            <a:pPr marL="660184" lvl="1" indent="-330092">
              <a:lnSpc>
                <a:spcPts val="4280"/>
              </a:lnSpc>
              <a:buFont typeface="Arial"/>
              <a:buChar char="•"/>
            </a:pPr>
            <a:r>
              <a:rPr lang="en-US" sz="3057" spc="51" dirty="0">
                <a:solidFill>
                  <a:srgbClr val="696767"/>
                </a:solidFill>
                <a:latin typeface="Montserrat Medium"/>
              </a:rPr>
              <a:t>ATENDIMENTO INDIVIDUAL ONLINE ASSÍNCRONO</a:t>
            </a:r>
          </a:p>
          <a:p>
            <a:pPr marL="660184" lvl="1" indent="-330092">
              <a:lnSpc>
                <a:spcPts val="4280"/>
              </a:lnSpc>
              <a:buFont typeface="Arial"/>
              <a:buChar char="•"/>
            </a:pPr>
            <a:r>
              <a:rPr lang="en-US" sz="3057" spc="51" dirty="0">
                <a:solidFill>
                  <a:srgbClr val="696767"/>
                </a:solidFill>
                <a:latin typeface="Montserrat Medium"/>
              </a:rPr>
              <a:t>ATENDIMENTO EM GRUPO ONLINE SÍNCRONO</a:t>
            </a:r>
          </a:p>
          <a:p>
            <a:pPr marL="660184" lvl="1" indent="-330092">
              <a:lnSpc>
                <a:spcPts val="4280"/>
              </a:lnSpc>
              <a:buFont typeface="Arial"/>
              <a:buChar char="•"/>
            </a:pPr>
            <a:r>
              <a:rPr lang="en-US" sz="3057" spc="51" dirty="0">
                <a:solidFill>
                  <a:srgbClr val="696767"/>
                </a:solidFill>
                <a:latin typeface="Montserrat Medium"/>
              </a:rPr>
              <a:t>PROGRAMA DE PROMOÇÃO DE AUTOESTIMA ONLINE</a:t>
            </a:r>
          </a:p>
          <a:p>
            <a:pPr marL="660184" lvl="1" indent="-330092">
              <a:lnSpc>
                <a:spcPts val="4280"/>
              </a:lnSpc>
              <a:buFont typeface="Arial"/>
              <a:buChar char="•"/>
            </a:pPr>
            <a:r>
              <a:rPr lang="en-US" sz="3057" spc="51" dirty="0">
                <a:solidFill>
                  <a:srgbClr val="696767"/>
                </a:solidFill>
                <a:latin typeface="Montserrat Medium"/>
              </a:rPr>
              <a:t>WEBPAIS</a:t>
            </a:r>
          </a:p>
          <a:p>
            <a:pPr marL="660184" lvl="1" indent="-330092">
              <a:lnSpc>
                <a:spcPts val="4280"/>
              </a:lnSpc>
              <a:buFont typeface="Arial"/>
              <a:buChar char="•"/>
            </a:pPr>
            <a:r>
              <a:rPr lang="en-US" sz="3057" spc="51" dirty="0">
                <a:solidFill>
                  <a:srgbClr val="696767"/>
                </a:solidFill>
                <a:latin typeface="Montserrat Medium"/>
              </a:rPr>
              <a:t>CRIAÇÃO DE APLICATIVO PARA DESENVOLVIMENTO DE SAÚDE MENTAL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V="1">
            <a:off x="15946415" y="-200904"/>
            <a:ext cx="2548400" cy="2548400"/>
          </a:xfrm>
          <a:custGeom>
            <a:avLst/>
            <a:gdLst/>
            <a:ahLst/>
            <a:cxnLst/>
            <a:rect l="l" t="t" r="r" b="b"/>
            <a:pathLst>
              <a:path w="2548400" h="2548400">
                <a:moveTo>
                  <a:pt x="0" y="2548400"/>
                </a:moveTo>
                <a:lnTo>
                  <a:pt x="2548399" y="2548400"/>
                </a:lnTo>
                <a:lnTo>
                  <a:pt x="2548399" y="0"/>
                </a:lnTo>
                <a:lnTo>
                  <a:pt x="0" y="0"/>
                </a:lnTo>
                <a:lnTo>
                  <a:pt x="0" y="254840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 flipH="1" flipV="1">
            <a:off x="-245500" y="7984100"/>
            <a:ext cx="2548400" cy="2548400"/>
          </a:xfrm>
          <a:custGeom>
            <a:avLst/>
            <a:gdLst/>
            <a:ahLst/>
            <a:cxnLst/>
            <a:rect l="l" t="t" r="r" b="b"/>
            <a:pathLst>
              <a:path w="2548400" h="2548400">
                <a:moveTo>
                  <a:pt x="2548400" y="2548400"/>
                </a:moveTo>
                <a:lnTo>
                  <a:pt x="0" y="2548400"/>
                </a:lnTo>
                <a:lnTo>
                  <a:pt x="0" y="0"/>
                </a:lnTo>
                <a:lnTo>
                  <a:pt x="2548400" y="0"/>
                </a:lnTo>
                <a:lnTo>
                  <a:pt x="2548400" y="254840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 flipH="1">
            <a:off x="13188347" y="-200904"/>
            <a:ext cx="2548400" cy="2548400"/>
          </a:xfrm>
          <a:custGeom>
            <a:avLst/>
            <a:gdLst/>
            <a:ahLst/>
            <a:cxnLst/>
            <a:rect l="l" t="t" r="r" b="b"/>
            <a:pathLst>
              <a:path w="2548400" h="2548400">
                <a:moveTo>
                  <a:pt x="2548400" y="0"/>
                </a:moveTo>
                <a:lnTo>
                  <a:pt x="0" y="0"/>
                </a:lnTo>
                <a:lnTo>
                  <a:pt x="0" y="2548400"/>
                </a:lnTo>
                <a:lnTo>
                  <a:pt x="2548400" y="2548400"/>
                </a:lnTo>
                <a:lnTo>
                  <a:pt x="2548400" y="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187596"/>
            <a:ext cx="10845948" cy="74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95"/>
              </a:lnSpc>
            </a:pPr>
            <a:r>
              <a:rPr lang="en-US" sz="5695" spc="96">
                <a:solidFill>
                  <a:srgbClr val="F4663A"/>
                </a:solidFill>
                <a:latin typeface="League Spartan Bold"/>
              </a:rPr>
              <a:t>TCC PARA COMUNIDADE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020889"/>
            <a:ext cx="16191914" cy="1608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0184" lvl="1" indent="-330092">
              <a:lnSpc>
                <a:spcPts val="4280"/>
              </a:lnSpc>
              <a:buFont typeface="Arial"/>
              <a:buChar char="•"/>
            </a:pPr>
            <a:r>
              <a:rPr lang="en-US" sz="3057" spc="51">
                <a:solidFill>
                  <a:srgbClr val="696767"/>
                </a:solidFill>
                <a:latin typeface="Montserrat Medium"/>
              </a:rPr>
              <a:t>DEMOCRATIZAÇÃO DO CONHECIMENTO POR MEIO DAS REDES SOCIAIS (LIVES, YOUTUBE, SPOTFY E DEMAIS REDES SOCIAIS)</a:t>
            </a:r>
          </a:p>
          <a:p>
            <a:pPr marL="660184" lvl="1" indent="-330092">
              <a:lnSpc>
                <a:spcPts val="4280"/>
              </a:lnSpc>
              <a:buFont typeface="Arial"/>
              <a:buChar char="•"/>
            </a:pPr>
            <a:r>
              <a:rPr lang="en-US" sz="3057" spc="51">
                <a:solidFill>
                  <a:srgbClr val="696767"/>
                </a:solidFill>
                <a:latin typeface="Montserrat Medium"/>
              </a:rPr>
              <a:t>PSICOLOGIA PARA CRIANÇAS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V="1">
            <a:off x="15946415" y="-200904"/>
            <a:ext cx="2548400" cy="2548400"/>
          </a:xfrm>
          <a:custGeom>
            <a:avLst/>
            <a:gdLst/>
            <a:ahLst/>
            <a:cxnLst/>
            <a:rect l="l" t="t" r="r" b="b"/>
            <a:pathLst>
              <a:path w="2548400" h="2548400">
                <a:moveTo>
                  <a:pt x="0" y="2548400"/>
                </a:moveTo>
                <a:lnTo>
                  <a:pt x="2548399" y="2548400"/>
                </a:lnTo>
                <a:lnTo>
                  <a:pt x="2548399" y="0"/>
                </a:lnTo>
                <a:lnTo>
                  <a:pt x="0" y="0"/>
                </a:lnTo>
                <a:lnTo>
                  <a:pt x="0" y="254840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 flipH="1" flipV="1">
            <a:off x="-245500" y="7984100"/>
            <a:ext cx="2548400" cy="2548400"/>
          </a:xfrm>
          <a:custGeom>
            <a:avLst/>
            <a:gdLst/>
            <a:ahLst/>
            <a:cxnLst/>
            <a:rect l="l" t="t" r="r" b="b"/>
            <a:pathLst>
              <a:path w="2548400" h="2548400">
                <a:moveTo>
                  <a:pt x="2548400" y="2548400"/>
                </a:moveTo>
                <a:lnTo>
                  <a:pt x="0" y="2548400"/>
                </a:lnTo>
                <a:lnTo>
                  <a:pt x="0" y="0"/>
                </a:lnTo>
                <a:lnTo>
                  <a:pt x="2548400" y="0"/>
                </a:lnTo>
                <a:lnTo>
                  <a:pt x="2548400" y="254840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 flipH="1">
            <a:off x="13188347" y="-200904"/>
            <a:ext cx="2548400" cy="2548400"/>
          </a:xfrm>
          <a:custGeom>
            <a:avLst/>
            <a:gdLst/>
            <a:ahLst/>
            <a:cxnLst/>
            <a:rect l="l" t="t" r="r" b="b"/>
            <a:pathLst>
              <a:path w="2548400" h="2548400">
                <a:moveTo>
                  <a:pt x="2548400" y="0"/>
                </a:moveTo>
                <a:lnTo>
                  <a:pt x="0" y="0"/>
                </a:lnTo>
                <a:lnTo>
                  <a:pt x="0" y="2548400"/>
                </a:lnTo>
                <a:lnTo>
                  <a:pt x="2548400" y="2548400"/>
                </a:lnTo>
                <a:lnTo>
                  <a:pt x="2548400" y="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187596"/>
            <a:ext cx="10845948" cy="74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95"/>
              </a:lnSpc>
            </a:pPr>
            <a:r>
              <a:rPr lang="en-US" sz="5695" spc="96">
                <a:solidFill>
                  <a:srgbClr val="F4663A"/>
                </a:solidFill>
                <a:latin typeface="League Spartan Bold"/>
              </a:rPr>
              <a:t>PRÉ INICIAÇÃO CIENTÍFICA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020889"/>
            <a:ext cx="16191914" cy="1065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0184" lvl="1" indent="-330092">
              <a:lnSpc>
                <a:spcPts val="4280"/>
              </a:lnSpc>
              <a:buFont typeface="Arial"/>
              <a:buChar char="•"/>
            </a:pPr>
            <a:r>
              <a:rPr lang="en-US" sz="3057" spc="51">
                <a:solidFill>
                  <a:srgbClr val="696767"/>
                </a:solidFill>
                <a:latin typeface="Montserrat Medium"/>
              </a:rPr>
              <a:t>Alunos do Ensino Médio desenvolvendo projetos de pesquisa e fazendo parte da equipe LaPICC-USP.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V="1">
            <a:off x="15946415" y="-200904"/>
            <a:ext cx="2548400" cy="2548400"/>
          </a:xfrm>
          <a:custGeom>
            <a:avLst/>
            <a:gdLst/>
            <a:ahLst/>
            <a:cxnLst/>
            <a:rect l="l" t="t" r="r" b="b"/>
            <a:pathLst>
              <a:path w="2548400" h="2548400">
                <a:moveTo>
                  <a:pt x="0" y="2548400"/>
                </a:moveTo>
                <a:lnTo>
                  <a:pt x="2548399" y="2548400"/>
                </a:lnTo>
                <a:lnTo>
                  <a:pt x="2548399" y="0"/>
                </a:lnTo>
                <a:lnTo>
                  <a:pt x="0" y="0"/>
                </a:lnTo>
                <a:lnTo>
                  <a:pt x="0" y="254840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 flipH="1" flipV="1">
            <a:off x="-245500" y="7984100"/>
            <a:ext cx="2548400" cy="2548400"/>
          </a:xfrm>
          <a:custGeom>
            <a:avLst/>
            <a:gdLst/>
            <a:ahLst/>
            <a:cxnLst/>
            <a:rect l="l" t="t" r="r" b="b"/>
            <a:pathLst>
              <a:path w="2548400" h="2548400">
                <a:moveTo>
                  <a:pt x="2548400" y="2548400"/>
                </a:moveTo>
                <a:lnTo>
                  <a:pt x="0" y="2548400"/>
                </a:lnTo>
                <a:lnTo>
                  <a:pt x="0" y="0"/>
                </a:lnTo>
                <a:lnTo>
                  <a:pt x="2548400" y="0"/>
                </a:lnTo>
                <a:lnTo>
                  <a:pt x="2548400" y="254840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 flipH="1">
            <a:off x="13188347" y="-200904"/>
            <a:ext cx="2548400" cy="2548400"/>
          </a:xfrm>
          <a:custGeom>
            <a:avLst/>
            <a:gdLst/>
            <a:ahLst/>
            <a:cxnLst/>
            <a:rect l="l" t="t" r="r" b="b"/>
            <a:pathLst>
              <a:path w="2548400" h="2548400">
                <a:moveTo>
                  <a:pt x="2548400" y="0"/>
                </a:moveTo>
                <a:lnTo>
                  <a:pt x="0" y="0"/>
                </a:lnTo>
                <a:lnTo>
                  <a:pt x="0" y="2548400"/>
                </a:lnTo>
                <a:lnTo>
                  <a:pt x="2548400" y="2548400"/>
                </a:lnTo>
                <a:lnTo>
                  <a:pt x="2548400" y="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187596"/>
            <a:ext cx="10845948" cy="74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95"/>
              </a:lnSpc>
            </a:pPr>
            <a:r>
              <a:rPr lang="en-US" sz="5695" spc="96">
                <a:solidFill>
                  <a:srgbClr val="F4663A"/>
                </a:solidFill>
                <a:latin typeface="League Spartan Bold"/>
              </a:rPr>
              <a:t>LAPICC EXTRA MURO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020889"/>
            <a:ext cx="16191914" cy="1065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80"/>
              </a:lnSpc>
            </a:pPr>
            <a:r>
              <a:rPr lang="en-US" sz="3057" spc="51">
                <a:solidFill>
                  <a:srgbClr val="696767"/>
                </a:solidFill>
                <a:latin typeface="Montserrat Medium"/>
              </a:rPr>
              <a:t>EXTENSÕES DO LAPICC” – OS PROGRAMAS ONLINE ESTÃO SENDO IMPLANTADOS EM OUTRAS UNIVERSIDADES – PARCERIA COM A UNIVASF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6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461885" y="0"/>
            <a:ext cx="7826115" cy="10294018"/>
          </a:xfrm>
          <a:custGeom>
            <a:avLst/>
            <a:gdLst/>
            <a:ahLst/>
            <a:cxnLst/>
            <a:rect l="l" t="t" r="r" b="b"/>
            <a:pathLst>
              <a:path w="7826115" h="10294018">
                <a:moveTo>
                  <a:pt x="0" y="0"/>
                </a:moveTo>
                <a:lnTo>
                  <a:pt x="7826115" y="0"/>
                </a:lnTo>
                <a:lnTo>
                  <a:pt x="7826115" y="10294018"/>
                </a:lnTo>
                <a:lnTo>
                  <a:pt x="0" y="10294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479" r="-55575"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13789057" y="8222582"/>
            <a:ext cx="2274992" cy="2274992"/>
          </a:xfrm>
          <a:custGeom>
            <a:avLst/>
            <a:gdLst/>
            <a:ahLst/>
            <a:cxnLst/>
            <a:rect l="l" t="t" r="r" b="b"/>
            <a:pathLst>
              <a:path w="2274992" h="2274992">
                <a:moveTo>
                  <a:pt x="0" y="2274992"/>
                </a:moveTo>
                <a:lnTo>
                  <a:pt x="2274992" y="2274992"/>
                </a:lnTo>
                <a:lnTo>
                  <a:pt x="2274992" y="0"/>
                </a:lnTo>
                <a:lnTo>
                  <a:pt x="0" y="0"/>
                </a:lnTo>
                <a:lnTo>
                  <a:pt x="0" y="2274992"/>
                </a:lnTo>
                <a:close/>
              </a:path>
            </a:pathLst>
          </a:custGeom>
          <a:blipFill>
            <a:blip r:embed="rId3">
              <a:alphaModFix amt="64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6238650" y="5739934"/>
            <a:ext cx="2274992" cy="2274992"/>
          </a:xfrm>
          <a:custGeom>
            <a:avLst/>
            <a:gdLst/>
            <a:ahLst/>
            <a:cxnLst/>
            <a:rect l="l" t="t" r="r" b="b"/>
            <a:pathLst>
              <a:path w="2274992" h="2274992">
                <a:moveTo>
                  <a:pt x="2274992" y="2274992"/>
                </a:moveTo>
                <a:lnTo>
                  <a:pt x="0" y="2274992"/>
                </a:lnTo>
                <a:lnTo>
                  <a:pt x="0" y="0"/>
                </a:lnTo>
                <a:lnTo>
                  <a:pt x="2274992" y="0"/>
                </a:lnTo>
                <a:lnTo>
                  <a:pt x="2274992" y="2274992"/>
                </a:lnTo>
                <a:close/>
              </a:path>
            </a:pathLst>
          </a:custGeom>
          <a:blipFill>
            <a:blip r:embed="rId3">
              <a:alphaModFix amt="64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08796" y="8222582"/>
            <a:ext cx="2274992" cy="2274992"/>
          </a:xfrm>
          <a:custGeom>
            <a:avLst/>
            <a:gdLst/>
            <a:ahLst/>
            <a:cxnLst/>
            <a:rect l="l" t="t" r="r" b="b"/>
            <a:pathLst>
              <a:path w="2274992" h="2274992">
                <a:moveTo>
                  <a:pt x="2274992" y="0"/>
                </a:moveTo>
                <a:lnTo>
                  <a:pt x="0" y="0"/>
                </a:lnTo>
                <a:lnTo>
                  <a:pt x="0" y="2274992"/>
                </a:lnTo>
                <a:lnTo>
                  <a:pt x="2274992" y="2274992"/>
                </a:lnTo>
                <a:lnTo>
                  <a:pt x="2274992" y="0"/>
                </a:lnTo>
                <a:close/>
              </a:path>
            </a:pathLst>
          </a:custGeom>
          <a:blipFill>
            <a:blip r:embed="rId3">
              <a:alphaModFix amt="64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6238650" y="8222582"/>
            <a:ext cx="2274992" cy="2274992"/>
          </a:xfrm>
          <a:custGeom>
            <a:avLst/>
            <a:gdLst/>
            <a:ahLst/>
            <a:cxnLst/>
            <a:rect l="l" t="t" r="r" b="b"/>
            <a:pathLst>
              <a:path w="2274992" h="2274992">
                <a:moveTo>
                  <a:pt x="2274992" y="0"/>
                </a:moveTo>
                <a:lnTo>
                  <a:pt x="0" y="0"/>
                </a:lnTo>
                <a:lnTo>
                  <a:pt x="0" y="2274992"/>
                </a:lnTo>
                <a:lnTo>
                  <a:pt x="2274992" y="2274992"/>
                </a:lnTo>
                <a:lnTo>
                  <a:pt x="2274992" y="0"/>
                </a:lnTo>
                <a:close/>
              </a:path>
            </a:pathLst>
          </a:custGeom>
          <a:blipFill>
            <a:blip r:embed="rId3">
              <a:alphaModFix amt="64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9365074" y="-373288"/>
            <a:ext cx="2274992" cy="2274992"/>
          </a:xfrm>
          <a:custGeom>
            <a:avLst/>
            <a:gdLst/>
            <a:ahLst/>
            <a:cxnLst/>
            <a:rect l="l" t="t" r="r" b="b"/>
            <a:pathLst>
              <a:path w="2274992" h="2274992">
                <a:moveTo>
                  <a:pt x="2274992" y="0"/>
                </a:moveTo>
                <a:lnTo>
                  <a:pt x="0" y="0"/>
                </a:lnTo>
                <a:lnTo>
                  <a:pt x="0" y="2274992"/>
                </a:lnTo>
                <a:lnTo>
                  <a:pt x="2274992" y="2274992"/>
                </a:lnTo>
                <a:lnTo>
                  <a:pt x="2274992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365074" y="2109360"/>
            <a:ext cx="2274992" cy="2274992"/>
          </a:xfrm>
          <a:custGeom>
            <a:avLst/>
            <a:gdLst/>
            <a:ahLst/>
            <a:cxnLst/>
            <a:rect l="l" t="t" r="r" b="b"/>
            <a:pathLst>
              <a:path w="2274992" h="2274992">
                <a:moveTo>
                  <a:pt x="0" y="0"/>
                </a:moveTo>
                <a:lnTo>
                  <a:pt x="2274992" y="0"/>
                </a:lnTo>
                <a:lnTo>
                  <a:pt x="2274992" y="2274992"/>
                </a:lnTo>
                <a:lnTo>
                  <a:pt x="0" y="2274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166196" y="3749631"/>
            <a:ext cx="6687401" cy="426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2" lvl="1" indent="-291466">
              <a:lnSpc>
                <a:spcPts val="3780"/>
              </a:lnSpc>
              <a:buFont typeface="Arial"/>
              <a:buChar char="•"/>
            </a:pPr>
            <a:r>
              <a:rPr lang="en-US" sz="2700" spc="45">
                <a:solidFill>
                  <a:srgbClr val="010101"/>
                </a:solidFill>
                <a:latin typeface="Montserrat Medium"/>
              </a:rPr>
              <a:t>UFJF </a:t>
            </a:r>
          </a:p>
          <a:p>
            <a:pPr marL="582932" lvl="1" indent="-291466">
              <a:lnSpc>
                <a:spcPts val="3780"/>
              </a:lnSpc>
              <a:buFont typeface="Arial"/>
              <a:buChar char="•"/>
            </a:pPr>
            <a:r>
              <a:rPr lang="en-US" sz="2700" spc="45">
                <a:solidFill>
                  <a:srgbClr val="010101"/>
                </a:solidFill>
                <a:latin typeface="Montserrat Medium"/>
              </a:rPr>
              <a:t>PUCRS </a:t>
            </a:r>
          </a:p>
          <a:p>
            <a:pPr marL="582932" lvl="1" indent="-291466">
              <a:lnSpc>
                <a:spcPts val="3780"/>
              </a:lnSpc>
              <a:buFont typeface="Arial"/>
              <a:buChar char="•"/>
            </a:pPr>
            <a:r>
              <a:rPr lang="en-US" sz="2700" spc="45">
                <a:solidFill>
                  <a:srgbClr val="010101"/>
                </a:solidFill>
                <a:latin typeface="Montserrat Medium"/>
              </a:rPr>
              <a:t>UFMG </a:t>
            </a:r>
          </a:p>
          <a:p>
            <a:pPr marL="582932" lvl="1" indent="-291466">
              <a:lnSpc>
                <a:spcPts val="3780"/>
              </a:lnSpc>
              <a:buFont typeface="Arial"/>
              <a:buChar char="•"/>
            </a:pPr>
            <a:r>
              <a:rPr lang="en-US" sz="2700" spc="45">
                <a:solidFill>
                  <a:srgbClr val="010101"/>
                </a:solidFill>
                <a:latin typeface="Montserrat Medium"/>
              </a:rPr>
              <a:t>UFBA</a:t>
            </a:r>
          </a:p>
          <a:p>
            <a:pPr marL="582932" lvl="1" indent="-291466">
              <a:lnSpc>
                <a:spcPts val="3780"/>
              </a:lnSpc>
              <a:buFont typeface="Arial"/>
              <a:buChar char="•"/>
            </a:pPr>
            <a:r>
              <a:rPr lang="en-US" sz="2700" spc="45">
                <a:solidFill>
                  <a:srgbClr val="010101"/>
                </a:solidFill>
                <a:latin typeface="Montserrat Medium"/>
              </a:rPr>
              <a:t>PARADIGMA </a:t>
            </a:r>
          </a:p>
          <a:p>
            <a:pPr marL="582932" lvl="1" indent="-291466">
              <a:lnSpc>
                <a:spcPts val="3780"/>
              </a:lnSpc>
              <a:buFont typeface="Arial"/>
              <a:buChar char="•"/>
            </a:pPr>
            <a:r>
              <a:rPr lang="en-US" sz="2700" spc="45">
                <a:solidFill>
                  <a:srgbClr val="010101"/>
                </a:solidFill>
                <a:latin typeface="Montserrat Medium"/>
              </a:rPr>
              <a:t>InTCC </a:t>
            </a:r>
          </a:p>
          <a:p>
            <a:pPr marL="582932" lvl="1" indent="-291466">
              <a:lnSpc>
                <a:spcPts val="3780"/>
              </a:lnSpc>
              <a:buFont typeface="Arial"/>
              <a:buChar char="•"/>
            </a:pPr>
            <a:r>
              <a:rPr lang="en-US" sz="2700" spc="45">
                <a:solidFill>
                  <a:srgbClr val="010101"/>
                </a:solidFill>
                <a:latin typeface="Montserrat Medium"/>
              </a:rPr>
              <a:t>EERP </a:t>
            </a:r>
          </a:p>
          <a:p>
            <a:pPr marL="582932" lvl="1" indent="-291466">
              <a:lnSpc>
                <a:spcPts val="3780"/>
              </a:lnSpc>
              <a:buFont typeface="Arial"/>
              <a:buChar char="•"/>
            </a:pPr>
            <a:r>
              <a:rPr lang="en-US" sz="2700" spc="45">
                <a:solidFill>
                  <a:srgbClr val="010101"/>
                </a:solidFill>
                <a:latin typeface="Montserrat Medium"/>
              </a:rPr>
              <a:t>FFCLRP</a:t>
            </a:r>
          </a:p>
          <a:p>
            <a:pPr marL="582932" lvl="1" indent="-291466">
              <a:lnSpc>
                <a:spcPts val="3780"/>
              </a:lnSpc>
              <a:buFont typeface="Arial"/>
              <a:buChar char="•"/>
            </a:pPr>
            <a:r>
              <a:rPr lang="en-US" sz="2700" spc="45">
                <a:solidFill>
                  <a:srgbClr val="010101"/>
                </a:solidFill>
                <a:latin typeface="Montserrat Medium"/>
              </a:rPr>
              <a:t>ConectaLab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1309976"/>
            <a:ext cx="8336374" cy="173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5"/>
              </a:lnSpc>
            </a:pPr>
            <a:r>
              <a:rPr lang="en-US" sz="6695" spc="113">
                <a:solidFill>
                  <a:srgbClr val="EAE8DB"/>
                </a:solidFill>
                <a:latin typeface="League Spartan Bold"/>
              </a:rPr>
              <a:t>PARCERIAS NACIONAIS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461885" y="-7018"/>
            <a:ext cx="7826115" cy="10294018"/>
          </a:xfrm>
          <a:custGeom>
            <a:avLst/>
            <a:gdLst/>
            <a:ahLst/>
            <a:cxnLst/>
            <a:rect l="l" t="t" r="r" b="b"/>
            <a:pathLst>
              <a:path w="7826115" h="10294018">
                <a:moveTo>
                  <a:pt x="0" y="0"/>
                </a:moveTo>
                <a:lnTo>
                  <a:pt x="7826115" y="0"/>
                </a:lnTo>
                <a:lnTo>
                  <a:pt x="7826115" y="10294018"/>
                </a:lnTo>
                <a:lnTo>
                  <a:pt x="0" y="10294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56" r="-85567"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13789057" y="8222582"/>
            <a:ext cx="2274992" cy="2274992"/>
          </a:xfrm>
          <a:custGeom>
            <a:avLst/>
            <a:gdLst/>
            <a:ahLst/>
            <a:cxnLst/>
            <a:rect l="l" t="t" r="r" b="b"/>
            <a:pathLst>
              <a:path w="2274992" h="2274992">
                <a:moveTo>
                  <a:pt x="0" y="2274992"/>
                </a:moveTo>
                <a:lnTo>
                  <a:pt x="2274992" y="2274992"/>
                </a:lnTo>
                <a:lnTo>
                  <a:pt x="2274992" y="0"/>
                </a:lnTo>
                <a:lnTo>
                  <a:pt x="0" y="0"/>
                </a:lnTo>
                <a:lnTo>
                  <a:pt x="0" y="2274992"/>
                </a:lnTo>
                <a:close/>
              </a:path>
            </a:pathLst>
          </a:custGeom>
          <a:blipFill>
            <a:blip r:embed="rId3">
              <a:alphaModFix amt="64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6238650" y="5739934"/>
            <a:ext cx="2274992" cy="2274992"/>
          </a:xfrm>
          <a:custGeom>
            <a:avLst/>
            <a:gdLst/>
            <a:ahLst/>
            <a:cxnLst/>
            <a:rect l="l" t="t" r="r" b="b"/>
            <a:pathLst>
              <a:path w="2274992" h="2274992">
                <a:moveTo>
                  <a:pt x="2274992" y="2274992"/>
                </a:moveTo>
                <a:lnTo>
                  <a:pt x="0" y="2274992"/>
                </a:lnTo>
                <a:lnTo>
                  <a:pt x="0" y="0"/>
                </a:lnTo>
                <a:lnTo>
                  <a:pt x="2274992" y="0"/>
                </a:lnTo>
                <a:lnTo>
                  <a:pt x="2274992" y="2274992"/>
                </a:lnTo>
                <a:close/>
              </a:path>
            </a:pathLst>
          </a:custGeom>
          <a:blipFill>
            <a:blip r:embed="rId3">
              <a:alphaModFix amt="64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08796" y="8222582"/>
            <a:ext cx="2274992" cy="2274992"/>
          </a:xfrm>
          <a:custGeom>
            <a:avLst/>
            <a:gdLst/>
            <a:ahLst/>
            <a:cxnLst/>
            <a:rect l="l" t="t" r="r" b="b"/>
            <a:pathLst>
              <a:path w="2274992" h="2274992">
                <a:moveTo>
                  <a:pt x="2274992" y="0"/>
                </a:moveTo>
                <a:lnTo>
                  <a:pt x="0" y="0"/>
                </a:lnTo>
                <a:lnTo>
                  <a:pt x="0" y="2274992"/>
                </a:lnTo>
                <a:lnTo>
                  <a:pt x="2274992" y="2274992"/>
                </a:lnTo>
                <a:lnTo>
                  <a:pt x="2274992" y="0"/>
                </a:lnTo>
                <a:close/>
              </a:path>
            </a:pathLst>
          </a:custGeom>
          <a:blipFill>
            <a:blip r:embed="rId3">
              <a:alphaModFix amt="64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6238650" y="8222582"/>
            <a:ext cx="2274992" cy="2274992"/>
          </a:xfrm>
          <a:custGeom>
            <a:avLst/>
            <a:gdLst/>
            <a:ahLst/>
            <a:cxnLst/>
            <a:rect l="l" t="t" r="r" b="b"/>
            <a:pathLst>
              <a:path w="2274992" h="2274992">
                <a:moveTo>
                  <a:pt x="2274992" y="0"/>
                </a:moveTo>
                <a:lnTo>
                  <a:pt x="0" y="0"/>
                </a:lnTo>
                <a:lnTo>
                  <a:pt x="0" y="2274992"/>
                </a:lnTo>
                <a:lnTo>
                  <a:pt x="2274992" y="2274992"/>
                </a:lnTo>
                <a:lnTo>
                  <a:pt x="2274992" y="0"/>
                </a:lnTo>
                <a:close/>
              </a:path>
            </a:pathLst>
          </a:custGeom>
          <a:blipFill>
            <a:blip r:embed="rId3">
              <a:alphaModFix amt="64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9365074" y="-373288"/>
            <a:ext cx="2274992" cy="2274992"/>
          </a:xfrm>
          <a:custGeom>
            <a:avLst/>
            <a:gdLst/>
            <a:ahLst/>
            <a:cxnLst/>
            <a:rect l="l" t="t" r="r" b="b"/>
            <a:pathLst>
              <a:path w="2274992" h="2274992">
                <a:moveTo>
                  <a:pt x="2274992" y="0"/>
                </a:moveTo>
                <a:lnTo>
                  <a:pt x="0" y="0"/>
                </a:lnTo>
                <a:lnTo>
                  <a:pt x="0" y="2274992"/>
                </a:lnTo>
                <a:lnTo>
                  <a:pt x="2274992" y="2274992"/>
                </a:lnTo>
                <a:lnTo>
                  <a:pt x="2274992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365074" y="2109360"/>
            <a:ext cx="2274992" cy="2274992"/>
          </a:xfrm>
          <a:custGeom>
            <a:avLst/>
            <a:gdLst/>
            <a:ahLst/>
            <a:cxnLst/>
            <a:rect l="l" t="t" r="r" b="b"/>
            <a:pathLst>
              <a:path w="2274992" h="2274992">
                <a:moveTo>
                  <a:pt x="0" y="0"/>
                </a:moveTo>
                <a:lnTo>
                  <a:pt x="2274992" y="0"/>
                </a:lnTo>
                <a:lnTo>
                  <a:pt x="2274992" y="2274992"/>
                </a:lnTo>
                <a:lnTo>
                  <a:pt x="0" y="2274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166196" y="3749631"/>
            <a:ext cx="6687401" cy="3789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2" lvl="1" indent="-291466">
              <a:lnSpc>
                <a:spcPts val="3780"/>
              </a:lnSpc>
              <a:buFont typeface="Arial"/>
              <a:buChar char="•"/>
            </a:pPr>
            <a:r>
              <a:rPr lang="en-US" sz="2700" spc="45">
                <a:solidFill>
                  <a:srgbClr val="010101"/>
                </a:solidFill>
                <a:latin typeface="Montserrat Medium"/>
              </a:rPr>
              <a:t>Universidade de Lisboa</a:t>
            </a:r>
          </a:p>
          <a:p>
            <a:pPr marL="582932" lvl="1" indent="-291466">
              <a:lnSpc>
                <a:spcPts val="3780"/>
              </a:lnSpc>
              <a:buFont typeface="Arial"/>
              <a:buChar char="•"/>
            </a:pPr>
            <a:r>
              <a:rPr lang="en-US" sz="2700" spc="45">
                <a:solidFill>
                  <a:srgbClr val="010101"/>
                </a:solidFill>
                <a:latin typeface="Montserrat Medium"/>
              </a:rPr>
              <a:t>Universidade de Granada</a:t>
            </a:r>
          </a:p>
          <a:p>
            <a:pPr marL="582932" lvl="1" indent="-291466">
              <a:lnSpc>
                <a:spcPts val="3780"/>
              </a:lnSpc>
              <a:buFont typeface="Arial"/>
              <a:buChar char="•"/>
            </a:pPr>
            <a:r>
              <a:rPr lang="en-US" sz="2700" spc="45">
                <a:solidFill>
                  <a:srgbClr val="010101"/>
                </a:solidFill>
                <a:latin typeface="Montserrat Medium"/>
              </a:rPr>
              <a:t>Universidade de Oviedo</a:t>
            </a:r>
          </a:p>
          <a:p>
            <a:pPr marL="582932" lvl="1" indent="-291466">
              <a:lnSpc>
                <a:spcPts val="3780"/>
              </a:lnSpc>
              <a:buFont typeface="Arial"/>
              <a:buChar char="•"/>
            </a:pPr>
            <a:r>
              <a:rPr lang="en-US" sz="2700" spc="45">
                <a:solidFill>
                  <a:srgbClr val="010101"/>
                </a:solidFill>
                <a:latin typeface="Montserrat Medium"/>
              </a:rPr>
              <a:t>Universidade de Boston</a:t>
            </a:r>
          </a:p>
          <a:p>
            <a:pPr marL="582932" lvl="1" indent="-291466">
              <a:lnSpc>
                <a:spcPts val="3780"/>
              </a:lnSpc>
              <a:buFont typeface="Arial"/>
              <a:buChar char="•"/>
            </a:pPr>
            <a:r>
              <a:rPr lang="en-US" sz="2700" spc="45">
                <a:solidFill>
                  <a:srgbClr val="010101"/>
                </a:solidFill>
                <a:latin typeface="Montserrat Medium"/>
              </a:rPr>
              <a:t>Universidade de Buenos Aires</a:t>
            </a:r>
          </a:p>
          <a:p>
            <a:pPr marL="582932" lvl="1" indent="-291466">
              <a:lnSpc>
                <a:spcPts val="3780"/>
              </a:lnSpc>
              <a:buFont typeface="Arial"/>
              <a:buChar char="•"/>
            </a:pPr>
            <a:r>
              <a:rPr lang="en-US" sz="2700" spc="45">
                <a:solidFill>
                  <a:srgbClr val="010101"/>
                </a:solidFill>
                <a:latin typeface="Montserrat Medium"/>
              </a:rPr>
              <a:t>Universidade do Minho</a:t>
            </a:r>
          </a:p>
          <a:p>
            <a:pPr marL="582932" lvl="1" indent="-291466">
              <a:lnSpc>
                <a:spcPts val="3780"/>
              </a:lnSpc>
              <a:buFont typeface="Arial"/>
              <a:buChar char="•"/>
            </a:pPr>
            <a:r>
              <a:rPr lang="en-US" sz="2700" spc="45">
                <a:solidFill>
                  <a:srgbClr val="010101"/>
                </a:solidFill>
                <a:latin typeface="Montserrat Medium"/>
              </a:rPr>
              <a:t>Universidade de Coimbra</a:t>
            </a:r>
          </a:p>
          <a:p>
            <a:pPr marL="582932" lvl="1" indent="-291466">
              <a:lnSpc>
                <a:spcPts val="3780"/>
              </a:lnSpc>
              <a:buFont typeface="Arial"/>
              <a:buChar char="•"/>
            </a:pPr>
            <a:r>
              <a:rPr lang="en-US" sz="2700" spc="45">
                <a:solidFill>
                  <a:srgbClr val="010101"/>
                </a:solidFill>
                <a:latin typeface="Montserrat Medium"/>
              </a:rPr>
              <a:t>Universidade de Linköping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1309976"/>
            <a:ext cx="8336374" cy="173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5"/>
              </a:lnSpc>
            </a:pPr>
            <a:r>
              <a:rPr lang="en-US" sz="6695" spc="113">
                <a:solidFill>
                  <a:srgbClr val="696767"/>
                </a:solidFill>
                <a:latin typeface="League Spartan Bold"/>
              </a:rPr>
              <a:t>PARCERIAS INTERNACIONAIS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2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7153320"/>
          </a:xfrm>
          <a:custGeom>
            <a:avLst/>
            <a:gdLst/>
            <a:ahLst/>
            <a:cxnLst/>
            <a:rect l="l" t="t" r="r" b="b"/>
            <a:pathLst>
              <a:path w="18288000" h="7153320">
                <a:moveTo>
                  <a:pt x="0" y="0"/>
                </a:moveTo>
                <a:lnTo>
                  <a:pt x="18288000" y="0"/>
                </a:lnTo>
                <a:lnTo>
                  <a:pt x="18288000" y="7153320"/>
                </a:lnTo>
                <a:lnTo>
                  <a:pt x="0" y="71533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120" b="-5231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8193403"/>
            <a:ext cx="13955860" cy="939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7000" spc="119">
                <a:solidFill>
                  <a:srgbClr val="EAE8DB"/>
                </a:solidFill>
                <a:latin typeface="League Spartan Bold"/>
              </a:rPr>
              <a:t>INICIAÇÃO CIENTÍFICA</a:t>
            </a:r>
          </a:p>
        </p:txBody>
      </p:sp>
      <p:sp>
        <p:nvSpPr>
          <p:cNvPr id="4" name="Freeform 4"/>
          <p:cNvSpPr/>
          <p:nvPr/>
        </p:nvSpPr>
        <p:spPr>
          <a:xfrm flipV="1">
            <a:off x="14391848" y="8512839"/>
            <a:ext cx="1984735" cy="1984735"/>
          </a:xfrm>
          <a:custGeom>
            <a:avLst/>
            <a:gdLst/>
            <a:ahLst/>
            <a:cxnLst/>
            <a:rect l="l" t="t" r="r" b="b"/>
            <a:pathLst>
              <a:path w="1984735" h="1984735">
                <a:moveTo>
                  <a:pt x="0" y="1984735"/>
                </a:moveTo>
                <a:lnTo>
                  <a:pt x="1984735" y="1984735"/>
                </a:lnTo>
                <a:lnTo>
                  <a:pt x="1984735" y="0"/>
                </a:lnTo>
                <a:lnTo>
                  <a:pt x="0" y="0"/>
                </a:lnTo>
                <a:lnTo>
                  <a:pt x="0" y="1984735"/>
                </a:lnTo>
                <a:close/>
              </a:path>
            </a:pathLst>
          </a:custGeom>
          <a:blipFill>
            <a:blip r:embed="rId3">
              <a:alphaModFix amt="21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16528907" y="6346942"/>
            <a:ext cx="1984735" cy="1984735"/>
          </a:xfrm>
          <a:custGeom>
            <a:avLst/>
            <a:gdLst/>
            <a:ahLst/>
            <a:cxnLst/>
            <a:rect l="l" t="t" r="r" b="b"/>
            <a:pathLst>
              <a:path w="1984735" h="1984735">
                <a:moveTo>
                  <a:pt x="1984735" y="1984735"/>
                </a:moveTo>
                <a:lnTo>
                  <a:pt x="0" y="1984735"/>
                </a:lnTo>
                <a:lnTo>
                  <a:pt x="0" y="0"/>
                </a:lnTo>
                <a:lnTo>
                  <a:pt x="1984735" y="0"/>
                </a:lnTo>
                <a:lnTo>
                  <a:pt x="1984735" y="1984735"/>
                </a:lnTo>
                <a:close/>
              </a:path>
            </a:pathLst>
          </a:custGeom>
          <a:blipFill>
            <a:blip r:embed="rId3">
              <a:alphaModFix amt="21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6528907" y="8512839"/>
            <a:ext cx="1984735" cy="1984735"/>
          </a:xfrm>
          <a:custGeom>
            <a:avLst/>
            <a:gdLst/>
            <a:ahLst/>
            <a:cxnLst/>
            <a:rect l="l" t="t" r="r" b="b"/>
            <a:pathLst>
              <a:path w="1984735" h="1984735">
                <a:moveTo>
                  <a:pt x="1984735" y="0"/>
                </a:moveTo>
                <a:lnTo>
                  <a:pt x="0" y="0"/>
                </a:lnTo>
                <a:lnTo>
                  <a:pt x="0" y="1984735"/>
                </a:lnTo>
                <a:lnTo>
                  <a:pt x="1984735" y="1984735"/>
                </a:lnTo>
                <a:lnTo>
                  <a:pt x="1984735" y="0"/>
                </a:lnTo>
                <a:close/>
              </a:path>
            </a:pathLst>
          </a:custGeom>
          <a:blipFill>
            <a:blip r:embed="rId3">
              <a:alphaModFix amt="21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222583" y="-162790"/>
            <a:ext cx="2274992" cy="2274992"/>
          </a:xfrm>
          <a:custGeom>
            <a:avLst/>
            <a:gdLst/>
            <a:ahLst/>
            <a:cxnLst/>
            <a:rect l="l" t="t" r="r" b="b"/>
            <a:pathLst>
              <a:path w="2274992" h="2274992">
                <a:moveTo>
                  <a:pt x="2274992" y="0"/>
                </a:moveTo>
                <a:lnTo>
                  <a:pt x="0" y="0"/>
                </a:lnTo>
                <a:lnTo>
                  <a:pt x="0" y="2274992"/>
                </a:lnTo>
                <a:lnTo>
                  <a:pt x="2274992" y="2274992"/>
                </a:lnTo>
                <a:lnTo>
                  <a:pt x="2274992" y="0"/>
                </a:lnTo>
                <a:close/>
              </a:path>
            </a:pathLst>
          </a:custGeom>
          <a:blipFill>
            <a:blip r:embed="rId3">
              <a:alphaModFix amt="21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22583" y="2319858"/>
            <a:ext cx="2274992" cy="2274992"/>
          </a:xfrm>
          <a:custGeom>
            <a:avLst/>
            <a:gdLst/>
            <a:ahLst/>
            <a:cxnLst/>
            <a:rect l="l" t="t" r="r" b="b"/>
            <a:pathLst>
              <a:path w="2274992" h="2274992">
                <a:moveTo>
                  <a:pt x="0" y="0"/>
                </a:moveTo>
                <a:lnTo>
                  <a:pt x="2274992" y="0"/>
                </a:lnTo>
                <a:lnTo>
                  <a:pt x="2274992" y="2274992"/>
                </a:lnTo>
                <a:lnTo>
                  <a:pt x="0" y="2274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0"/>
            <a:ext cx="18288000" cy="7153320"/>
          </a:xfrm>
          <a:custGeom>
            <a:avLst/>
            <a:gdLst/>
            <a:ahLst/>
            <a:cxnLst/>
            <a:rect l="l" t="t" r="r" b="b"/>
            <a:pathLst>
              <a:path w="18288000" h="7153320">
                <a:moveTo>
                  <a:pt x="0" y="0"/>
                </a:moveTo>
                <a:lnTo>
                  <a:pt x="18288000" y="0"/>
                </a:lnTo>
                <a:lnTo>
                  <a:pt x="18288000" y="7153320"/>
                </a:lnTo>
                <a:lnTo>
                  <a:pt x="0" y="71533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6068" r="-3293" b="-50202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11619" y="3209792"/>
            <a:ext cx="2788334" cy="278833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8D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588047" y="3209792"/>
            <a:ext cx="2788334" cy="278833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8D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6042828" y="7691209"/>
            <a:ext cx="2964859" cy="2964859"/>
          </a:xfrm>
          <a:custGeom>
            <a:avLst/>
            <a:gdLst/>
            <a:ahLst/>
            <a:cxnLst/>
            <a:rect l="l" t="t" r="r" b="b"/>
            <a:pathLst>
              <a:path w="2964859" h="2964859">
                <a:moveTo>
                  <a:pt x="0" y="0"/>
                </a:moveTo>
                <a:lnTo>
                  <a:pt x="2964859" y="0"/>
                </a:lnTo>
                <a:lnTo>
                  <a:pt x="2964859" y="2964859"/>
                </a:lnTo>
                <a:lnTo>
                  <a:pt x="0" y="29648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400000">
            <a:off x="12509782" y="7691209"/>
            <a:ext cx="2964859" cy="2964859"/>
          </a:xfrm>
          <a:custGeom>
            <a:avLst/>
            <a:gdLst/>
            <a:ahLst/>
            <a:cxnLst/>
            <a:rect l="l" t="t" r="r" b="b"/>
            <a:pathLst>
              <a:path w="2964859" h="2964859">
                <a:moveTo>
                  <a:pt x="0" y="0"/>
                </a:moveTo>
                <a:lnTo>
                  <a:pt x="2964858" y="0"/>
                </a:lnTo>
                <a:lnTo>
                  <a:pt x="2964858" y="2964859"/>
                </a:lnTo>
                <a:lnTo>
                  <a:pt x="0" y="29648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00000">
            <a:off x="15743258" y="7691209"/>
            <a:ext cx="2964859" cy="2964859"/>
          </a:xfrm>
          <a:custGeom>
            <a:avLst/>
            <a:gdLst/>
            <a:ahLst/>
            <a:cxnLst/>
            <a:rect l="l" t="t" r="r" b="b"/>
            <a:pathLst>
              <a:path w="2964859" h="2964859">
                <a:moveTo>
                  <a:pt x="0" y="0"/>
                </a:moveTo>
                <a:lnTo>
                  <a:pt x="2964859" y="0"/>
                </a:lnTo>
                <a:lnTo>
                  <a:pt x="2964859" y="2964859"/>
                </a:lnTo>
                <a:lnTo>
                  <a:pt x="0" y="29648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 flipH="1">
            <a:off x="9276305" y="7691209"/>
            <a:ext cx="2964859" cy="2964859"/>
          </a:xfrm>
          <a:custGeom>
            <a:avLst/>
            <a:gdLst/>
            <a:ahLst/>
            <a:cxnLst/>
            <a:rect l="l" t="t" r="r" b="b"/>
            <a:pathLst>
              <a:path w="2964859" h="2964859">
                <a:moveTo>
                  <a:pt x="2964858" y="0"/>
                </a:moveTo>
                <a:lnTo>
                  <a:pt x="0" y="0"/>
                </a:lnTo>
                <a:lnTo>
                  <a:pt x="0" y="2964859"/>
                </a:lnTo>
                <a:lnTo>
                  <a:pt x="2964858" y="2964859"/>
                </a:lnTo>
                <a:lnTo>
                  <a:pt x="2964858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00000" flipH="1" flipV="1">
            <a:off x="2809351" y="7691209"/>
            <a:ext cx="2964859" cy="2964859"/>
          </a:xfrm>
          <a:custGeom>
            <a:avLst/>
            <a:gdLst/>
            <a:ahLst/>
            <a:cxnLst/>
            <a:rect l="l" t="t" r="r" b="b"/>
            <a:pathLst>
              <a:path w="2964859" h="2964859">
                <a:moveTo>
                  <a:pt x="2964859" y="2964859"/>
                </a:moveTo>
                <a:lnTo>
                  <a:pt x="0" y="2964859"/>
                </a:lnTo>
                <a:lnTo>
                  <a:pt x="0" y="0"/>
                </a:lnTo>
                <a:lnTo>
                  <a:pt x="2964859" y="0"/>
                </a:lnTo>
                <a:lnTo>
                  <a:pt x="2964859" y="2964859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 flipH="1">
            <a:off x="-424126" y="7691209"/>
            <a:ext cx="2964859" cy="2964859"/>
          </a:xfrm>
          <a:custGeom>
            <a:avLst/>
            <a:gdLst/>
            <a:ahLst/>
            <a:cxnLst/>
            <a:rect l="l" t="t" r="r" b="b"/>
            <a:pathLst>
              <a:path w="2964859" h="2964859">
                <a:moveTo>
                  <a:pt x="2964859" y="0"/>
                </a:moveTo>
                <a:lnTo>
                  <a:pt x="0" y="0"/>
                </a:lnTo>
                <a:lnTo>
                  <a:pt x="0" y="2964859"/>
                </a:lnTo>
                <a:lnTo>
                  <a:pt x="2964859" y="2964859"/>
                </a:lnTo>
                <a:lnTo>
                  <a:pt x="2964859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AutoShape 14"/>
          <p:cNvSpPr/>
          <p:nvPr/>
        </p:nvSpPr>
        <p:spPr>
          <a:xfrm rot="18639">
            <a:off x="5983668" y="4565859"/>
            <a:ext cx="1482451" cy="0"/>
          </a:xfrm>
          <a:prstGeom prst="line">
            <a:avLst/>
          </a:prstGeom>
          <a:ln w="76200" cap="flat">
            <a:solidFill>
              <a:srgbClr val="EAE8D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rot="18639">
            <a:off x="10821881" y="4565859"/>
            <a:ext cx="1482451" cy="0"/>
          </a:xfrm>
          <a:prstGeom prst="line">
            <a:avLst/>
          </a:prstGeom>
          <a:ln w="76200" cap="flat">
            <a:solidFill>
              <a:srgbClr val="EAE8D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Freeform 16"/>
          <p:cNvSpPr/>
          <p:nvPr/>
        </p:nvSpPr>
        <p:spPr>
          <a:xfrm>
            <a:off x="3635041" y="3742910"/>
            <a:ext cx="1313478" cy="1749184"/>
          </a:xfrm>
          <a:custGeom>
            <a:avLst/>
            <a:gdLst/>
            <a:ahLst/>
            <a:cxnLst/>
            <a:rect l="l" t="t" r="r" b="b"/>
            <a:pathLst>
              <a:path w="1313478" h="1749184">
                <a:moveTo>
                  <a:pt x="0" y="0"/>
                </a:moveTo>
                <a:lnTo>
                  <a:pt x="1313478" y="0"/>
                </a:lnTo>
                <a:lnTo>
                  <a:pt x="1313478" y="1749184"/>
                </a:lnTo>
                <a:lnTo>
                  <a:pt x="0" y="1749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7747601" y="3251910"/>
            <a:ext cx="2788334" cy="278833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8DB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3041874" y="3859889"/>
            <a:ext cx="1900674" cy="1572375"/>
          </a:xfrm>
          <a:custGeom>
            <a:avLst/>
            <a:gdLst/>
            <a:ahLst/>
            <a:cxnLst/>
            <a:rect l="l" t="t" r="r" b="b"/>
            <a:pathLst>
              <a:path w="1900674" h="1572375">
                <a:moveTo>
                  <a:pt x="0" y="0"/>
                </a:moveTo>
                <a:lnTo>
                  <a:pt x="1900674" y="0"/>
                </a:lnTo>
                <a:lnTo>
                  <a:pt x="1900674" y="1572376"/>
                </a:lnTo>
                <a:lnTo>
                  <a:pt x="0" y="15723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277260" y="3798153"/>
            <a:ext cx="1523931" cy="1546424"/>
          </a:xfrm>
          <a:custGeom>
            <a:avLst/>
            <a:gdLst/>
            <a:ahLst/>
            <a:cxnLst/>
            <a:rect l="l" t="t" r="r" b="b"/>
            <a:pathLst>
              <a:path w="1523931" h="1546424">
                <a:moveTo>
                  <a:pt x="0" y="0"/>
                </a:moveTo>
                <a:lnTo>
                  <a:pt x="1523930" y="0"/>
                </a:lnTo>
                <a:lnTo>
                  <a:pt x="1523930" y="1546424"/>
                </a:lnTo>
                <a:lnTo>
                  <a:pt x="0" y="15464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2432988" y="6440849"/>
            <a:ext cx="3745597" cy="721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 spc="71">
                <a:solidFill>
                  <a:srgbClr val="696767"/>
                </a:solidFill>
                <a:latin typeface="League Spartan Bold"/>
              </a:rPr>
              <a:t>PESQUISA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269197" y="6440849"/>
            <a:ext cx="3745597" cy="721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 spc="71">
                <a:solidFill>
                  <a:srgbClr val="696767"/>
                </a:solidFill>
                <a:latin typeface="League Spartan Bold"/>
              </a:rPr>
              <a:t>ENSINO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109415" y="6440849"/>
            <a:ext cx="3745597" cy="721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79"/>
              </a:lnSpc>
              <a:spcBef>
                <a:spcPct val="0"/>
              </a:spcBef>
            </a:pPr>
            <a:r>
              <a:rPr lang="en-US" sz="4199" spc="71">
                <a:solidFill>
                  <a:srgbClr val="696767"/>
                </a:solidFill>
                <a:latin typeface="League Spartan Bold"/>
              </a:rPr>
              <a:t>EXTENSÃO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804091" y="1104900"/>
            <a:ext cx="10675808" cy="1182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7"/>
              </a:lnSpc>
            </a:pPr>
            <a:r>
              <a:rPr lang="en-US" sz="4537" spc="77">
                <a:solidFill>
                  <a:srgbClr val="696767"/>
                </a:solidFill>
                <a:latin typeface="League Spartan Bold"/>
              </a:rPr>
              <a:t>INDISSOCIABILIDADE ENTRE OS 3 SEGUINTES FATORES: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5A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7392319" y="7124020"/>
            <a:ext cx="3544797" cy="3544797"/>
          </a:xfrm>
          <a:custGeom>
            <a:avLst/>
            <a:gdLst/>
            <a:ahLst/>
            <a:cxnLst/>
            <a:rect l="l" t="t" r="r" b="b"/>
            <a:pathLst>
              <a:path w="3544797" h="3544797">
                <a:moveTo>
                  <a:pt x="0" y="0"/>
                </a:moveTo>
                <a:lnTo>
                  <a:pt x="3544796" y="0"/>
                </a:lnTo>
                <a:lnTo>
                  <a:pt x="3544796" y="3544796"/>
                </a:lnTo>
                <a:lnTo>
                  <a:pt x="0" y="35447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15134804" y="7124020"/>
            <a:ext cx="3544797" cy="3544797"/>
          </a:xfrm>
          <a:custGeom>
            <a:avLst/>
            <a:gdLst/>
            <a:ahLst/>
            <a:cxnLst/>
            <a:rect l="l" t="t" r="r" b="b"/>
            <a:pathLst>
              <a:path w="3544797" h="3544797">
                <a:moveTo>
                  <a:pt x="0" y="0"/>
                </a:moveTo>
                <a:lnTo>
                  <a:pt x="3544797" y="0"/>
                </a:lnTo>
                <a:lnTo>
                  <a:pt x="3544797" y="3544796"/>
                </a:lnTo>
                <a:lnTo>
                  <a:pt x="0" y="35447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 flipH="1">
            <a:off x="11260676" y="7124020"/>
            <a:ext cx="3544797" cy="3544797"/>
          </a:xfrm>
          <a:custGeom>
            <a:avLst/>
            <a:gdLst/>
            <a:ahLst/>
            <a:cxnLst/>
            <a:rect l="l" t="t" r="r" b="b"/>
            <a:pathLst>
              <a:path w="3544797" h="3544797">
                <a:moveTo>
                  <a:pt x="3544796" y="0"/>
                </a:moveTo>
                <a:lnTo>
                  <a:pt x="0" y="0"/>
                </a:lnTo>
                <a:lnTo>
                  <a:pt x="0" y="3544796"/>
                </a:lnTo>
                <a:lnTo>
                  <a:pt x="3544796" y="3544796"/>
                </a:lnTo>
                <a:lnTo>
                  <a:pt x="3544796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 flipH="1" flipV="1">
            <a:off x="3526574" y="7124020"/>
            <a:ext cx="3544797" cy="3544797"/>
          </a:xfrm>
          <a:custGeom>
            <a:avLst/>
            <a:gdLst/>
            <a:ahLst/>
            <a:cxnLst/>
            <a:rect l="l" t="t" r="r" b="b"/>
            <a:pathLst>
              <a:path w="3544797" h="3544797">
                <a:moveTo>
                  <a:pt x="3544796" y="3544796"/>
                </a:moveTo>
                <a:lnTo>
                  <a:pt x="0" y="3544796"/>
                </a:lnTo>
                <a:lnTo>
                  <a:pt x="0" y="0"/>
                </a:lnTo>
                <a:lnTo>
                  <a:pt x="3544796" y="0"/>
                </a:lnTo>
                <a:lnTo>
                  <a:pt x="3544796" y="3544796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00000" flipH="1">
            <a:off x="-341783" y="7124020"/>
            <a:ext cx="3544797" cy="3544797"/>
          </a:xfrm>
          <a:custGeom>
            <a:avLst/>
            <a:gdLst/>
            <a:ahLst/>
            <a:cxnLst/>
            <a:rect l="l" t="t" r="r" b="b"/>
            <a:pathLst>
              <a:path w="3544797" h="3544797">
                <a:moveTo>
                  <a:pt x="3544796" y="0"/>
                </a:moveTo>
                <a:lnTo>
                  <a:pt x="0" y="0"/>
                </a:lnTo>
                <a:lnTo>
                  <a:pt x="0" y="3544796"/>
                </a:lnTo>
                <a:lnTo>
                  <a:pt x="3544796" y="3544796"/>
                </a:lnTo>
                <a:lnTo>
                  <a:pt x="3544796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4867507" y="4748110"/>
            <a:ext cx="2601854" cy="2125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10782765" y="4811879"/>
            <a:ext cx="2601854" cy="2125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14033129" y="3932751"/>
            <a:ext cx="1650233" cy="1715744"/>
          </a:xfrm>
          <a:custGeom>
            <a:avLst/>
            <a:gdLst/>
            <a:ahLst/>
            <a:cxnLst/>
            <a:rect l="l" t="t" r="r" b="b"/>
            <a:pathLst>
              <a:path w="1650233" h="1715744">
                <a:moveTo>
                  <a:pt x="0" y="0"/>
                </a:moveTo>
                <a:lnTo>
                  <a:pt x="1650233" y="0"/>
                </a:lnTo>
                <a:lnTo>
                  <a:pt x="1650233" y="1715744"/>
                </a:lnTo>
                <a:lnTo>
                  <a:pt x="0" y="1715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640513" y="3868982"/>
            <a:ext cx="1578484" cy="1715744"/>
          </a:xfrm>
          <a:custGeom>
            <a:avLst/>
            <a:gdLst/>
            <a:ahLst/>
            <a:cxnLst/>
            <a:rect l="l" t="t" r="r" b="b"/>
            <a:pathLst>
              <a:path w="1578484" h="1715744">
                <a:moveTo>
                  <a:pt x="0" y="0"/>
                </a:moveTo>
                <a:lnTo>
                  <a:pt x="1578484" y="0"/>
                </a:lnTo>
                <a:lnTo>
                  <a:pt x="1578484" y="1715743"/>
                </a:lnTo>
                <a:lnTo>
                  <a:pt x="0" y="17157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238374" y="3879818"/>
            <a:ext cx="1821611" cy="1821611"/>
          </a:xfrm>
          <a:custGeom>
            <a:avLst/>
            <a:gdLst/>
            <a:ahLst/>
            <a:cxnLst/>
            <a:rect l="l" t="t" r="r" b="b"/>
            <a:pathLst>
              <a:path w="1821611" h="1821611">
                <a:moveTo>
                  <a:pt x="0" y="0"/>
                </a:moveTo>
                <a:lnTo>
                  <a:pt x="1821611" y="0"/>
                </a:lnTo>
                <a:lnTo>
                  <a:pt x="1821611" y="1821611"/>
                </a:lnTo>
                <a:lnTo>
                  <a:pt x="0" y="1821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429327" y="1973179"/>
            <a:ext cx="15429345" cy="106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spc="136">
                <a:solidFill>
                  <a:srgbClr val="EAE8DB"/>
                </a:solidFill>
                <a:latin typeface="League Spartan Bold"/>
              </a:rPr>
              <a:t>SELEÇÃO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73226" y="5891212"/>
            <a:ext cx="3313057" cy="1043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7"/>
              </a:lnSpc>
            </a:pPr>
            <a:r>
              <a:rPr lang="en-US" sz="3012" spc="51">
                <a:solidFill>
                  <a:srgbClr val="333229"/>
                </a:solidFill>
                <a:latin typeface="Montserrat Medium"/>
              </a:rPr>
              <a:t>HISTÓRICO</a:t>
            </a:r>
          </a:p>
          <a:p>
            <a:pPr marL="0" lvl="0" indent="0" algn="ctr">
              <a:lnSpc>
                <a:spcPts val="4217"/>
              </a:lnSpc>
              <a:spcBef>
                <a:spcPct val="0"/>
              </a:spcBef>
            </a:pPr>
            <a:r>
              <a:rPr lang="en-US" sz="3012" spc="51">
                <a:solidFill>
                  <a:srgbClr val="333229"/>
                </a:solidFill>
                <a:latin typeface="Montserrat Medium"/>
              </a:rPr>
              <a:t>ESCOLAR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492651" y="5891212"/>
            <a:ext cx="3313057" cy="1043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17"/>
              </a:lnSpc>
              <a:spcBef>
                <a:spcPct val="0"/>
              </a:spcBef>
            </a:pPr>
            <a:r>
              <a:rPr lang="en-US" sz="3012" spc="51">
                <a:solidFill>
                  <a:srgbClr val="333229"/>
                </a:solidFill>
                <a:latin typeface="Montserrat Medium"/>
              </a:rPr>
              <a:t>CURRÍCULO LATTES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201717" y="5891212"/>
            <a:ext cx="3313057" cy="1043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7"/>
              </a:lnSpc>
            </a:pPr>
            <a:r>
              <a:rPr lang="en-US" sz="3012" spc="51">
                <a:solidFill>
                  <a:srgbClr val="333229"/>
                </a:solidFill>
                <a:latin typeface="Montserrat Medium"/>
              </a:rPr>
              <a:t>MEMORIAL DESCRITIVO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5A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2" descr="blob:https://web.whatsapp.com/fcdde71a-4831-41fe-94eb-1700b9abb18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4" descr="blob:https://web.whatsapp.com/fcdde71a-4831-41fe-94eb-1700b9abb18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5" y="-510578"/>
            <a:ext cx="7863416" cy="5897562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9" t="26295" r="4587" b="6427"/>
          <a:stretch/>
        </p:blipFill>
        <p:spPr>
          <a:xfrm>
            <a:off x="8959215" y="7937"/>
            <a:ext cx="9359265" cy="5849542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3"/>
          <a:stretch/>
        </p:blipFill>
        <p:spPr>
          <a:xfrm>
            <a:off x="10342880" y="5067300"/>
            <a:ext cx="7924800" cy="52070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5" b="34816"/>
          <a:stretch/>
        </p:blipFill>
        <p:spPr>
          <a:xfrm>
            <a:off x="25400" y="4716067"/>
            <a:ext cx="8661400" cy="555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19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826115" cy="10287000"/>
          </a:xfrm>
          <a:custGeom>
            <a:avLst/>
            <a:gdLst/>
            <a:ahLst/>
            <a:cxnLst/>
            <a:rect l="l" t="t" r="r" b="b"/>
            <a:pathLst>
              <a:path w="7826115" h="10287000">
                <a:moveTo>
                  <a:pt x="0" y="0"/>
                </a:moveTo>
                <a:lnTo>
                  <a:pt x="7826115" y="0"/>
                </a:lnTo>
                <a:lnTo>
                  <a:pt x="78261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58" b="-70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88619" y="-192103"/>
            <a:ext cx="2274992" cy="2274992"/>
          </a:xfrm>
          <a:custGeom>
            <a:avLst/>
            <a:gdLst/>
            <a:ahLst/>
            <a:cxnLst/>
            <a:rect l="l" t="t" r="r" b="b"/>
            <a:pathLst>
              <a:path w="2274992" h="2274992">
                <a:moveTo>
                  <a:pt x="0" y="0"/>
                </a:moveTo>
                <a:lnTo>
                  <a:pt x="2274992" y="0"/>
                </a:lnTo>
                <a:lnTo>
                  <a:pt x="2274992" y="2274992"/>
                </a:lnTo>
                <a:lnTo>
                  <a:pt x="0" y="2274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688619" y="2290545"/>
            <a:ext cx="2274992" cy="2274992"/>
          </a:xfrm>
          <a:custGeom>
            <a:avLst/>
            <a:gdLst/>
            <a:ahLst/>
            <a:cxnLst/>
            <a:rect l="l" t="t" r="r" b="b"/>
            <a:pathLst>
              <a:path w="2274992" h="2274992">
                <a:moveTo>
                  <a:pt x="2274992" y="0"/>
                </a:moveTo>
                <a:lnTo>
                  <a:pt x="0" y="0"/>
                </a:lnTo>
                <a:lnTo>
                  <a:pt x="0" y="2274992"/>
                </a:lnTo>
                <a:lnTo>
                  <a:pt x="2274992" y="2274992"/>
                </a:lnTo>
                <a:lnTo>
                  <a:pt x="2274992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 flipV="1">
            <a:off x="-230454" y="5834112"/>
            <a:ext cx="2274992" cy="2274992"/>
          </a:xfrm>
          <a:custGeom>
            <a:avLst/>
            <a:gdLst/>
            <a:ahLst/>
            <a:cxnLst/>
            <a:rect l="l" t="t" r="r" b="b"/>
            <a:pathLst>
              <a:path w="2274992" h="2274992">
                <a:moveTo>
                  <a:pt x="0" y="2274992"/>
                </a:moveTo>
                <a:lnTo>
                  <a:pt x="2274992" y="2274992"/>
                </a:lnTo>
                <a:lnTo>
                  <a:pt x="2274992" y="0"/>
                </a:lnTo>
                <a:lnTo>
                  <a:pt x="0" y="0"/>
                </a:lnTo>
                <a:lnTo>
                  <a:pt x="0" y="2274992"/>
                </a:lnTo>
                <a:close/>
              </a:path>
            </a:pathLst>
          </a:custGeom>
          <a:blipFill>
            <a:blip r:embed="rId3">
              <a:alphaModFix amt="64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00000" flipH="1" flipV="1">
            <a:off x="2252194" y="8283705"/>
            <a:ext cx="2274992" cy="2274992"/>
          </a:xfrm>
          <a:custGeom>
            <a:avLst/>
            <a:gdLst/>
            <a:ahLst/>
            <a:cxnLst/>
            <a:rect l="l" t="t" r="r" b="b"/>
            <a:pathLst>
              <a:path w="2274992" h="2274992">
                <a:moveTo>
                  <a:pt x="2274992" y="2274992"/>
                </a:moveTo>
                <a:lnTo>
                  <a:pt x="0" y="2274992"/>
                </a:lnTo>
                <a:lnTo>
                  <a:pt x="0" y="0"/>
                </a:lnTo>
                <a:lnTo>
                  <a:pt x="2274992" y="0"/>
                </a:lnTo>
                <a:lnTo>
                  <a:pt x="2274992" y="2274992"/>
                </a:lnTo>
                <a:close/>
              </a:path>
            </a:pathLst>
          </a:custGeom>
          <a:blipFill>
            <a:blip r:embed="rId3">
              <a:alphaModFix amt="64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 flipH="1">
            <a:off x="-230454" y="8283705"/>
            <a:ext cx="2274992" cy="2274992"/>
          </a:xfrm>
          <a:custGeom>
            <a:avLst/>
            <a:gdLst/>
            <a:ahLst/>
            <a:cxnLst/>
            <a:rect l="l" t="t" r="r" b="b"/>
            <a:pathLst>
              <a:path w="2274992" h="2274992">
                <a:moveTo>
                  <a:pt x="2274992" y="0"/>
                </a:moveTo>
                <a:lnTo>
                  <a:pt x="0" y="0"/>
                </a:lnTo>
                <a:lnTo>
                  <a:pt x="0" y="2274992"/>
                </a:lnTo>
                <a:lnTo>
                  <a:pt x="2274992" y="2274992"/>
                </a:lnTo>
                <a:lnTo>
                  <a:pt x="2274992" y="0"/>
                </a:lnTo>
                <a:close/>
              </a:path>
            </a:pathLst>
          </a:custGeom>
          <a:blipFill>
            <a:blip r:embed="rId3">
              <a:alphaModFix amt="64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 flipH="1">
            <a:off x="16278484" y="8283705"/>
            <a:ext cx="2274992" cy="2274992"/>
          </a:xfrm>
          <a:custGeom>
            <a:avLst/>
            <a:gdLst/>
            <a:ahLst/>
            <a:cxnLst/>
            <a:rect l="l" t="t" r="r" b="b"/>
            <a:pathLst>
              <a:path w="2274992" h="2274992">
                <a:moveTo>
                  <a:pt x="2274992" y="0"/>
                </a:moveTo>
                <a:lnTo>
                  <a:pt x="0" y="0"/>
                </a:lnTo>
                <a:lnTo>
                  <a:pt x="0" y="2274992"/>
                </a:lnTo>
                <a:lnTo>
                  <a:pt x="2274992" y="2274992"/>
                </a:lnTo>
                <a:lnTo>
                  <a:pt x="2274992" y="0"/>
                </a:lnTo>
                <a:close/>
              </a:path>
            </a:pathLst>
          </a:custGeom>
          <a:blipFill>
            <a:blip r:embed="rId3">
              <a:alphaModFix amt="64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0"/>
            <a:ext cx="7826115" cy="10287000"/>
          </a:xfrm>
          <a:custGeom>
            <a:avLst/>
            <a:gdLst/>
            <a:ahLst/>
            <a:cxnLst/>
            <a:rect l="l" t="t" r="r" b="b"/>
            <a:pathLst>
              <a:path w="7826115" h="10287000">
                <a:moveTo>
                  <a:pt x="0" y="0"/>
                </a:moveTo>
                <a:lnTo>
                  <a:pt x="7826115" y="0"/>
                </a:lnTo>
                <a:lnTo>
                  <a:pt x="78261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917" r="-8737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655477" y="5368993"/>
            <a:ext cx="7313420" cy="1730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spc="84">
                <a:solidFill>
                  <a:srgbClr val="F55A2A"/>
                </a:solidFill>
                <a:latin typeface="Montserrat Medium"/>
              </a:rPr>
              <a:t>lapicc@usp.br</a:t>
            </a:r>
          </a:p>
          <a:p>
            <a:pPr marL="0" lvl="0" indent="0" algn="ctr">
              <a:lnSpc>
                <a:spcPts val="6999"/>
              </a:lnSpc>
              <a:spcBef>
                <a:spcPct val="0"/>
              </a:spcBef>
            </a:pPr>
            <a:r>
              <a:rPr lang="en-US" sz="4999" spc="84">
                <a:solidFill>
                  <a:srgbClr val="F55A2A"/>
                </a:solidFill>
                <a:latin typeface="Montserrat Medium"/>
              </a:rPr>
              <a:t>@lapiccusp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4000" y="2432804"/>
            <a:ext cx="8336374" cy="1542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95"/>
              </a:lnSpc>
              <a:spcBef>
                <a:spcPct val="0"/>
              </a:spcBef>
            </a:pPr>
            <a:r>
              <a:rPr lang="en-US" sz="5995" u="none" spc="101">
                <a:solidFill>
                  <a:srgbClr val="696767"/>
                </a:solidFill>
                <a:latin typeface="League Spartan Bold"/>
              </a:rPr>
              <a:t>Agradecemos </a:t>
            </a:r>
          </a:p>
          <a:p>
            <a:pPr marL="0" lvl="0" indent="0" algn="ctr">
              <a:lnSpc>
                <a:spcPts val="5995"/>
              </a:lnSpc>
              <a:spcBef>
                <a:spcPct val="0"/>
              </a:spcBef>
            </a:pPr>
            <a:r>
              <a:rPr lang="en-US" sz="5995" u="none" spc="101">
                <a:solidFill>
                  <a:srgbClr val="696767"/>
                </a:solidFill>
                <a:latin typeface="League Spartan Bold"/>
              </a:rPr>
              <a:t>pela atenção!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2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7153320"/>
          </a:xfrm>
          <a:custGeom>
            <a:avLst/>
            <a:gdLst/>
            <a:ahLst/>
            <a:cxnLst/>
            <a:rect l="l" t="t" r="r" b="b"/>
            <a:pathLst>
              <a:path w="18288000" h="7153320">
                <a:moveTo>
                  <a:pt x="0" y="0"/>
                </a:moveTo>
                <a:lnTo>
                  <a:pt x="18288000" y="0"/>
                </a:lnTo>
                <a:lnTo>
                  <a:pt x="18288000" y="7153320"/>
                </a:lnTo>
                <a:lnTo>
                  <a:pt x="0" y="71533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120" b="-5231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8193403"/>
            <a:ext cx="13955860" cy="1825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7000" spc="119">
                <a:solidFill>
                  <a:srgbClr val="EAE8DB"/>
                </a:solidFill>
                <a:latin typeface="League Spartan Bold"/>
              </a:rPr>
              <a:t>GRANDES LINHAS DE PESQUISA</a:t>
            </a:r>
          </a:p>
        </p:txBody>
      </p:sp>
      <p:sp>
        <p:nvSpPr>
          <p:cNvPr id="4" name="Freeform 4"/>
          <p:cNvSpPr/>
          <p:nvPr/>
        </p:nvSpPr>
        <p:spPr>
          <a:xfrm flipV="1">
            <a:off x="14391848" y="8512839"/>
            <a:ext cx="1984735" cy="1984735"/>
          </a:xfrm>
          <a:custGeom>
            <a:avLst/>
            <a:gdLst/>
            <a:ahLst/>
            <a:cxnLst/>
            <a:rect l="l" t="t" r="r" b="b"/>
            <a:pathLst>
              <a:path w="1984735" h="1984735">
                <a:moveTo>
                  <a:pt x="0" y="1984735"/>
                </a:moveTo>
                <a:lnTo>
                  <a:pt x="1984735" y="1984735"/>
                </a:lnTo>
                <a:lnTo>
                  <a:pt x="1984735" y="0"/>
                </a:lnTo>
                <a:lnTo>
                  <a:pt x="0" y="0"/>
                </a:lnTo>
                <a:lnTo>
                  <a:pt x="0" y="1984735"/>
                </a:lnTo>
                <a:close/>
              </a:path>
            </a:pathLst>
          </a:custGeom>
          <a:blipFill>
            <a:blip r:embed="rId3">
              <a:alphaModFix amt="21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16528907" y="6346942"/>
            <a:ext cx="1984735" cy="1984735"/>
          </a:xfrm>
          <a:custGeom>
            <a:avLst/>
            <a:gdLst/>
            <a:ahLst/>
            <a:cxnLst/>
            <a:rect l="l" t="t" r="r" b="b"/>
            <a:pathLst>
              <a:path w="1984735" h="1984735">
                <a:moveTo>
                  <a:pt x="1984735" y="1984735"/>
                </a:moveTo>
                <a:lnTo>
                  <a:pt x="0" y="1984735"/>
                </a:lnTo>
                <a:lnTo>
                  <a:pt x="0" y="0"/>
                </a:lnTo>
                <a:lnTo>
                  <a:pt x="1984735" y="0"/>
                </a:lnTo>
                <a:lnTo>
                  <a:pt x="1984735" y="1984735"/>
                </a:lnTo>
                <a:close/>
              </a:path>
            </a:pathLst>
          </a:custGeom>
          <a:blipFill>
            <a:blip r:embed="rId3">
              <a:alphaModFix amt="21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6528907" y="8512839"/>
            <a:ext cx="1984735" cy="1984735"/>
          </a:xfrm>
          <a:custGeom>
            <a:avLst/>
            <a:gdLst/>
            <a:ahLst/>
            <a:cxnLst/>
            <a:rect l="l" t="t" r="r" b="b"/>
            <a:pathLst>
              <a:path w="1984735" h="1984735">
                <a:moveTo>
                  <a:pt x="1984735" y="0"/>
                </a:moveTo>
                <a:lnTo>
                  <a:pt x="0" y="0"/>
                </a:lnTo>
                <a:lnTo>
                  <a:pt x="0" y="1984735"/>
                </a:lnTo>
                <a:lnTo>
                  <a:pt x="1984735" y="1984735"/>
                </a:lnTo>
                <a:lnTo>
                  <a:pt x="1984735" y="0"/>
                </a:lnTo>
                <a:close/>
              </a:path>
            </a:pathLst>
          </a:custGeom>
          <a:blipFill>
            <a:blip r:embed="rId3">
              <a:alphaModFix amt="21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222583" y="-162790"/>
            <a:ext cx="2274992" cy="2274992"/>
          </a:xfrm>
          <a:custGeom>
            <a:avLst/>
            <a:gdLst/>
            <a:ahLst/>
            <a:cxnLst/>
            <a:rect l="l" t="t" r="r" b="b"/>
            <a:pathLst>
              <a:path w="2274992" h="2274992">
                <a:moveTo>
                  <a:pt x="2274992" y="0"/>
                </a:moveTo>
                <a:lnTo>
                  <a:pt x="0" y="0"/>
                </a:lnTo>
                <a:lnTo>
                  <a:pt x="0" y="2274992"/>
                </a:lnTo>
                <a:lnTo>
                  <a:pt x="2274992" y="2274992"/>
                </a:lnTo>
                <a:lnTo>
                  <a:pt x="2274992" y="0"/>
                </a:lnTo>
                <a:close/>
              </a:path>
            </a:pathLst>
          </a:custGeom>
          <a:blipFill>
            <a:blip r:embed="rId3">
              <a:alphaModFix amt="21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22583" y="2319858"/>
            <a:ext cx="2274992" cy="2274992"/>
          </a:xfrm>
          <a:custGeom>
            <a:avLst/>
            <a:gdLst/>
            <a:ahLst/>
            <a:cxnLst/>
            <a:rect l="l" t="t" r="r" b="b"/>
            <a:pathLst>
              <a:path w="2274992" h="2274992">
                <a:moveTo>
                  <a:pt x="0" y="0"/>
                </a:moveTo>
                <a:lnTo>
                  <a:pt x="2274992" y="0"/>
                </a:lnTo>
                <a:lnTo>
                  <a:pt x="2274992" y="2274992"/>
                </a:lnTo>
                <a:lnTo>
                  <a:pt x="0" y="2274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0"/>
            <a:ext cx="18288000" cy="7153320"/>
          </a:xfrm>
          <a:custGeom>
            <a:avLst/>
            <a:gdLst/>
            <a:ahLst/>
            <a:cxnLst/>
            <a:rect l="l" t="t" r="r" b="b"/>
            <a:pathLst>
              <a:path w="18288000" h="7153320">
                <a:moveTo>
                  <a:pt x="0" y="0"/>
                </a:moveTo>
                <a:lnTo>
                  <a:pt x="18288000" y="0"/>
                </a:lnTo>
                <a:lnTo>
                  <a:pt x="18288000" y="7153320"/>
                </a:lnTo>
                <a:lnTo>
                  <a:pt x="0" y="71533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17" t="-44683" b="-34837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V="1">
            <a:off x="15946415" y="-200904"/>
            <a:ext cx="2548400" cy="2548400"/>
          </a:xfrm>
          <a:custGeom>
            <a:avLst/>
            <a:gdLst/>
            <a:ahLst/>
            <a:cxnLst/>
            <a:rect l="l" t="t" r="r" b="b"/>
            <a:pathLst>
              <a:path w="2548400" h="2548400">
                <a:moveTo>
                  <a:pt x="0" y="2548400"/>
                </a:moveTo>
                <a:lnTo>
                  <a:pt x="2548399" y="2548400"/>
                </a:lnTo>
                <a:lnTo>
                  <a:pt x="2548399" y="0"/>
                </a:lnTo>
                <a:lnTo>
                  <a:pt x="0" y="0"/>
                </a:lnTo>
                <a:lnTo>
                  <a:pt x="0" y="254840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 flipH="1" flipV="1">
            <a:off x="-245500" y="7984100"/>
            <a:ext cx="2548400" cy="2548400"/>
          </a:xfrm>
          <a:custGeom>
            <a:avLst/>
            <a:gdLst/>
            <a:ahLst/>
            <a:cxnLst/>
            <a:rect l="l" t="t" r="r" b="b"/>
            <a:pathLst>
              <a:path w="2548400" h="2548400">
                <a:moveTo>
                  <a:pt x="2548400" y="2548400"/>
                </a:moveTo>
                <a:lnTo>
                  <a:pt x="0" y="2548400"/>
                </a:lnTo>
                <a:lnTo>
                  <a:pt x="0" y="0"/>
                </a:lnTo>
                <a:lnTo>
                  <a:pt x="2548400" y="0"/>
                </a:lnTo>
                <a:lnTo>
                  <a:pt x="2548400" y="254840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 flipH="1">
            <a:off x="13188347" y="-200904"/>
            <a:ext cx="2548400" cy="2548400"/>
          </a:xfrm>
          <a:custGeom>
            <a:avLst/>
            <a:gdLst/>
            <a:ahLst/>
            <a:cxnLst/>
            <a:rect l="l" t="t" r="r" b="b"/>
            <a:pathLst>
              <a:path w="2548400" h="2548400">
                <a:moveTo>
                  <a:pt x="2548400" y="0"/>
                </a:moveTo>
                <a:lnTo>
                  <a:pt x="0" y="0"/>
                </a:lnTo>
                <a:lnTo>
                  <a:pt x="0" y="2548400"/>
                </a:lnTo>
                <a:lnTo>
                  <a:pt x="2548400" y="2548400"/>
                </a:lnTo>
                <a:lnTo>
                  <a:pt x="2548400" y="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468895"/>
            <a:ext cx="15278100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5"/>
              </a:lnSpc>
            </a:pPr>
            <a:r>
              <a:rPr lang="en-US" sz="4595" spc="78" dirty="0">
                <a:solidFill>
                  <a:srgbClr val="F4663A"/>
                </a:solidFill>
                <a:latin typeface="League Spartan Bold"/>
              </a:rPr>
              <a:t>TERAPIA COGNITIVO-COMPORTAMENTAL EM GRUPO (TCCG)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4262172"/>
            <a:ext cx="10845948" cy="602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95"/>
              </a:lnSpc>
            </a:pPr>
            <a:r>
              <a:rPr lang="en-US" sz="4595" spc="78" dirty="0">
                <a:solidFill>
                  <a:srgbClr val="F4663A"/>
                </a:solidFill>
                <a:latin typeface="League Spartan Bold"/>
              </a:rPr>
              <a:t>CRIANÇAS E ADOLESCENTES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5888151"/>
            <a:ext cx="15811500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5"/>
              </a:lnSpc>
            </a:pPr>
            <a:r>
              <a:rPr lang="en-US" sz="4595" spc="78" dirty="0" smtClean="0">
                <a:solidFill>
                  <a:srgbClr val="F4663A"/>
                </a:solidFill>
                <a:latin typeface="League Spartan Bold"/>
              </a:rPr>
              <a:t>ESTRATÉGIAS DE AVALIAÇÃO (CRIAÇÃO/ADAPTAÇÃO DE INSTRUMENTOS)</a:t>
            </a:r>
            <a:endParaRPr lang="en-US" sz="4595" spc="78" dirty="0">
              <a:solidFill>
                <a:srgbClr val="F4663A"/>
              </a:solidFill>
              <a:latin typeface="League Spartan Bold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1028700" y="8405244"/>
            <a:ext cx="15049500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5"/>
              </a:lnSpc>
            </a:pPr>
            <a:r>
              <a:rPr lang="en-US" sz="4595" spc="78" dirty="0" smtClean="0">
                <a:solidFill>
                  <a:srgbClr val="F4663A"/>
                </a:solidFill>
                <a:latin typeface="League Spartan Bold"/>
              </a:rPr>
              <a:t>FORMAÇÃO E TREINAMENTO DE COMPETÊNCIAS</a:t>
            </a:r>
            <a:endParaRPr lang="en-US" sz="4595" spc="78" dirty="0">
              <a:solidFill>
                <a:srgbClr val="F4663A"/>
              </a:solidFill>
              <a:latin typeface="League Spartan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V="1">
            <a:off x="15946415" y="-200904"/>
            <a:ext cx="2548400" cy="2548400"/>
          </a:xfrm>
          <a:custGeom>
            <a:avLst/>
            <a:gdLst/>
            <a:ahLst/>
            <a:cxnLst/>
            <a:rect l="l" t="t" r="r" b="b"/>
            <a:pathLst>
              <a:path w="2548400" h="2548400">
                <a:moveTo>
                  <a:pt x="0" y="2548400"/>
                </a:moveTo>
                <a:lnTo>
                  <a:pt x="2548399" y="2548400"/>
                </a:lnTo>
                <a:lnTo>
                  <a:pt x="2548399" y="0"/>
                </a:lnTo>
                <a:lnTo>
                  <a:pt x="0" y="0"/>
                </a:lnTo>
                <a:lnTo>
                  <a:pt x="0" y="254840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 flipH="1" flipV="1">
            <a:off x="-245500" y="7984100"/>
            <a:ext cx="2548400" cy="2548400"/>
          </a:xfrm>
          <a:custGeom>
            <a:avLst/>
            <a:gdLst/>
            <a:ahLst/>
            <a:cxnLst/>
            <a:rect l="l" t="t" r="r" b="b"/>
            <a:pathLst>
              <a:path w="2548400" h="2548400">
                <a:moveTo>
                  <a:pt x="2548400" y="2548400"/>
                </a:moveTo>
                <a:lnTo>
                  <a:pt x="0" y="2548400"/>
                </a:lnTo>
                <a:lnTo>
                  <a:pt x="0" y="0"/>
                </a:lnTo>
                <a:lnTo>
                  <a:pt x="2548400" y="0"/>
                </a:lnTo>
                <a:lnTo>
                  <a:pt x="2548400" y="254840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 flipH="1">
            <a:off x="13188347" y="-200904"/>
            <a:ext cx="2548400" cy="2548400"/>
          </a:xfrm>
          <a:custGeom>
            <a:avLst/>
            <a:gdLst/>
            <a:ahLst/>
            <a:cxnLst/>
            <a:rect l="l" t="t" r="r" b="b"/>
            <a:pathLst>
              <a:path w="2548400" h="2548400">
                <a:moveTo>
                  <a:pt x="2548400" y="0"/>
                </a:moveTo>
                <a:lnTo>
                  <a:pt x="0" y="0"/>
                </a:lnTo>
                <a:lnTo>
                  <a:pt x="0" y="2548400"/>
                </a:lnTo>
                <a:lnTo>
                  <a:pt x="2548400" y="2548400"/>
                </a:lnTo>
                <a:lnTo>
                  <a:pt x="2548400" y="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6"/>
          <p:cNvSpPr txBox="1"/>
          <p:nvPr/>
        </p:nvSpPr>
        <p:spPr>
          <a:xfrm>
            <a:off x="3130476" y="1561444"/>
            <a:ext cx="10845948" cy="675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44000" algn="ctr">
              <a:lnSpc>
                <a:spcPct val="150000"/>
              </a:lnSpc>
              <a:spcBef>
                <a:spcPts val="1200"/>
              </a:spcBef>
            </a:pPr>
            <a:r>
              <a:rPr lang="en-US" sz="6000" spc="78" dirty="0" smtClean="0">
                <a:solidFill>
                  <a:srgbClr val="FF0000"/>
                </a:solidFill>
                <a:latin typeface="League Spartan Bold"/>
              </a:rPr>
              <a:t>SENSIBILIDADE CULTURAL: VARIÁVEL TRANSVERSAL DE TODOS OS ESTUDOS E PROJETOS DO LABORATÓRIO</a:t>
            </a:r>
            <a:endParaRPr lang="en-US" sz="6000" spc="78" dirty="0">
              <a:solidFill>
                <a:srgbClr val="FF0000"/>
              </a:solidFill>
              <a:latin typeface="League Spartan Bold"/>
            </a:endParaRPr>
          </a:p>
        </p:txBody>
      </p:sp>
    </p:spTree>
    <p:extLst>
      <p:ext uri="{BB962C8B-B14F-4D97-AF65-F5344CB8AC3E}">
        <p14:creationId xmlns:p14="http://schemas.microsoft.com/office/powerpoint/2010/main" val="3050775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2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7153320"/>
          </a:xfrm>
          <a:custGeom>
            <a:avLst/>
            <a:gdLst/>
            <a:ahLst/>
            <a:cxnLst/>
            <a:rect l="l" t="t" r="r" b="b"/>
            <a:pathLst>
              <a:path w="18288000" h="7153320">
                <a:moveTo>
                  <a:pt x="0" y="0"/>
                </a:moveTo>
                <a:lnTo>
                  <a:pt x="18288000" y="0"/>
                </a:lnTo>
                <a:lnTo>
                  <a:pt x="18288000" y="7153320"/>
                </a:lnTo>
                <a:lnTo>
                  <a:pt x="0" y="71533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120" b="-5231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8193403"/>
            <a:ext cx="13955860" cy="939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7000" spc="119">
                <a:solidFill>
                  <a:srgbClr val="EAE8DB"/>
                </a:solidFill>
                <a:latin typeface="League Spartan Bold"/>
              </a:rPr>
              <a:t>PROJETOS</a:t>
            </a:r>
          </a:p>
        </p:txBody>
      </p:sp>
      <p:sp>
        <p:nvSpPr>
          <p:cNvPr id="4" name="Freeform 4"/>
          <p:cNvSpPr/>
          <p:nvPr/>
        </p:nvSpPr>
        <p:spPr>
          <a:xfrm flipV="1">
            <a:off x="14391848" y="8512839"/>
            <a:ext cx="1984735" cy="1984735"/>
          </a:xfrm>
          <a:custGeom>
            <a:avLst/>
            <a:gdLst/>
            <a:ahLst/>
            <a:cxnLst/>
            <a:rect l="l" t="t" r="r" b="b"/>
            <a:pathLst>
              <a:path w="1984735" h="1984735">
                <a:moveTo>
                  <a:pt x="0" y="1984735"/>
                </a:moveTo>
                <a:lnTo>
                  <a:pt x="1984735" y="1984735"/>
                </a:lnTo>
                <a:lnTo>
                  <a:pt x="1984735" y="0"/>
                </a:lnTo>
                <a:lnTo>
                  <a:pt x="0" y="0"/>
                </a:lnTo>
                <a:lnTo>
                  <a:pt x="0" y="1984735"/>
                </a:lnTo>
                <a:close/>
              </a:path>
            </a:pathLst>
          </a:custGeom>
          <a:blipFill>
            <a:blip r:embed="rId3">
              <a:alphaModFix amt="21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16528907" y="6346942"/>
            <a:ext cx="1984735" cy="1984735"/>
          </a:xfrm>
          <a:custGeom>
            <a:avLst/>
            <a:gdLst/>
            <a:ahLst/>
            <a:cxnLst/>
            <a:rect l="l" t="t" r="r" b="b"/>
            <a:pathLst>
              <a:path w="1984735" h="1984735">
                <a:moveTo>
                  <a:pt x="1984735" y="1984735"/>
                </a:moveTo>
                <a:lnTo>
                  <a:pt x="0" y="1984735"/>
                </a:lnTo>
                <a:lnTo>
                  <a:pt x="0" y="0"/>
                </a:lnTo>
                <a:lnTo>
                  <a:pt x="1984735" y="0"/>
                </a:lnTo>
                <a:lnTo>
                  <a:pt x="1984735" y="1984735"/>
                </a:lnTo>
                <a:close/>
              </a:path>
            </a:pathLst>
          </a:custGeom>
          <a:blipFill>
            <a:blip r:embed="rId3">
              <a:alphaModFix amt="21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6528907" y="8512839"/>
            <a:ext cx="1984735" cy="1984735"/>
          </a:xfrm>
          <a:custGeom>
            <a:avLst/>
            <a:gdLst/>
            <a:ahLst/>
            <a:cxnLst/>
            <a:rect l="l" t="t" r="r" b="b"/>
            <a:pathLst>
              <a:path w="1984735" h="1984735">
                <a:moveTo>
                  <a:pt x="1984735" y="0"/>
                </a:moveTo>
                <a:lnTo>
                  <a:pt x="0" y="0"/>
                </a:lnTo>
                <a:lnTo>
                  <a:pt x="0" y="1984735"/>
                </a:lnTo>
                <a:lnTo>
                  <a:pt x="1984735" y="1984735"/>
                </a:lnTo>
                <a:lnTo>
                  <a:pt x="1984735" y="0"/>
                </a:lnTo>
                <a:close/>
              </a:path>
            </a:pathLst>
          </a:custGeom>
          <a:blipFill>
            <a:blip r:embed="rId3">
              <a:alphaModFix amt="21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222583" y="-162790"/>
            <a:ext cx="2274992" cy="2274992"/>
          </a:xfrm>
          <a:custGeom>
            <a:avLst/>
            <a:gdLst/>
            <a:ahLst/>
            <a:cxnLst/>
            <a:rect l="l" t="t" r="r" b="b"/>
            <a:pathLst>
              <a:path w="2274992" h="2274992">
                <a:moveTo>
                  <a:pt x="2274992" y="0"/>
                </a:moveTo>
                <a:lnTo>
                  <a:pt x="0" y="0"/>
                </a:lnTo>
                <a:lnTo>
                  <a:pt x="0" y="2274992"/>
                </a:lnTo>
                <a:lnTo>
                  <a:pt x="2274992" y="2274992"/>
                </a:lnTo>
                <a:lnTo>
                  <a:pt x="2274992" y="0"/>
                </a:lnTo>
                <a:close/>
              </a:path>
            </a:pathLst>
          </a:custGeom>
          <a:blipFill>
            <a:blip r:embed="rId3">
              <a:alphaModFix amt="21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22583" y="2319858"/>
            <a:ext cx="2274992" cy="2274992"/>
          </a:xfrm>
          <a:custGeom>
            <a:avLst/>
            <a:gdLst/>
            <a:ahLst/>
            <a:cxnLst/>
            <a:rect l="l" t="t" r="r" b="b"/>
            <a:pathLst>
              <a:path w="2274992" h="2274992">
                <a:moveTo>
                  <a:pt x="0" y="0"/>
                </a:moveTo>
                <a:lnTo>
                  <a:pt x="2274992" y="0"/>
                </a:lnTo>
                <a:lnTo>
                  <a:pt x="2274992" y="2274992"/>
                </a:lnTo>
                <a:lnTo>
                  <a:pt x="0" y="2274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0"/>
            <a:ext cx="18288000" cy="7153320"/>
          </a:xfrm>
          <a:custGeom>
            <a:avLst/>
            <a:gdLst/>
            <a:ahLst/>
            <a:cxnLst/>
            <a:rect l="l" t="t" r="r" b="b"/>
            <a:pathLst>
              <a:path w="18288000" h="7153320">
                <a:moveTo>
                  <a:pt x="0" y="0"/>
                </a:moveTo>
                <a:lnTo>
                  <a:pt x="18288000" y="0"/>
                </a:lnTo>
                <a:lnTo>
                  <a:pt x="18288000" y="7153320"/>
                </a:lnTo>
                <a:lnTo>
                  <a:pt x="0" y="71533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19" t="-60748" r="-185" b="-13340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V="1">
            <a:off x="15946415" y="-200904"/>
            <a:ext cx="2548400" cy="2548400"/>
          </a:xfrm>
          <a:custGeom>
            <a:avLst/>
            <a:gdLst/>
            <a:ahLst/>
            <a:cxnLst/>
            <a:rect l="l" t="t" r="r" b="b"/>
            <a:pathLst>
              <a:path w="2548400" h="2548400">
                <a:moveTo>
                  <a:pt x="0" y="2548400"/>
                </a:moveTo>
                <a:lnTo>
                  <a:pt x="2548399" y="2548400"/>
                </a:lnTo>
                <a:lnTo>
                  <a:pt x="2548399" y="0"/>
                </a:lnTo>
                <a:lnTo>
                  <a:pt x="0" y="0"/>
                </a:lnTo>
                <a:lnTo>
                  <a:pt x="0" y="254840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 flipH="1" flipV="1">
            <a:off x="-245500" y="7984100"/>
            <a:ext cx="2548400" cy="2548400"/>
          </a:xfrm>
          <a:custGeom>
            <a:avLst/>
            <a:gdLst/>
            <a:ahLst/>
            <a:cxnLst/>
            <a:rect l="l" t="t" r="r" b="b"/>
            <a:pathLst>
              <a:path w="2548400" h="2548400">
                <a:moveTo>
                  <a:pt x="2548400" y="2548400"/>
                </a:moveTo>
                <a:lnTo>
                  <a:pt x="0" y="2548400"/>
                </a:lnTo>
                <a:lnTo>
                  <a:pt x="0" y="0"/>
                </a:lnTo>
                <a:lnTo>
                  <a:pt x="2548400" y="0"/>
                </a:lnTo>
                <a:lnTo>
                  <a:pt x="2548400" y="254840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 flipH="1">
            <a:off x="13188347" y="-200904"/>
            <a:ext cx="2548400" cy="2548400"/>
          </a:xfrm>
          <a:custGeom>
            <a:avLst/>
            <a:gdLst/>
            <a:ahLst/>
            <a:cxnLst/>
            <a:rect l="l" t="t" r="r" b="b"/>
            <a:pathLst>
              <a:path w="2548400" h="2548400">
                <a:moveTo>
                  <a:pt x="2548400" y="0"/>
                </a:moveTo>
                <a:lnTo>
                  <a:pt x="0" y="0"/>
                </a:lnTo>
                <a:lnTo>
                  <a:pt x="0" y="2548400"/>
                </a:lnTo>
                <a:lnTo>
                  <a:pt x="2548400" y="2548400"/>
                </a:lnTo>
                <a:lnTo>
                  <a:pt x="2548400" y="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187596"/>
            <a:ext cx="15506700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95"/>
              </a:lnSpc>
            </a:pPr>
            <a:r>
              <a:rPr lang="en-US" sz="5695" spc="96" dirty="0">
                <a:solidFill>
                  <a:srgbClr val="F4663A"/>
                </a:solidFill>
                <a:latin typeface="League Spartan Bold"/>
              </a:rPr>
              <a:t>INTERVENÇÃO </a:t>
            </a:r>
            <a:r>
              <a:rPr lang="en-US" sz="5695" spc="96" dirty="0" smtClean="0">
                <a:solidFill>
                  <a:srgbClr val="F4663A"/>
                </a:solidFill>
                <a:latin typeface="League Spartan Bold"/>
              </a:rPr>
              <a:t>PRESENCIAL </a:t>
            </a:r>
            <a:r>
              <a:rPr lang="en-US" sz="5695" spc="96" dirty="0" smtClean="0">
                <a:solidFill>
                  <a:srgbClr val="F4663A"/>
                </a:solidFill>
                <a:latin typeface="League Spartan Bold"/>
              </a:rPr>
              <a:t>INDIVIDUAL E EM GRUPO</a:t>
            </a:r>
            <a:endParaRPr lang="en-US" sz="5695" spc="96" dirty="0">
              <a:solidFill>
                <a:srgbClr val="F4663A"/>
              </a:solidFill>
              <a:latin typeface="League Spartan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3850136"/>
            <a:ext cx="16191914" cy="5408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0184" lvl="1" indent="-330092">
              <a:lnSpc>
                <a:spcPts val="4280"/>
              </a:lnSpc>
              <a:buFont typeface="Arial"/>
              <a:buChar char="•"/>
            </a:pPr>
            <a:r>
              <a:rPr lang="en-US" sz="3057" spc="51" dirty="0">
                <a:solidFill>
                  <a:srgbClr val="696767"/>
                </a:solidFill>
                <a:latin typeface="Montserrat Medium"/>
              </a:rPr>
              <a:t>TAS – GRUPO X INDIVIDUAL; TCC X TCP</a:t>
            </a:r>
          </a:p>
          <a:p>
            <a:pPr marL="660184" lvl="1" indent="-330092">
              <a:lnSpc>
                <a:spcPts val="4280"/>
              </a:lnSpc>
              <a:buFont typeface="Arial"/>
              <a:buChar char="•"/>
            </a:pPr>
            <a:r>
              <a:rPr lang="en-US" sz="3057" spc="51" dirty="0">
                <a:solidFill>
                  <a:srgbClr val="696767"/>
                </a:solidFill>
                <a:latin typeface="Montserrat Medium"/>
              </a:rPr>
              <a:t>PRO-META – GRUPO; TCC X COMPARAÇÃO</a:t>
            </a:r>
          </a:p>
          <a:p>
            <a:pPr marL="660184" lvl="1" indent="-330092">
              <a:lnSpc>
                <a:spcPts val="4280"/>
              </a:lnSpc>
              <a:buFont typeface="Arial"/>
              <a:buChar char="•"/>
            </a:pPr>
            <a:r>
              <a:rPr lang="en-US" sz="3057" spc="51" dirty="0">
                <a:solidFill>
                  <a:srgbClr val="696767"/>
                </a:solidFill>
                <a:latin typeface="Montserrat Medium"/>
              </a:rPr>
              <a:t>PRHAVIDA – GRUPO; TCC X COMPARAÇÃO</a:t>
            </a:r>
          </a:p>
          <a:p>
            <a:pPr marL="660184" lvl="1" indent="-330092">
              <a:lnSpc>
                <a:spcPts val="4280"/>
              </a:lnSpc>
              <a:buFont typeface="Arial"/>
              <a:buChar char="•"/>
            </a:pPr>
            <a:r>
              <a:rPr lang="en-US" sz="3057" spc="51" dirty="0">
                <a:solidFill>
                  <a:srgbClr val="696767"/>
                </a:solidFill>
                <a:latin typeface="Montserrat Medium"/>
              </a:rPr>
              <a:t>PROPAIS – GRUPO; TCC</a:t>
            </a:r>
          </a:p>
          <a:p>
            <a:pPr marL="660184" lvl="1" indent="-330092">
              <a:lnSpc>
                <a:spcPts val="4280"/>
              </a:lnSpc>
              <a:buFont typeface="Arial"/>
              <a:buChar char="•"/>
            </a:pPr>
            <a:r>
              <a:rPr lang="en-US" sz="3057" spc="51" dirty="0">
                <a:solidFill>
                  <a:srgbClr val="696767"/>
                </a:solidFill>
                <a:latin typeface="Montserrat Medium"/>
              </a:rPr>
              <a:t>EDUCAFI – GRUPO; TCC</a:t>
            </a:r>
          </a:p>
          <a:p>
            <a:pPr marL="660184" lvl="1" indent="-330092">
              <a:lnSpc>
                <a:spcPts val="4280"/>
              </a:lnSpc>
              <a:buFont typeface="Arial"/>
              <a:buChar char="•"/>
            </a:pPr>
            <a:r>
              <a:rPr lang="en-US" sz="3057" spc="51" dirty="0">
                <a:solidFill>
                  <a:srgbClr val="696767"/>
                </a:solidFill>
                <a:latin typeface="Montserrat Medium"/>
              </a:rPr>
              <a:t>ANSIEDADE – GRUPO; TCC</a:t>
            </a:r>
          </a:p>
          <a:p>
            <a:pPr marL="660184" lvl="1" indent="-330092">
              <a:lnSpc>
                <a:spcPts val="4280"/>
              </a:lnSpc>
              <a:buFont typeface="Arial"/>
              <a:buChar char="•"/>
            </a:pPr>
            <a:r>
              <a:rPr lang="en-US" sz="3057" spc="51" dirty="0">
                <a:solidFill>
                  <a:srgbClr val="696767"/>
                </a:solidFill>
                <a:latin typeface="Montserrat Medium"/>
              </a:rPr>
              <a:t>DEPRESSÃO / ESQUIZOFRENIA – GRUPOS, TCC</a:t>
            </a:r>
          </a:p>
          <a:p>
            <a:pPr marL="660184" lvl="1" indent="-330092">
              <a:lnSpc>
                <a:spcPts val="4280"/>
              </a:lnSpc>
              <a:buFont typeface="Arial"/>
              <a:buChar char="•"/>
            </a:pPr>
            <a:r>
              <a:rPr lang="en-US" sz="3057" spc="51" dirty="0">
                <a:solidFill>
                  <a:srgbClr val="696767"/>
                </a:solidFill>
                <a:latin typeface="Montserrat Medium"/>
              </a:rPr>
              <a:t>MINDFULNESS – GRUPO </a:t>
            </a:r>
          </a:p>
          <a:p>
            <a:pPr marL="660184" lvl="1" indent="-330092">
              <a:lnSpc>
                <a:spcPts val="4280"/>
              </a:lnSpc>
              <a:buFont typeface="Arial"/>
              <a:buChar char="•"/>
            </a:pPr>
            <a:r>
              <a:rPr lang="en-US" sz="3057" spc="51" dirty="0">
                <a:solidFill>
                  <a:srgbClr val="696767"/>
                </a:solidFill>
                <a:latin typeface="Montserrat Medium"/>
              </a:rPr>
              <a:t>TRI – INDIVIDUAL; TRI</a:t>
            </a:r>
          </a:p>
          <a:p>
            <a:pPr marL="660184" lvl="1" indent="-330092">
              <a:lnSpc>
                <a:spcPts val="4280"/>
              </a:lnSpc>
              <a:buFont typeface="Arial"/>
              <a:buChar char="•"/>
            </a:pPr>
            <a:r>
              <a:rPr lang="en-US" sz="3057" spc="51" dirty="0">
                <a:solidFill>
                  <a:srgbClr val="696767"/>
                </a:solidFill>
                <a:latin typeface="Montserrat Medium"/>
              </a:rPr>
              <a:t>ANSIEDADE E MATEMÁTICA – INDIVIDUAL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V="1">
            <a:off x="15946415" y="-200904"/>
            <a:ext cx="2548400" cy="2548400"/>
          </a:xfrm>
          <a:custGeom>
            <a:avLst/>
            <a:gdLst/>
            <a:ahLst/>
            <a:cxnLst/>
            <a:rect l="l" t="t" r="r" b="b"/>
            <a:pathLst>
              <a:path w="2548400" h="2548400">
                <a:moveTo>
                  <a:pt x="0" y="2548400"/>
                </a:moveTo>
                <a:lnTo>
                  <a:pt x="2548399" y="2548400"/>
                </a:lnTo>
                <a:lnTo>
                  <a:pt x="2548399" y="0"/>
                </a:lnTo>
                <a:lnTo>
                  <a:pt x="0" y="0"/>
                </a:lnTo>
                <a:lnTo>
                  <a:pt x="0" y="254840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 flipH="1" flipV="1">
            <a:off x="-245500" y="7984100"/>
            <a:ext cx="2548400" cy="2548400"/>
          </a:xfrm>
          <a:custGeom>
            <a:avLst/>
            <a:gdLst/>
            <a:ahLst/>
            <a:cxnLst/>
            <a:rect l="l" t="t" r="r" b="b"/>
            <a:pathLst>
              <a:path w="2548400" h="2548400">
                <a:moveTo>
                  <a:pt x="2548400" y="2548400"/>
                </a:moveTo>
                <a:lnTo>
                  <a:pt x="0" y="2548400"/>
                </a:lnTo>
                <a:lnTo>
                  <a:pt x="0" y="0"/>
                </a:lnTo>
                <a:lnTo>
                  <a:pt x="2548400" y="0"/>
                </a:lnTo>
                <a:lnTo>
                  <a:pt x="2548400" y="254840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 flipH="1">
            <a:off x="13188347" y="-200904"/>
            <a:ext cx="2548400" cy="2548400"/>
          </a:xfrm>
          <a:custGeom>
            <a:avLst/>
            <a:gdLst/>
            <a:ahLst/>
            <a:cxnLst/>
            <a:rect l="l" t="t" r="r" b="b"/>
            <a:pathLst>
              <a:path w="2548400" h="2548400">
                <a:moveTo>
                  <a:pt x="2548400" y="0"/>
                </a:moveTo>
                <a:lnTo>
                  <a:pt x="0" y="0"/>
                </a:lnTo>
                <a:lnTo>
                  <a:pt x="0" y="2548400"/>
                </a:lnTo>
                <a:lnTo>
                  <a:pt x="2548400" y="2548400"/>
                </a:lnTo>
                <a:lnTo>
                  <a:pt x="2548400" y="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187596"/>
            <a:ext cx="10845948" cy="74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95"/>
              </a:lnSpc>
            </a:pPr>
            <a:r>
              <a:rPr lang="en-US" sz="5695" spc="96">
                <a:solidFill>
                  <a:srgbClr val="F4663A"/>
                </a:solidFill>
                <a:latin typeface="League Spartan Bold"/>
              </a:rPr>
              <a:t>MAPEAMENTOS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020889"/>
            <a:ext cx="16191914" cy="2150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0184" lvl="1" indent="-330092">
              <a:lnSpc>
                <a:spcPts val="4280"/>
              </a:lnSpc>
              <a:buFont typeface="Arial"/>
              <a:buChar char="•"/>
            </a:pPr>
            <a:r>
              <a:rPr lang="en-US" sz="3057" spc="51">
                <a:solidFill>
                  <a:srgbClr val="696767"/>
                </a:solidFill>
                <a:latin typeface="Montserrat Medium"/>
              </a:rPr>
              <a:t>HÁBITOS DE SAÚDE, ANSIEDADE E DEPRESSÃO EM ADOLESCENTES</a:t>
            </a:r>
          </a:p>
          <a:p>
            <a:pPr marL="660184" lvl="1" indent="-330092">
              <a:lnSpc>
                <a:spcPts val="4280"/>
              </a:lnSpc>
              <a:buFont typeface="Arial"/>
              <a:buChar char="•"/>
            </a:pPr>
            <a:r>
              <a:rPr lang="en-US" sz="3057" spc="51">
                <a:solidFill>
                  <a:srgbClr val="696767"/>
                </a:solidFill>
                <a:latin typeface="Montserrat Medium"/>
              </a:rPr>
              <a:t>HÁBITOS DE SAÚDE, PERFECCIONISMO, PROCRASTINAÇÃO, ANSIEDADE E DEPRESSÃO EM UNIVERSITÁRIOS</a:t>
            </a:r>
          </a:p>
          <a:p>
            <a:pPr marL="660184" lvl="1" indent="-330092">
              <a:lnSpc>
                <a:spcPts val="4280"/>
              </a:lnSpc>
              <a:buFont typeface="Arial"/>
              <a:buChar char="•"/>
            </a:pPr>
            <a:r>
              <a:rPr lang="en-US" sz="3057" spc="51">
                <a:solidFill>
                  <a:srgbClr val="696767"/>
                </a:solidFill>
                <a:latin typeface="Montserrat Medium"/>
              </a:rPr>
              <a:t>ENSINO DE TCC NO BRASIL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V="1">
            <a:off x="15946415" y="-200904"/>
            <a:ext cx="2548400" cy="2548400"/>
          </a:xfrm>
          <a:custGeom>
            <a:avLst/>
            <a:gdLst/>
            <a:ahLst/>
            <a:cxnLst/>
            <a:rect l="l" t="t" r="r" b="b"/>
            <a:pathLst>
              <a:path w="2548400" h="2548400">
                <a:moveTo>
                  <a:pt x="0" y="2548400"/>
                </a:moveTo>
                <a:lnTo>
                  <a:pt x="2548399" y="2548400"/>
                </a:lnTo>
                <a:lnTo>
                  <a:pt x="2548399" y="0"/>
                </a:lnTo>
                <a:lnTo>
                  <a:pt x="0" y="0"/>
                </a:lnTo>
                <a:lnTo>
                  <a:pt x="0" y="254840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 flipH="1" flipV="1">
            <a:off x="-245500" y="7984100"/>
            <a:ext cx="2548400" cy="2548400"/>
          </a:xfrm>
          <a:custGeom>
            <a:avLst/>
            <a:gdLst/>
            <a:ahLst/>
            <a:cxnLst/>
            <a:rect l="l" t="t" r="r" b="b"/>
            <a:pathLst>
              <a:path w="2548400" h="2548400">
                <a:moveTo>
                  <a:pt x="2548400" y="2548400"/>
                </a:moveTo>
                <a:lnTo>
                  <a:pt x="0" y="2548400"/>
                </a:lnTo>
                <a:lnTo>
                  <a:pt x="0" y="0"/>
                </a:lnTo>
                <a:lnTo>
                  <a:pt x="2548400" y="0"/>
                </a:lnTo>
                <a:lnTo>
                  <a:pt x="2548400" y="254840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 flipH="1">
            <a:off x="13188347" y="-200904"/>
            <a:ext cx="2548400" cy="2548400"/>
          </a:xfrm>
          <a:custGeom>
            <a:avLst/>
            <a:gdLst/>
            <a:ahLst/>
            <a:cxnLst/>
            <a:rect l="l" t="t" r="r" b="b"/>
            <a:pathLst>
              <a:path w="2548400" h="2548400">
                <a:moveTo>
                  <a:pt x="2548400" y="0"/>
                </a:moveTo>
                <a:lnTo>
                  <a:pt x="0" y="0"/>
                </a:lnTo>
                <a:lnTo>
                  <a:pt x="0" y="2548400"/>
                </a:lnTo>
                <a:lnTo>
                  <a:pt x="2548400" y="2548400"/>
                </a:lnTo>
                <a:lnTo>
                  <a:pt x="2548400" y="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187596"/>
            <a:ext cx="10845948" cy="74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95"/>
              </a:lnSpc>
            </a:pPr>
            <a:r>
              <a:rPr lang="en-US" sz="5695" spc="96">
                <a:solidFill>
                  <a:srgbClr val="F4663A"/>
                </a:solidFill>
                <a:latin typeface="League Spartan Bold"/>
              </a:rPr>
              <a:t>FORMAÇÃO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020889"/>
            <a:ext cx="16191914" cy="2150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0184" lvl="1" indent="-330092">
              <a:lnSpc>
                <a:spcPts val="4280"/>
              </a:lnSpc>
              <a:buFont typeface="Arial"/>
              <a:buChar char="•"/>
            </a:pPr>
            <a:r>
              <a:rPr lang="en-US" sz="3057" spc="51">
                <a:solidFill>
                  <a:srgbClr val="696767"/>
                </a:solidFill>
                <a:latin typeface="Montserrat Medium"/>
              </a:rPr>
              <a:t>ESTRATÉGIAS DE ENSINO</a:t>
            </a:r>
          </a:p>
          <a:p>
            <a:pPr marL="660184" lvl="1" indent="-330092">
              <a:lnSpc>
                <a:spcPts val="4280"/>
              </a:lnSpc>
              <a:buFont typeface="Arial"/>
              <a:buChar char="•"/>
            </a:pPr>
            <a:r>
              <a:rPr lang="en-US" sz="3057" spc="51">
                <a:solidFill>
                  <a:srgbClr val="696767"/>
                </a:solidFill>
                <a:latin typeface="Montserrat Medium"/>
              </a:rPr>
              <a:t>ESTRATÉGIAS DE FORMAÇÃO DE TERAPEUTAS</a:t>
            </a:r>
          </a:p>
          <a:p>
            <a:pPr marL="660184" lvl="1" indent="-330092">
              <a:lnSpc>
                <a:spcPts val="4280"/>
              </a:lnSpc>
              <a:buFont typeface="Arial"/>
              <a:buChar char="•"/>
            </a:pPr>
            <a:r>
              <a:rPr lang="en-US" sz="3057" spc="51">
                <a:solidFill>
                  <a:srgbClr val="696767"/>
                </a:solidFill>
                <a:latin typeface="Montserrat Medium"/>
              </a:rPr>
              <a:t>ESTRATÉGIAS DE FORMAÇÃO DE SUPERVISORES</a:t>
            </a:r>
          </a:p>
          <a:p>
            <a:pPr marL="660184" lvl="1" indent="-330092">
              <a:lnSpc>
                <a:spcPts val="4280"/>
              </a:lnSpc>
              <a:buFont typeface="Arial"/>
              <a:buChar char="•"/>
            </a:pPr>
            <a:r>
              <a:rPr lang="en-US" sz="3057" spc="51">
                <a:solidFill>
                  <a:srgbClr val="696767"/>
                </a:solidFill>
                <a:latin typeface="Montserrat Medium"/>
              </a:rPr>
              <a:t>AVALIAÇÃO DOS ATENDIMENTOS CLÍNICOS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396</Words>
  <Application>Microsoft Office PowerPoint</Application>
  <PresentationFormat>Personalizar</PresentationFormat>
  <Paragraphs>93</Paragraphs>
  <Slides>22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7" baseType="lpstr">
      <vt:lpstr>Calibri</vt:lpstr>
      <vt:lpstr>League Spartan Bold</vt:lpstr>
      <vt:lpstr>Montserrat Medium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Laboratório de Pesquisa e Intervenção Cognitivo-Comportamental (LaPICC-USP)</dc:title>
  <cp:lastModifiedBy>Camila Amorim</cp:lastModifiedBy>
  <cp:revision>3</cp:revision>
  <dcterms:created xsi:type="dcterms:W3CDTF">2006-08-16T00:00:00Z</dcterms:created>
  <dcterms:modified xsi:type="dcterms:W3CDTF">2023-11-09T04:52:38Z</dcterms:modified>
  <dc:identifier>DAFzlGW71qA</dc:identifier>
</cp:coreProperties>
</file>