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90" y="24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B5F44A-C5DA-43B8-9C7D-CD06C1EE1F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74F061-A8EF-4E7C-B6F7-A2744DADEA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8AD5B7B-8400-41C4-96FD-8B4249D4B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45FCE-E4C9-41B2-8FA8-0EF967EA89D6}" type="datetimeFigureOut">
              <a:rPr lang="pt-BR" smtClean="0"/>
              <a:t>19/08/2019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14F9FA1-2B27-4B01-B312-A68EF9A0D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C0C2851-CE18-43DC-A125-8FCB800D1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45339-7110-42B2-A557-3166DE74A0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1545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4BF16E-49B9-4BB8-B53A-352D6F911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08953CD-4AA0-489A-952E-ED508DE7D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D853CEE-2263-4C54-A6AB-387C60767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45FCE-E4C9-41B2-8FA8-0EF967EA89D6}" type="datetimeFigureOut">
              <a:rPr lang="pt-BR" smtClean="0"/>
              <a:t>19/08/2019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BD3D18-EA3D-4712-99F9-C44E8CB56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DED9C74-DE0B-4C5C-A814-6D9A4A2C1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45339-7110-42B2-A557-3166DE74A0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3410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AED60A8-A457-4A9B-9A52-0B924D2974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2DCF69B-6FA6-41F4-956F-50AD4FDB69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F978935-5D8F-45A1-AA78-FEBD0394C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45FCE-E4C9-41B2-8FA8-0EF967EA89D6}" type="datetimeFigureOut">
              <a:rPr lang="pt-BR" smtClean="0"/>
              <a:t>19/08/2019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DF216EE-2B76-46D9-84CA-029540077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67FFE61-CD80-4413-9A55-27207B4C4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45339-7110-42B2-A557-3166DE74A0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3632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C1279F-05A9-40F7-B645-9161273F2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00F2ACB-10E3-44D0-A170-B2261AE76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7861045-4F6D-48A0-AB28-C04CA6A78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45FCE-E4C9-41B2-8FA8-0EF967EA89D6}" type="datetimeFigureOut">
              <a:rPr lang="pt-BR" smtClean="0"/>
              <a:t>19/08/2019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05A0A08-7B3D-46A6-A231-5DD995DD1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A50C150-3CF5-4B89-B1A0-8F98B3047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45339-7110-42B2-A557-3166DE74A0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385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997BCF-F3BF-4C12-A783-0E9A0B9E9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9C8D1A3-CF85-49D6-980D-E4CDEC140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790ECD4-D074-4A00-A51F-A894C6812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45FCE-E4C9-41B2-8FA8-0EF967EA89D6}" type="datetimeFigureOut">
              <a:rPr lang="pt-BR" smtClean="0"/>
              <a:t>19/08/2019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047DCDA-16AD-4761-9943-19D7D77E9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976DFE7-B9EB-4A6E-AC20-1F9CDDA9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45339-7110-42B2-A557-3166DE74A0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8814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F736F8-F4F7-426E-9601-56C071013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8B9742-932B-4D8E-95C0-A726578CB6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3A8DADE-8C76-434D-8734-BF87A0E34A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412096C-784F-413D-8E18-133CC0CD4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45FCE-E4C9-41B2-8FA8-0EF967EA89D6}" type="datetimeFigureOut">
              <a:rPr lang="pt-BR" smtClean="0"/>
              <a:t>19/08/2019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E14CCB0-9801-4102-AEDC-AA7564A67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E7FD10D-8CF5-4F20-8047-9547C6787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45339-7110-42B2-A557-3166DE74A0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3604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D7FECB-8D35-43AD-A691-7AB52D692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D0A4A0C-E27B-4F99-873F-C58D0C1C6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BC2FE2E-204B-422E-8C46-0628293212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3B4E5B3-E155-4B85-9D8C-0B70BD1896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DBD67C8-25A2-436E-BAAB-8E743A6C4C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85BB2F2-4975-40D1-80A3-B414CE550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45FCE-E4C9-41B2-8FA8-0EF967EA89D6}" type="datetimeFigureOut">
              <a:rPr lang="pt-BR" smtClean="0"/>
              <a:t>19/08/2019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22021CD-8574-4D87-A895-81E619BE8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A164B3F6-EE31-440B-8C76-E5A9505C3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45339-7110-42B2-A557-3166DE74A0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9259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68B08A-375C-412A-99A1-611189033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E08C852-6AC4-490E-B579-32F7CD425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45FCE-E4C9-41B2-8FA8-0EF967EA89D6}" type="datetimeFigureOut">
              <a:rPr lang="pt-BR" smtClean="0"/>
              <a:t>19/08/2019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6BB3EB3-D151-4DA2-A235-30757225D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D46AC68-B4AE-4AD4-9CC9-85E6D15E7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45339-7110-42B2-A557-3166DE74A0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8322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E540C5B-CAEE-4822-9D7A-DA4010AA4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45FCE-E4C9-41B2-8FA8-0EF967EA89D6}" type="datetimeFigureOut">
              <a:rPr lang="pt-BR" smtClean="0"/>
              <a:t>19/08/2019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87B294E-BF87-4459-A127-0437BA972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D81BED3-3061-478E-867E-1AD4F6BF4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45339-7110-42B2-A557-3166DE74A0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2438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C78EC5-0908-443C-B8A7-B732FCBD7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E85EB6E-167D-4C34-BD81-5E77E54E9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83E0B86-F1A7-4921-BA61-4A52D10F1A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1CFEFC-F7D5-4866-85C8-F45A54B74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45FCE-E4C9-41B2-8FA8-0EF967EA89D6}" type="datetimeFigureOut">
              <a:rPr lang="pt-BR" smtClean="0"/>
              <a:t>19/08/2019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9EFF834-DD5C-4403-B7CC-B2FBB9730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D8EEFAB-4A55-4B3B-B7B2-A225C1DFF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45339-7110-42B2-A557-3166DE74A0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2683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D08270-0398-44BD-8BED-5327C04CB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ED2CCA0-BE56-40EF-B160-1E008ABFEA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4CFECC7-8657-4CE7-9938-641C9F817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74FC2EE-962E-4638-9E04-98B8B3601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45FCE-E4C9-41B2-8FA8-0EF967EA89D6}" type="datetimeFigureOut">
              <a:rPr lang="pt-BR" smtClean="0"/>
              <a:t>19/08/2019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74615DB-FB98-4A80-B6F2-7D96075C8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7B6C6AC-E7AB-4983-B14F-596177106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45339-7110-42B2-A557-3166DE74A0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2606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D0D1A35F-6B45-441F-ABFE-E6F28D1D3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B7E910B-7ECE-4191-AAF4-00303FB92F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84D1CC4-6234-4BB7-8061-D75434C8DD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45FCE-E4C9-41B2-8FA8-0EF967EA89D6}" type="datetimeFigureOut">
              <a:rPr lang="pt-BR" smtClean="0"/>
              <a:t>19/08/2019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0CC6D7-B471-4808-8DD0-270F5257CD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2694287-563A-4BE6-81F8-E34CB4AFA2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45339-7110-42B2-A557-3166DE74A0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1962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240DA3-448D-4660-AAEA-615A54E73C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pt-BR"/>
              <a:t>Policiais que matam e policiais que morrem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01395A4-464D-4873-B185-8CB5E3B57C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1247"/>
            <a:ext cx="9144000" cy="2041451"/>
          </a:xfrm>
        </p:spPr>
        <p:txBody>
          <a:bodyPr>
            <a:normAutofit/>
          </a:bodyPr>
          <a:lstStyle/>
          <a:p>
            <a:r>
              <a:rPr lang="pt-BR" sz="3600" b="1"/>
              <a:t>A ACP SOBRE LETALIDADE POLICIAL DA PROMOTORIA DE JUSTIÇA DE DIREITOS HUMANOS DE SÃO PAULO.</a:t>
            </a:r>
            <a:endParaRPr lang="pt-BR" sz="360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0531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B31491-EDB4-441D-887B-CACA1D4B0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5. A ACP: seus propósitos e seus pedidos.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62EA87C-BA61-4C4E-B93E-E0FB458E8F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800" dirty="0"/>
              <a:t>O conteúdo da petição inicial (estrutura da ação judicial).</a:t>
            </a:r>
          </a:p>
          <a:p>
            <a:pPr marL="0" indent="0" algn="ctr">
              <a:buNone/>
            </a:pPr>
            <a:endParaRPr lang="pt-BR" sz="4800" dirty="0"/>
          </a:p>
          <a:p>
            <a:pPr algn="ctr"/>
            <a:r>
              <a:rPr lang="pt-BR" sz="4800" dirty="0"/>
              <a:t>Os pedidos formulados.</a:t>
            </a:r>
          </a:p>
        </p:txBody>
      </p:sp>
    </p:spTree>
    <p:extLst>
      <p:ext uri="{BB962C8B-B14F-4D97-AF65-F5344CB8AC3E}">
        <p14:creationId xmlns:p14="http://schemas.microsoft.com/office/powerpoint/2010/main" val="2827128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822F04-8510-43A0-8D8D-6B0C6DFE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 dirty="0"/>
              <a:t>Enfim,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713CA1B-0416-4882-8D49-7370166BA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8557"/>
            <a:ext cx="10515600" cy="4688405"/>
          </a:xfrm>
        </p:spPr>
        <p:txBody>
          <a:bodyPr>
            <a:normAutofit/>
          </a:bodyPr>
          <a:lstStyle/>
          <a:p>
            <a:pPr lvl="0" algn="ctr"/>
            <a:r>
              <a:rPr lang="pt-BR" sz="3600" dirty="0"/>
              <a:t>incluir o tema letalidade policial na agenda contemporânea da sociedade brasileira por meio da discussão jurídica;</a:t>
            </a:r>
          </a:p>
          <a:p>
            <a:pPr lvl="0" algn="ctr"/>
            <a:r>
              <a:rPr lang="pt-BR" sz="3600" dirty="0"/>
              <a:t>instar o Poder Judiciário a assumir o controle da atividade do Estado quando disser respeito a direitos fundamentais;</a:t>
            </a:r>
          </a:p>
          <a:p>
            <a:pPr lvl="0" algn="ctr"/>
            <a:r>
              <a:rPr lang="pt-BR" sz="3600" dirty="0"/>
              <a:t>ensejar às polícias à efetiva adoção de providências destinadas à redução da letalidade policial.</a:t>
            </a:r>
          </a:p>
        </p:txBody>
      </p:sp>
    </p:spTree>
    <p:extLst>
      <p:ext uri="{BB962C8B-B14F-4D97-AF65-F5344CB8AC3E}">
        <p14:creationId xmlns:p14="http://schemas.microsoft.com/office/powerpoint/2010/main" val="3532845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A193BC-06C2-4925-B279-7F257D944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 dirty="0"/>
              <a:t>Marcelo </a:t>
            </a:r>
            <a:r>
              <a:rPr lang="pt-BR" dirty="0" err="1"/>
              <a:t>Semer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7492796-DE4A-4AD3-BAC1-DFDD2B4FB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68771"/>
            <a:ext cx="10515600" cy="35081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6000" i="1" dirty="0"/>
              <a:t>“Quando um juiz ouve a voz das ruas e silencia a da Constituição, ele destrói o Estado de Direito”.</a:t>
            </a:r>
          </a:p>
        </p:txBody>
      </p:sp>
    </p:spTree>
    <p:extLst>
      <p:ext uri="{BB962C8B-B14F-4D97-AF65-F5344CB8AC3E}">
        <p14:creationId xmlns:p14="http://schemas.microsoft.com/office/powerpoint/2010/main" val="1082736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0F181D-1E95-4D6A-B054-354CFA709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/>
              <a:t>Norberto Bobbio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ECFBEE-4A1E-4774-B1F0-5F313E0C0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4400"/>
              <a:t>“Direitos do homem, democracia e paz são três momentos necessários do mesmo movimento histórico: sem direitos do homem reconhecidos e protegidos, não há democracia; sem democracia, não existem as condições mínimas para a solução de conflitos”. 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4007145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5C282D-9FA6-452C-97BC-300A901CA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/>
              <a:t>Apresentação do tema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79237B7-598D-4079-9021-D70666BB8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22012"/>
          </a:xfrm>
        </p:spPr>
        <p:txBody>
          <a:bodyPr>
            <a:normAutofit/>
          </a:bodyPr>
          <a:lstStyle/>
          <a:p>
            <a:pPr marL="514350" lvl="0" indent="-514350" algn="ctr">
              <a:buFont typeface="+mj-lt"/>
              <a:buAutoNum type="arabicPeriod"/>
            </a:pPr>
            <a:r>
              <a:rPr lang="pt-BR" sz="3400"/>
              <a:t>Breves considerações sobre o perfil constitucional do MP.</a:t>
            </a:r>
          </a:p>
          <a:p>
            <a:pPr marL="514350" lvl="0" indent="-514350" algn="ctr">
              <a:buFont typeface="+mj-lt"/>
              <a:buAutoNum type="arabicPeriod"/>
            </a:pPr>
            <a:r>
              <a:rPr lang="pt-BR" sz="3400"/>
              <a:t>A Promotoria de Justiça de Direitos Humanos e a tutela coletiva: a busca da atuação resolutiva.</a:t>
            </a:r>
          </a:p>
          <a:p>
            <a:pPr marL="514350" lvl="0" indent="-514350" algn="ctr">
              <a:buFont typeface="+mj-lt"/>
              <a:buAutoNum type="arabicPeriod"/>
            </a:pPr>
            <a:r>
              <a:rPr lang="pt-BR" sz="3400"/>
              <a:t>Controle externo da atividade policial x tutela de direitos fundamentais de policiais e vítimas de policiais.</a:t>
            </a:r>
          </a:p>
          <a:p>
            <a:pPr marL="514350" lvl="0" indent="-514350" algn="ctr">
              <a:buFont typeface="+mj-lt"/>
              <a:buAutoNum type="arabicPeriod"/>
            </a:pPr>
            <a:r>
              <a:rPr lang="pt-BR" sz="3400"/>
              <a:t>A ACP: seus fundamentos.</a:t>
            </a:r>
          </a:p>
          <a:p>
            <a:pPr marL="514350" lvl="0" indent="-514350" algn="ctr">
              <a:buFont typeface="+mj-lt"/>
              <a:buAutoNum type="arabicPeriod"/>
            </a:pPr>
            <a:r>
              <a:rPr lang="pt-BR" sz="3400"/>
              <a:t>A ACP: seus propósitos e pedidos.</a:t>
            </a:r>
            <a:endParaRPr lang="pt-BR" sz="3400" dirty="0"/>
          </a:p>
        </p:txBody>
      </p:sp>
    </p:spTree>
    <p:extLst>
      <p:ext uri="{BB962C8B-B14F-4D97-AF65-F5344CB8AC3E}">
        <p14:creationId xmlns:p14="http://schemas.microsoft.com/office/powerpoint/2010/main" val="1744862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14C256-59CE-425F-AF0D-4D100B5B3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/>
              <a:t>1. Breves considerações sobre o perfil constitucional do MP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A711EB5-4ED5-4DDE-9FDC-3CE02A662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ctr"/>
            <a:r>
              <a:rPr lang="pt-BR" sz="3600" dirty="0"/>
              <a:t>A difícil combinação entre titular exclusivo da ação penal, fiscal da ordem jurídica, garantidor do regime democrático e articulador de políticas públicas voltadas à proteção e garantia de direitos fundamentais e sociais (difusos, coletivos e individuais indisponíveis). O ombudsman ou defensor </a:t>
            </a:r>
            <a:r>
              <a:rPr lang="pt-BR" sz="3600" dirty="0" err="1"/>
              <a:t>del</a:t>
            </a:r>
            <a:r>
              <a:rPr lang="pt-BR" sz="3600" dirty="0"/>
              <a:t> </a:t>
            </a:r>
            <a:r>
              <a:rPr lang="pt-BR" sz="3600" dirty="0" err="1"/>
              <a:t>pueblo</a:t>
            </a:r>
            <a:r>
              <a:rPr lang="pt-BR" sz="3600" dirty="0"/>
              <a:t>.</a:t>
            </a:r>
          </a:p>
          <a:p>
            <a:pPr lvl="0" algn="ctr"/>
            <a:r>
              <a:rPr lang="pt-BR" sz="3600" dirty="0"/>
              <a:t>A maneira mais eficiente de compatibilização das funções: a diretriz de atuação na CF.</a:t>
            </a:r>
          </a:p>
        </p:txBody>
      </p:sp>
    </p:spTree>
    <p:extLst>
      <p:ext uri="{BB962C8B-B14F-4D97-AF65-F5344CB8AC3E}">
        <p14:creationId xmlns:p14="http://schemas.microsoft.com/office/powerpoint/2010/main" val="3990327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08A021-DC70-4F70-8DDA-6B1A61A7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/>
              <a:t>2. A Promotoria de Justiça de Direitos Humanos e a tutela coletiva: a busca da atuação resolutiva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9801B4C-DA3F-4E6E-AD6F-69325EE5A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lvl="0" algn="ctr"/>
            <a:r>
              <a:rPr lang="pt-BR" sz="4200" dirty="0"/>
              <a:t>O Promotor de Justiça como agente político.</a:t>
            </a:r>
          </a:p>
          <a:p>
            <a:pPr lvl="0" algn="ctr"/>
            <a:r>
              <a:rPr lang="pt-BR" sz="4200" dirty="0"/>
              <a:t>O grande dilema do MP contemporâneo: atuação demandista x atuação resolutiva.</a:t>
            </a:r>
          </a:p>
          <a:p>
            <a:pPr lvl="0" algn="ctr"/>
            <a:r>
              <a:rPr lang="pt-BR" sz="4200" dirty="0"/>
              <a:t>A atuação em face das políticas públicas: instar, colaborar na elaboração, fiscalizar a execução.</a:t>
            </a:r>
          </a:p>
          <a:p>
            <a:pPr lvl="0" algn="ctr"/>
            <a:r>
              <a:rPr lang="pt-BR" sz="4200" dirty="0"/>
              <a:t>Educação em Direitos Humanos.</a:t>
            </a:r>
          </a:p>
        </p:txBody>
      </p:sp>
    </p:spTree>
    <p:extLst>
      <p:ext uri="{BB962C8B-B14F-4D97-AF65-F5344CB8AC3E}">
        <p14:creationId xmlns:p14="http://schemas.microsoft.com/office/powerpoint/2010/main" val="1651122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158CA1-D708-4437-8666-D39E532BB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40122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3. Controle externo da atividade policial x tutela de direitos fundamentais de policiais e vítimas de policiais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9FC9537-15F4-4E28-8D5E-AFFEA32534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4855"/>
            <a:ext cx="10515600" cy="4058020"/>
          </a:xfrm>
        </p:spPr>
        <p:txBody>
          <a:bodyPr>
            <a:noAutofit/>
          </a:bodyPr>
          <a:lstStyle/>
          <a:p>
            <a:pPr lvl="0" algn="ctr"/>
            <a:r>
              <a:rPr lang="pt-BR" sz="3400" dirty="0"/>
              <a:t>A atribuição inédita e exclusiva do MP da CF/88: o controle externo da atividade policial.</a:t>
            </a:r>
          </a:p>
          <a:p>
            <a:pPr lvl="0" algn="ctr"/>
            <a:r>
              <a:rPr lang="pt-BR" sz="3400" dirty="0"/>
              <a:t>Na ACP, a tutela dos direitos fundamentais de policiais e de vítimas de policiais (não há controle externo da atividade policial, senão de modo indireto ou reflexo).</a:t>
            </a:r>
          </a:p>
          <a:p>
            <a:pPr lvl="0" algn="ctr"/>
            <a:r>
              <a:rPr lang="pt-BR" sz="3400" dirty="0"/>
              <a:t>Uma ordem política e jurídica concebida e comprometida na defesa e não na violação de direitos humanos; e as polícias a seu serviço.</a:t>
            </a:r>
          </a:p>
        </p:txBody>
      </p:sp>
    </p:spTree>
    <p:extLst>
      <p:ext uri="{BB962C8B-B14F-4D97-AF65-F5344CB8AC3E}">
        <p14:creationId xmlns:p14="http://schemas.microsoft.com/office/powerpoint/2010/main" val="179459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DBABF7-A2CE-4700-B720-33FA2C022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4. A ACP: seus fundamentos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E28EB32-A234-47C2-AA59-A2A45D56A6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ctr"/>
            <a:r>
              <a:rPr lang="pt-BR" sz="4400" dirty="0"/>
              <a:t>A legalidade como princípio maior: os fins não justificam os meios.</a:t>
            </a:r>
          </a:p>
          <a:p>
            <a:pPr lvl="0" algn="ctr"/>
            <a:r>
              <a:rPr lang="pt-BR" sz="4400" dirty="0"/>
              <a:t>Não há Estado Democrático de Direito sem controle do uso legítimo da força e sem transparência dos métodos e procedimentos (controle institucional e controle social).</a:t>
            </a:r>
          </a:p>
        </p:txBody>
      </p:sp>
    </p:spTree>
    <p:extLst>
      <p:ext uri="{BB962C8B-B14F-4D97-AF65-F5344CB8AC3E}">
        <p14:creationId xmlns:p14="http://schemas.microsoft.com/office/powerpoint/2010/main" val="1108759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2425F1-72BE-47C9-B95F-47AA5C7FB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8131"/>
          </a:xfrm>
        </p:spPr>
        <p:txBody>
          <a:bodyPr/>
          <a:lstStyle/>
          <a:p>
            <a:pPr algn="ctr"/>
            <a:r>
              <a:rPr lang="pt-BR" dirty="0"/>
              <a:t>Balizas ou marcos jurídicos da ACP: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CAC2DA5-BAE0-4522-9AD7-991DE5000F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2865"/>
            <a:ext cx="10515600" cy="5326912"/>
          </a:xfrm>
        </p:spPr>
        <p:txBody>
          <a:bodyPr>
            <a:noAutofit/>
          </a:bodyPr>
          <a:lstStyle/>
          <a:p>
            <a:pPr algn="ctr"/>
            <a:r>
              <a:rPr lang="pt-BR" sz="4400" dirty="0"/>
              <a:t>Princípios constitucionais da Administração Pública: publicidade, moralidade e eficiência (CF, art. 37, </a:t>
            </a:r>
            <a:r>
              <a:rPr lang="pt-BR" sz="4400" i="1" dirty="0"/>
              <a:t>caput</a:t>
            </a:r>
            <a:r>
              <a:rPr lang="pt-BR" sz="4400" dirty="0"/>
              <a:t>). </a:t>
            </a:r>
          </a:p>
          <a:p>
            <a:pPr algn="ctr"/>
            <a:r>
              <a:rPr lang="pt-BR" sz="4400" dirty="0"/>
              <a:t>Direitos Fundamentais: Direito à vida (CF, art. 5º, </a:t>
            </a:r>
            <a:r>
              <a:rPr lang="pt-BR" sz="4400" i="1" dirty="0"/>
              <a:t>caput</a:t>
            </a:r>
            <a:r>
              <a:rPr lang="pt-BR" sz="4400" dirty="0"/>
              <a:t>), acesso à justiça (art. 5º, XXXV), contraditório e ampla defesa (art. 5º LV), proibição de provas ilícitas (art. 5º, LVI), presunção de inocência (art. 5º, LVII).</a:t>
            </a:r>
          </a:p>
        </p:txBody>
      </p:sp>
    </p:spTree>
    <p:extLst>
      <p:ext uri="{BB962C8B-B14F-4D97-AF65-F5344CB8AC3E}">
        <p14:creationId xmlns:p14="http://schemas.microsoft.com/office/powerpoint/2010/main" val="86821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D58C06-AEB2-4C51-B3FB-CF8ADD2AB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 dirty="0"/>
              <a:t>Continuação...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B418AD0-3641-4A61-9BDD-2588DBF20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45296"/>
          </a:xfrm>
        </p:spPr>
        <p:txBody>
          <a:bodyPr>
            <a:normAutofit/>
          </a:bodyPr>
          <a:lstStyle/>
          <a:p>
            <a:pPr algn="ctr"/>
            <a:r>
              <a:rPr lang="pt-BR" sz="4000" dirty="0"/>
              <a:t>Segurança Pública como Direito Fundamental: Constituição Federal, artigos 5º, </a:t>
            </a:r>
            <a:r>
              <a:rPr lang="pt-BR" sz="4000" i="1" dirty="0"/>
              <a:t>caput</a:t>
            </a:r>
            <a:r>
              <a:rPr lang="pt-BR" sz="4000" dirty="0"/>
              <a:t>, e 6º; Convenção Interamericana de Direitos Humanos, art. 7, item 1 (segurança pessoal).</a:t>
            </a:r>
          </a:p>
          <a:p>
            <a:pPr algn="ctr"/>
            <a:r>
              <a:rPr lang="pt-BR" sz="4000" dirty="0"/>
              <a:t>Eficiência do serviço público prestado pelas polícias (CF, art. 37): polícias voltadas à proteção dos direitos de todos os cidadãos.</a:t>
            </a:r>
          </a:p>
          <a:p>
            <a:pPr algn="ctr"/>
            <a:r>
              <a:rPr lang="pt-BR" sz="4000" dirty="0"/>
              <a:t>Justiça de Transição.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97772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o Office">
  <a:themeElements>
    <a:clrScheme name="Verde-azulado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TM04033925[[fn=Gotícula]]</Template>
  <TotalTime>34</TotalTime>
  <Words>657</Words>
  <Application>Microsoft Office PowerPoint</Application>
  <PresentationFormat>Widescreen</PresentationFormat>
  <Paragraphs>42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do Office</vt:lpstr>
      <vt:lpstr>Policiais que matam e policiais que morrem</vt:lpstr>
      <vt:lpstr>Norberto Bobbio</vt:lpstr>
      <vt:lpstr>Apresentação do tema</vt:lpstr>
      <vt:lpstr>1. Breves considerações sobre o perfil constitucional do MP</vt:lpstr>
      <vt:lpstr>2. A Promotoria de Justiça de Direitos Humanos e a tutela coletiva: a busca da atuação resolutiva</vt:lpstr>
      <vt:lpstr>3. Controle externo da atividade policial x tutela de direitos fundamentais de policiais e vítimas de policiais</vt:lpstr>
      <vt:lpstr>4. A ACP: seus fundamentos</vt:lpstr>
      <vt:lpstr>Balizas ou marcos jurídicos da ACP:</vt:lpstr>
      <vt:lpstr>Continuação...</vt:lpstr>
      <vt:lpstr>5. A ACP: seus propósitos e seus pedidos.</vt:lpstr>
      <vt:lpstr>Enfim,</vt:lpstr>
      <vt:lpstr>Marcelo Semer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Policiais que matam e policiais que morrem</dc:title>
  <dc:creator>Eduardo Ferreira Valerio</dc:creator>
  <cp:lastModifiedBy>Eduardo Ferreira Valerio</cp:lastModifiedBy>
  <cp:revision>7</cp:revision>
  <dcterms:created xsi:type="dcterms:W3CDTF">2019-08-19T19:52:10Z</dcterms:created>
  <dcterms:modified xsi:type="dcterms:W3CDTF">2019-08-19T20:29:24Z</dcterms:modified>
</cp:coreProperties>
</file>