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422" r:id="rId3"/>
    <p:sldId id="428" r:id="rId4"/>
    <p:sldId id="410" r:id="rId5"/>
    <p:sldId id="424" r:id="rId6"/>
    <p:sldId id="427" r:id="rId7"/>
    <p:sldId id="494" r:id="rId8"/>
    <p:sldId id="362" r:id="rId9"/>
    <p:sldId id="367" r:id="rId10"/>
    <p:sldId id="368" r:id="rId11"/>
    <p:sldId id="369" r:id="rId12"/>
    <p:sldId id="370" r:id="rId13"/>
    <p:sldId id="371" r:id="rId14"/>
    <p:sldId id="412" r:id="rId15"/>
    <p:sldId id="495" r:id="rId16"/>
    <p:sldId id="373" r:id="rId17"/>
    <p:sldId id="319" r:id="rId18"/>
    <p:sldId id="496" r:id="rId19"/>
    <p:sldId id="497" r:id="rId20"/>
    <p:sldId id="498" r:id="rId21"/>
    <p:sldId id="461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2" autoAdjust="0"/>
    <p:restoredTop sz="75322" autoAdjust="0"/>
  </p:normalViewPr>
  <p:slideViewPr>
    <p:cSldViewPr snapToGrid="0">
      <p:cViewPr varScale="1">
        <p:scale>
          <a:sx n="67" d="100"/>
          <a:sy n="67" d="100"/>
        </p:scale>
        <p:origin x="1314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750C-16AB-2046-83AF-A45310E0C083}" type="datetimeFigureOut">
              <a:rPr lang="hu-HU" smtClean="0"/>
              <a:pPr/>
              <a:t>2023. 08. 11.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49FA-A279-CF4C-92BF-9A296BA95CDA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268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06785-8B48-E04D-BC69-57B5A40B75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619D-DD23-404E-8C9A-479CEC79728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8E00-6592-2642-B910-4C1491EDF6D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4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Os resultados da ciência da rede também entusiasmaram o público. Isso foi alimentado em parte pelo sucesso de vários livros para o público em geral, como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Linked: The New Science of Networks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Albert-Lászlo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Barabási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Science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Albert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Laszló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Barabási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 Degrees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Duncan Watts, </a:t>
            </a:r>
            <a:r>
              <a:rPr lang="pt-PT" dirty="0"/>
              <a:t>cada um sendo traduzido em muitos idiomas. Livros mais recentes, como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Connected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Nicholas Christakis and James Fowler.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539A6-53A6-4A2B-B231-7FD89F38B5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À primeira vista, os dois mapas de satélite da Imagem 1.3a/b são indistinguíveis: luzes brilhando intensamente em áreas densamente povoadas e espaços escuros marcando vastas florestas e oceanos desabitados. No entanto, após uma inspeção mais detalhada, algo estranho se torna aparente. A luz em várias regiões, Toronto, Detroit, Cleveland, Columbus, Long Island simplesmente desapareceu. Esta não é uma foto adulterada do próximo filme do Armagedom, mas representa uma imagem real do nordeste dos EUA em </a:t>
            </a:r>
            <a:r>
              <a:rPr lang="pt-PT" b="1" dirty="0"/>
              <a:t>14 de agosto de 2003, a noite de um blecaute que deixou cerca de 45 milhões de pessoas em oito estados dos EUA e outros 10 milhões em Ontário sem energia</a:t>
            </a:r>
            <a:r>
              <a:rPr lang="pt-PT" dirty="0"/>
              <a:t>. Ele ilustra um aspecto muito ignorado das redes, que será um tema importante neste livro: </a:t>
            </a:r>
            <a:r>
              <a:rPr lang="pt-PT" b="1" dirty="0"/>
              <a:t>a vulnerabilidade devido à interconectividade</a:t>
            </a:r>
            <a:r>
              <a:rPr lang="pt-PT" dirty="0"/>
              <a:t>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pt-PT" dirty="0"/>
              <a:t>O apagão de 2003 é um exemplo típico de uma falha em cascata. Quando uma rede atua como um sistema de transporte, uma falha local desloca cargas para outros nós. Se a carga extra for insignificante, o restante do sistema pode absorvê-la perfeitamente e a falha permanece efetivamente despercebida. Se a carga extra for demais para os nós vizinhos carregarem, eles irão derrubar ou redistribuir a carga para seus vizinhos. De qualquer forma, nos deparamos com uma falha em cascata, cuja magnitude depende da posição da rede e da capacidade dos nós que foram removidos na primeira rodada e nas subsequentes. O caso em questão é a eletricidade: como não pode ser armazenada, quando uma linha cai, sua energia deve ser transferida para outras linhas. Na maioria das vezes, as linhas vizinhas não têm dificuldade em carregar a carga extra. Se o fizerem, também darão gorjeta e redistribuirão sua carga aumentada para seus vizinhos.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pt-PT" dirty="0"/>
              <a:t>Falhas em cascata podem ocorrer na maioria dos sistemas complexos. Eles ocorrem </a:t>
            </a:r>
            <a:r>
              <a:rPr lang="pt-PT" b="1" dirty="0"/>
              <a:t>na Internet</a:t>
            </a:r>
            <a:r>
              <a:rPr lang="pt-PT" dirty="0"/>
              <a:t>, quando o tráfego é redirecionado para contornar roteadores com defeito, ocasionalmente criando ataques de negação de serviço em roteadores que não têm capacidade para lidar com tráfego extra. Testemunhamos </a:t>
            </a:r>
            <a:r>
              <a:rPr lang="pt-PT" b="1" dirty="0"/>
              <a:t>um em 1997</a:t>
            </a:r>
            <a:r>
              <a:rPr lang="pt-PT" dirty="0"/>
              <a:t>, quando </a:t>
            </a:r>
            <a:r>
              <a:rPr lang="pt-PT" b="1" dirty="0"/>
              <a:t>o Fundo Monetário Internacional </a:t>
            </a:r>
            <a:r>
              <a:rPr lang="pt-PT" dirty="0"/>
              <a:t>pressionou os bancos centrais de vários países do Pacífico a limitar seu crédito. Houve um fracasso em cascata por trás do </a:t>
            </a:r>
            <a:r>
              <a:rPr lang="pt-PT" b="1" dirty="0"/>
              <a:t>colapso financeiro de 2009-2011</a:t>
            </a:r>
            <a:r>
              <a:rPr lang="pt-PT" dirty="0"/>
              <a:t>, quando a crise de crédito dos EUA paralisou a economia do mundo, deixando para trás dezenas de bancos falidos, corporações e até estados falidos. No entanto, falhas em cascata são ocasionalmente nossas aliadas. O esforço mundial para acabar com o suprimento de dinheiro das organizações terroristas visa paralisar as redes terroristas, e médicos e pesquisadores esperam induzir falhas em cascata para matar células cancerígenas.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dirty="0"/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O apagão do Nordeste EUA/CANADÁ ilustra um tema importante desta aula: devemos entender como a estrutura da rede afeta a robustez de um sistema complexo. Portanto, desenvolveremos as ferramentas quantitativas para avaliar a interação entre a estrutura da rede e os processos dinâmicos nas redes e seu impacto nas falhas. Por mais caótica que essa falha possa parecer, aprenderemos que, na realidade, ela segue leis bastante reprodutíveis, que podem ser quantificadas e até previstas usando as ferramentas da ciência de rede</a:t>
            </a:r>
            <a:endParaRPr lang="en-US" dirty="0"/>
          </a:p>
          <a:p>
            <a:r>
              <a:rPr lang="en-US" dirty="0"/>
              <a:t>http://colli239.fts.educ.msu.edu/2003/08/15/us-and-canadian-cities-left-in-dark-august-2009/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5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Estamos cercados por sistemas irremediavelmente complicados, desde a sociedade, cujo funcionamento contínuo requer a cooperação entre bilhões de indivíduos, até as infraestruturas de comunicação que integram bilhões de telefones celulares com computadores e satélites. Nossa capacidade de raciocinar e compreender o mundo ao nosso redor é garantida pela atividade coerente de bilhões de neurônios em nosso cérebro. Nossa própria existência está enraizada em interações contínuas entre milhares de genes e metabólitos dentro de nossas células. Esses sistemas são chamados coletivamente de sistemas complexos. Dado o importante papel que desempenham na nossa vida, na ciência e na economia, a compreensão, a descrição matemática, a previsão e, eventualmente, o controlo de sistemas tão complexos é um dos maiores desafios intelectuais e científicos do século XXI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surgimento da teoria das redes, no alvorecer do século 21, é uma demonstração vívida de que a ciência pode enfrentar esse desafio. De fato, </a:t>
            </a:r>
            <a:r>
              <a:rPr lang="pt-PT" i="1" dirty="0"/>
              <a:t>por trás de cada sistema complexo, existe uma rede intrincada que codifica as interações entre os componentes do sistema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rede que descreve as interações entre genes, proteínas e metabólitos integra os processos por trás dos fluxos vivos. O diagrama de fiação que captura as conexões entre as células neurais contém a chave para nossa compreensão das funções cerebrais. A soma de todos os laços profissionais, de amizade e familiares é o tecido da sociedade. A rede que descreve quais dispositivos de comunicação interagem entre si, capturando conexões de internet para links sem fio, é o coração do sistema de comunicação moderno. A rede elétrica, uma rede de geradores e linhas de transmissão, abastece com energia praticamente toda tecnologia moderna. As redes de comércio mantêm nossa capacidade de troca de bens e serviços, sendo responsáveis ​​pela prosperidade material que uma fração crescente do mundo tem desfrutado desde a Segunda Guerra Mundial (Imagem 2). Eles também desempenham um papel fundamental na propagação de crises financeiras e econômicas. As redes estão no centro de algumas das tecnologias mais revolucionárias do século 21, capacitando tudo, do Google ao Facebook, CISCO e Twitter. No final, as redes permeiam a ciência, a tecnologia e a natureza em um grau muito mais alto do que pode ser evidente em uma inspeção casual.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Conseqüentemente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nunca entenderemos sistemas complexos a menos que tenhamos uma compreensão profunda das redes por trás deles. Embora a ciência de rede seja um campo relativamente jovem, suas raízes remontam a vários séculos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t-PT" dirty="0"/>
              <a:t>A explosão científica que o campo experimentou durante a primeira década do século 21 está enraizada na descoberta de que, apesar das aparentes diferenças, o surgimento e a evolução de redes bastante diferentes é impulsionado por um conjunto comum de leis fundamentais e mecanismos reprodutíveis. Portanto, apesar da incrível diversidade de forma, tamanho, natureza, idade e escopo presentes em redes reais, a maioria das redes observadas na natureza, sociedade e tecnologia são movidas por princípios de organização comuns. Em outras palavras, </a:t>
            </a:r>
            <a:r>
              <a:rPr lang="pt-PT" i="1" dirty="0"/>
              <a:t>uma vez que desconsideramos a natureza dos componentes e suas interações, as redes obtidas parecem ser mais semelhantes do que diferentes entre si</a:t>
            </a:r>
            <a:r>
              <a:rPr lang="pt-PT" dirty="0"/>
              <a:t>. Nas seções seguintes, discutimos </a:t>
            </a:r>
            <a:r>
              <a:rPr lang="pt-PT" i="1" dirty="0"/>
              <a:t>as forças que levaram ao surgimento desse novo campo de pesquisa e seu impacto na ciência, tecnologia e sociedade</a:t>
            </a:r>
            <a:r>
              <a:rPr lang="pt-PT" i="0" dirty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Estamos rodeados de sistemas irremediavelmente complexos, desde a sociedade, um conjunto de seis bilhões de indivíduos, até os sistemas de comunicação, que hoje interligam bilhões de dispositivos, de computadores a celulares. Nossa própria existência está enraizada na capacidade de milhares de genes trabalharem juntos de maneira contínua; nossos pensamentos, raciocínio e compreensão do mundo estão ocultos nas conexões entre bilhões de neurônios em nosso cérebro. Esses sistemas, inicialmente aleatórios, após uma inspeção minuciosa, exibem infinitas assinaturas de ordem e auto-organização cuja quantificação, compreensão, previsão e eventualmente controle é o maior desafio intelectual para a ciência do século XXI.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{\bf The subtle networks behind the economy.}   </a:t>
            </a:r>
          </a:p>
          <a:p>
            <a:r>
              <a:rPr lang="pt-PT" dirty="0"/>
              <a:t>Um cartão de crédito, selecionado como o 99º objeto na exposição popular do Museu Britânico, intitulada { A História do Mundo em 100 Objetos.} Este cartão demonstra a natureza interconectada da economia moderna, criando vínculos sutis que normalmente se faz nem pensar. O cartão foi emitido nos Emirados Árabes Unidos em 2009 pela Hong Kong and Shanghai Banking Corporation, comumente conhecido como HSBC, um banco com sede em Londres. O cartão funciona por meio de protocolos fornecidos pela VISA, uma associação de crédito com sede nos EUA. No entanto, o cartão segue os princípios bancários islâmicos, que operam de acordo com Fiqhal-Muamalat (regras islâmicas de transações), principalmente a eliminação de juros ou {riba}. O cartão não se limita aos muçulmanos nos Emirados Árabes Unidos, mas também é oferecido a minorias muçulmanas em países não muçulmanos e também é usado por muitos não muçulmanos que concordam com suas rígidas diretrizes éticas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{As redes </a:t>
            </a:r>
            <a:r>
              <a:rPr lang="en-US" dirty="0" err="1"/>
              <a:t>econômicas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sutis</a:t>
            </a:r>
            <a:r>
              <a:rPr lang="en-US" dirty="0"/>
              <a:t>.}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619D-DD23-404E-8C9A-479CEC7972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3D4F7-ED54-6D4D-9081-0008C528460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8A91-2D17-0E49-BF7C-6C8FD0709894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6938-699C-734A-AADA-439B90F52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 algn="ctr"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72C2BE0E-2BAB-2340-BDD5-097A2900DEA1}" type="slidenum">
              <a:rPr lang="en-US">
                <a:solidFill>
                  <a:srgbClr val="000000"/>
                </a:solidFill>
                <a:ea typeface="굴림" charset="-127"/>
                <a:cs typeface="굴림" charset="-127"/>
              </a:rPr>
              <a:pPr defTabSz="914400" eaLnBrk="0" fontAlgn="base" hangingPunct="0"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localhost/Volumes/Seagate%20Backup%20Plus%20Drive/CCNR_Home/Class/CLASS1-Introduction/Background-Rete-preview.mov" TargetMode="External"/><Relationship Id="rId1" Type="http://schemas.microsoft.com/office/2007/relationships/media" Target="file://localhost/Volumes/Seagate%20Backup%20Plus%20Drive/CCNR_Home/Class/CLASS1-Introduction/Background-Rete-preview.mov" TargetMode="External"/><Relationship Id="rId6" Type="http://schemas.openxmlformats.org/officeDocument/2006/relationships/hyperlink" Target="http://networksciencebook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/Users/barabasi 1/.Trash/2011-Warsaw-FuturICT-5min/Background-Rete-preview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41304"/>
            <a:ext cx="9144000" cy="206210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Network Science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dirty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Uma </a:t>
            </a:r>
            <a:r>
              <a:rPr lang="en-US" altLang="ko-KR" sz="3200" dirty="0" err="1">
                <a:solidFill>
                  <a:srgbClr val="000000"/>
                </a:solidFill>
                <a:latin typeface="Trajan Pro"/>
                <a:cs typeface="Trajan Pro"/>
              </a:rPr>
              <a:t>Introdução</a:t>
            </a: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 de </a:t>
            </a:r>
            <a:r>
              <a:rPr lang="en-US" altLang="ko-KR" sz="3200" dirty="0" err="1">
                <a:solidFill>
                  <a:srgbClr val="000000"/>
                </a:solidFill>
                <a:latin typeface="Trajan Pro"/>
                <a:cs typeface="Trajan Pro"/>
              </a:rPr>
              <a:t>Barabási</a:t>
            </a:r>
            <a:endParaRPr lang="en-US" altLang="ko-KR" sz="3200" dirty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(Cap </a:t>
            </a:r>
            <a:r>
              <a:rPr lang="en-US" altLang="ko-KR" sz="3200">
                <a:solidFill>
                  <a:srgbClr val="000000"/>
                </a:solidFill>
                <a:latin typeface="Trajan Pro"/>
                <a:cs typeface="Trajan Pro"/>
              </a:rPr>
              <a:t>1 do </a:t>
            </a:r>
            <a:r>
              <a:rPr lang="en-US" altLang="ko-KR" sz="3200" dirty="0" err="1">
                <a:solidFill>
                  <a:srgbClr val="000000"/>
                </a:solidFill>
                <a:latin typeface="Trajan Pro"/>
                <a:cs typeface="Trajan Pro"/>
              </a:rPr>
              <a:t>Livro</a:t>
            </a: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875903"/>
            <a:ext cx="9145588" cy="21702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Albert-László Barabási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com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/>
              <a:t>Sean P. Cornelius e Emma K. Towlson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48BCE8C-0DE3-4891-9120-352443C1DF09}"/>
              </a:ext>
            </a:extLst>
          </p:cNvPr>
          <p:cNvSpPr txBox="1"/>
          <p:nvPr/>
        </p:nvSpPr>
        <p:spPr>
          <a:xfrm>
            <a:off x="1224115" y="5249299"/>
            <a:ext cx="739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6"/>
              </a:rPr>
              <a:t>Network Science </a:t>
            </a:r>
            <a:r>
              <a:rPr lang="pt-BR" dirty="0" err="1">
                <a:hlinkClick r:id="rId6"/>
              </a:rPr>
              <a:t>by</a:t>
            </a:r>
            <a:r>
              <a:rPr lang="pt-BR" dirty="0">
                <a:hlinkClick r:id="rId6"/>
              </a:rPr>
              <a:t> Albert-László </a:t>
            </a:r>
            <a:r>
              <a:rPr lang="pt-BR" dirty="0" err="1">
                <a:hlinkClick r:id="rId6"/>
              </a:rPr>
              <a:t>Barabási</a:t>
            </a:r>
            <a:r>
              <a:rPr lang="pt-BR" dirty="0">
                <a:hlinkClick r:id="rId6"/>
              </a:rPr>
              <a:t> (networksciencebook.com)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7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hu-HU" sz="2400" b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479235" name="Picture 3" descr="orgnet-e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209" y="771320"/>
            <a:ext cx="5659581" cy="391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1295399" y="4416504"/>
            <a:ext cx="20162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departamentos</a:t>
            </a:r>
            <a:endParaRPr lang="en-US" sz="14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6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consultores</a:t>
            </a:r>
            <a:endParaRPr lang="en-US" sz="14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6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especiaistas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externos</a:t>
            </a:r>
            <a:endParaRPr lang="en-US" sz="14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6019800" y="4416504"/>
            <a:ext cx="9648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i="1" dirty="0" err="1">
                <a:latin typeface="Helvetica"/>
                <a:ea typeface="Arial" charset="0"/>
                <a:cs typeface="Helvetica"/>
              </a:rPr>
              <a:t>www.orgnet.com</a:t>
            </a:r>
            <a:endParaRPr lang="en-US" sz="800" i="1" dirty="0">
              <a:latin typeface="Helvetica"/>
              <a:ea typeface="Arial" charset="0"/>
              <a:cs typeface="Helvetic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Estruturas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organização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526697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3900" y="4526697"/>
            <a:ext cx="228600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526697"/>
            <a:ext cx="228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4879896"/>
            <a:ext cx="228600" cy="152400"/>
          </a:xfrm>
          <a:prstGeom prst="rect">
            <a:avLst/>
          </a:prstGeom>
          <a:solidFill>
            <a:srgbClr val="DC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5247500"/>
            <a:ext cx="2286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16_neur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317500"/>
            <a:ext cx="7772400" cy="12250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1366778"/>
            <a:ext cx="5035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Cerebro</a:t>
            </a:r>
            <a:r>
              <a:rPr lang="pt-BR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humano tem entre</a:t>
            </a:r>
            <a:endParaRPr lang="hu-HU" sz="4500" b="1" dirty="0">
              <a:solidFill>
                <a:srgbClr val="FFFFF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r>
              <a:rPr lang="hu-HU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10-100 bil</a:t>
            </a:r>
            <a:r>
              <a:rPr lang="pt-BR" sz="45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hões</a:t>
            </a:r>
            <a:r>
              <a:rPr lang="pt-BR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de</a:t>
            </a:r>
            <a:r>
              <a:rPr lang="hu-HU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neur</a:t>
            </a:r>
            <a:r>
              <a:rPr lang="pt-BR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ô</a:t>
            </a:r>
            <a:r>
              <a:rPr lang="hu-HU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</a:t>
            </a:r>
            <a:r>
              <a:rPr lang="pt-BR" sz="45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io</a:t>
            </a:r>
            <a:r>
              <a:rPr lang="hu-HU" sz="45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Cerebro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   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Factoid: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flipH="1">
            <a:off x="1143000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 flipH="1">
            <a:off x="1630681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9" name="Picture 8" descr="F-I-credit_c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0"/>
            <a:ext cx="5715000" cy="5715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As redes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financeiras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sutis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CA94265-D0CD-42EC-A290-0B4C58503319}"/>
              </a:ext>
            </a:extLst>
          </p:cNvPr>
          <p:cNvSpPr txBox="1"/>
          <p:nvPr/>
        </p:nvSpPr>
        <p:spPr>
          <a:xfrm>
            <a:off x="169107" y="4669301"/>
            <a:ext cx="881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 objetos “A história do mundo em 100 objetos: emitido nos Emirados Árabes, banco de</a:t>
            </a:r>
          </a:p>
          <a:p>
            <a:r>
              <a:rPr lang="pt-BR" dirty="0"/>
              <a:t>Hong Kong e </a:t>
            </a:r>
            <a:r>
              <a:rPr lang="pt-BR" dirty="0" smtClean="0"/>
              <a:t>Shangai HSBC </a:t>
            </a:r>
            <a:r>
              <a:rPr lang="pt-BR" dirty="0"/>
              <a:t>sede Londres, protocolos VISA americano e </a:t>
            </a:r>
            <a:r>
              <a:rPr lang="pt-BR" dirty="0" err="1"/>
              <a:t>Fiqahl-Muamaltt</a:t>
            </a:r>
            <a:r>
              <a:rPr lang="pt-BR" dirty="0"/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cri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344"/>
            <a:ext cx="9144000" cy="5081666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flipH="1">
            <a:off x="1630681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Redes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Financeiras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não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tão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sutis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2011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78005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EEEB9F5-8D8B-4F42-8E0B-39F83EBE623E}"/>
              </a:ext>
            </a:extLst>
          </p:cNvPr>
          <p:cNvSpPr txBox="1"/>
          <p:nvPr/>
        </p:nvSpPr>
        <p:spPr>
          <a:xfrm>
            <a:off x="7488606" y="1248031"/>
            <a:ext cx="1235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Mais preocupantes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Virtual-Stock-Tra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5900"/>
            <a:ext cx="9144000" cy="593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09700"/>
            <a:ext cx="4026310" cy="1200329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altLang="pt-BR" sz="1600" dirty="0">
                <a:solidFill>
                  <a:schemeClr val="bg1"/>
                </a:solidFill>
                <a:latin typeface="inherit"/>
              </a:rPr>
              <a:t>A economia mundial produziu bens e serviços no valor </a:t>
            </a:r>
            <a:r>
              <a:rPr lang="en-US" sz="1600" dirty="0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de </a:t>
            </a:r>
            <a:r>
              <a:rPr lang="en-US" sz="1600" dirty="0" err="1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quase</a:t>
            </a:r>
            <a:r>
              <a:rPr lang="en-US" sz="1600" dirty="0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$55 </a:t>
            </a:r>
            <a:r>
              <a:rPr lang="en-US" sz="1600" dirty="0" err="1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trilhões</a:t>
            </a:r>
            <a:r>
              <a:rPr lang="en-US" sz="1600" dirty="0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1600" dirty="0" smtClean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2005. </a:t>
            </a:r>
          </a:p>
          <a:p>
            <a:r>
              <a:rPr lang="en-US" sz="1200" i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(</a:t>
            </a:r>
            <a:r>
              <a:rPr lang="en-US" sz="1200" i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http://siteresources.worldbank.org/ICPINT/Resources/ICPreportprelim.pdf</a:t>
            </a:r>
            <a:r>
              <a:rPr lang="en-US" sz="1200" i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)</a:t>
            </a:r>
            <a:endParaRPr lang="hu-HU" sz="1200" i="1" dirty="0">
              <a:solidFill>
                <a:srgbClr val="FFFFF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ECONOMIA       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Factoid: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flipH="1">
            <a:off x="1630681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3" descr="Bil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955146"/>
            <a:ext cx="6172200" cy="3426354"/>
          </a:xfrm>
          <a:noFill/>
        </p:spPr>
      </p:pic>
      <p:pic>
        <p:nvPicPr>
          <p:cNvPr id="333828" name="Picture 4" descr="Bild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930011"/>
            <a:ext cx="6248400" cy="3451489"/>
          </a:xfrm>
          <a:noFill/>
        </p:spPr>
      </p:pic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609600" y="4889501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hu-HU" sz="18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228600" y="1485900"/>
            <a:ext cx="966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Helvetica"/>
                <a:ea typeface="Arial" charset="0"/>
                <a:cs typeface="Helvetica"/>
              </a:rPr>
              <a:t>Nodes:</a:t>
            </a:r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228600" y="4152900"/>
            <a:ext cx="864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Helvetica"/>
                <a:ea typeface="Arial" charset="0"/>
                <a:cs typeface="Helvetica"/>
              </a:rPr>
              <a:t>Links: </a:t>
            </a:r>
          </a:p>
        </p:txBody>
      </p:sp>
      <p:sp>
        <p:nvSpPr>
          <p:cNvPr id="480264" name="Text Box 8"/>
          <p:cNvSpPr txBox="1">
            <a:spLocks noChangeArrowheads="1"/>
          </p:cNvSpPr>
          <p:nvPr/>
        </p:nvSpPr>
        <p:spPr bwMode="auto">
          <a:xfrm>
            <a:off x="6781800" y="4525714"/>
            <a:ext cx="20619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800" i="1" dirty="0" err="1">
                <a:latin typeface="Helvetica"/>
                <a:ea typeface="Arial" charset="0"/>
                <a:cs typeface="Helvetica"/>
              </a:rPr>
              <a:t>http://ecclectic.ss.uci.edu/~drwhite/Movie</a:t>
            </a:r>
            <a:endParaRPr lang="de-DE" sz="800" i="1" dirty="0">
              <a:latin typeface="Helvetica"/>
              <a:ea typeface="Arial" charset="0"/>
              <a:cs typeface="Helvetica"/>
            </a:endParaRPr>
          </a:p>
        </p:txBody>
      </p:sp>
      <p:sp>
        <p:nvSpPr>
          <p:cNvPr id="480265" name="Text Box 9"/>
          <p:cNvSpPr txBox="1">
            <a:spLocks noChangeArrowheads="1"/>
          </p:cNvSpPr>
          <p:nvPr/>
        </p:nvSpPr>
        <p:spPr bwMode="auto">
          <a:xfrm>
            <a:off x="-1311275" y="5224198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hu-HU" sz="2400">
              <a:ea typeface="Arial" charset="0"/>
              <a:cs typeface="Arial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LAÇOES COMERCIAIS NOS NÓS DA 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BIOTECH-INDUSTRIA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1626" y="2953048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1626" y="4991100"/>
            <a:ext cx="228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1626" y="2628900"/>
            <a:ext cx="228600" cy="152400"/>
          </a:xfrm>
          <a:prstGeom prst="rect">
            <a:avLst/>
          </a:prstGeom>
          <a:solidFill>
            <a:srgbClr val="DC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1626" y="2267248"/>
            <a:ext cx="2286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8600" y="1866900"/>
            <a:ext cx="1752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Companies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Investment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Pharma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Research Labs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Public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Biotechnology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1626" y="3638848"/>
            <a:ext cx="2286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71626" y="3314700"/>
            <a:ext cx="2286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1626" y="5300398"/>
            <a:ext cx="228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1626" y="1943100"/>
            <a:ext cx="228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1626" y="4664958"/>
            <a:ext cx="2286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8600" y="4539615"/>
            <a:ext cx="1752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Collaborations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Financial</a:t>
            </a:r>
          </a:p>
          <a:p>
            <a:endParaRPr lang="en-US" sz="800" dirty="0">
              <a:solidFill>
                <a:srgbClr val="000000"/>
              </a:solidFill>
              <a:latin typeface="Helvetica"/>
              <a:ea typeface="Arial" charset="0"/>
              <a:cs typeface="Helvetica"/>
            </a:endParaRPr>
          </a:p>
          <a:p>
            <a:r>
              <a:rPr lang="en-US" sz="1400" dirty="0">
                <a:solidFill>
                  <a:srgbClr val="000000"/>
                </a:solidFill>
                <a:latin typeface="Helvetica"/>
                <a:ea typeface="Arial" charset="0"/>
                <a:cs typeface="Helvetica"/>
              </a:rPr>
              <a:t>R&amp;D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INTERNET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244" name="Picture 2" descr="h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74156"/>
            <a:ext cx="4411532" cy="214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3" descr="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95888"/>
            <a:ext cx="4411532" cy="20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3" name="Group 252"/>
          <p:cNvGrpSpPr/>
          <p:nvPr/>
        </p:nvGrpSpPr>
        <p:grpSpPr>
          <a:xfrm>
            <a:off x="152400" y="1454889"/>
            <a:ext cx="4080945" cy="2850411"/>
            <a:chOff x="76200" y="1454889"/>
            <a:chExt cx="4080945" cy="2850411"/>
          </a:xfrm>
        </p:grpSpPr>
        <p:sp>
          <p:nvSpPr>
            <p:cNvPr id="110" name="Oval 109"/>
            <p:cNvSpPr/>
            <p:nvPr/>
          </p:nvSpPr>
          <p:spPr>
            <a:xfrm>
              <a:off x="2580797" y="2003676"/>
              <a:ext cx="1529839" cy="118784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848464" y="2003677"/>
              <a:ext cx="1138725" cy="90782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713731" y="3243368"/>
              <a:ext cx="1604399" cy="106193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7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53190" y="1598101"/>
              <a:ext cx="481371" cy="421199"/>
              <a:chOff x="1056" y="1920"/>
              <a:chExt cx="384" cy="336"/>
            </a:xfrm>
          </p:grpSpPr>
          <p:sp>
            <p:nvSpPr>
              <p:cNvPr id="13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46"/>
            <p:cNvGrpSpPr>
              <a:grpSpLocks/>
            </p:cNvGrpSpPr>
            <p:nvPr/>
          </p:nvGrpSpPr>
          <p:grpSpPr bwMode="auto">
            <a:xfrm>
              <a:off x="83723" y="2131501"/>
              <a:ext cx="481371" cy="421199"/>
              <a:chOff x="1056" y="1920"/>
              <a:chExt cx="384" cy="336"/>
            </a:xfrm>
          </p:grpSpPr>
          <p:sp>
            <p:nvSpPr>
              <p:cNvPr id="2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46"/>
            <p:cNvGrpSpPr>
              <a:grpSpLocks/>
            </p:cNvGrpSpPr>
            <p:nvPr/>
          </p:nvGrpSpPr>
          <p:grpSpPr bwMode="auto">
            <a:xfrm>
              <a:off x="248390" y="2628900"/>
              <a:ext cx="481371" cy="421199"/>
              <a:chOff x="1056" y="1920"/>
              <a:chExt cx="384" cy="336"/>
            </a:xfrm>
          </p:grpSpPr>
          <p:sp>
            <p:nvSpPr>
              <p:cNvPr id="31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46"/>
            <p:cNvGrpSpPr>
              <a:grpSpLocks/>
            </p:cNvGrpSpPr>
            <p:nvPr/>
          </p:nvGrpSpPr>
          <p:grpSpPr bwMode="auto">
            <a:xfrm>
              <a:off x="1415561" y="1511300"/>
              <a:ext cx="481371" cy="421199"/>
              <a:chOff x="1056" y="1920"/>
              <a:chExt cx="384" cy="336"/>
            </a:xfrm>
          </p:grpSpPr>
          <p:sp>
            <p:nvSpPr>
              <p:cNvPr id="3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2939561" y="1454889"/>
              <a:ext cx="481371" cy="421199"/>
              <a:chOff x="1056" y="1920"/>
              <a:chExt cx="384" cy="336"/>
            </a:xfrm>
          </p:grpSpPr>
          <p:sp>
            <p:nvSpPr>
              <p:cNvPr id="45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46"/>
            <p:cNvGrpSpPr>
              <a:grpSpLocks/>
            </p:cNvGrpSpPr>
            <p:nvPr/>
          </p:nvGrpSpPr>
          <p:grpSpPr bwMode="auto">
            <a:xfrm>
              <a:off x="76200" y="3787125"/>
              <a:ext cx="481371" cy="421199"/>
              <a:chOff x="1056" y="1920"/>
              <a:chExt cx="384" cy="336"/>
            </a:xfrm>
          </p:grpSpPr>
          <p:sp>
            <p:nvSpPr>
              <p:cNvPr id="5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46"/>
            <p:cNvGrpSpPr>
              <a:grpSpLocks/>
            </p:cNvGrpSpPr>
            <p:nvPr/>
          </p:nvGrpSpPr>
          <p:grpSpPr bwMode="auto">
            <a:xfrm>
              <a:off x="2305790" y="3866100"/>
              <a:ext cx="481371" cy="421199"/>
              <a:chOff x="1056" y="1920"/>
              <a:chExt cx="384" cy="336"/>
            </a:xfrm>
          </p:grpSpPr>
          <p:sp>
            <p:nvSpPr>
              <p:cNvPr id="59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46"/>
            <p:cNvGrpSpPr>
              <a:grpSpLocks/>
            </p:cNvGrpSpPr>
            <p:nvPr/>
          </p:nvGrpSpPr>
          <p:grpSpPr bwMode="auto">
            <a:xfrm>
              <a:off x="1896932" y="2685739"/>
              <a:ext cx="481371" cy="421199"/>
              <a:chOff x="1056" y="1920"/>
              <a:chExt cx="384" cy="336"/>
            </a:xfrm>
          </p:grpSpPr>
          <p:sp>
            <p:nvSpPr>
              <p:cNvPr id="6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46"/>
            <p:cNvGrpSpPr>
              <a:grpSpLocks/>
            </p:cNvGrpSpPr>
            <p:nvPr/>
          </p:nvGrpSpPr>
          <p:grpSpPr bwMode="auto">
            <a:xfrm>
              <a:off x="3420932" y="3289300"/>
              <a:ext cx="481371" cy="421199"/>
              <a:chOff x="1056" y="1920"/>
              <a:chExt cx="384" cy="336"/>
            </a:xfrm>
          </p:grpSpPr>
          <p:sp>
            <p:nvSpPr>
              <p:cNvPr id="73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" name="Group 46"/>
            <p:cNvGrpSpPr>
              <a:grpSpLocks/>
            </p:cNvGrpSpPr>
            <p:nvPr/>
          </p:nvGrpSpPr>
          <p:grpSpPr bwMode="auto">
            <a:xfrm>
              <a:off x="3675774" y="1519126"/>
              <a:ext cx="481371" cy="421199"/>
              <a:chOff x="1056" y="1920"/>
              <a:chExt cx="384" cy="336"/>
            </a:xfrm>
          </p:grpSpPr>
          <p:sp>
            <p:nvSpPr>
              <p:cNvPr id="8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20"/>
            <p:cNvGrpSpPr>
              <a:grpSpLocks/>
            </p:cNvGrpSpPr>
            <p:nvPr/>
          </p:nvGrpSpPr>
          <p:grpSpPr bwMode="auto">
            <a:xfrm>
              <a:off x="2643036" y="2320362"/>
              <a:ext cx="270227" cy="365377"/>
              <a:chOff x="1776" y="1020"/>
              <a:chExt cx="204" cy="276"/>
            </a:xfrm>
          </p:grpSpPr>
          <p:sp>
            <p:nvSpPr>
              <p:cNvPr id="87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88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20"/>
            <p:cNvGrpSpPr>
              <a:grpSpLocks/>
            </p:cNvGrpSpPr>
            <p:nvPr/>
          </p:nvGrpSpPr>
          <p:grpSpPr bwMode="auto">
            <a:xfrm>
              <a:off x="900067" y="2212665"/>
              <a:ext cx="270227" cy="365377"/>
              <a:chOff x="1776" y="1020"/>
              <a:chExt cx="204" cy="276"/>
            </a:xfrm>
          </p:grpSpPr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20"/>
            <p:cNvGrpSpPr>
              <a:grpSpLocks/>
            </p:cNvGrpSpPr>
            <p:nvPr/>
          </p:nvGrpSpPr>
          <p:grpSpPr bwMode="auto">
            <a:xfrm>
              <a:off x="1566533" y="2247900"/>
              <a:ext cx="270227" cy="365377"/>
              <a:chOff x="1776" y="1020"/>
              <a:chExt cx="204" cy="276"/>
            </a:xfrm>
          </p:grpSpPr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4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20"/>
            <p:cNvGrpSpPr>
              <a:grpSpLocks/>
            </p:cNvGrpSpPr>
            <p:nvPr/>
          </p:nvGrpSpPr>
          <p:grpSpPr bwMode="auto">
            <a:xfrm>
              <a:off x="1186961" y="2476500"/>
              <a:ext cx="270227" cy="365377"/>
              <a:chOff x="1776" y="1020"/>
              <a:chExt cx="204" cy="276"/>
            </a:xfrm>
          </p:grpSpPr>
          <p:sp>
            <p:nvSpPr>
              <p:cNvPr id="9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20"/>
            <p:cNvGrpSpPr>
              <a:grpSpLocks/>
            </p:cNvGrpSpPr>
            <p:nvPr/>
          </p:nvGrpSpPr>
          <p:grpSpPr bwMode="auto">
            <a:xfrm>
              <a:off x="1095356" y="3766923"/>
              <a:ext cx="270227" cy="365377"/>
              <a:chOff x="1776" y="1020"/>
              <a:chExt cx="204" cy="276"/>
            </a:xfrm>
          </p:grpSpPr>
          <p:sp>
            <p:nvSpPr>
              <p:cNvPr id="99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20"/>
            <p:cNvGrpSpPr>
              <a:grpSpLocks/>
            </p:cNvGrpSpPr>
            <p:nvPr/>
          </p:nvGrpSpPr>
          <p:grpSpPr bwMode="auto">
            <a:xfrm>
              <a:off x="885024" y="3345122"/>
              <a:ext cx="270227" cy="365377"/>
              <a:chOff x="1776" y="1020"/>
              <a:chExt cx="204" cy="276"/>
            </a:xfrm>
          </p:grpSpPr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" name="Group 20"/>
            <p:cNvGrpSpPr>
              <a:grpSpLocks/>
            </p:cNvGrpSpPr>
            <p:nvPr/>
          </p:nvGrpSpPr>
          <p:grpSpPr bwMode="auto">
            <a:xfrm>
              <a:off x="1450134" y="3266147"/>
              <a:ext cx="270227" cy="365377"/>
              <a:chOff x="1776" y="1020"/>
              <a:chExt cx="204" cy="276"/>
            </a:xfrm>
          </p:grpSpPr>
          <p:sp>
            <p:nvSpPr>
              <p:cNvPr id="105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20"/>
            <p:cNvGrpSpPr>
              <a:grpSpLocks/>
            </p:cNvGrpSpPr>
            <p:nvPr/>
          </p:nvGrpSpPr>
          <p:grpSpPr bwMode="auto">
            <a:xfrm>
              <a:off x="1907334" y="3619500"/>
              <a:ext cx="270227" cy="365377"/>
              <a:chOff x="1776" y="1020"/>
              <a:chExt cx="204" cy="276"/>
            </a:xfrm>
          </p:grpSpPr>
          <p:sp>
            <p:nvSpPr>
              <p:cNvPr id="10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20"/>
            <p:cNvGrpSpPr>
              <a:grpSpLocks/>
            </p:cNvGrpSpPr>
            <p:nvPr/>
          </p:nvGrpSpPr>
          <p:grpSpPr bwMode="auto">
            <a:xfrm>
              <a:off x="1284207" y="2003677"/>
              <a:ext cx="270227" cy="365377"/>
              <a:chOff x="1776" y="1020"/>
              <a:chExt cx="204" cy="276"/>
            </a:xfrm>
          </p:grpSpPr>
          <p:sp>
            <p:nvSpPr>
              <p:cNvPr id="11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" name="Group 20"/>
            <p:cNvGrpSpPr>
              <a:grpSpLocks/>
            </p:cNvGrpSpPr>
            <p:nvPr/>
          </p:nvGrpSpPr>
          <p:grpSpPr bwMode="auto">
            <a:xfrm>
              <a:off x="3210603" y="2029977"/>
              <a:ext cx="270227" cy="365377"/>
              <a:chOff x="1776" y="1020"/>
              <a:chExt cx="204" cy="276"/>
            </a:xfrm>
          </p:grpSpPr>
          <p:sp>
            <p:nvSpPr>
              <p:cNvPr id="117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8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20"/>
            <p:cNvGrpSpPr>
              <a:grpSpLocks/>
            </p:cNvGrpSpPr>
            <p:nvPr/>
          </p:nvGrpSpPr>
          <p:grpSpPr bwMode="auto">
            <a:xfrm>
              <a:off x="3548796" y="2640021"/>
              <a:ext cx="270227" cy="365377"/>
              <a:chOff x="1776" y="1020"/>
              <a:chExt cx="204" cy="276"/>
            </a:xfrm>
          </p:grpSpPr>
          <p:sp>
            <p:nvSpPr>
              <p:cNvPr id="12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2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0"/>
            <p:cNvGrpSpPr>
              <a:grpSpLocks/>
            </p:cNvGrpSpPr>
            <p:nvPr/>
          </p:nvGrpSpPr>
          <p:grpSpPr bwMode="auto">
            <a:xfrm>
              <a:off x="2946445" y="2600828"/>
              <a:ext cx="270227" cy="365377"/>
              <a:chOff x="1776" y="1020"/>
              <a:chExt cx="204" cy="276"/>
            </a:xfrm>
          </p:grpSpPr>
          <p:sp>
            <p:nvSpPr>
              <p:cNvPr id="123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24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6" name="Straight Connector 125"/>
            <p:cNvCxnSpPr>
              <a:stCxn id="91" idx="1"/>
            </p:cNvCxnSpPr>
            <p:nvPr/>
          </p:nvCxnSpPr>
          <p:spPr>
            <a:xfrm rot="5400000">
              <a:off x="751895" y="2013960"/>
              <a:ext cx="219694" cy="61710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91" idx="1"/>
            </p:cNvCxnSpPr>
            <p:nvPr/>
          </p:nvCxnSpPr>
          <p:spPr>
            <a:xfrm rot="5400000" flipH="1">
              <a:off x="945574" y="1987945"/>
              <a:ext cx="313708" cy="13573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97" idx="1"/>
              <a:endCxn id="91" idx="1"/>
            </p:cNvCxnSpPr>
            <p:nvPr/>
          </p:nvCxnSpPr>
          <p:spPr>
            <a:xfrm rot="5400000" flipH="1">
              <a:off x="1181823" y="2201136"/>
              <a:ext cx="263835" cy="28689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94" idx="1"/>
              <a:endCxn id="97" idx="1"/>
            </p:cNvCxnSpPr>
            <p:nvPr/>
          </p:nvCxnSpPr>
          <p:spPr>
            <a:xfrm rot="5400000">
              <a:off x="1532674" y="2172414"/>
              <a:ext cx="228600" cy="3795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94" idx="1"/>
              <a:endCxn id="115" idx="1"/>
            </p:cNvCxnSpPr>
            <p:nvPr/>
          </p:nvCxnSpPr>
          <p:spPr>
            <a:xfrm rot="5400000" flipH="1">
              <a:off x="1573485" y="1984626"/>
              <a:ext cx="244223" cy="28232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38" idx="3"/>
              <a:endCxn id="115" idx="1"/>
            </p:cNvCxnSpPr>
            <p:nvPr/>
          </p:nvCxnSpPr>
          <p:spPr>
            <a:xfrm rot="5400000">
              <a:off x="1539666" y="1947268"/>
              <a:ext cx="71178" cy="4164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97" idx="1"/>
            </p:cNvCxnSpPr>
            <p:nvPr/>
          </p:nvCxnSpPr>
          <p:spPr>
            <a:xfrm rot="5400000">
              <a:off x="866847" y="2339415"/>
              <a:ext cx="453256" cy="72742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7" idx="1"/>
              <a:endCxn id="103" idx="1"/>
            </p:cNvCxnSpPr>
            <p:nvPr/>
          </p:nvCxnSpPr>
          <p:spPr>
            <a:xfrm rot="5400000">
              <a:off x="871909" y="2759843"/>
              <a:ext cx="868622" cy="3019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06" idx="1"/>
              <a:endCxn id="100" idx="1"/>
            </p:cNvCxnSpPr>
            <p:nvPr/>
          </p:nvCxnSpPr>
          <p:spPr>
            <a:xfrm rot="5400000">
              <a:off x="1292584" y="3339146"/>
              <a:ext cx="500776" cy="35477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06" idx="1"/>
              <a:endCxn id="109" idx="1"/>
            </p:cNvCxnSpPr>
            <p:nvPr/>
          </p:nvCxnSpPr>
          <p:spPr>
            <a:xfrm rot="16200000" flipH="1">
              <a:off x="1772285" y="3214223"/>
              <a:ext cx="353353" cy="45720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6" idx="1"/>
              <a:endCxn id="103" idx="1"/>
            </p:cNvCxnSpPr>
            <p:nvPr/>
          </p:nvCxnSpPr>
          <p:spPr>
            <a:xfrm rot="5400000">
              <a:off x="1398319" y="3023079"/>
              <a:ext cx="78975" cy="56511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03" idx="1"/>
              <a:endCxn id="100" idx="1"/>
            </p:cNvCxnSpPr>
            <p:nvPr/>
          </p:nvCxnSpPr>
          <p:spPr>
            <a:xfrm rot="16200000" flipH="1">
              <a:off x="1049517" y="3450856"/>
              <a:ext cx="421801" cy="21033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0" idx="1"/>
            </p:cNvCxnSpPr>
            <p:nvPr/>
          </p:nvCxnSpPr>
          <p:spPr>
            <a:xfrm rot="5400000">
              <a:off x="801048" y="3523446"/>
              <a:ext cx="321058" cy="80801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9" idx="1"/>
            </p:cNvCxnSpPr>
            <p:nvPr/>
          </p:nvCxnSpPr>
          <p:spPr>
            <a:xfrm rot="16200000" flipH="1">
              <a:off x="2024356" y="3772704"/>
              <a:ext cx="547458" cy="24104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endCxn id="124" idx="1"/>
            </p:cNvCxnSpPr>
            <p:nvPr/>
          </p:nvCxnSpPr>
          <p:spPr>
            <a:xfrm flipV="1">
              <a:off x="2378306" y="2600828"/>
              <a:ext cx="838366" cy="3857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24" idx="1"/>
              <a:endCxn id="88" idx="1"/>
            </p:cNvCxnSpPr>
            <p:nvPr/>
          </p:nvCxnSpPr>
          <p:spPr>
            <a:xfrm rot="5400000" flipH="1">
              <a:off x="2924735" y="2308891"/>
              <a:ext cx="280466" cy="30340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94" idx="1"/>
              <a:endCxn id="88" idx="1"/>
            </p:cNvCxnSpPr>
            <p:nvPr/>
          </p:nvCxnSpPr>
          <p:spPr>
            <a:xfrm rot="16200000" flipH="1">
              <a:off x="2338780" y="1745879"/>
              <a:ext cx="72462" cy="107650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94" idx="1"/>
              <a:endCxn id="118" idx="1"/>
            </p:cNvCxnSpPr>
            <p:nvPr/>
          </p:nvCxnSpPr>
          <p:spPr>
            <a:xfrm rot="5400000" flipH="1" flipV="1">
              <a:off x="2549833" y="1316904"/>
              <a:ext cx="217923" cy="164407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121" idx="1"/>
              <a:endCxn id="118" idx="1"/>
            </p:cNvCxnSpPr>
            <p:nvPr/>
          </p:nvCxnSpPr>
          <p:spPr>
            <a:xfrm rot="5400000" flipH="1">
              <a:off x="3344905" y="2165903"/>
              <a:ext cx="610044" cy="33819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endCxn id="118" idx="1"/>
            </p:cNvCxnSpPr>
            <p:nvPr/>
          </p:nvCxnSpPr>
          <p:spPr>
            <a:xfrm rot="16200000" flipH="1">
              <a:off x="3313765" y="1862912"/>
              <a:ext cx="274232" cy="5989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21" idx="1"/>
              <a:endCxn id="88" idx="1"/>
            </p:cNvCxnSpPr>
            <p:nvPr/>
          </p:nvCxnSpPr>
          <p:spPr>
            <a:xfrm rot="5400000" flipH="1">
              <a:off x="3206313" y="2027312"/>
              <a:ext cx="319659" cy="90576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80" idx="2"/>
              <a:endCxn id="121" idx="1"/>
            </p:cNvCxnSpPr>
            <p:nvPr/>
          </p:nvCxnSpPr>
          <p:spPr>
            <a:xfrm flipH="1">
              <a:off x="3819023" y="1880154"/>
              <a:ext cx="277951" cy="75986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endCxn id="121" idx="1"/>
            </p:cNvCxnSpPr>
            <p:nvPr/>
          </p:nvCxnSpPr>
          <p:spPr>
            <a:xfrm rot="16200000" flipV="1">
              <a:off x="3385596" y="3073448"/>
              <a:ext cx="950136" cy="8328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109" idx="1"/>
              <a:endCxn id="121" idx="1"/>
            </p:cNvCxnSpPr>
            <p:nvPr/>
          </p:nvCxnSpPr>
          <p:spPr>
            <a:xfrm rot="5400000" flipH="1" flipV="1">
              <a:off x="2508552" y="2309030"/>
              <a:ext cx="979479" cy="164146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 Box 8"/>
            <p:cNvSpPr txBox="1">
              <a:spLocks noChangeArrowheads="1"/>
            </p:cNvSpPr>
            <p:nvPr/>
          </p:nvSpPr>
          <p:spPr bwMode="auto">
            <a:xfrm>
              <a:off x="1720361" y="19431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domain2</a:t>
              </a:r>
            </a:p>
          </p:txBody>
        </p:sp>
        <p:sp>
          <p:nvSpPr>
            <p:cNvPr id="250" name="Text Box 8"/>
            <p:cNvSpPr txBox="1">
              <a:spLocks noChangeArrowheads="1"/>
            </p:cNvSpPr>
            <p:nvPr/>
          </p:nvSpPr>
          <p:spPr bwMode="auto">
            <a:xfrm>
              <a:off x="3165808" y="2565856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domain1</a:t>
              </a:r>
            </a:p>
          </p:txBody>
        </p:sp>
        <p:sp>
          <p:nvSpPr>
            <p:cNvPr id="251" name="Text Box 8"/>
            <p:cNvSpPr txBox="1">
              <a:spLocks noChangeArrowheads="1"/>
            </p:cNvSpPr>
            <p:nvPr/>
          </p:nvSpPr>
          <p:spPr bwMode="auto">
            <a:xfrm>
              <a:off x="1442838" y="40005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domain3</a:t>
              </a:r>
            </a:p>
          </p:txBody>
        </p:sp>
        <p:sp>
          <p:nvSpPr>
            <p:cNvPr id="252" name="Text Box 8"/>
            <p:cNvSpPr txBox="1">
              <a:spLocks noChangeArrowheads="1"/>
            </p:cNvSpPr>
            <p:nvPr/>
          </p:nvSpPr>
          <p:spPr bwMode="auto">
            <a:xfrm>
              <a:off x="1371600" y="3602777"/>
              <a:ext cx="5383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router</a:t>
              </a:r>
            </a:p>
          </p:txBody>
        </p:sp>
      </p:grp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2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71500"/>
            <a:ext cx="9144000" cy="517842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708720" y="758803"/>
            <a:ext cx="1920680" cy="80329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Drosophila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Melanogaster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67000" y="758803"/>
            <a:ext cx="1217438" cy="8032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Homo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Sapiens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86200" y="3810000"/>
            <a:ext cx="5105400" cy="232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Nas redes genéricas mostradas, os pontos representam os elementos da rede genética de cada organismo</a:t>
            </a: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kumimoji="0" lang="pt-BR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e as linhas duplas mostram as interações entre eles </a:t>
            </a: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 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GENES HUMAN0S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2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71500"/>
            <a:ext cx="9144000" cy="517842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86200" y="3314700"/>
            <a:ext cx="5105400" cy="2324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Sistemas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complexos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Feito de muitos </a:t>
            </a:r>
            <a:r>
              <a:rPr kumimoji="0" lang="pt-PT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elementos</a:t>
            </a:r>
            <a:r>
              <a:rPr kumimoji="0" lang="pt-PT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não idênticos</a:t>
            </a:r>
            <a:r>
              <a:rPr kumimoji="0" lang="pt-PT" altLang="pt-BR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pt-PT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conectado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por by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interações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diversas</a:t>
            </a: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Helvetica" pitchFamily="36" charset="0"/>
                <a:cs typeface="Helvetica"/>
              </a:rPr>
              <a:t>REDES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 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GENES HUMANOS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6132116" y="4419997"/>
            <a:ext cx="532606" cy="1588"/>
          </a:xfrm>
          <a:prstGeom prst="straightConnector1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oval" w="med" len="med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Subtitle 2"/>
          <p:cNvSpPr txBox="1">
            <a:spLocks/>
          </p:cNvSpPr>
          <p:nvPr/>
        </p:nvSpPr>
        <p:spPr>
          <a:xfrm>
            <a:off x="4708720" y="758803"/>
            <a:ext cx="1920680" cy="803297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Drosophila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Melanogaster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2667000" y="758803"/>
            <a:ext cx="1217438" cy="8032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Homo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Sapiens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60352F-AB2C-42D1-9220-7F9A1090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1" name="Picture 5" descr="Drosophila&#10;Melanogaster de www.jove.com">
            <a:extLst>
              <a:ext uri="{FF2B5EF4-FFF2-40B4-BE49-F238E27FC236}">
                <a16:creationId xmlns:a16="http://schemas.microsoft.com/office/drawing/2014/main" xmlns="" id="{E6F8CC87-22C3-4853-ABB0-04C3438C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78" y="240334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D6CF7F8-BCEE-4419-9EA7-77DBE95320A6}"/>
              </a:ext>
            </a:extLst>
          </p:cNvPr>
          <p:cNvSpPr txBox="1"/>
          <p:nvPr/>
        </p:nvSpPr>
        <p:spPr>
          <a:xfrm>
            <a:off x="6961239" y="2841495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Mosca de fruta 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mosca de vinagre.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A REGRA DAS REDES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28700" y="1104900"/>
            <a:ext cx="6972300" cy="127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Atrás de cada sistema estudado em complexidade existe um intrincado diagrama de fiação, ou uma </a:t>
            </a:r>
            <a:r>
              <a:rPr kumimoji="0" lang="pt-PT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rede</a:t>
            </a:r>
            <a:r>
              <a:rPr kumimoji="0" lang="pt-PT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que define as interações entre os componentes</a:t>
            </a:r>
            <a:r>
              <a:rPr kumimoji="0" lang="pt-PT" altLang="pt-BR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  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28700" y="2324100"/>
            <a:ext cx="7086600" cy="284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Nunca entenderemos sistemas complexos a menos que mapeemos e entendamos as redes por trás deles</a:t>
            </a:r>
            <a:r>
              <a:rPr kumimoji="0" lang="pt-PT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2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Helvetica" pitchFamily="36" charset="0"/>
                <a:ea typeface="Helvetica" pitchFamily="36" charset="0"/>
                <a:cs typeface="Helvetica" pitchFamily="36" charset="0"/>
              </a:rPr>
              <a:t> 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23A412-C37D-43BE-A569-22114085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A8D933-ED5C-4FDC-B1B4-1A082286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342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VULNERABILIDADE POR INTERCONECTIVIDADE</a:t>
            </a:r>
            <a:endParaRPr lang="hu-HU" sz="4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Livro</a:t>
            </a:r>
            <a:r>
              <a:rPr lang="en-US" sz="20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Barabási</a:t>
            </a:r>
            <a:r>
              <a:rPr lang="en-US" sz="20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lang="en-US" sz="1600" dirty="0" err="1">
                <a:solidFill>
                  <a:srgbClr val="FFFFFF"/>
                </a:solidFill>
              </a:rPr>
              <a:t>Vulneralibilidade</a:t>
            </a:r>
            <a:r>
              <a:rPr lang="en-US" sz="1600" dirty="0">
                <a:solidFill>
                  <a:srgbClr val="FFFFFF"/>
                </a:solidFill>
              </a:rPr>
              <a:t> por </a:t>
            </a:r>
            <a:r>
              <a:rPr lang="en-US" sz="1600" dirty="0" err="1">
                <a:solidFill>
                  <a:srgbClr val="FFFFFF"/>
                </a:solidFill>
              </a:rPr>
              <a:t>Interconectividade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 lvl="0">
              <a:spcBef>
                <a:spcPct val="20000"/>
              </a:spcBef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19400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70" y="1267883"/>
            <a:ext cx="2579230" cy="322064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Três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referências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indicadas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9" name="Picture 8" descr="Linked- How Everything Is Connected to Everything Else and What It Me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67883"/>
            <a:ext cx="2129022" cy="323123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6791469-6F49-47F6-AA75-677497EF0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448" y="1267883"/>
            <a:ext cx="2445307" cy="32206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prstClr val="black"/>
                </a:solidFill>
                <a:latin typeface="Arial" charset="0"/>
              </a:rPr>
              <a:t>Thex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61746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flipH="1">
            <a:off x="3002281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 simples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história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15 de Agosto 2023, blackout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2003.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12" name="Picture 11" descr="August14_2003_9.29pm_20hourbefor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805"/>
            <a:ext cx="4598281" cy="3361267"/>
          </a:xfrm>
          <a:prstGeom prst="rect">
            <a:avLst/>
          </a:prstGeom>
        </p:spPr>
      </p:pic>
      <p:pic>
        <p:nvPicPr>
          <p:cNvPr id="13" name="Picture 12" descr="August15_2012_9.14_7hourAfter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08106"/>
            <a:ext cx="4572000" cy="335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630" y="4825999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14 Agosto , 2003: 9:29pm EDT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20 horas antes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2536" y="4792132"/>
            <a:ext cx="2893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15 de Agosto, 2003: 9:14pm EDT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7 horas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depois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prstClr val="black"/>
                </a:solidFill>
                <a:latin typeface="Arial" charset="0"/>
              </a:rPr>
              <a:t>Thex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61746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flipH="1">
            <a:off x="3002281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 simples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história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15 de Agosto 2023, blackout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em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2003.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999" y="1010841"/>
            <a:ext cx="7281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Um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importante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disciplina</a:t>
            </a:r>
            <a:r>
              <a:rPr lang="en-US" dirty="0">
                <a:solidFill>
                  <a:schemeClr val="bg1"/>
                </a:solidFill>
              </a:rPr>
              <a:t> (aula):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-112" charset="2"/>
              <a:buChar char="à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devemos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entender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estrutura</a:t>
            </a:r>
            <a:r>
              <a:rPr lang="en-US" dirty="0">
                <a:solidFill>
                  <a:schemeClr val="bg1"/>
                </a:solidFill>
              </a:rPr>
              <a:t> de rede </a:t>
            </a:r>
            <a:r>
              <a:rPr lang="en-US" dirty="0" err="1">
                <a:solidFill>
                  <a:schemeClr val="bg1"/>
                </a:solidFill>
              </a:rPr>
              <a:t>afeta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robustez</a:t>
            </a:r>
            <a:r>
              <a:rPr lang="en-US" dirty="0">
                <a:solidFill>
                  <a:schemeClr val="bg1"/>
                </a:solidFill>
              </a:rPr>
              <a:t> de um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complexo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-112" charset="2"/>
              <a:buChar char="à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-112" charset="2"/>
              <a:buChar char="à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pt-PT" altLang="pt-BR" dirty="0">
                <a:solidFill>
                  <a:schemeClr val="bg1"/>
                </a:solidFill>
                <a:latin typeface="inherit"/>
              </a:rPr>
              <a:t>desenvolver ferramentas quantitativas para avaliar a interação entre a estrutura da rede e os processos dinâmicos nas redes e seu impacto nas falhas</a:t>
            </a:r>
            <a:r>
              <a:rPr lang="pt-PT" altLang="pt-BR" sz="600" dirty="0">
                <a:solidFill>
                  <a:schemeClr val="bg1"/>
                </a:solidFill>
              </a:rPr>
              <a:t> </a:t>
            </a:r>
            <a:r>
              <a:rPr lang="pt-PT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-112" charset="2"/>
              <a:buChar char="à"/>
            </a:pPr>
            <a:r>
              <a:rPr lang="pt-PT" altLang="pt-BR" dirty="0">
                <a:solidFill>
                  <a:schemeClr val="bg1"/>
                </a:solidFill>
                <a:latin typeface="inherit"/>
              </a:rPr>
              <a:t>Veremos que as falhas na realidade seguem leis reproduzíveis, que podem ser quantificadas e até previstas usando as ferramentas da ciência de rede</a:t>
            </a:r>
            <a:r>
              <a:rPr lang="pt-PT" altLang="pt-BR" sz="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A9AF1EA5-D057-471A-A7E1-56103A955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93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3422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4400" dirty="0">
                <a:solidFill>
                  <a:srgbClr val="202124"/>
                </a:solidFill>
                <a:latin typeface="inherit"/>
              </a:rPr>
              <a:t>REDES NO CORAÇÃO DE SISTEMAS COMPLEXOS</a:t>
            </a:r>
            <a:r>
              <a:rPr lang="pt-PT" altLang="pt-BR" sz="1200" dirty="0"/>
              <a:t> </a:t>
            </a:r>
            <a:endParaRPr lang="pt-PT" altLang="pt-BR" sz="3600" dirty="0">
              <a:latin typeface="Arial" panose="020B0604020202020204" pitchFamily="34" charset="0"/>
            </a:endParaRPr>
          </a:p>
          <a:p>
            <a:pPr algn="ctr"/>
            <a:endParaRPr lang="hu-HU" sz="4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Livro</a:t>
            </a:r>
            <a:r>
              <a:rPr lang="en-US" sz="20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Barabási</a:t>
            </a:r>
            <a:r>
              <a:rPr lang="en-US" sz="2000" b="1" dirty="0">
                <a:solidFill>
                  <a:srgbClr val="FFFFF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		</a:t>
            </a:r>
            <a:r>
              <a:rPr lang="en-US" sz="1600" dirty="0">
                <a:solidFill>
                  <a:srgbClr val="FFFFFF"/>
                </a:solidFill>
              </a:rPr>
              <a:t>Redes no </a:t>
            </a:r>
            <a:r>
              <a:rPr lang="en-US" sz="1600" dirty="0" err="1">
                <a:solidFill>
                  <a:srgbClr val="FFFFFF"/>
                </a:solidFill>
              </a:rPr>
              <a:t>Coração</a:t>
            </a:r>
            <a:r>
              <a:rPr lang="en-US" sz="1600" dirty="0">
                <a:solidFill>
                  <a:srgbClr val="FFFFFF"/>
                </a:solidFill>
              </a:rPr>
              <a:t> dos </a:t>
            </a:r>
            <a:r>
              <a:rPr lang="en-US" sz="1600" dirty="0" err="1">
                <a:solidFill>
                  <a:srgbClr val="FFFFFF"/>
                </a:solidFill>
              </a:rPr>
              <a:t>Sistemas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Complexos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 lvl="0">
              <a:spcBef>
                <a:spcPct val="20000"/>
              </a:spcBef>
            </a:pPr>
            <a:endParaRPr lang="en-US" sz="1600" b="1" dirty="0">
              <a:solidFill>
                <a:srgbClr val="FFFFF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19400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4CC750-1D45-4EE2-9B17-0D678D1E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38700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/>
                <a:cs typeface="Helvetica"/>
              </a:rPr>
              <a:t>Stephen Hawking</a:t>
            </a:r>
          </a:p>
          <a:p>
            <a:r>
              <a:rPr lang="en-US" sz="1500" b="1" dirty="0">
                <a:solidFill>
                  <a:schemeClr val="bg1"/>
                </a:solidFill>
                <a:latin typeface="Helvetica"/>
                <a:cs typeface="Helvetica"/>
              </a:rPr>
              <a:t>January 23, 2000`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8D7139E-BEA5-47E2-8DA0-C127A9AA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70" y="459321"/>
            <a:ext cx="7482919" cy="49795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9E9C309-91FE-44B2-9230-67157A22FF46}"/>
              </a:ext>
            </a:extLst>
          </p:cNvPr>
          <p:cNvSpPr txBox="1"/>
          <p:nvPr/>
        </p:nvSpPr>
        <p:spPr>
          <a:xfrm>
            <a:off x="1153902" y="654908"/>
            <a:ext cx="6816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“Eu penso que o próximo século será</a:t>
            </a:r>
          </a:p>
          <a:p>
            <a:r>
              <a:rPr lang="pt-BR" sz="3200" dirty="0">
                <a:solidFill>
                  <a:schemeClr val="bg1"/>
                </a:solidFill>
              </a:rPr>
              <a:t>O  século da complexidade” </a:t>
            </a:r>
          </a:p>
          <a:p>
            <a:r>
              <a:rPr lang="pt-BR" sz="3200" dirty="0">
                <a:solidFill>
                  <a:schemeClr val="bg1"/>
                </a:solidFill>
              </a:rPr>
              <a:t>Stephen Hawking</a:t>
            </a:r>
          </a:p>
          <a:p>
            <a:r>
              <a:rPr lang="pt-BR" sz="3200" dirty="0">
                <a:solidFill>
                  <a:schemeClr val="bg1"/>
                </a:solidFill>
              </a:rPr>
              <a:t>23 Janeiro de 2000.</a:t>
            </a:r>
          </a:p>
        </p:txBody>
      </p:sp>
    </p:spTree>
    <p:extLst>
      <p:ext uri="{BB962C8B-B14F-4D97-AF65-F5344CB8AC3E}">
        <p14:creationId xmlns:p14="http://schemas.microsoft.com/office/powerpoint/2010/main" val="15130201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6700" y="2097732"/>
            <a:ext cx="4419600" cy="353300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sz="2000" b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[adj.,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v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kuh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m-pleks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kom-pleks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kom-pleks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]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–adjective, Do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latim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complexus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“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tercer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abraçar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”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1. </a:t>
            </a:r>
          </a:p>
          <a:p>
            <a:pPr algn="l"/>
            <a:r>
              <a:rPr lang="pt-BR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composto de muitas partes interconectadas; composto; composição: um sistema rodoviário complexo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. 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2. </a:t>
            </a:r>
          </a:p>
          <a:p>
            <a:pPr algn="l"/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caracterizado por um arranjo muito complicado ou complicado de partes, unidades</a:t>
            </a:r>
            <a:r>
              <a:rPr lang="en-US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etc.: </a:t>
            </a:r>
            <a:r>
              <a:rPr lang="pt-PT" altLang="pt-BR" sz="2000" dirty="0">
                <a:solidFill>
                  <a:srgbClr val="202124"/>
                </a:solidFill>
                <a:latin typeface="inherit"/>
              </a:rPr>
              <a:t>maquinário complexo</a:t>
            </a:r>
            <a:r>
              <a:rPr lang="pt-PT" altLang="pt-BR" sz="700" dirty="0">
                <a:solidFill>
                  <a:schemeClr val="tx1"/>
                </a:solidFill>
              </a:rPr>
              <a:t> .</a:t>
            </a:r>
            <a:endParaRPr lang="en-US" sz="2000" dirty="0">
              <a:solidFill>
                <a:schemeClr val="tx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3. </a:t>
            </a:r>
          </a:p>
          <a:p>
            <a:pPr algn="l"/>
            <a:r>
              <a:rPr lang="pt-BR" sz="2000" dirty="0">
                <a:solidFill>
                  <a:schemeClr val="tx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tão complicado ou intrincado que é difícil de entender ou lidar: um problema complexo.</a:t>
            </a:r>
            <a:r>
              <a:rPr lang="en-US" sz="1548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				Source: </a:t>
            </a:r>
            <a:r>
              <a:rPr lang="en-US" sz="1548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Dictionary.com</a:t>
            </a:r>
            <a:endParaRPr lang="en-US" sz="1548" b="1" i="1" dirty="0">
              <a:solidFill>
                <a:schemeClr val="bg1">
                  <a:lumMod val="6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Sistemas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Complexos</a:t>
            </a:r>
            <a:endParaRPr lang="en-US" sz="20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38700" y="571500"/>
            <a:ext cx="4038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pt-PT" altLang="pt-BR" dirty="0">
                <a:solidFill>
                  <a:srgbClr val="202124"/>
                </a:solidFill>
                <a:latin typeface="inherit"/>
              </a:rPr>
              <a:t>Complexidade, </a:t>
            </a:r>
            <a:r>
              <a:rPr lang="pt-PT" altLang="pt-BR" b="1" dirty="0">
                <a:solidFill>
                  <a:srgbClr val="202124"/>
                </a:solidFill>
                <a:latin typeface="inherit"/>
              </a:rPr>
              <a:t>uma teoria científica </a:t>
            </a:r>
            <a:r>
              <a:rPr lang="pt-PT" altLang="pt-BR" dirty="0">
                <a:solidFill>
                  <a:srgbClr val="202124"/>
                </a:solidFill>
                <a:latin typeface="inherit"/>
              </a:rPr>
              <a:t>que afirma que alguns sistemas exibem fenômenos comportamentais que são completamente inexplicáveis ​​por qualquer análise convencional das partes constituintes dos sistemas. Esses fenômenos, comumente referidos como comportamento emergente, parecem ocorrer em muitos sistemas complexos envolvendo organismos vivos, como o mercado de ações ou o cérebro humano</a:t>
            </a:r>
            <a:r>
              <a:rPr lang="en-US" sz="1730" dirty="0">
                <a:latin typeface="Helvetica" pitchFamily="36" charset="0"/>
                <a:ea typeface="Helvetica" pitchFamily="36" charset="0"/>
                <a:cs typeface="Helvetica" pitchFamily="36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  <a:p>
            <a:pPr lvl="0" algn="r">
              <a:spcBef>
                <a:spcPct val="20000"/>
              </a:spcBef>
            </a:pPr>
            <a:r>
              <a:rPr lang="en-US" sz="1297" b="1" i="1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Source: </a:t>
            </a:r>
            <a:r>
              <a:rPr lang="en-US" sz="1297" b="1" i="1" u="sng" dirty="0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John L. </a:t>
            </a:r>
            <a:r>
              <a:rPr lang="en-US" sz="1297" b="1" i="1" u="sng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Casti</a:t>
            </a:r>
            <a:r>
              <a:rPr lang="en-US" sz="1297" b="1" i="1" dirty="0" err="1">
                <a:solidFill>
                  <a:schemeClr val="bg1">
                    <a:lumMod val="6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, Encyclopædia Britannica</a:t>
            </a:r>
          </a:p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 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18669D6-A281-4518-87DA-147AB6C7E59E}"/>
              </a:ext>
            </a:extLst>
          </p:cNvPr>
          <p:cNvSpPr txBox="1"/>
          <p:nvPr/>
        </p:nvSpPr>
        <p:spPr>
          <a:xfrm>
            <a:off x="444843" y="1099751"/>
            <a:ext cx="345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COMPLEXO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8C069CC-63BF-463C-A97A-97F455685432}"/>
              </a:ext>
            </a:extLst>
          </p:cNvPr>
          <p:cNvSpPr txBox="1"/>
          <p:nvPr/>
        </p:nvSpPr>
        <p:spPr>
          <a:xfrm>
            <a:off x="4686300" y="3864232"/>
            <a:ext cx="458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COMPLEXIDADE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UMA REGRA DAS REDES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1790700"/>
            <a:ext cx="75438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pt-PT" altLang="pt-BR" sz="4800" dirty="0">
                <a:solidFill>
                  <a:srgbClr val="202124"/>
                </a:solidFill>
                <a:latin typeface="inherit"/>
              </a:rPr>
              <a:t>Atrás de cada sistema complexo existe uma </a:t>
            </a:r>
            <a:r>
              <a:rPr lang="pt-PT" altLang="pt-BR" sz="4800" b="1" dirty="0">
                <a:solidFill>
                  <a:srgbClr val="202124"/>
                </a:solidFill>
                <a:latin typeface="inherit"/>
              </a:rPr>
              <a:t>rede</a:t>
            </a:r>
            <a:r>
              <a:rPr lang="pt-PT" altLang="pt-BR" sz="4800" dirty="0">
                <a:solidFill>
                  <a:srgbClr val="202124"/>
                </a:solidFill>
                <a:latin typeface="inherit"/>
              </a:rPr>
              <a:t>, que define as interações entre os componentes</a:t>
            </a:r>
            <a:endParaRPr lang="en-US" sz="4500" dirty="0"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de14_face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184456"/>
            <a:ext cx="5498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rgbClr val="FFFFFF"/>
                </a:solidFill>
                <a:latin typeface="Helvetica"/>
                <a:cs typeface="Helvetica"/>
              </a:rPr>
              <a:t>Keith Shepherd's "Sunday Best”. http://baseballart.com/2010/07/shades-of-greatness-a-story-that-needed-to-be-told/</a:t>
            </a:r>
            <a:endParaRPr lang="hu-HU" sz="800" i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40767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O “</a:t>
            </a:r>
            <a:r>
              <a:rPr lang="en-US" sz="1600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Grafo</a:t>
            </a:r>
            <a:r>
              <a:rPr lang="en-US" sz="1600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Social” pro </a:t>
            </a:r>
            <a:r>
              <a:rPr lang="en-US" sz="1600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trás</a:t>
            </a:r>
            <a:r>
              <a:rPr lang="en-US" sz="1600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do Facebook</a:t>
            </a:r>
            <a:endParaRPr lang="hu-HU" sz="1200" i="1" dirty="0" err="1">
              <a:solidFill>
                <a:srgbClr val="FFFFF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SOCIEDADE    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  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Factoid: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flipH="1">
            <a:off x="1447800" y="152401"/>
            <a:ext cx="45719" cy="419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86360" y="539990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</a:t>
            </a:r>
            <a:r>
              <a:rPr lang="fr-FR" sz="900" b="1" dirty="0">
                <a:solidFill>
                  <a:srgbClr val="BFBFBF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Introduction</a:t>
            </a:r>
            <a:endParaRPr lang="en-US" sz="600" i="1" dirty="0">
              <a:solidFill>
                <a:srgbClr val="BFBFBF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23832</TotalTime>
  <Words>2184</Words>
  <Application>Microsoft Office PowerPoint</Application>
  <PresentationFormat>Apresentação na tela (16:10)</PresentationFormat>
  <Paragraphs>174</Paragraphs>
  <Slides>20</Slides>
  <Notes>10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굴림</vt:lpstr>
      <vt:lpstr>Helvetica</vt:lpstr>
      <vt:lpstr>inherit</vt:lpstr>
      <vt:lpstr>Times New Roman</vt:lpstr>
      <vt:lpstr>Trajan Pro</vt:lpstr>
      <vt:lpstr>Wingdings</vt:lpstr>
      <vt:lpstr>Office Theme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Albert-László Barabási</dc:creator>
  <cp:lastModifiedBy>marcos</cp:lastModifiedBy>
  <cp:revision>222</cp:revision>
  <cp:lastPrinted>2011-01-10T20:23:27Z</cp:lastPrinted>
  <dcterms:created xsi:type="dcterms:W3CDTF">2016-09-07T16:50:15Z</dcterms:created>
  <dcterms:modified xsi:type="dcterms:W3CDTF">2023-08-11T14:13:39Z</dcterms:modified>
</cp:coreProperties>
</file>