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306" r:id="rId4"/>
    <p:sldId id="281" r:id="rId5"/>
    <p:sldId id="302" r:id="rId6"/>
    <p:sldId id="303" r:id="rId7"/>
    <p:sldId id="268" r:id="rId8"/>
    <p:sldId id="282" r:id="rId9"/>
    <p:sldId id="285" r:id="rId10"/>
    <p:sldId id="284" r:id="rId11"/>
    <p:sldId id="261" r:id="rId12"/>
    <p:sldId id="266" r:id="rId13"/>
    <p:sldId id="260" r:id="rId14"/>
    <p:sldId id="262" r:id="rId15"/>
    <p:sldId id="291" r:id="rId16"/>
    <p:sldId id="292" r:id="rId17"/>
    <p:sldId id="267" r:id="rId18"/>
    <p:sldId id="290" r:id="rId19"/>
    <p:sldId id="289" r:id="rId20"/>
    <p:sldId id="288" r:id="rId21"/>
    <p:sldId id="269" r:id="rId22"/>
    <p:sldId id="277" r:id="rId23"/>
    <p:sldId id="271" r:id="rId24"/>
    <p:sldId id="270" r:id="rId25"/>
    <p:sldId id="298" r:id="rId26"/>
    <p:sldId id="287" r:id="rId27"/>
    <p:sldId id="293" r:id="rId28"/>
    <p:sldId id="295" r:id="rId29"/>
    <p:sldId id="296" r:id="rId30"/>
    <p:sldId id="297" r:id="rId3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9D91BE9A-956E-1244-B4E8-4D8E7D6B585C}" type="datetime1">
              <a:rPr lang="pt-BR" smtClean="0">
                <a:solidFill>
                  <a:prstClr val="black">
                    <a:tint val="75000"/>
                  </a:prstClr>
                </a:solidFill>
              </a:rPr>
              <a:pPr/>
              <a:t>16/09/2019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69668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58164B23-3667-0B43-8570-E4E396A15278}" type="datetime1">
              <a:rPr lang="pt-BR" smtClean="0">
                <a:solidFill>
                  <a:prstClr val="black">
                    <a:tint val="75000"/>
                  </a:prstClr>
                </a:solidFill>
              </a:rPr>
              <a:pPr/>
              <a:t>16/09/2019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7698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614E9409-B4C9-B541-9225-B2842352052B}" type="datetime1">
              <a:rPr lang="pt-BR" smtClean="0">
                <a:solidFill>
                  <a:prstClr val="black">
                    <a:tint val="75000"/>
                  </a:prstClr>
                </a:solidFill>
              </a:rPr>
              <a:pPr/>
              <a:t>16/09/2019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53912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BBD1B73B-D092-654E-98D0-70CF242727D7}" type="datetime1">
              <a:rPr lang="pt-BR" smtClean="0">
                <a:solidFill>
                  <a:prstClr val="black">
                    <a:tint val="75000"/>
                  </a:prstClr>
                </a:solidFill>
              </a:rPr>
              <a:pPr/>
              <a:t>16/09/2019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7071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616B89EA-4CC2-D342-B435-CA0BB09B8940}" type="datetime1">
              <a:rPr lang="pt-BR" smtClean="0">
                <a:solidFill>
                  <a:prstClr val="black">
                    <a:tint val="75000"/>
                  </a:prstClr>
                </a:solidFill>
              </a:rPr>
              <a:pPr/>
              <a:t>16/09/2019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811982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64569B06-6D28-8A49-8235-0608FBDDCD89}" type="datetime1">
              <a:rPr lang="pt-BR" smtClean="0">
                <a:solidFill>
                  <a:prstClr val="black">
                    <a:tint val="75000"/>
                  </a:prstClr>
                </a:solidFill>
              </a:rPr>
              <a:pPr/>
              <a:t>16/09/2019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173388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F2A77F56-3A7B-F14F-A19D-5A2D2F939EA5}" type="datetime1">
              <a:rPr lang="pt-BR" smtClean="0">
                <a:solidFill>
                  <a:prstClr val="black">
                    <a:tint val="75000"/>
                  </a:prstClr>
                </a:solidFill>
              </a:rPr>
              <a:pPr/>
              <a:t>16/09/2019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0255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00D2E1DC-1DC3-FE41-9AB6-126D0E86D03A}" type="datetime1">
              <a:rPr lang="pt-BR" smtClean="0">
                <a:solidFill>
                  <a:prstClr val="black">
                    <a:tint val="75000"/>
                  </a:prstClr>
                </a:solidFill>
              </a:rPr>
              <a:pPr/>
              <a:t>16/09/2019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81422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C8217-851D-E840-9D98-90E6E574AA46}" type="datetime1">
              <a:rPr lang="pt-BR" smtClean="0">
                <a:solidFill>
                  <a:prstClr val="black">
                    <a:tint val="75000"/>
                  </a:prstClr>
                </a:solidFill>
              </a:rPr>
              <a:pPr/>
              <a:t>16/09/2019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86519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78D98C75-806D-774F-ADF6-670155A0FE2C}" type="datetime1">
              <a:rPr lang="pt-BR" smtClean="0">
                <a:solidFill>
                  <a:prstClr val="black">
                    <a:tint val="75000"/>
                  </a:prstClr>
                </a:solidFill>
              </a:rPr>
              <a:pPr/>
              <a:t>16/09/2019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634470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5B8D503A-03CF-F54C-988C-4CCFE5FA344C}" type="datetime1">
              <a:rPr lang="pt-BR" smtClean="0">
                <a:solidFill>
                  <a:prstClr val="black">
                    <a:tint val="75000"/>
                  </a:prstClr>
                </a:solidFill>
              </a:rPr>
              <a:pPr/>
              <a:t>16/09/2019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83232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13F29551-7E5A-D747-BF04-B61942C3313C}" type="datetime1">
              <a:rPr lang="pt-BR" smtClean="0">
                <a:solidFill>
                  <a:prstClr val="black">
                    <a:tint val="75000"/>
                  </a:prstClr>
                </a:solidFill>
              </a:rPr>
              <a:pPr defTabSz="457200"/>
              <a:t>16/09/2019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0A572F-C8A3-C54A-B001-D23CF5A0A2FA}" type="slidenum">
              <a:rPr lang="en-US" smtClean="0">
                <a:solidFill>
                  <a:prstClr val="black">
                    <a:tint val="75000"/>
                  </a:prstClr>
                </a:solidFill>
              </a:rPr>
              <a:pPr defTabSz="457200"/>
              <a:t>‹nº›</a:t>
            </a:fld>
            <a:endParaRPr lang="en-US">
              <a:solidFill>
                <a:prstClr val="black">
                  <a:tint val="75000"/>
                </a:prstClr>
              </a:solidFill>
            </a:endParaRPr>
          </a:p>
        </p:txBody>
      </p:sp>
    </p:spTree>
    <p:extLst>
      <p:ext uri="{BB962C8B-B14F-4D97-AF65-F5344CB8AC3E}">
        <p14:creationId xmlns:p14="http://schemas.microsoft.com/office/powerpoint/2010/main" val="3177883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latin typeface="HP Simplified" panose="020B0606020204020204" pitchFamily="34" charset="0"/>
              </a:rPr>
            </a:br>
            <a:r>
              <a:rPr lang="en-US" b="1" dirty="0" err="1">
                <a:latin typeface="Garamond" panose="02020404030301010803" pitchFamily="18" charset="0"/>
              </a:rPr>
              <a:t>Introdução</a:t>
            </a:r>
            <a:r>
              <a:rPr lang="en-US" b="1" dirty="0">
                <a:latin typeface="Garamond" panose="02020404030301010803" pitchFamily="18" charset="0"/>
              </a:rPr>
              <a:t> à </a:t>
            </a:r>
            <a:r>
              <a:rPr lang="en-US" b="1" dirty="0" err="1">
                <a:latin typeface="Garamond" panose="02020404030301010803" pitchFamily="18" charset="0"/>
              </a:rPr>
              <a:t>Sociologia</a:t>
            </a:r>
            <a:r>
              <a:rPr lang="en-US" b="1" dirty="0">
                <a:latin typeface="Garamond" panose="02020404030301010803" pitchFamily="18" charset="0"/>
              </a:rPr>
              <a:t> [</a:t>
            </a:r>
            <a:r>
              <a:rPr lang="en-US" b="1" dirty="0" err="1">
                <a:latin typeface="Garamond" panose="02020404030301010803" pitchFamily="18" charset="0"/>
              </a:rPr>
              <a:t>Direito</a:t>
            </a:r>
            <a:r>
              <a:rPr lang="en-US" b="1" dirty="0">
                <a:latin typeface="Garamond" panose="02020404030301010803" pitchFamily="18" charset="0"/>
              </a:rPr>
              <a:t>]</a:t>
            </a:r>
            <a:br>
              <a:rPr lang="en-US" b="1" dirty="0">
                <a:latin typeface="Garamond" panose="02020404030301010803" pitchFamily="18" charset="0"/>
              </a:rPr>
            </a:br>
            <a:r>
              <a:rPr lang="en-US" sz="3600" b="1" dirty="0" err="1">
                <a:latin typeface="Garamond" panose="02020404030301010803" pitchFamily="18" charset="0"/>
              </a:rPr>
              <a:t>Professora</a:t>
            </a:r>
            <a:r>
              <a:rPr lang="en-US" sz="3600" b="1" dirty="0">
                <a:latin typeface="Garamond" panose="02020404030301010803" pitchFamily="18" charset="0"/>
              </a:rPr>
              <a:t>:</a:t>
            </a:r>
            <a:r>
              <a:rPr lang="en-US" sz="3600" dirty="0">
                <a:latin typeface="Garamond" panose="02020404030301010803" pitchFamily="18" charset="0"/>
              </a:rPr>
              <a:t> Bruna Gisi</a:t>
            </a:r>
            <a:br>
              <a:rPr lang="en-US" sz="3600" dirty="0">
                <a:latin typeface="HP Simplified" panose="020B0606020204020204" pitchFamily="34" charset="0"/>
              </a:rPr>
            </a:br>
            <a:endParaRPr lang="en-US" sz="3600" dirty="0">
              <a:latin typeface="HP Simplified" panose="020B0606020204020204" pitchFamily="34" charset="0"/>
            </a:endParaRPr>
          </a:p>
        </p:txBody>
      </p:sp>
      <p:sp>
        <p:nvSpPr>
          <p:cNvPr id="3" name="Subtitle 2"/>
          <p:cNvSpPr>
            <a:spLocks noGrp="1"/>
          </p:cNvSpPr>
          <p:nvPr>
            <p:ph type="subTitle" idx="1"/>
          </p:nvPr>
        </p:nvSpPr>
        <p:spPr>
          <a:xfrm>
            <a:off x="1828800" y="3886200"/>
            <a:ext cx="8534400" cy="1175197"/>
          </a:xfrm>
        </p:spPr>
        <p:txBody>
          <a:bodyPr>
            <a:normAutofit/>
          </a:bodyPr>
          <a:lstStyle/>
          <a:p>
            <a:r>
              <a:rPr lang="pt-BR" b="1" dirty="0">
                <a:solidFill>
                  <a:schemeClr val="tx1"/>
                </a:solidFill>
                <a:latin typeface="Garamond" panose="02020404030301010803" pitchFamily="18" charset="0"/>
              </a:rPr>
              <a:t>Karl Marx</a:t>
            </a:r>
          </a:p>
          <a:p>
            <a:r>
              <a:rPr lang="pt-BR" b="1" dirty="0">
                <a:solidFill>
                  <a:schemeClr val="tx1"/>
                </a:solidFill>
                <a:latin typeface="Garamond" panose="02020404030301010803" pitchFamily="18" charset="0"/>
              </a:rPr>
              <a:t>AULA 6 – Aparência e essência</a:t>
            </a:r>
            <a:endParaRPr lang="en-US" b="1" dirty="0">
              <a:solidFill>
                <a:schemeClr val="tx1"/>
              </a:solidFill>
              <a:latin typeface="Garamond" panose="02020404030301010803" pitchFamily="18" charset="0"/>
            </a:endParaRPr>
          </a:p>
        </p:txBody>
      </p:sp>
      <p:pic>
        <p:nvPicPr>
          <p:cNvPr id="4" name="Picture 3" descr="logo-Sociolog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1922" y="73198"/>
            <a:ext cx="2787299" cy="1170027"/>
          </a:xfrm>
          <a:prstGeom prst="rect">
            <a:avLst/>
          </a:prstGeom>
        </p:spPr>
      </p:pic>
      <p:pic>
        <p:nvPicPr>
          <p:cNvPr id="5" name="Picture 4" descr="Logo U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1895" y="73198"/>
            <a:ext cx="1170027" cy="1170027"/>
          </a:xfrm>
          <a:prstGeom prst="rect">
            <a:avLst/>
          </a:prstGeom>
        </p:spPr>
      </p:pic>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5268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buNone/>
            </a:pPr>
            <a:endParaRPr lang="pt-BR" b="1" i="1" dirty="0">
              <a:latin typeface="Garamond" panose="02020404030301010803" pitchFamily="18" charset="0"/>
            </a:endParaRPr>
          </a:p>
          <a:p>
            <a:pPr marL="0" indent="0">
              <a:buNone/>
            </a:pPr>
            <a:endParaRPr lang="pt-BR" b="1" i="1" dirty="0">
              <a:latin typeface="Garamond" panose="02020404030301010803" pitchFamily="18" charset="0"/>
            </a:endParaRPr>
          </a:p>
          <a:p>
            <a:pPr marL="0" indent="0">
              <a:buNone/>
            </a:pPr>
            <a:endParaRPr lang="pt-BR" b="1" i="1" dirty="0">
              <a:latin typeface="Garamond" panose="02020404030301010803" pitchFamily="18" charset="0"/>
            </a:endParaRPr>
          </a:p>
          <a:p>
            <a:pPr marL="0" indent="0" algn="ctr">
              <a:buNone/>
            </a:pPr>
            <a:r>
              <a:rPr lang="pt-BR" b="1" dirty="0">
                <a:latin typeface="Garamond" panose="02020404030301010803" pitchFamily="18" charset="0"/>
              </a:rPr>
              <a:t>A ideologia alemã</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3392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i="1" u="sng" dirty="0">
                <a:latin typeface="Garamond" panose="02020404030301010803" pitchFamily="18" charset="0"/>
              </a:rPr>
              <a:t>A ideologia alemã</a:t>
            </a:r>
          </a:p>
          <a:p>
            <a:pPr marL="0" indent="0">
              <a:buNone/>
            </a:pPr>
            <a:r>
              <a:rPr lang="pt-BR" i="1" dirty="0">
                <a:latin typeface="Garamond" panose="02020404030301010803" pitchFamily="18" charset="0"/>
              </a:rPr>
              <a:t>Concepção idealista:</a:t>
            </a:r>
          </a:p>
          <a:p>
            <a:pPr>
              <a:buFontTx/>
              <a:buChar char="-"/>
            </a:pPr>
            <a:r>
              <a:rPr lang="pt-BR" dirty="0">
                <a:latin typeface="Garamond" panose="02020404030301010803" pitchFamily="18" charset="0"/>
              </a:rPr>
              <a:t>Filosofia dos jovens-hegelianos – crítica à filosofia de Hegel</a:t>
            </a:r>
          </a:p>
          <a:p>
            <a:pPr marL="0" indent="0" algn="just">
              <a:buNone/>
            </a:pPr>
            <a:r>
              <a:rPr lang="pt-BR" dirty="0">
                <a:latin typeface="Garamond" panose="02020404030301010803" pitchFamily="18" charset="0"/>
              </a:rPr>
              <a:t>“Para os jovens hegelianos, as representações, ideias, conceitos, enfim, os produtos da consciência aos quais eles próprios deram autonomia, eram considerados como verdadeiros grilhões da humanidade, assim como os velhos hegelianos proclamavam ser eles os vínculos verdadeiros da sociedade humana. Torna-se assim evidente que os jovens hegelianos devem lutar unicamente contra essas ilusões da consciência. Como, em sua imaginação, as relações dos homens, todos os seus atos e gestos, suas cadeias e seus limites são produtos da sua consciência, coerentes consigo próprios, os jovens hegelianos propõem aos homens este postulado moral: trocar a sua consciência atual pela consciência humana, crítica e egoísta e, assim fazendo, abolir seus limites” (p. 10)</a:t>
            </a:r>
          </a:p>
          <a:p>
            <a:pPr>
              <a:buFontTx/>
              <a:buChar char="-"/>
            </a:pPr>
            <a:r>
              <a:rPr lang="pt-BR" dirty="0">
                <a:latin typeface="Garamond" panose="02020404030301010803" pitchFamily="18" charset="0"/>
              </a:rPr>
              <a:t>Ilusão de que se ensinarem os homens a trocar suas ilusões por outros pensamentos, a realidade desmoronará – esses filósofos têm a convicção de que essas ideias constituem um perigo revolucionário.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149146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i="1" u="sng" dirty="0">
                <a:latin typeface="Garamond" panose="02020404030301010803" pitchFamily="18" charset="0"/>
              </a:rPr>
              <a:t>A ideologia alemã</a:t>
            </a:r>
          </a:p>
          <a:p>
            <a:pPr marL="0" indent="0">
              <a:buNone/>
            </a:pPr>
            <a:r>
              <a:rPr lang="pt-BR" i="1" dirty="0">
                <a:latin typeface="Garamond" panose="02020404030301010803" pitchFamily="18" charset="0"/>
              </a:rPr>
              <a:t>Concepção idealista:</a:t>
            </a:r>
          </a:p>
          <a:p>
            <a:pPr marL="0" indent="0">
              <a:buNone/>
            </a:pPr>
            <a:r>
              <a:rPr lang="pt-BR" i="1" dirty="0">
                <a:latin typeface="Garamond" panose="02020404030301010803" pitchFamily="18" charset="0"/>
              </a:rPr>
              <a:t>- </a:t>
            </a:r>
            <a:r>
              <a:rPr lang="pt-BR" dirty="0">
                <a:latin typeface="Garamond" panose="02020404030301010803" pitchFamily="18" charset="0"/>
              </a:rPr>
              <a:t>História analisada como sequencia de grandes acontecimentos históricos e políticos, lutas religiosas e teóricos </a:t>
            </a:r>
            <a:endParaRPr lang="pt-BR" i="1" dirty="0">
              <a:latin typeface="Garamond" panose="02020404030301010803" pitchFamily="18" charset="0"/>
            </a:endParaRPr>
          </a:p>
          <a:p>
            <a:pPr marL="0" indent="0" algn="just">
              <a:buNone/>
            </a:pPr>
            <a:r>
              <a:rPr lang="pt-BR" dirty="0">
                <a:latin typeface="Garamond" panose="02020404030301010803" pitchFamily="18" charset="0"/>
              </a:rPr>
              <a:t>“Há pouco tempo, um homem de bom senso imaginava que as pessoas se afogavam unicamente porque eram possuídas pela </a:t>
            </a:r>
            <a:r>
              <a:rPr lang="pt-BR" i="1" dirty="0">
                <a:latin typeface="Garamond" panose="02020404030301010803" pitchFamily="18" charset="0"/>
              </a:rPr>
              <a:t>ideia de gravidade. </a:t>
            </a:r>
            <a:r>
              <a:rPr lang="pt-BR" dirty="0">
                <a:latin typeface="Garamond" panose="02020404030301010803" pitchFamily="18" charset="0"/>
              </a:rPr>
              <a:t>Tão logo tirassem da cabeça essa representação, declarando, por exemplo, ser uma representação religiosa, supersticiosa, estariam a salvo de qualquer risco de afogamento. Durante toda a sua vida, ele lutou contra a ilusão da gravidade, cujas consequências nocivas as estatísticas lhe mostravam, através de numerosas e repetidas provas. Esse bom homem era o protótipo dos modernos filósofos revolucionários alemães” (p. 4)</a:t>
            </a:r>
          </a:p>
          <a:p>
            <a:pPr marL="0" indent="0">
              <a:buNone/>
            </a:pPr>
            <a:endParaRPr lang="pt-BR" dirty="0">
              <a:latin typeface="Garamond" panose="02020404030301010803" pitchFamily="18" charset="0"/>
            </a:endParaRPr>
          </a:p>
          <a:p>
            <a:pPr marL="0" indent="0">
              <a:buNone/>
            </a:pPr>
            <a:r>
              <a:rPr lang="pt-BR" dirty="0">
                <a:latin typeface="Garamond" panose="02020404030301010803" pitchFamily="18" charset="0"/>
                <a:sym typeface="Wingdings" panose="05000000000000000000" pitchFamily="2" charset="2"/>
              </a:rPr>
              <a:t> </a:t>
            </a:r>
            <a:r>
              <a:rPr lang="pt-BR" dirty="0">
                <a:latin typeface="Garamond" panose="02020404030301010803" pitchFamily="18" charset="0"/>
              </a:rPr>
              <a:t>“Nenhum desses filósofos teve a ideia de se perguntar qual era a ligação entre a filosofia alemã e a realidade alemã, a ligação entre a sua crítica e o seu próprio meio material”</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31633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i="1" u="sng" dirty="0">
                <a:latin typeface="Garamond" panose="02020404030301010803" pitchFamily="18" charset="0"/>
              </a:rPr>
              <a:t>A ideologia alemã</a:t>
            </a:r>
          </a:p>
          <a:p>
            <a:pPr marL="0" indent="0">
              <a:buNone/>
            </a:pPr>
            <a:r>
              <a:rPr lang="pt-BR" i="1" dirty="0">
                <a:latin typeface="Garamond" panose="02020404030301010803" pitchFamily="18" charset="0"/>
              </a:rPr>
              <a:t>A alternativa: o materialismo histórico</a:t>
            </a:r>
          </a:p>
          <a:p>
            <a:pPr marL="0" indent="0">
              <a:buNone/>
            </a:pPr>
            <a:endParaRPr lang="pt-BR" i="1" dirty="0">
              <a:latin typeface="Garamond" panose="02020404030301010803" pitchFamily="18" charset="0"/>
            </a:endParaRPr>
          </a:p>
          <a:p>
            <a:pPr>
              <a:buFont typeface="Wingdings" panose="05000000000000000000" pitchFamily="2" charset="2"/>
              <a:buChar char="à"/>
            </a:pPr>
            <a:r>
              <a:rPr lang="pt-BR" u="sng" dirty="0">
                <a:latin typeface="Garamond" panose="02020404030301010803" pitchFamily="18" charset="0"/>
                <a:sym typeface="Wingdings" panose="05000000000000000000" pitchFamily="2" charset="2"/>
              </a:rPr>
              <a:t>Premissas</a:t>
            </a:r>
          </a:p>
          <a:p>
            <a:pPr marL="0" indent="0">
              <a:buNone/>
            </a:pPr>
            <a:endParaRPr lang="pt-BR" u="sng" dirty="0">
              <a:latin typeface="Garamond" panose="02020404030301010803" pitchFamily="18" charset="0"/>
              <a:sym typeface="Wingdings" panose="05000000000000000000" pitchFamily="2" charset="2"/>
            </a:endParaRPr>
          </a:p>
          <a:p>
            <a:pPr marL="0" indent="0">
              <a:buNone/>
            </a:pPr>
            <a:r>
              <a:rPr lang="pt-BR" dirty="0">
                <a:latin typeface="Garamond" panose="02020404030301010803" pitchFamily="18" charset="0"/>
                <a:sym typeface="Wingdings" panose="05000000000000000000" pitchFamily="2" charset="2"/>
              </a:rPr>
              <a:t>- Ao invés de bases arbitrárias, parte-se das bases reais – não os homens isolados e definidos de modo imaginário, mas indivíduos reais, suas ações e condições materiais de existência – verificáveis empiricamente – com o conhecimento da realidade, a filosofia não poderá mais existir de maneira autônoma. </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584076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a:buFont typeface="Wingdings" panose="05000000000000000000" pitchFamily="2" charset="2"/>
              <a:buChar char="à"/>
            </a:pPr>
            <a:r>
              <a:rPr lang="pt-BR" b="1" u="sng" dirty="0">
                <a:latin typeface="Garamond" panose="02020404030301010803" pitchFamily="18" charset="0"/>
                <a:sym typeface="Wingdings" panose="05000000000000000000" pitchFamily="2" charset="2"/>
              </a:rPr>
              <a:t>A base material da história</a:t>
            </a:r>
          </a:p>
          <a:p>
            <a:pPr algn="just">
              <a:buFontTx/>
              <a:buChar char="-"/>
            </a:pPr>
            <a:r>
              <a:rPr lang="pt-BR" dirty="0">
                <a:latin typeface="Garamond" panose="02020404030301010803" pitchFamily="18" charset="0"/>
              </a:rPr>
              <a:t>O primeiro pressuposto de toda a existência humana e, portanto, de toda história: todos os homens devem ter condições de viver para poder ‘fazer a história’ – é necessário que se encontrem em condições de poder viver, de poder comer, beber, vestir-se, alojar-se </a:t>
            </a:r>
            <a:r>
              <a:rPr lang="pt-BR" dirty="0" err="1">
                <a:latin typeface="Garamond" panose="02020404030301010803" pitchFamily="18" charset="0"/>
              </a:rPr>
              <a:t>etc</a:t>
            </a:r>
            <a:r>
              <a:rPr lang="pt-BR" dirty="0">
                <a:latin typeface="Garamond" panose="02020404030301010803" pitchFamily="18" charset="0"/>
              </a:rPr>
              <a:t> – </a:t>
            </a:r>
            <a:r>
              <a:rPr lang="pt-BR" b="1" dirty="0">
                <a:latin typeface="Garamond" panose="02020404030301010803" pitchFamily="18" charset="0"/>
              </a:rPr>
              <a:t>a produção dos meios de subsistência é o primeiro fato histórico</a:t>
            </a:r>
          </a:p>
          <a:p>
            <a:pPr algn="just">
              <a:buFontTx/>
              <a:buChar char="-"/>
            </a:pPr>
            <a:r>
              <a:rPr lang="pt-BR" dirty="0">
                <a:latin typeface="Garamond" panose="02020404030301010803" pitchFamily="18" charset="0"/>
              </a:rPr>
              <a:t>Em cada momento dado, os homens utilizam as forças produtivas de que dispõem e organizam formas de intercâmbio correspondentes – </a:t>
            </a:r>
            <a:r>
              <a:rPr lang="pt-BR" b="1" dirty="0">
                <a:latin typeface="Garamond" panose="02020404030301010803" pitchFamily="18" charset="0"/>
              </a:rPr>
              <a:t>dependência material dos homens entre si </a:t>
            </a:r>
            <a:r>
              <a:rPr lang="pt-BR" dirty="0">
                <a:latin typeface="Garamond" panose="02020404030301010803" pitchFamily="18" charset="0"/>
              </a:rPr>
              <a:t>condicionada pelas necessidades e modo de produção </a:t>
            </a:r>
          </a:p>
          <a:p>
            <a:pPr algn="just">
              <a:buFontTx/>
              <a:buChar char="-"/>
            </a:pPr>
            <a:r>
              <a:rPr lang="pt-BR" dirty="0">
                <a:latin typeface="Garamond" panose="02020404030301010803" pitchFamily="18" charset="0"/>
              </a:rPr>
              <a:t>A conjugação da produção material com a forma correspondente de intercâmbio constitui o </a:t>
            </a:r>
            <a:r>
              <a:rPr lang="pt-BR" b="1" dirty="0">
                <a:latin typeface="Garamond" panose="02020404030301010803" pitchFamily="18" charset="0"/>
              </a:rPr>
              <a:t>modo de produção</a:t>
            </a:r>
            <a:r>
              <a:rPr lang="pt-BR" dirty="0">
                <a:latin typeface="Garamond" panose="02020404030301010803" pitchFamily="18" charset="0"/>
              </a:rPr>
              <a:t> </a:t>
            </a:r>
            <a:r>
              <a:rPr lang="pt-BR" dirty="0">
                <a:latin typeface="Garamond" panose="02020404030301010803" pitchFamily="18" charset="0"/>
                <a:sym typeface="Wingdings" panose="05000000000000000000" pitchFamily="2" charset="2"/>
              </a:rPr>
              <a:t> esfera das necessidades materiais dos indivíduos, reino das relações econômicas - é a base de toda história.</a:t>
            </a:r>
            <a:endParaRPr lang="pt-BR" dirty="0">
              <a:latin typeface="Garamond" panose="02020404030301010803" pitchFamily="18" charset="0"/>
            </a:endParaRPr>
          </a:p>
          <a:p>
            <a:pPr algn="just">
              <a:buFontTx/>
              <a:buChar char="-"/>
            </a:pPr>
            <a:r>
              <a:rPr lang="pt-BR" dirty="0">
                <a:latin typeface="Garamond" panose="02020404030301010803" pitchFamily="18" charset="0"/>
              </a:rPr>
              <a:t>da necessidade de intercâmbio com outros homens surge a consciência real: a linguagem</a:t>
            </a:r>
            <a:endParaRPr lang="pt-BR"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298492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b="1" u="sng" dirty="0">
                <a:latin typeface="Garamond" panose="02020404030301010803" pitchFamily="18" charset="0"/>
                <a:sym typeface="Wingdings" panose="05000000000000000000" pitchFamily="2" charset="2"/>
              </a:rPr>
              <a:t>A divisão do trabalho</a:t>
            </a:r>
          </a:p>
          <a:p>
            <a:pPr marL="0" indent="0">
              <a:buNone/>
            </a:pPr>
            <a:r>
              <a:rPr lang="pt-BR" dirty="0">
                <a:latin typeface="Garamond" panose="02020404030301010803" pitchFamily="18" charset="0"/>
                <a:sym typeface="Wingdings" panose="05000000000000000000" pitchFamily="2" charset="2"/>
              </a:rPr>
              <a:t> O grau de desenvolvimento das forças produtivas dependem do desenvolvimento da </a:t>
            </a:r>
            <a:r>
              <a:rPr lang="pt-BR" b="1" dirty="0">
                <a:latin typeface="Garamond" panose="02020404030301010803" pitchFamily="18" charset="0"/>
                <a:sym typeface="Wingdings" panose="05000000000000000000" pitchFamily="2" charset="2"/>
              </a:rPr>
              <a:t>divisão do trabalho </a:t>
            </a:r>
            <a:r>
              <a:rPr lang="pt-BR" dirty="0">
                <a:latin typeface="Garamond" panose="02020404030301010803" pitchFamily="18" charset="0"/>
                <a:sym typeface="Wingdings" panose="05000000000000000000" pitchFamily="2" charset="2"/>
              </a:rPr>
              <a:t>(exemplo divisão entre trabalho comercial/industrial e trabalho agrícola – divisão entre campo e cidade)</a:t>
            </a:r>
          </a:p>
          <a:p>
            <a:pPr marL="514350" indent="-514350" algn="just">
              <a:buAutoNum type="alphaLcPeriod"/>
            </a:pPr>
            <a:r>
              <a:rPr lang="pt-BR" dirty="0">
                <a:latin typeface="Garamond" panose="02020404030301010803" pitchFamily="18" charset="0"/>
                <a:sym typeface="Wingdings" panose="05000000000000000000" pitchFamily="2" charset="2"/>
              </a:rPr>
              <a:t>A divisão do trabalho significa </a:t>
            </a:r>
            <a:r>
              <a:rPr lang="pt-BR" b="1" dirty="0">
                <a:latin typeface="Garamond" panose="02020404030301010803" pitchFamily="18" charset="0"/>
                <a:sym typeface="Wingdings" panose="05000000000000000000" pitchFamily="2" charset="2"/>
              </a:rPr>
              <a:t>repartição desigual do trabalho e de seus produtos - </a:t>
            </a:r>
            <a:r>
              <a:rPr lang="pt-BR" dirty="0">
                <a:latin typeface="Garamond" panose="02020404030301010803" pitchFamily="18" charset="0"/>
                <a:sym typeface="Wingdings" panose="05000000000000000000" pitchFamily="2" charset="2"/>
              </a:rPr>
              <a:t>À cada estágio de desenvolvimento da divisão do trabalho corresponde diferentes formas de </a:t>
            </a:r>
            <a:r>
              <a:rPr lang="pt-BR" b="1" dirty="0">
                <a:latin typeface="Garamond" panose="02020404030301010803" pitchFamily="18" charset="0"/>
                <a:sym typeface="Wingdings" panose="05000000000000000000" pitchFamily="2" charset="2"/>
              </a:rPr>
              <a:t>propriedade  </a:t>
            </a:r>
            <a:r>
              <a:rPr lang="pt-BR" dirty="0">
                <a:latin typeface="Garamond" panose="02020404030301010803" pitchFamily="18" charset="0"/>
                <a:sym typeface="Wingdings" panose="05000000000000000000" pitchFamily="2" charset="2"/>
              </a:rPr>
              <a:t>determina as relações dos indivíduos entre si e com os instrumentos e produtos do trabalho (exemplos: propriedade tribal; comunal; feudal; capitalista) - O que a divisão do trabalho enuncia em relação à atividade, na propriedade é enunciado em relação ao produto dessa atividade</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2610835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b="1" u="sng" dirty="0">
                <a:latin typeface="Garamond" panose="02020404030301010803" pitchFamily="18" charset="0"/>
                <a:sym typeface="Wingdings" panose="05000000000000000000" pitchFamily="2" charset="2"/>
              </a:rPr>
              <a:t>A divisão do trabalho</a:t>
            </a:r>
          </a:p>
          <a:p>
            <a:pPr marL="0" indent="0">
              <a:buNone/>
            </a:pPr>
            <a:r>
              <a:rPr lang="pt-BR" dirty="0">
                <a:latin typeface="Garamond" panose="02020404030301010803" pitchFamily="18" charset="0"/>
                <a:sym typeface="Wingdings" panose="05000000000000000000" pitchFamily="2" charset="2"/>
              </a:rPr>
              <a:t>b. A divisão do trabalho implica a </a:t>
            </a:r>
            <a:r>
              <a:rPr lang="pt-BR" b="1" dirty="0">
                <a:latin typeface="Garamond" panose="02020404030301010803" pitchFamily="18" charset="0"/>
                <a:sym typeface="Wingdings" panose="05000000000000000000" pitchFamily="2" charset="2"/>
              </a:rPr>
              <a:t>contradição entre o interesse do indivíduo isolado e o interesse coletivo </a:t>
            </a:r>
            <a:r>
              <a:rPr lang="pt-BR" dirty="0">
                <a:latin typeface="Garamond" panose="02020404030301010803" pitchFamily="18" charset="0"/>
                <a:sym typeface="Wingdings" panose="05000000000000000000" pitchFamily="2" charset="2"/>
              </a:rPr>
              <a:t>de todos os indivíduos que mantêm relações entre si</a:t>
            </a:r>
          </a:p>
          <a:p>
            <a:pPr marL="400050" lvl="1" indent="0" algn="just">
              <a:buNone/>
            </a:pPr>
            <a:r>
              <a:rPr lang="pt-BR" dirty="0">
                <a:latin typeface="Garamond" panose="02020404030301010803" pitchFamily="18" charset="0"/>
                <a:sym typeface="Wingdings" panose="05000000000000000000" pitchFamily="2" charset="2"/>
              </a:rPr>
              <a:t>- O poder social, a força produtiva multiplicada que nasce da cooperação de diversos indivíduos condicionada pela divisão do trabalho não aparece aos indivíduos como sua força conjugada porque a cooperação não é voluntária – ela lhes parece uma força estranha, situada fora deles, que não podem dominar  </a:t>
            </a:r>
            <a:r>
              <a:rPr lang="pt-BR" b="1" dirty="0">
                <a:latin typeface="Garamond" panose="02020404030301010803" pitchFamily="18" charset="0"/>
                <a:sym typeface="Wingdings" panose="05000000000000000000" pitchFamily="2" charset="2"/>
              </a:rPr>
              <a:t>alienação</a:t>
            </a:r>
            <a:endParaRPr lang="pt-BR" dirty="0">
              <a:latin typeface="Garamond" panose="02020404030301010803" pitchFamily="18" charset="0"/>
              <a:sym typeface="Wingdings" panose="05000000000000000000" pitchFamily="2" charset="2"/>
            </a:endParaRPr>
          </a:p>
          <a:p>
            <a:pPr marL="400050" lvl="1" indent="0" algn="just">
              <a:buNone/>
            </a:pPr>
            <a:r>
              <a:rPr lang="pt-BR" dirty="0">
                <a:latin typeface="Garamond" panose="02020404030301010803" pitchFamily="18" charset="0"/>
                <a:sym typeface="Wingdings" panose="05000000000000000000" pitchFamily="2" charset="2"/>
              </a:rPr>
              <a:t>- Cada um tem uma esfera de atividade exclusiva e determinada que lhe é imposta fixação da atividade social pela divisão do trabalho, a consolidação do nosso produto como força objetiva que nos domina – é essa contradição que faz o interesse coletivo, na forma do </a:t>
            </a:r>
            <a:r>
              <a:rPr lang="pt-BR" b="1" dirty="0">
                <a:latin typeface="Garamond" panose="02020404030301010803" pitchFamily="18" charset="0"/>
                <a:sym typeface="Wingdings" panose="05000000000000000000" pitchFamily="2" charset="2"/>
              </a:rPr>
              <a:t>Estado</a:t>
            </a:r>
            <a:r>
              <a:rPr lang="pt-BR" dirty="0">
                <a:latin typeface="Garamond" panose="02020404030301010803" pitchFamily="18" charset="0"/>
                <a:sym typeface="Wingdings" panose="05000000000000000000" pitchFamily="2" charset="2"/>
              </a:rPr>
              <a:t>, tomar uma forma independente, separada dos interesses reais dos indivíduos – comunidade ilusória que representa os interesses da classe dominante – para o indivíduo seu interesse particular não coincide com o interesse coletivo porque a universalidade é uma forma ilusória de coletividade</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692031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a:buFont typeface="Wingdings" panose="05000000000000000000" pitchFamily="2" charset="2"/>
              <a:buChar char="à"/>
            </a:pPr>
            <a:r>
              <a:rPr lang="pt-BR" b="1" u="sng" dirty="0">
                <a:latin typeface="Garamond" panose="02020404030301010803" pitchFamily="18" charset="0"/>
                <a:sym typeface="Wingdings" panose="05000000000000000000" pitchFamily="2" charset="2"/>
              </a:rPr>
              <a:t>Ideologia e dominação de classe</a:t>
            </a:r>
          </a:p>
          <a:p>
            <a:pPr marL="0" indent="0" algn="just">
              <a:buNone/>
            </a:pPr>
            <a:r>
              <a:rPr lang="pt-BR" dirty="0">
                <a:latin typeface="Garamond" panose="02020404030301010803" pitchFamily="18" charset="0"/>
              </a:rPr>
              <a:t>“Os pensamentos da classe dominante são também, em todas as épocas, os pensamentos dominantes; em outras palavra, a classe que é o poder material dominante numa determinada sociedade é também o poder espiritual dominante. A classe que dispõe dos meios de produção material dispõe também dos meios de produção intelectual, de tal modo que o pensamento daqueles aos quais são negados os meios de produção intelectual está submetido também à classe dominante. Os pensamentos dominantes nada mais são do que a expressão ideal das relações materiais dominantes. (....) a expressão das relações que fazem de uma classe a classe dominante, em outras palavras, são as ideias de sua dominação” (p. 48)</a:t>
            </a:r>
          </a:p>
          <a:p>
            <a:pPr marL="0" indent="0">
              <a:buNone/>
            </a:pPr>
            <a:endParaRPr lang="pt-BR"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400954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u="sng" dirty="0">
                <a:latin typeface="Garamond" panose="02020404030301010803" pitchFamily="18" charset="0"/>
                <a:sym typeface="Wingdings" panose="05000000000000000000" pitchFamily="2" charset="2"/>
              </a:rPr>
              <a:t>A consciência </a:t>
            </a:r>
          </a:p>
          <a:p>
            <a:pPr algn="just">
              <a:buFontTx/>
              <a:buChar char="-"/>
            </a:pPr>
            <a:r>
              <a:rPr lang="pt-BR" dirty="0">
                <a:latin typeface="Garamond" panose="02020404030301010803" pitchFamily="18" charset="0"/>
              </a:rPr>
              <a:t>A divisão do trabalho modifica também a consciência gregária inicial que surge da necessidade de entrar em relação com outros homens</a:t>
            </a:r>
            <a:r>
              <a:rPr lang="pt-BR" b="1" dirty="0">
                <a:latin typeface="Garamond" panose="02020404030301010803" pitchFamily="18" charset="0"/>
              </a:rPr>
              <a:t>:</a:t>
            </a:r>
          </a:p>
          <a:p>
            <a:pPr algn="just">
              <a:buFont typeface="Wingdings" panose="05000000000000000000" pitchFamily="2" charset="2"/>
              <a:buChar char="à"/>
            </a:pPr>
            <a:r>
              <a:rPr lang="pt-BR" b="1" dirty="0">
                <a:latin typeface="Garamond" panose="02020404030301010803" pitchFamily="18" charset="0"/>
              </a:rPr>
              <a:t>trabalho material X trabalho intelectual </a:t>
            </a:r>
          </a:p>
          <a:p>
            <a:pPr algn="just">
              <a:buFontTx/>
              <a:buChar char="-"/>
            </a:pPr>
            <a:r>
              <a:rPr lang="pt-BR" dirty="0">
                <a:latin typeface="Garamond" panose="02020404030301010803" pitchFamily="18" charset="0"/>
              </a:rPr>
              <a:t>Faz a consciência imaginar que é algo mais do que a consciência da prática (filosofia, teoria pura, moral) – como se fosse autônoma, pudesse explicar a história e transformar as relações </a:t>
            </a:r>
          </a:p>
          <a:p>
            <a:pPr marL="0" indent="0" algn="just">
              <a:buNone/>
            </a:pPr>
            <a:r>
              <a:rPr lang="pt-BR" dirty="0">
                <a:latin typeface="Garamond" panose="02020404030301010803" pitchFamily="18" charset="0"/>
              </a:rPr>
              <a:t>“A partir desse momento, a consciência pode de fato imaginar que é algo mais do que a consciência da prática existente, que ela representa realmente algo, sem representar algo real. A partir desse momento, a consciência está em condições de se emancipar do mundo e de passar à formação da teoria ‘pura’, teologia, filosofia, moral </a:t>
            </a:r>
            <a:r>
              <a:rPr lang="pt-BR" dirty="0" err="1">
                <a:latin typeface="Garamond" panose="02020404030301010803" pitchFamily="18" charset="0"/>
              </a:rPr>
              <a:t>etc</a:t>
            </a:r>
            <a:r>
              <a:rPr lang="pt-BR" dirty="0">
                <a:latin typeface="Garamond" panose="02020404030301010803" pitchFamily="18" charset="0"/>
              </a:rPr>
              <a:t>” (p. 26)</a:t>
            </a:r>
          </a:p>
          <a:p>
            <a:pPr algn="just">
              <a:buFontTx/>
              <a:buChar char="-"/>
            </a:pPr>
            <a:r>
              <a:rPr lang="pt-BR" dirty="0">
                <a:latin typeface="Garamond" panose="02020404030301010803" pitchFamily="18" charset="0"/>
              </a:rPr>
              <a:t>Quando essas formas de consciência entram em contradição com as relações existentes é porque as relações sociais entraram em contradição com a força produtiva </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1936099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55000" lnSpcReduction="20000"/>
          </a:bodyPr>
          <a:lstStyle/>
          <a:p>
            <a:pPr marL="0" indent="0" algn="just">
              <a:buNone/>
            </a:pPr>
            <a:r>
              <a:rPr lang="pt-BR" b="1" u="sng" dirty="0">
                <a:latin typeface="Garamond" panose="02020404030301010803" pitchFamily="18" charset="0"/>
              </a:rPr>
              <a:t>Materialismo histórico – síntese</a:t>
            </a:r>
          </a:p>
          <a:p>
            <a:pPr marL="0" indent="0" algn="just">
              <a:buNone/>
            </a:pPr>
            <a:endParaRPr lang="pt-BR" b="1" u="sng" dirty="0">
              <a:latin typeface="Garamond" panose="02020404030301010803" pitchFamily="18" charset="0"/>
            </a:endParaRPr>
          </a:p>
          <a:p>
            <a:pPr marL="0" indent="0" algn="just">
              <a:buNone/>
            </a:pPr>
            <a:r>
              <a:rPr lang="pt-BR" dirty="0">
                <a:latin typeface="Garamond" panose="02020404030301010803" pitchFamily="18" charset="0"/>
              </a:rPr>
              <a:t>“Eis, portanto, os fatos: indivíduos determinados com atividade produtiva segundo um modo determinado entram em relações sociais e políticas determinadas. Em cada caso isolado, a observação empírica deve mostrar nos fatos, e sem nenhuma especulação nem mistificação, a ligação entre a estrutura social e política e a produção. A estrutura social e o Estado nascem continuamente do processo vital de indivíduos determinados; mas desses indivíduos não tais como aparecem nas representações que fazem de si mesmos ou nas representações que outros fazem deles, mas na sua existência real, isto é, tais como trabalham e produzem materialmente; portanto, do modo como atuam em </a:t>
            </a:r>
            <a:r>
              <a:rPr lang="pt-BR" b="1" dirty="0">
                <a:latin typeface="Garamond" panose="02020404030301010803" pitchFamily="18" charset="0"/>
              </a:rPr>
              <a:t>bases, condições e limites materiais determinados e independentes de sua vontade.</a:t>
            </a:r>
          </a:p>
          <a:p>
            <a:pPr marL="0" indent="0" algn="just">
              <a:buNone/>
            </a:pPr>
            <a:r>
              <a:rPr lang="pt-BR" dirty="0">
                <a:latin typeface="Garamond" panose="02020404030301010803" pitchFamily="18" charset="0"/>
              </a:rPr>
              <a:t>A produção das ideias, das representações e da consciência está, a princípio, direta e intimamente ligada à atividade material e ao comercio material dos homens; ela é a linguagem da vida real. As representações, o pensamento, o comércio intelectual dos homens aparecem aqui ainda como a emanação direta de seu comportamento material. O mesmo acontece com a produção intelectual tal como se apresenta na linguagem da política, das leis, da moral, da religião, da metafisica etc. de todo um povo. (...) </a:t>
            </a:r>
            <a:r>
              <a:rPr lang="pt-BR" b="1" dirty="0">
                <a:latin typeface="Garamond" panose="02020404030301010803" pitchFamily="18" charset="0"/>
              </a:rPr>
              <a:t>A consciência nunca pode ser mais do que o ser consciente; e o ser dos homens é seu processo de vida real. E, se, em toda a ideologia, os homens e suas relações nos aparecem de cabeça pra baixo como em uma câmera escura, esse fenômeno decorre de seu processo de vida histórico, exatamente como a inversão dos objetos na retina decorre de seu processo de vida diretamente físico.</a:t>
            </a:r>
            <a:r>
              <a:rPr lang="pt-BR" dirty="0">
                <a:latin typeface="Garamond" panose="02020404030301010803" pitchFamily="18" charset="0"/>
              </a:rPr>
              <a:t> </a:t>
            </a:r>
            <a:r>
              <a:rPr lang="pt-BR" b="1" dirty="0">
                <a:latin typeface="Garamond" panose="02020404030301010803" pitchFamily="18" charset="0"/>
              </a:rPr>
              <a:t>Ao contrário da filosofia alemã, que desce do céu para a terra, aqui é da terra que se sobe ao céu</a:t>
            </a:r>
            <a:r>
              <a:rPr lang="pt-BR" dirty="0">
                <a:latin typeface="Garamond" panose="02020404030301010803" pitchFamily="18" charset="0"/>
              </a:rPr>
              <a:t>” (p. 18)</a:t>
            </a:r>
            <a:endParaRPr lang="pt-BR" b="1" u="sng"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213273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br>
              <a:rPr lang="en-US" sz="2800" b="1" dirty="0">
                <a:latin typeface="Garamond" panose="02020404030301010803" pitchFamily="18" charset="0"/>
              </a:rPr>
            </a:b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br>
              <a:rPr lang="en-US" sz="2800" b="1" dirty="0">
                <a:latin typeface="Garamond" panose="02020404030301010803" pitchFamily="18" charset="0"/>
              </a:rPr>
            </a:b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b="1" i="1" u="sng" dirty="0">
                <a:latin typeface="Garamond" panose="02020404030301010803" pitchFamily="18" charset="0"/>
              </a:rPr>
              <a:t>Estrutura da aula</a:t>
            </a:r>
          </a:p>
          <a:p>
            <a:pPr marL="0" indent="0">
              <a:buNone/>
            </a:pPr>
            <a:endParaRPr lang="pt-BR" b="1" i="1" u="sng" dirty="0">
              <a:latin typeface="Garamond" panose="02020404030301010803" pitchFamily="18" charset="0"/>
            </a:endParaRPr>
          </a:p>
          <a:p>
            <a:pPr marL="571500" indent="-571500">
              <a:buAutoNum type="romanUcParenR"/>
            </a:pPr>
            <a:r>
              <a:rPr lang="pt-BR" b="1" dirty="0">
                <a:latin typeface="Garamond" panose="02020404030301010803" pitchFamily="18" charset="0"/>
              </a:rPr>
              <a:t>Finalização da aula passada</a:t>
            </a:r>
          </a:p>
          <a:p>
            <a:pPr marL="971550" lvl="1" indent="-571500">
              <a:buAutoNum type="romanUcParenR"/>
            </a:pPr>
            <a:r>
              <a:rPr lang="pt-BR" dirty="0">
                <a:latin typeface="Garamond" panose="02020404030301010803" pitchFamily="18" charset="0"/>
              </a:rPr>
              <a:t>Teoria do mais-valor</a:t>
            </a:r>
          </a:p>
          <a:p>
            <a:pPr marL="571500" indent="-571500">
              <a:buAutoNum type="romanUcParenR"/>
            </a:pPr>
            <a:r>
              <a:rPr lang="pt-BR" b="1" dirty="0">
                <a:latin typeface="Garamond" panose="02020404030301010803" pitchFamily="18" charset="0"/>
              </a:rPr>
              <a:t>Ideologia alemã</a:t>
            </a:r>
          </a:p>
          <a:p>
            <a:pPr marL="971550" lvl="1" indent="-571500">
              <a:buAutoNum type="romanUcParenR"/>
            </a:pPr>
            <a:r>
              <a:rPr lang="pt-BR" dirty="0">
                <a:latin typeface="Garamond" panose="02020404030301010803" pitchFamily="18" charset="0"/>
              </a:rPr>
              <a:t>A concepção idealista</a:t>
            </a:r>
          </a:p>
          <a:p>
            <a:pPr marL="971550" lvl="1" indent="-571500">
              <a:buAutoNum type="romanUcParenR"/>
            </a:pPr>
            <a:r>
              <a:rPr lang="pt-BR" dirty="0">
                <a:latin typeface="Garamond" panose="02020404030301010803" pitchFamily="18" charset="0"/>
              </a:rPr>
              <a:t>A base material da história </a:t>
            </a:r>
          </a:p>
          <a:p>
            <a:pPr marL="971550" lvl="1" indent="-571500">
              <a:buAutoNum type="romanUcParenR"/>
            </a:pPr>
            <a:r>
              <a:rPr lang="pt-BR" dirty="0">
                <a:latin typeface="Garamond" panose="02020404030301010803" pitchFamily="18" charset="0"/>
              </a:rPr>
              <a:t>A divisão do trabalho </a:t>
            </a:r>
          </a:p>
          <a:p>
            <a:pPr marL="971550" lvl="1" indent="-571500">
              <a:buAutoNum type="romanUcParenR"/>
            </a:pPr>
            <a:r>
              <a:rPr lang="pt-BR" dirty="0">
                <a:latin typeface="Garamond" panose="02020404030301010803" pitchFamily="18" charset="0"/>
              </a:rPr>
              <a:t>A consciência </a:t>
            </a:r>
          </a:p>
          <a:p>
            <a:pPr marL="571500" indent="-571500">
              <a:buAutoNum type="romanUcParenR"/>
            </a:pPr>
            <a:r>
              <a:rPr lang="pt-BR" b="1" dirty="0">
                <a:latin typeface="Garamond" panose="02020404030301010803" pitchFamily="18" charset="0"/>
              </a:rPr>
              <a:t>O capital</a:t>
            </a:r>
            <a:r>
              <a:rPr lang="pt-BR" dirty="0">
                <a:latin typeface="Garamond" panose="02020404030301010803" pitchFamily="18" charset="0"/>
              </a:rPr>
              <a:t> </a:t>
            </a:r>
          </a:p>
          <a:p>
            <a:pPr marL="971550" lvl="1" indent="-571500">
              <a:buAutoNum type="romanUcParenR"/>
            </a:pPr>
            <a:r>
              <a:rPr lang="pt-BR" dirty="0">
                <a:latin typeface="Garamond" panose="02020404030301010803" pitchFamily="18" charset="0"/>
              </a:rPr>
              <a:t>Fetichismo da mercadoria</a:t>
            </a:r>
          </a:p>
          <a:p>
            <a:pPr marL="971550" lvl="1" indent="-571500">
              <a:buAutoNum type="romanUcParenR"/>
            </a:pPr>
            <a:r>
              <a:rPr lang="pt-BR" dirty="0">
                <a:latin typeface="Garamond" panose="02020404030301010803" pitchFamily="18" charset="0"/>
              </a:rPr>
              <a:t>Esfera da circulação X esfera da produção</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13240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lgn="ctr">
              <a:buNone/>
            </a:pPr>
            <a:endParaRPr lang="pt-BR" b="1" i="1" dirty="0">
              <a:latin typeface="Garamond" panose="02020404030301010803" pitchFamily="18" charset="0"/>
            </a:endParaRPr>
          </a:p>
          <a:p>
            <a:pPr marL="0" indent="0" algn="ctr">
              <a:buNone/>
            </a:pPr>
            <a:endParaRPr lang="pt-BR" b="1" i="1" dirty="0">
              <a:latin typeface="Garamond" panose="02020404030301010803" pitchFamily="18" charset="0"/>
            </a:endParaRPr>
          </a:p>
          <a:p>
            <a:pPr marL="0" indent="0" algn="ctr">
              <a:buNone/>
            </a:pPr>
            <a:endParaRPr lang="pt-BR" b="1" i="1" dirty="0">
              <a:latin typeface="Garamond" panose="02020404030301010803" pitchFamily="18" charset="0"/>
            </a:endParaRPr>
          </a:p>
          <a:p>
            <a:pPr marL="0" indent="0" algn="ctr">
              <a:buNone/>
            </a:pPr>
            <a:r>
              <a:rPr lang="pt-BR" b="1" dirty="0">
                <a:latin typeface="Garamond" panose="02020404030301010803" pitchFamily="18" charset="0"/>
              </a:rPr>
              <a:t>O capital</a:t>
            </a:r>
            <a:endParaRPr lang="pt-BR" b="1"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3627415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i="1" dirty="0">
                <a:latin typeface="Garamond" panose="02020404030301010803" pitchFamily="18" charset="0"/>
              </a:rPr>
              <a:t>O capital</a:t>
            </a:r>
          </a:p>
          <a:p>
            <a:pPr marL="0" indent="0" algn="just">
              <a:buNone/>
            </a:pPr>
            <a:r>
              <a:rPr lang="pt-BR" i="1" dirty="0">
                <a:latin typeface="Garamond" panose="02020404030301010803" pitchFamily="18" charset="0"/>
                <a:sym typeface="Wingdings" panose="05000000000000000000" pitchFamily="2" charset="2"/>
              </a:rPr>
              <a:t>O fetichismo da mercadoria </a:t>
            </a:r>
          </a:p>
          <a:p>
            <a:pPr marL="0" indent="0" algn="just">
              <a:buNone/>
            </a:pPr>
            <a:r>
              <a:rPr lang="pt-BR" dirty="0">
                <a:latin typeface="Garamond" panose="02020404030301010803" pitchFamily="18" charset="0"/>
              </a:rPr>
              <a:t>“A primeira vista, uma mercadoria parece uma coisa trivial e que se compreende por si mesma. Pela nossa análise mostrámos que, pelo contrário, é uma coisa muito complexa, cheia de subtilezas metafísicas e de argúcias teológicas. Enquanto valor-de-uso, nada de misterioso existe nela, quer satisfaça pelas suas propriedades as necessidades do homem, quer as suas propriedades sejam produto do trabalho humano. É evidente que a atividade do homem transforma as matérias que a natureza fornece de modo a torná-las úteis. Por exemplo, a forma da madeira é alterada, ao fazer-se dela uma mesa. Contudo, a mesa continua a ser madeira, uma coisa vulgar, material. Mas a partir do momento em que surge como mercadoria, as coisas mudam completamente de figura: transforma-se numa coisa a um tempo palpável e impalpável. Não se limita a ter os pés no chão; face a todas as outras mercadorias, apresenta-se, por assim dizer, de cabeça para baixo, e da sua cabeça de madeira saem caprichos mais fantásticos do que se ela começasse a dançar”</a:t>
            </a:r>
          </a:p>
          <a:p>
            <a:pPr marL="0" indent="0" algn="just">
              <a:buNone/>
            </a:pPr>
            <a:endParaRPr lang="pt-BR" i="1" dirty="0">
              <a:latin typeface="Garamond" panose="02020404030301010803" pitchFamily="18" charset="0"/>
            </a:endParaRPr>
          </a:p>
          <a:p>
            <a:pPr marL="0" indent="0">
              <a:buNone/>
            </a:pPr>
            <a:endParaRPr lang="pt-BR" b="1"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47516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b="1" i="1" dirty="0">
                <a:latin typeface="Garamond" panose="02020404030301010803" pitchFamily="18" charset="0"/>
              </a:rPr>
              <a:t>O capital</a:t>
            </a:r>
          </a:p>
          <a:p>
            <a:pPr marL="0" indent="0" algn="just">
              <a:buNone/>
            </a:pPr>
            <a:r>
              <a:rPr lang="pt-BR" i="1" dirty="0">
                <a:latin typeface="Garamond" panose="02020404030301010803" pitchFamily="18" charset="0"/>
                <a:sym typeface="Wingdings" panose="05000000000000000000" pitchFamily="2" charset="2"/>
              </a:rPr>
              <a:t>O fetichismo da mercadoria </a:t>
            </a:r>
          </a:p>
          <a:p>
            <a:pPr marL="0" indent="0" algn="just">
              <a:buNone/>
            </a:pPr>
            <a:r>
              <a:rPr lang="pt-BR" dirty="0">
                <a:latin typeface="Garamond" panose="02020404030301010803" pitchFamily="18" charset="0"/>
                <a:sym typeface="Wingdings" panose="05000000000000000000" pitchFamily="2" charset="2"/>
              </a:rPr>
              <a:t> U</a:t>
            </a:r>
            <a:r>
              <a:rPr lang="pt-BR" dirty="0">
                <a:latin typeface="Garamond" panose="02020404030301010803" pitchFamily="18" charset="0"/>
              </a:rPr>
              <a:t>ma relação social entre os homens assume a </a:t>
            </a:r>
            <a:r>
              <a:rPr lang="pt-BR" i="1" dirty="0">
                <a:latin typeface="Garamond" panose="02020404030301010803" pitchFamily="18" charset="0"/>
              </a:rPr>
              <a:t>forma fantasmagórica </a:t>
            </a:r>
            <a:r>
              <a:rPr lang="pt-BR" dirty="0">
                <a:latin typeface="Garamond" panose="02020404030301010803" pitchFamily="18" charset="0"/>
              </a:rPr>
              <a:t>de uma relação entre coisas</a:t>
            </a:r>
          </a:p>
          <a:p>
            <a:pPr marL="0" indent="0">
              <a:buNone/>
            </a:pPr>
            <a:r>
              <a:rPr lang="pt-BR" dirty="0">
                <a:latin typeface="Garamond" panose="02020404030301010803" pitchFamily="18" charset="0"/>
                <a:sym typeface="Wingdings" panose="05000000000000000000" pitchFamily="2" charset="2"/>
              </a:rPr>
              <a:t>Relação com a </a:t>
            </a:r>
            <a:r>
              <a:rPr lang="pt-BR" u="sng" dirty="0">
                <a:latin typeface="Garamond" panose="02020404030301010803" pitchFamily="18" charset="0"/>
                <a:sym typeface="Wingdings" panose="05000000000000000000" pitchFamily="2" charset="2"/>
              </a:rPr>
              <a:t>forma peculiar assumida pelo trabalho </a:t>
            </a:r>
            <a:r>
              <a:rPr lang="pt-BR" dirty="0">
                <a:latin typeface="Garamond" panose="02020404030301010803" pitchFamily="18" charset="0"/>
                <a:sym typeface="Wingdings" panose="05000000000000000000" pitchFamily="2" charset="2"/>
              </a:rPr>
              <a:t>na sociedade burguesa: só no capitalismo, o trabalho ganha expressão como propriedade objetiva de seus próprios produtos, como seu valor – em outras sociedades, o trabalho aparece como processo social – no</a:t>
            </a:r>
            <a:r>
              <a:rPr lang="pt-BR" dirty="0">
                <a:latin typeface="Garamond" panose="02020404030301010803" pitchFamily="18" charset="0"/>
              </a:rPr>
              <a:t> capitalismo, com a divisão do trabalho, os produtores trabalham independentes um dos outros – a relação entre produtores se estabelece somente como relação entre seus produtos, as mercadorias que eles compram e vendem – o caráter social do trabalha aparece somente no valor do objeto produzido</a:t>
            </a:r>
            <a:endParaRPr lang="pt-BR" dirty="0"/>
          </a:p>
          <a:p>
            <a:pPr marL="0" indent="0">
              <a:buNone/>
            </a:pPr>
            <a:endParaRPr lang="pt-BR" b="1"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77022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b="1" i="1" dirty="0">
                <a:latin typeface="Garamond" panose="02020404030301010803" pitchFamily="18" charset="0"/>
              </a:rPr>
              <a:t>O capital</a:t>
            </a:r>
          </a:p>
          <a:p>
            <a:pPr marL="0" indent="0" algn="just">
              <a:buNone/>
            </a:pPr>
            <a:r>
              <a:rPr lang="pt-BR" i="1" dirty="0">
                <a:latin typeface="Garamond" panose="02020404030301010803" pitchFamily="18" charset="0"/>
                <a:sym typeface="Wingdings" panose="05000000000000000000" pitchFamily="2" charset="2"/>
              </a:rPr>
              <a:t>O fetichismo da mercadoria 	</a:t>
            </a:r>
            <a:endParaRPr lang="pt-BR" i="1" dirty="0">
              <a:latin typeface="Garamond" panose="02020404030301010803" pitchFamily="18" charset="0"/>
            </a:endParaRPr>
          </a:p>
          <a:p>
            <a:pPr>
              <a:buFontTx/>
              <a:buChar char="-"/>
            </a:pPr>
            <a:r>
              <a:rPr lang="pt-BR" dirty="0">
                <a:latin typeface="Garamond" panose="02020404030301010803" pitchFamily="18" charset="0"/>
              </a:rPr>
              <a:t>O fetichismo é o fato de que o valor aparece como inerente a mercadoria como sua propriedade natural e o dinheiro converte-se em encarnação do valor </a:t>
            </a:r>
            <a:r>
              <a:rPr lang="pt-BR" dirty="0">
                <a:latin typeface="Garamond" panose="02020404030301010803" pitchFamily="18" charset="0"/>
                <a:sym typeface="Wingdings" panose="05000000000000000000" pitchFamily="2" charset="2"/>
              </a:rPr>
              <a:t> a realidade do trabalho social fica oculta no valor das mercadorias – a </a:t>
            </a:r>
            <a:r>
              <a:rPr lang="pt-BR" dirty="0">
                <a:latin typeface="Garamond" panose="02020404030301010803" pitchFamily="18" charset="0"/>
              </a:rPr>
              <a:t>mercadoria constitui uma relação social entre produtores, relação que coloca modalidades e quantidades de trabalho em equivalência mútua como valores – essa relação social aparece aos produtores não como relação entre eles, mas como relação entre os produtos do seu trabalho – a aparência da relação entre mercadorias como relação entre coisas não é falsa – ela existe mas oculta</a:t>
            </a:r>
          </a:p>
          <a:p>
            <a:pPr>
              <a:buFontTx/>
              <a:buChar char="-"/>
            </a:pPr>
            <a:r>
              <a:rPr lang="pt-BR" dirty="0">
                <a:latin typeface="Garamond" panose="02020404030301010803" pitchFamily="18" charset="0"/>
              </a:rPr>
              <a:t>Só com a troca, adquirem os produtos do trabalho, como valores, uma realidade socialmente homogênea, distinta de sua heterogeneidade de objetos úteis</a:t>
            </a:r>
          </a:p>
          <a:p>
            <a:pPr marL="0" indent="0">
              <a:buNone/>
            </a:pPr>
            <a:endParaRPr lang="pt-BR" b="1"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24121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b="1" i="1" dirty="0">
                <a:latin typeface="Garamond" panose="02020404030301010803" pitchFamily="18" charset="0"/>
              </a:rPr>
              <a:t>O capital</a:t>
            </a:r>
          </a:p>
          <a:p>
            <a:pPr marL="0" indent="0" algn="just">
              <a:buNone/>
            </a:pPr>
            <a:r>
              <a:rPr lang="pt-BR" i="1" dirty="0">
                <a:latin typeface="Garamond" panose="02020404030301010803" pitchFamily="18" charset="0"/>
                <a:sym typeface="Wingdings" panose="05000000000000000000" pitchFamily="2" charset="2"/>
              </a:rPr>
              <a:t>O fetichismo da mercadoria 	</a:t>
            </a:r>
            <a:endParaRPr lang="pt-BR" i="1" dirty="0">
              <a:latin typeface="Garamond" panose="02020404030301010803" pitchFamily="18" charset="0"/>
            </a:endParaRPr>
          </a:p>
          <a:p>
            <a:pPr marL="0" indent="0">
              <a:buNone/>
            </a:pPr>
            <a:r>
              <a:rPr lang="pt-BR" dirty="0">
                <a:latin typeface="Garamond" panose="02020404030301010803" pitchFamily="18" charset="0"/>
              </a:rPr>
              <a:t>“Ao igualar, na permuta, como valores, seus diferentes produtos, igualam seus trabalhos diferentes, de acordo com sua qualidade comum de trabalho humano. Fazem isso sem o saber. O valor não traz escrito na fronte o que ele é. Longe disso, o valor transforma cada produto do trabalho num hieróglifo social. Mais tarde, os homens procuram decifrar o significado do hieróglifo, descobrir o segredo de sua própria criação social, pois a conversão dos objetos úteis em valores é, como a linguagem, um produto social dos homens” (p. 96)</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18671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b="1" i="1" dirty="0">
                <a:latin typeface="Garamond" panose="02020404030301010803" pitchFamily="18" charset="0"/>
              </a:rPr>
              <a:t>O capital</a:t>
            </a:r>
          </a:p>
          <a:p>
            <a:pPr marL="0" indent="0" algn="just">
              <a:buNone/>
            </a:pPr>
            <a:r>
              <a:rPr lang="pt-BR" i="1" dirty="0">
                <a:latin typeface="Garamond" panose="02020404030301010803" pitchFamily="18" charset="0"/>
                <a:sym typeface="Wingdings" panose="05000000000000000000" pitchFamily="2" charset="2"/>
              </a:rPr>
              <a:t>O fetichismo da mercadoria 	</a:t>
            </a:r>
            <a:endParaRPr lang="pt-BR" i="1" dirty="0">
              <a:latin typeface="Garamond" panose="02020404030301010803" pitchFamily="18" charset="0"/>
            </a:endParaRPr>
          </a:p>
          <a:p>
            <a:pPr algn="just">
              <a:buFontTx/>
              <a:buChar char="-"/>
            </a:pPr>
            <a:r>
              <a:rPr lang="pt-BR" b="1" dirty="0">
                <a:latin typeface="Garamond" panose="02020404030301010803" pitchFamily="18" charset="0"/>
              </a:rPr>
              <a:t>Não se trata de ilusão </a:t>
            </a:r>
            <a:r>
              <a:rPr lang="pt-BR" dirty="0">
                <a:latin typeface="Garamond" panose="02020404030301010803" pitchFamily="18" charset="0"/>
              </a:rPr>
              <a:t>– onde predomina a produção de mercadorias, as relações entre as pessoas tomam realmente a forma de relação entre coisas – é a forma das relações sociais capitalistas: para o capitalista, o operário só existe como força de trabalho, para o operário o capitalista só existe como capital – para o consumidor o produtor é mercadoria e para o produtor o consumidor é dinheiro – mas é preciso entender que as mercadorias entre as quais se estabelecem relações de valor, são objetos sociais e não naturais</a:t>
            </a:r>
          </a:p>
          <a:p>
            <a:pPr marL="0" indent="0">
              <a:buNone/>
            </a:pPr>
            <a:r>
              <a:rPr lang="pt-BR" b="1" dirty="0">
                <a:latin typeface="Garamond" panose="02020404030301010803" pitchFamily="18" charset="0"/>
                <a:sym typeface="Wingdings" panose="05000000000000000000" pitchFamily="2" charset="2"/>
              </a:rPr>
              <a:t> </a:t>
            </a:r>
            <a:r>
              <a:rPr lang="pt-BR" b="1" dirty="0">
                <a:latin typeface="Garamond" panose="02020404030301010803" pitchFamily="18" charset="0"/>
              </a:rPr>
              <a:t>A própria realidade se apresenta como coisa diferente do que realmente é </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5037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b="1" i="1" dirty="0">
                <a:latin typeface="Garamond" panose="02020404030301010803" pitchFamily="18" charset="0"/>
              </a:rPr>
              <a:t>O capital </a:t>
            </a:r>
          </a:p>
          <a:p>
            <a:pPr>
              <a:buFont typeface="Wingdings" panose="05000000000000000000" pitchFamily="2" charset="2"/>
              <a:buChar char="à"/>
            </a:pPr>
            <a:r>
              <a:rPr lang="pt-BR" u="sng" dirty="0">
                <a:latin typeface="Garamond" panose="02020404030301010803" pitchFamily="18" charset="0"/>
                <a:sym typeface="Wingdings" panose="05000000000000000000" pitchFamily="2" charset="2"/>
              </a:rPr>
              <a:t>Esfera da circulação X esfera da produção</a:t>
            </a:r>
          </a:p>
          <a:p>
            <a:pPr marL="0" indent="0">
              <a:buNone/>
            </a:pPr>
            <a:r>
              <a:rPr lang="pt-BR" dirty="0">
                <a:latin typeface="Garamond" panose="02020404030301010803" pitchFamily="18" charset="0"/>
                <a:sym typeface="Wingdings" panose="05000000000000000000" pitchFamily="2" charset="2"/>
              </a:rPr>
              <a:t>- Condições para que a força de trabalho apareça como mercadoria no mercado:</a:t>
            </a:r>
          </a:p>
          <a:p>
            <a:pPr marL="514350" indent="-514350">
              <a:buAutoNum type="arabicPeriod"/>
            </a:pPr>
            <a:r>
              <a:rPr lang="pt-BR" dirty="0">
                <a:latin typeface="Garamond" panose="02020404030301010803" pitchFamily="18" charset="0"/>
                <a:sym typeface="Wingdings" panose="05000000000000000000" pitchFamily="2" charset="2"/>
              </a:rPr>
              <a:t>Precisa ser vendida pelo próprio possuidor – o possuidor da força de trabalho precisa ser livre proprietário dessa mercadoria  ele e o possuidor de dinheiro se encontram no mercado e estabelecem uma relação mútua como iguais possuidores de mercadorias – </a:t>
            </a:r>
            <a:r>
              <a:rPr lang="pt-BR" b="1" dirty="0">
                <a:latin typeface="Garamond" panose="02020404030301010803" pitchFamily="18" charset="0"/>
                <a:sym typeface="Wingdings" panose="05000000000000000000" pitchFamily="2" charset="2"/>
              </a:rPr>
              <a:t>como pessoas juridicamente iguais</a:t>
            </a:r>
          </a:p>
          <a:p>
            <a:pPr marL="514350" indent="-514350">
              <a:buAutoNum type="arabicPeriod"/>
            </a:pPr>
            <a:r>
              <a:rPr lang="pt-BR" dirty="0">
                <a:latin typeface="Garamond" panose="02020404030301010803" pitchFamily="18" charset="0"/>
              </a:rPr>
              <a:t>O possuidor da força de trabalho no lugar de vender mercadorias que seu trabalho objetivou tem que oferecer como mercadoria a venda de sua força de trabalho</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99146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a:bodyPr>
          <a:lstStyle/>
          <a:p>
            <a:pPr marL="0" indent="0">
              <a:buNone/>
            </a:pPr>
            <a:r>
              <a:rPr lang="pt-BR" b="1" i="1" dirty="0">
                <a:latin typeface="Garamond" panose="02020404030301010803" pitchFamily="18" charset="0"/>
              </a:rPr>
              <a:t>O capital </a:t>
            </a:r>
          </a:p>
          <a:p>
            <a:pPr>
              <a:buFont typeface="Wingdings" panose="05000000000000000000" pitchFamily="2" charset="2"/>
              <a:buChar char="à"/>
            </a:pPr>
            <a:r>
              <a:rPr lang="pt-BR" u="sng" dirty="0">
                <a:latin typeface="Garamond" panose="02020404030301010803" pitchFamily="18" charset="0"/>
                <a:sym typeface="Wingdings" panose="05000000000000000000" pitchFamily="2" charset="2"/>
              </a:rPr>
              <a:t>Esfera da circulação X esfera da produção</a:t>
            </a:r>
          </a:p>
          <a:p>
            <a:pPr marL="0" indent="0" algn="just">
              <a:buNone/>
            </a:pPr>
            <a:r>
              <a:rPr lang="pt-BR" b="1" dirty="0">
                <a:latin typeface="Garamond" panose="02020404030301010803" pitchFamily="18" charset="0"/>
              </a:rPr>
              <a:t>“Para transformar dinheiro em capital, o possuidor de dinheiro tem, portanto, de encontrar no mercado de mercadorias o trabalhador livre, e livre me dois sentidos: de ser uma pessoa livre, que dispõe de sua força de trabalho como sua mercadoria, e de, por outro lado, ser alguém que não tem outra mercadoria para vender, livre e solto, carecendo absolutamente de todas as coisas necessárias  à realização de sua força de trabalho”</a:t>
            </a:r>
            <a:endParaRPr lang="pt-BR" dirty="0">
              <a:latin typeface="Garamond" panose="02020404030301010803" pitchFamily="18" charset="0"/>
            </a:endParaRPr>
          </a:p>
          <a:p>
            <a:pPr marL="0" indent="0">
              <a:buNone/>
            </a:pP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37592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a:buFont typeface="Wingdings" panose="05000000000000000000" pitchFamily="2" charset="2"/>
              <a:buChar char="à"/>
            </a:pPr>
            <a:r>
              <a:rPr lang="pt-BR" u="sng" dirty="0">
                <a:latin typeface="Garamond" panose="02020404030301010803" pitchFamily="18" charset="0"/>
                <a:sym typeface="Wingdings" panose="05000000000000000000" pitchFamily="2" charset="2"/>
              </a:rPr>
              <a:t>Esfera da circulação X esfera da produção</a:t>
            </a:r>
          </a:p>
          <a:p>
            <a:pPr marL="0" indent="0" algn="just">
              <a:buNone/>
            </a:pPr>
            <a:r>
              <a:rPr lang="pt-BR" dirty="0">
                <a:latin typeface="Garamond" panose="02020404030301010803" pitchFamily="18" charset="0"/>
              </a:rPr>
              <a:t>“Deixemos, portanto, essa esfera rumorosa, onde tudo se passa à luz do dia, ante os olhos de todos, e acompanhemos os possuidores de dinheiro e de força de trabalho até o </a:t>
            </a:r>
            <a:r>
              <a:rPr lang="pt-BR" b="1" dirty="0">
                <a:latin typeface="Garamond" panose="02020404030301010803" pitchFamily="18" charset="0"/>
              </a:rPr>
              <a:t>terreno oculto da produção</a:t>
            </a:r>
            <a:r>
              <a:rPr lang="pt-BR" dirty="0">
                <a:latin typeface="Garamond" panose="02020404030301010803" pitchFamily="18" charset="0"/>
              </a:rPr>
              <a:t>, em cuja entrada se lê: </a:t>
            </a:r>
            <a:r>
              <a:rPr lang="pt-BR" i="1" dirty="0">
                <a:latin typeface="Garamond" panose="02020404030301010803" pitchFamily="18" charset="0"/>
              </a:rPr>
              <a:t>no </a:t>
            </a:r>
            <a:r>
              <a:rPr lang="pt-BR" i="1" dirty="0" err="1">
                <a:latin typeface="Garamond" panose="02020404030301010803" pitchFamily="18" charset="0"/>
              </a:rPr>
              <a:t>admittance</a:t>
            </a:r>
            <a:r>
              <a:rPr lang="pt-BR" i="1" dirty="0">
                <a:latin typeface="Garamond" panose="02020404030301010803" pitchFamily="18" charset="0"/>
              </a:rPr>
              <a:t> expecto n business </a:t>
            </a:r>
            <a:r>
              <a:rPr lang="pt-BR" dirty="0">
                <a:latin typeface="Garamond" panose="02020404030301010803" pitchFamily="18" charset="0"/>
              </a:rPr>
              <a:t>[entrada permitida apenas para tratar de negócios]. Aqui se revelará não só como o capital produz, mas como ele mesmo, o capital, é produzido. O segredo da criação do mais-valor tem, enfim, de ser revelado.</a:t>
            </a:r>
          </a:p>
          <a:p>
            <a:pPr marL="0" indent="0" algn="just">
              <a:buNone/>
            </a:pPr>
            <a:r>
              <a:rPr lang="pt-BR" dirty="0">
                <a:latin typeface="Garamond" panose="02020404030301010803" pitchFamily="18" charset="0"/>
              </a:rPr>
              <a:t>A esfera da circulação ou da troca de mercadorias, em cujos limites se move a compra e a venda da força de trabalho, é, de fato, um verdadeiro éden dos direitos inatos do homem. Ela é o reino exclusivo da liberdade, da igualdade, da propriedade e de Bentham. </a:t>
            </a:r>
            <a:r>
              <a:rPr lang="pt-BR" b="1" dirty="0">
                <a:latin typeface="Garamond" panose="02020404030301010803" pitchFamily="18" charset="0"/>
              </a:rPr>
              <a:t>Liberdade</a:t>
            </a:r>
            <a:r>
              <a:rPr lang="pt-BR" dirty="0">
                <a:latin typeface="Garamond" panose="02020404030301010803" pitchFamily="18" charset="0"/>
              </a:rPr>
              <a:t>, pois os compradores e vendedores de uma mercadoria, por exemplo, da força de trabalho, são movidos apenas por seu livre-arbítrio. Eles contratam como pessoas livres, dotadas dos mesmos direitos. O contrato é o resultado, em que suas vontades recebem uma expressão legal comum a ambas as partes. </a:t>
            </a:r>
            <a:r>
              <a:rPr lang="pt-BR" b="1" dirty="0">
                <a:latin typeface="Garamond" panose="02020404030301010803" pitchFamily="18" charset="0"/>
              </a:rPr>
              <a:t>Igualdade</a:t>
            </a:r>
            <a:r>
              <a:rPr lang="pt-BR" dirty="0">
                <a:latin typeface="Garamond" panose="02020404030301010803" pitchFamily="18" charset="0"/>
              </a:rPr>
              <a:t>, pois eles se relacionam um com o outro apenas como possuidores de mercadorias e trocam equivalente por equivalente. </a:t>
            </a:r>
            <a:r>
              <a:rPr lang="pt-BR" b="1" dirty="0">
                <a:latin typeface="Garamond" panose="02020404030301010803" pitchFamily="18" charset="0"/>
              </a:rPr>
              <a:t>Propriedade</a:t>
            </a:r>
            <a:r>
              <a:rPr lang="pt-BR" dirty="0">
                <a:latin typeface="Garamond" panose="02020404030301010803" pitchFamily="18" charset="0"/>
              </a:rPr>
              <a:t>, pois cada um dispõe apenas do que é seu. </a:t>
            </a:r>
            <a:r>
              <a:rPr lang="pt-BR" b="1" dirty="0">
                <a:latin typeface="Garamond" panose="02020404030301010803" pitchFamily="18" charset="0"/>
              </a:rPr>
              <a:t>Bentham</a:t>
            </a:r>
            <a:r>
              <a:rPr lang="pt-BR" dirty="0">
                <a:latin typeface="Garamond" panose="02020404030301010803" pitchFamily="18" charset="0"/>
              </a:rPr>
              <a:t>, pois cada um olha somente para si mesmo. A única força que os une e os põe em relação mútua é a de sua utilidade própria, de sua vantagem pessoal, de seus interesses privados. (...)</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99222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a:bodyPr>
          <a:lstStyle/>
          <a:p>
            <a:pPr>
              <a:buFont typeface="Wingdings" panose="05000000000000000000" pitchFamily="2" charset="2"/>
              <a:buChar char="à"/>
            </a:pPr>
            <a:r>
              <a:rPr lang="pt-BR" u="sng" dirty="0">
                <a:latin typeface="Garamond" panose="02020404030301010803" pitchFamily="18" charset="0"/>
                <a:sym typeface="Wingdings" panose="05000000000000000000" pitchFamily="2" charset="2"/>
              </a:rPr>
              <a:t>Esfera da circulação X esfera da produção</a:t>
            </a:r>
          </a:p>
          <a:p>
            <a:pPr marL="0" indent="0" algn="just">
              <a:buNone/>
            </a:pPr>
            <a:r>
              <a:rPr lang="pt-BR" dirty="0">
                <a:latin typeface="Garamond" panose="02020404030301010803" pitchFamily="18" charset="0"/>
              </a:rPr>
              <a:t>Ao abandonarmos a esfera da circulação simples ou da troca de mercadorias, (...) já podemos perceber uma certa transformação, ao que parece, na fisionomia de nossas personagens teatrais. O antigo possuidor de dinheiro se apresenta agora como capitalista, e o possuidor de força de trabalho, como seu trabalhador. O primeiro, com um ar de importância, confiante e ávido por negócios, o segundo, tímido e hesitante, como alguém que trouxe sua própria pele ao mercado e, agora, não tem mais nada a esperar além da... despela”</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9755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5 – Capitalismo e luta de classes</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i="1" dirty="0">
                <a:latin typeface="Garamond" panose="02020404030301010803" pitchFamily="18" charset="0"/>
              </a:rPr>
              <a:t>O capital</a:t>
            </a:r>
          </a:p>
          <a:p>
            <a:pPr>
              <a:buFontTx/>
              <a:buChar char="-"/>
            </a:pPr>
            <a:r>
              <a:rPr lang="pt-BR" dirty="0">
                <a:latin typeface="Garamond" panose="02020404030301010803" pitchFamily="18" charset="0"/>
              </a:rPr>
              <a:t>O capitalismo se baseia na propriedade privada dos instrumentos de produção e se fundamenta na </a:t>
            </a:r>
            <a:r>
              <a:rPr lang="pt-BR" b="1" dirty="0">
                <a:latin typeface="Garamond" panose="02020404030301010803" pitchFamily="18" charset="0"/>
              </a:rPr>
              <a:t>busca pelo lucro</a:t>
            </a:r>
          </a:p>
          <a:p>
            <a:pPr marL="0" indent="0">
              <a:buNone/>
            </a:pPr>
            <a:r>
              <a:rPr lang="pt-BR" u="sng" dirty="0">
                <a:latin typeface="Garamond" panose="02020404030301010803" pitchFamily="18" charset="0"/>
              </a:rPr>
              <a:t>Dois tipos de troca:</a:t>
            </a:r>
          </a:p>
          <a:p>
            <a:pPr marL="0" indent="0">
              <a:buNone/>
            </a:pPr>
            <a:endParaRPr lang="pt-BR" dirty="0">
              <a:latin typeface="Garamond" panose="02020404030301010803" pitchFamily="18" charset="0"/>
            </a:endParaRPr>
          </a:p>
          <a:p>
            <a:pPr marL="0" indent="0">
              <a:buNone/>
            </a:pPr>
            <a:r>
              <a:rPr lang="pt-BR" dirty="0">
                <a:latin typeface="Garamond" panose="02020404030301010803" pitchFamily="18" charset="0"/>
              </a:rPr>
              <a:t>i. Troca simples e imediatamente inteligível: </a:t>
            </a:r>
          </a:p>
          <a:p>
            <a:pPr marL="0" indent="0">
              <a:buNone/>
            </a:pPr>
            <a:r>
              <a:rPr lang="pt-BR" dirty="0">
                <a:latin typeface="Garamond" panose="02020404030301010803" pitchFamily="18" charset="0"/>
              </a:rPr>
              <a:t>	Mercadoria </a:t>
            </a:r>
            <a:r>
              <a:rPr lang="pt-BR" dirty="0">
                <a:latin typeface="Garamond" panose="02020404030301010803" pitchFamily="18" charset="0"/>
                <a:sym typeface="Wingdings" panose="05000000000000000000" pitchFamily="2" charset="2"/>
              </a:rPr>
              <a:t> (dinheiro)  Mercadoria [vender para comprar]</a:t>
            </a:r>
          </a:p>
          <a:p>
            <a:pPr marL="0" indent="0">
              <a:buNone/>
            </a:pPr>
            <a:r>
              <a:rPr lang="pt-BR" dirty="0">
                <a:latin typeface="Garamond" panose="02020404030301010803" pitchFamily="18" charset="0"/>
                <a:sym typeface="Wingdings" panose="05000000000000000000" pitchFamily="2" charset="2"/>
              </a:rPr>
              <a:t>                               M-D-M</a:t>
            </a:r>
          </a:p>
          <a:p>
            <a:pPr marL="0" indent="0">
              <a:buNone/>
            </a:pPr>
            <a:r>
              <a:rPr lang="pt-BR" dirty="0" err="1">
                <a:latin typeface="Garamond" panose="02020404030301010803" pitchFamily="18" charset="0"/>
                <a:sym typeface="Wingdings" panose="05000000000000000000" pitchFamily="2" charset="2"/>
              </a:rPr>
              <a:t>ii</a:t>
            </a:r>
            <a:r>
              <a:rPr lang="pt-BR" dirty="0">
                <a:latin typeface="Garamond" panose="02020404030301010803" pitchFamily="18" charset="0"/>
                <a:sym typeface="Wingdings" panose="05000000000000000000" pitchFamily="2" charset="2"/>
              </a:rPr>
              <a:t>. Troca característica do capitalismo:</a:t>
            </a:r>
          </a:p>
          <a:p>
            <a:pPr marL="0" indent="0">
              <a:buNone/>
            </a:pPr>
            <a:r>
              <a:rPr lang="pt-BR" dirty="0">
                <a:latin typeface="Garamond" panose="02020404030301010803" pitchFamily="18" charset="0"/>
                <a:sym typeface="Wingdings" panose="05000000000000000000" pitchFamily="2" charset="2"/>
              </a:rPr>
              <a:t>	Dinheiro  Mercadoria  + Dinheiro (mais-valor) [comprar para vender]</a:t>
            </a:r>
          </a:p>
          <a:p>
            <a:pPr marL="0" indent="0">
              <a:buNone/>
            </a:pPr>
            <a:r>
              <a:rPr lang="pt-BR" dirty="0">
                <a:latin typeface="Garamond" panose="02020404030301010803" pitchFamily="18" charset="0"/>
                <a:sym typeface="Wingdings" panose="05000000000000000000" pitchFamily="2" charset="2"/>
              </a:rPr>
              <a:t>                               D-M-D’ (D+∆D)</a:t>
            </a:r>
          </a:p>
          <a:p>
            <a:pPr marL="0" indent="0">
              <a:buNone/>
            </a:pPr>
            <a:endParaRPr lang="pt-BR" dirty="0">
              <a:latin typeface="Garamond" panose="02020404030301010803" pitchFamily="18" charset="0"/>
              <a:sym typeface="Wingdings" panose="05000000000000000000" pitchFamily="2" charset="2"/>
            </a:endParaRPr>
          </a:p>
          <a:p>
            <a:pPr marL="0" indent="0">
              <a:buNone/>
            </a:pPr>
            <a:r>
              <a:rPr lang="pt-BR" dirty="0">
                <a:latin typeface="Garamond" panose="02020404030301010803" pitchFamily="18" charset="0"/>
                <a:sym typeface="Wingdings" panose="05000000000000000000" pitchFamily="2" charset="2"/>
              </a:rPr>
              <a:t>QUESTÃO: </a:t>
            </a:r>
            <a:r>
              <a:rPr lang="pt-BR" i="1" dirty="0">
                <a:latin typeface="Garamond" panose="02020404030301010803" pitchFamily="18" charset="0"/>
                <a:sym typeface="Wingdings" panose="05000000000000000000" pitchFamily="2" charset="2"/>
              </a:rPr>
              <a:t>Qual é a origem do lucro?                        </a:t>
            </a:r>
            <a:r>
              <a:rPr lang="pt-BR" dirty="0">
                <a:latin typeface="Garamond" panose="02020404030301010803" pitchFamily="18" charset="0"/>
                <a:sym typeface="Wingdings" panose="05000000000000000000" pitchFamily="2" charset="2"/>
              </a:rPr>
              <a:t>TEORIA DO MAIS-VALOR</a:t>
            </a:r>
            <a:r>
              <a:rPr lang="pt-BR" i="1" dirty="0">
                <a:latin typeface="Garamond" panose="02020404030301010803" pitchFamily="18" charset="0"/>
                <a:sym typeface="Wingdings" panose="05000000000000000000" pitchFamily="2" charset="2"/>
              </a:rPr>
              <a:t>	</a:t>
            </a:r>
            <a:endParaRPr lang="pt-BR" dirty="0">
              <a:latin typeface="Garamond" panose="02020404030301010803" pitchFamily="18" charset="0"/>
              <a:sym typeface="Wingdings" panose="05000000000000000000" pitchFamily="2" charset="2"/>
            </a:endParaRPr>
          </a:p>
          <a:p>
            <a:pPr marL="0" indent="0">
              <a:buNone/>
            </a:pPr>
            <a:endParaRPr lang="pt-BR" i="1" dirty="0">
              <a:latin typeface="Garamond" panose="02020404030301010803" pitchFamily="18" charset="0"/>
              <a:sym typeface="Wingdings" panose="05000000000000000000" pitchFamily="2" charset="2"/>
            </a:endParaRPr>
          </a:p>
          <a:p>
            <a:pPr marL="0" indent="0">
              <a:buNone/>
            </a:pPr>
            <a:endParaRPr lang="pt-BR" b="1"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ta para baixo 4"/>
          <p:cNvSpPr/>
          <p:nvPr/>
        </p:nvSpPr>
        <p:spPr>
          <a:xfrm rot="16200000">
            <a:off x="5195609" y="5509931"/>
            <a:ext cx="282388" cy="470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64239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dirty="0">
                <a:latin typeface="Garamond" panose="02020404030301010803" pitchFamily="18" charset="0"/>
                <a:sym typeface="Wingdings" panose="05000000000000000000" pitchFamily="2" charset="2"/>
              </a:rPr>
              <a:t>O capital</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Marx demonstra os mecanismos pelos quais a sociedade capitalista aparece necessariamente a seus agentes como algo diferente do que é na realidade – a distinção entre aparência e realidade faria parte dos atributos da sociedade capitalista</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A forma salário faz desaparecer a divisão da jornada de trabalho entre trabalho necessário e </a:t>
            </a:r>
            <a:r>
              <a:rPr lang="pt-BR" dirty="0" err="1">
                <a:latin typeface="Garamond" panose="02020404030301010803" pitchFamily="18" charset="0"/>
                <a:sym typeface="Wingdings" panose="05000000000000000000" pitchFamily="2" charset="2"/>
              </a:rPr>
              <a:t>sobretrabalho</a:t>
            </a:r>
            <a:r>
              <a:rPr lang="pt-BR" dirty="0">
                <a:latin typeface="Garamond" panose="02020404030301010803" pitchFamily="18" charset="0"/>
                <a:sym typeface="Wingdings" panose="05000000000000000000" pitchFamily="2" charset="2"/>
              </a:rPr>
              <a:t> – esconde o aspecto essencial das relações capitalistas: a exploração – a desigualdade da troca assuma a máscara da troca equitativa – </a:t>
            </a:r>
            <a:r>
              <a:rPr lang="pt-BR" b="1" dirty="0">
                <a:latin typeface="Garamond" panose="02020404030301010803" pitchFamily="18" charset="0"/>
                <a:sym typeface="Wingdings" panose="05000000000000000000" pitchFamily="2" charset="2"/>
              </a:rPr>
              <a:t>a troca de equivalentes é uma aparência </a:t>
            </a:r>
          </a:p>
          <a:p>
            <a:pPr>
              <a:buFont typeface="Wingdings" panose="05000000000000000000" pitchFamily="2" charset="2"/>
              <a:buChar char="à"/>
            </a:pPr>
            <a:r>
              <a:rPr lang="pt-BR" b="1" dirty="0">
                <a:latin typeface="Garamond" panose="02020404030301010803" pitchFamily="18" charset="0"/>
                <a:sym typeface="Wingdings" panose="05000000000000000000" pitchFamily="2" charset="2"/>
              </a:rPr>
              <a:t> </a:t>
            </a:r>
            <a:r>
              <a:rPr lang="pt-BR" dirty="0">
                <a:latin typeface="Garamond" panose="02020404030301010803" pitchFamily="18" charset="0"/>
                <a:sym typeface="Wingdings" panose="05000000000000000000" pitchFamily="2" charset="2"/>
              </a:rPr>
              <a:t>Também é uma aparência que o operário dispõe livremente de sua força de trabalho – a realidade é a obrigação de vender a força de trabalho  passagem da esfera da circulação para a esfera da produção – eficácia específica da esfera da circulação: é dela que deriva as noções jurídicas do assalariado e do capitalistas – a aparência da relação de igualdade entre indivíduos dá lugar a realidade da exploração coletiva – chega-se a ela pela análise das relações de classe</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0761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br>
              <a:rPr lang="en-US" sz="2800" b="1" dirty="0">
                <a:latin typeface="Garamond" panose="02020404030301010803" pitchFamily="18" charset="0"/>
              </a:rPr>
            </a:b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5 – Capitalismo e luta de classes</a:t>
            </a:r>
            <a:br>
              <a:rPr lang="en-US" sz="2800" b="1" dirty="0">
                <a:latin typeface="Garamond" panose="02020404030301010803" pitchFamily="18" charset="0"/>
              </a:rPr>
            </a:b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b="1" i="1" dirty="0">
                <a:latin typeface="Garamond" panose="02020404030301010803" pitchFamily="18" charset="0"/>
              </a:rPr>
              <a:t>O capital</a:t>
            </a:r>
          </a:p>
          <a:p>
            <a:pPr>
              <a:buFont typeface="Wingdings" panose="05000000000000000000" pitchFamily="2" charset="2"/>
              <a:buChar char="à"/>
            </a:pPr>
            <a:r>
              <a:rPr lang="pt-BR" i="1" dirty="0">
                <a:latin typeface="Garamond" panose="02020404030301010803" pitchFamily="18" charset="0"/>
                <a:sym typeface="Wingdings" panose="05000000000000000000" pitchFamily="2" charset="2"/>
              </a:rPr>
              <a:t>Teoria da mais valia</a:t>
            </a:r>
          </a:p>
          <a:p>
            <a:pPr marL="0" indent="0">
              <a:buNone/>
            </a:pPr>
            <a:r>
              <a:rPr lang="pt-BR" dirty="0">
                <a:latin typeface="Garamond" panose="02020404030301010803" pitchFamily="18" charset="0"/>
                <a:sym typeface="Wingdings" panose="05000000000000000000" pitchFamily="2" charset="2"/>
              </a:rPr>
              <a:t>A) </a:t>
            </a:r>
            <a:r>
              <a:rPr lang="pt-BR" u="sng" dirty="0">
                <a:latin typeface="Garamond" panose="02020404030301010803" pitchFamily="18" charset="0"/>
                <a:sym typeface="Wingdings" panose="05000000000000000000" pitchFamily="2" charset="2"/>
              </a:rPr>
              <a:t>O valor de qualquer mercadoria é, de modo geral, proporcional à quantidade de </a:t>
            </a:r>
            <a:r>
              <a:rPr lang="pt-BR" b="1" i="1" u="sng" dirty="0">
                <a:latin typeface="Garamond" panose="02020404030301010803" pitchFamily="18" charset="0"/>
                <a:sym typeface="Wingdings" panose="05000000000000000000" pitchFamily="2" charset="2"/>
              </a:rPr>
              <a:t>trabalho social </a:t>
            </a:r>
            <a:r>
              <a:rPr lang="pt-BR" u="sng" dirty="0">
                <a:latin typeface="Garamond" panose="02020404030301010803" pitchFamily="18" charset="0"/>
                <a:sym typeface="Wingdings" panose="05000000000000000000" pitchFamily="2" charset="2"/>
              </a:rPr>
              <a:t>médio contida nela</a:t>
            </a:r>
            <a:r>
              <a:rPr lang="pt-BR" dirty="0">
                <a:latin typeface="Garamond" panose="02020404030301010803" pitchFamily="18" charset="0"/>
                <a:sym typeface="Wingdings" panose="05000000000000000000" pitchFamily="2" charset="2"/>
              </a:rPr>
              <a:t> – valor X preço – preço pode variar dependendo das condições de oferta e procura</a:t>
            </a:r>
          </a:p>
          <a:p>
            <a:pPr marL="0" indent="0">
              <a:buNone/>
            </a:pPr>
            <a:r>
              <a:rPr lang="pt-BR" dirty="0">
                <a:latin typeface="Garamond" panose="02020404030301010803" pitchFamily="18" charset="0"/>
                <a:sym typeface="Wingdings" panose="05000000000000000000" pitchFamily="2" charset="2"/>
              </a:rPr>
              <a:t>				</a:t>
            </a:r>
            <a:r>
              <a:rPr lang="pt-BR" i="1" dirty="0">
                <a:latin typeface="Garamond" panose="02020404030301010803" pitchFamily="18" charset="0"/>
                <a:sym typeface="Wingdings" panose="05000000000000000000" pitchFamily="2" charset="2"/>
              </a:rPr>
              <a:t>Por que?</a:t>
            </a:r>
          </a:p>
          <a:p>
            <a:pPr marL="0" indent="0">
              <a:buNone/>
            </a:pPr>
            <a:r>
              <a:rPr lang="pt-BR" b="1" dirty="0">
                <a:latin typeface="Garamond" panose="02020404030301010803" pitchFamily="18" charset="0"/>
                <a:sym typeface="Wingdings" panose="05000000000000000000" pitchFamily="2" charset="2"/>
              </a:rPr>
              <a:t>- Valor de troca X valor de uso: </a:t>
            </a:r>
            <a:r>
              <a:rPr lang="pt-BR" dirty="0">
                <a:latin typeface="Garamond" panose="02020404030301010803" pitchFamily="18" charset="0"/>
                <a:sym typeface="Wingdings" panose="05000000000000000000" pitchFamily="2" charset="2"/>
              </a:rPr>
              <a:t>A quantidade de trabalho é o único elemento </a:t>
            </a:r>
            <a:r>
              <a:rPr lang="pt-BR" i="1" dirty="0">
                <a:latin typeface="Garamond" panose="02020404030301010803" pitchFamily="18" charset="0"/>
                <a:sym typeface="Wingdings" panose="05000000000000000000" pitchFamily="2" charset="2"/>
              </a:rPr>
              <a:t>quantificável</a:t>
            </a:r>
            <a:r>
              <a:rPr lang="pt-BR" dirty="0">
                <a:latin typeface="Garamond" panose="02020404030301010803" pitchFamily="18" charset="0"/>
                <a:sym typeface="Wingdings" panose="05000000000000000000" pitchFamily="2" charset="2"/>
              </a:rPr>
              <a:t> da mercadoria – permite a </a:t>
            </a:r>
            <a:r>
              <a:rPr lang="pt-BR" i="1" dirty="0">
                <a:latin typeface="Garamond" panose="02020404030301010803" pitchFamily="18" charset="0"/>
                <a:sym typeface="Wingdings" panose="05000000000000000000" pitchFamily="2" charset="2"/>
              </a:rPr>
              <a:t>comparação</a:t>
            </a:r>
            <a:r>
              <a:rPr lang="pt-BR" dirty="0">
                <a:latin typeface="Garamond" panose="02020404030301010803" pitchFamily="18" charset="0"/>
                <a:sym typeface="Wingdings" panose="05000000000000000000" pitchFamily="2" charset="2"/>
              </a:rPr>
              <a:t> - </a:t>
            </a:r>
            <a:r>
              <a:rPr lang="pt-BR" i="1" dirty="0">
                <a:latin typeface="Garamond" panose="02020404030301010803" pitchFamily="18" charset="0"/>
                <a:sym typeface="Wingdings" panose="05000000000000000000" pitchFamily="2" charset="2"/>
              </a:rPr>
              <a:t>valor de uso </a:t>
            </a:r>
            <a:r>
              <a:rPr lang="pt-BR" dirty="0">
                <a:latin typeface="Garamond" panose="02020404030301010803" pitchFamily="18" charset="0"/>
                <a:sym typeface="Wingdings" panose="05000000000000000000" pitchFamily="2" charset="2"/>
              </a:rPr>
              <a:t>das mercadorias é um elemento qualitativo</a:t>
            </a:r>
          </a:p>
          <a:p>
            <a:pPr marL="0" indent="0">
              <a:buNone/>
            </a:pPr>
            <a:endParaRPr lang="pt-BR" dirty="0">
              <a:latin typeface="Garamond" panose="02020404030301010803" pitchFamily="18" charset="0"/>
              <a:sym typeface="Wingdings" panose="05000000000000000000" pitchFamily="2" charset="2"/>
            </a:endParaRPr>
          </a:p>
          <a:p>
            <a:pPr marL="0" indent="0">
              <a:buNone/>
            </a:pPr>
            <a:r>
              <a:rPr lang="pt-BR" dirty="0">
                <a:latin typeface="Garamond" panose="02020404030301010803" pitchFamily="18" charset="0"/>
                <a:sym typeface="Wingdings" panose="05000000000000000000" pitchFamily="2" charset="2"/>
              </a:rPr>
              <a:t>B) </a:t>
            </a:r>
            <a:r>
              <a:rPr lang="pt-BR" u="sng" dirty="0">
                <a:latin typeface="Garamond" panose="02020404030301010803" pitchFamily="18" charset="0"/>
                <a:sym typeface="Wingdings" panose="05000000000000000000" pitchFamily="2" charset="2"/>
              </a:rPr>
              <a:t>O valor da força trabalho pode ser medido como qualquer mercadoria:</a:t>
            </a:r>
            <a:r>
              <a:rPr lang="pt-BR" dirty="0">
                <a:latin typeface="Garamond" panose="02020404030301010803" pitchFamily="18" charset="0"/>
                <a:sym typeface="Wingdings" panose="05000000000000000000" pitchFamily="2" charset="2"/>
              </a:rPr>
              <a:t> salário pago como contrapartida da força de trabalho vendida equivale à quantidade de trabalho social necessário para produzir mercadorias indispensáveis à vida do trabalhador e sua família – necessário para sua sobrevivência</a:t>
            </a:r>
          </a:p>
          <a:p>
            <a:pPr marL="0" indent="0">
              <a:buNone/>
            </a:pPr>
            <a:r>
              <a:rPr lang="pt-BR" dirty="0">
                <a:latin typeface="Garamond" panose="02020404030301010803" pitchFamily="18" charset="0"/>
                <a:sym typeface="Wingdings" panose="05000000000000000000" pitchFamily="2" charset="2"/>
              </a:rPr>
              <a:t>- O processo de consumo da força de trabalho é simultaneamente o </a:t>
            </a:r>
            <a:r>
              <a:rPr lang="pt-BR" b="1" dirty="0">
                <a:latin typeface="Garamond" panose="02020404030301010803" pitchFamily="18" charset="0"/>
                <a:sym typeface="Wingdings" panose="05000000000000000000" pitchFamily="2" charset="2"/>
              </a:rPr>
              <a:t>processo de produção </a:t>
            </a:r>
            <a:r>
              <a:rPr lang="pt-BR" dirty="0">
                <a:latin typeface="Garamond" panose="02020404030301010803" pitchFamily="18" charset="0"/>
                <a:sym typeface="Wingdings" panose="05000000000000000000" pitchFamily="2" charset="2"/>
              </a:rPr>
              <a:t>da mercadoria e do mais valor – o consumo da força de trabalho tem lugar fora da esfera da circulação</a:t>
            </a: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51264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br>
              <a:rPr lang="en-US" sz="2800" b="1" dirty="0">
                <a:latin typeface="Garamond" panose="02020404030301010803" pitchFamily="18" charset="0"/>
              </a:rPr>
            </a:b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5 – Capitalismo e luta de classes</a:t>
            </a:r>
            <a:br>
              <a:rPr lang="en-US" sz="2800" b="1" dirty="0">
                <a:latin typeface="Garamond" panose="02020404030301010803" pitchFamily="18" charset="0"/>
              </a:rPr>
            </a:b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b="1" i="1" dirty="0">
                <a:latin typeface="Garamond" panose="02020404030301010803" pitchFamily="18" charset="0"/>
              </a:rPr>
              <a:t>O capital</a:t>
            </a:r>
          </a:p>
          <a:p>
            <a:pPr marL="0" indent="0">
              <a:buNone/>
            </a:pPr>
            <a:r>
              <a:rPr lang="pt-BR" i="1" dirty="0">
                <a:latin typeface="Garamond" panose="02020404030301010803" pitchFamily="18" charset="0"/>
                <a:sym typeface="Wingdings" panose="05000000000000000000" pitchFamily="2" charset="2"/>
              </a:rPr>
              <a:t> Teoria da mais valia</a:t>
            </a:r>
          </a:p>
          <a:p>
            <a:pPr marL="0" indent="0">
              <a:buNone/>
            </a:pPr>
            <a:r>
              <a:rPr lang="pt-BR" dirty="0">
                <a:latin typeface="Garamond" panose="02020404030301010803" pitchFamily="18" charset="0"/>
                <a:sym typeface="Wingdings" panose="05000000000000000000" pitchFamily="2" charset="2"/>
              </a:rPr>
              <a:t>C) </a:t>
            </a:r>
            <a:r>
              <a:rPr lang="pt-BR" u="sng" dirty="0">
                <a:latin typeface="Garamond" panose="02020404030301010803" pitchFamily="18" charset="0"/>
                <a:sym typeface="Wingdings" panose="05000000000000000000" pitchFamily="2" charset="2"/>
              </a:rPr>
              <a:t>O tempo de trabalho necessário para o operário produzir um valor igual ao que recebe sob a forma de salário é inferior à duração efetiva de seu trabalho </a:t>
            </a:r>
            <a:r>
              <a:rPr lang="pt-BR" dirty="0">
                <a:latin typeface="Garamond" panose="02020404030301010803" pitchFamily="18" charset="0"/>
                <a:sym typeface="Wingdings" panose="05000000000000000000" pitchFamily="2" charset="2"/>
              </a:rPr>
              <a:t>– </a:t>
            </a:r>
            <a:r>
              <a:rPr lang="pt-BR" dirty="0" err="1">
                <a:latin typeface="Garamond" panose="02020404030301010803" pitchFamily="18" charset="0"/>
                <a:sym typeface="Wingdings" panose="05000000000000000000" pitchFamily="2" charset="2"/>
              </a:rPr>
              <a:t>Ex</a:t>
            </a:r>
            <a:r>
              <a:rPr lang="pt-BR" dirty="0">
                <a:latin typeface="Garamond" panose="02020404030301010803" pitchFamily="18" charset="0"/>
                <a:sym typeface="Wingdings" panose="05000000000000000000" pitchFamily="2" charset="2"/>
              </a:rPr>
              <a:t>: jornada de 10h - o operário produz o valor equivalente ao seu salário em cinco horas e outras cinco horas para o proprietário dos meios de produção – trabalha metade do tempo para si e a outra metade para o dono da empresa</a:t>
            </a:r>
          </a:p>
          <a:p>
            <a:pPr marL="0" indent="0">
              <a:buNone/>
            </a:pPr>
            <a:r>
              <a:rPr lang="pt-BR" dirty="0">
                <a:latin typeface="Garamond" panose="02020404030301010803" pitchFamily="18" charset="0"/>
                <a:sym typeface="Wingdings" panose="05000000000000000000" pitchFamily="2" charset="2"/>
              </a:rPr>
              <a:t>	</a:t>
            </a:r>
          </a:p>
          <a:p>
            <a:pPr marL="0" indent="0">
              <a:buNone/>
            </a:pPr>
            <a:endParaRPr lang="pt-BR" dirty="0">
              <a:latin typeface="Garamond" panose="02020404030301010803" pitchFamily="18" charset="0"/>
              <a:sym typeface="Wingdings" panose="05000000000000000000" pitchFamily="2" charset="2"/>
            </a:endParaRPr>
          </a:p>
          <a:p>
            <a:pPr marL="0" indent="0">
              <a:buNone/>
            </a:pPr>
            <a:endParaRPr lang="pt-BR" dirty="0">
              <a:latin typeface="Garamond" panose="02020404030301010803" pitchFamily="18" charset="0"/>
              <a:sym typeface="Wingdings" panose="05000000000000000000" pitchFamily="2" charset="2"/>
            </a:endParaRPr>
          </a:p>
          <a:p>
            <a:pPr marL="0" indent="0">
              <a:buNone/>
            </a:pPr>
            <a:r>
              <a:rPr lang="pt-BR" b="1" i="1" dirty="0">
                <a:latin typeface="Garamond" panose="02020404030301010803" pitchFamily="18" charset="0"/>
                <a:sym typeface="Wingdings" panose="05000000000000000000" pitchFamily="2" charset="2"/>
              </a:rPr>
              <a:t>Mais-valia</a:t>
            </a:r>
            <a:r>
              <a:rPr lang="pt-BR" dirty="0">
                <a:latin typeface="Garamond" panose="02020404030301010803" pitchFamily="18" charset="0"/>
                <a:sym typeface="Wingdings" panose="05000000000000000000" pitchFamily="2" charset="2"/>
              </a:rPr>
              <a:t> é a quantidade de valor produzido pelo trabalhador além do tempo do trabalho necessário para produzir o valor que recebe como salário – é o </a:t>
            </a:r>
            <a:r>
              <a:rPr lang="pt-BR" i="1" dirty="0" err="1">
                <a:latin typeface="Garamond" panose="02020404030301010803" pitchFamily="18" charset="0"/>
                <a:sym typeface="Wingdings" panose="05000000000000000000" pitchFamily="2" charset="2"/>
              </a:rPr>
              <a:t>sobretrabalho</a:t>
            </a:r>
            <a:r>
              <a:rPr lang="pt-BR" i="1" dirty="0">
                <a:latin typeface="Garamond" panose="02020404030301010803" pitchFamily="18" charset="0"/>
                <a:sym typeface="Wingdings" panose="05000000000000000000" pitchFamily="2" charset="2"/>
              </a:rPr>
              <a:t> </a:t>
            </a:r>
          </a:p>
          <a:p>
            <a:pPr>
              <a:buFont typeface="Wingdings" panose="05000000000000000000" pitchFamily="2" charset="2"/>
              <a:buChar char="à"/>
            </a:pPr>
            <a:r>
              <a:rPr lang="pt-BR" i="1" dirty="0">
                <a:latin typeface="Garamond" panose="02020404030301010803" pitchFamily="18" charset="0"/>
                <a:sym typeface="Wingdings" panose="05000000000000000000" pitchFamily="2" charset="2"/>
              </a:rPr>
              <a:t>Taxa de exploração – </a:t>
            </a:r>
            <a:r>
              <a:rPr lang="pt-BR" dirty="0">
                <a:latin typeface="Garamond" panose="02020404030301010803" pitchFamily="18" charset="0"/>
                <a:sym typeface="Wingdings" panose="05000000000000000000" pitchFamily="2" charset="2"/>
              </a:rPr>
              <a:t>relação entre mais-valia e capital variável que corresponde ao pagamento dos salários</a:t>
            </a:r>
            <a:r>
              <a:rPr lang="pt-BR" i="1" dirty="0">
                <a:latin typeface="Garamond" panose="02020404030301010803" pitchFamily="18" charset="0"/>
                <a:sym typeface="Wingdings" panose="05000000000000000000" pitchFamily="2" charset="2"/>
              </a:rPr>
              <a:t> </a:t>
            </a:r>
          </a:p>
          <a:p>
            <a:pPr marL="0" indent="0">
              <a:buNone/>
            </a:pPr>
            <a:r>
              <a:rPr lang="pt-BR" dirty="0">
                <a:latin typeface="Garamond" panose="02020404030301010803" pitchFamily="18" charset="0"/>
                <a:sym typeface="Wingdings" panose="05000000000000000000" pitchFamily="2" charset="2"/>
              </a:rPr>
              <a:t>- A diferença entre o que o trabalho recebe e o que o trabalho cria pode ser explorado porque o capitalista controla o que o trabalhador faz na fábrica e o produto</a:t>
            </a:r>
            <a:endParaRPr lang="pt-BR" b="1"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ta para baixo 4"/>
          <p:cNvSpPr/>
          <p:nvPr/>
        </p:nvSpPr>
        <p:spPr>
          <a:xfrm>
            <a:off x="1157344" y="3446324"/>
            <a:ext cx="309282" cy="41685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13976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br>
              <a:rPr lang="en-US" sz="2800" b="1" dirty="0">
                <a:latin typeface="Garamond" panose="02020404030301010803" pitchFamily="18" charset="0"/>
              </a:rPr>
            </a:b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5 – Capitalismo e luta de classes</a:t>
            </a:r>
            <a:br>
              <a:rPr lang="en-US" sz="2800" b="1" dirty="0">
                <a:latin typeface="Garamond" panose="02020404030301010803" pitchFamily="18" charset="0"/>
              </a:rPr>
            </a:b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b="1" i="1" dirty="0">
                <a:latin typeface="Garamond" panose="02020404030301010803" pitchFamily="18" charset="0"/>
              </a:rPr>
              <a:t>O capital</a:t>
            </a:r>
          </a:p>
          <a:p>
            <a:pPr>
              <a:buFont typeface="Wingdings" panose="05000000000000000000" pitchFamily="2" charset="2"/>
              <a:buChar char="à"/>
            </a:pPr>
            <a:r>
              <a:rPr lang="pt-BR" i="1" dirty="0">
                <a:latin typeface="Garamond" panose="02020404030301010803" pitchFamily="18" charset="0"/>
                <a:sym typeface="Wingdings" panose="05000000000000000000" pitchFamily="2" charset="2"/>
              </a:rPr>
              <a:t>Formas de aumentar a taxa de exploração: </a:t>
            </a:r>
            <a:r>
              <a:rPr lang="pt-BR" dirty="0">
                <a:latin typeface="Garamond" panose="02020404030301010803" pitchFamily="18" charset="0"/>
                <a:sym typeface="Wingdings" panose="05000000000000000000" pitchFamily="2" charset="2"/>
              </a:rPr>
              <a:t>prolongar a jornada de trabalho ou reduzir o trabalho necessário  aumentar a produtividade – produzir o valor do salário em menos tempo</a:t>
            </a:r>
          </a:p>
          <a:p>
            <a:pPr marL="0" indent="0">
              <a:buNone/>
            </a:pPr>
            <a:endParaRPr lang="pt-BR" i="1" dirty="0">
              <a:latin typeface="Garamond" panose="02020404030301010803" pitchFamily="18" charset="0"/>
              <a:sym typeface="Wingdings" panose="05000000000000000000" pitchFamily="2" charset="2"/>
            </a:endParaRPr>
          </a:p>
          <a:p>
            <a:pPr marL="0" indent="0">
              <a:buNone/>
            </a:pPr>
            <a:r>
              <a:rPr lang="pt-BR" i="1" dirty="0">
                <a:latin typeface="Garamond" panose="02020404030301010803" pitchFamily="18" charset="0"/>
                <a:sym typeface="Wingdings" panose="05000000000000000000" pitchFamily="2" charset="2"/>
              </a:rPr>
              <a:t>Conclusão: </a:t>
            </a:r>
            <a:r>
              <a:rPr lang="pt-BR" dirty="0">
                <a:latin typeface="Garamond" panose="02020404030301010803" pitchFamily="18" charset="0"/>
                <a:sym typeface="Wingdings" panose="05000000000000000000" pitchFamily="2" charset="2"/>
              </a:rPr>
              <a:t>A origem do lucro é a exploração do trabalho – a única mercadoria capaz de produzir mais do que o seu valor é o trabalho humano</a:t>
            </a:r>
          </a:p>
          <a:p>
            <a:pPr marL="0" indent="0" algn="just">
              <a:buNone/>
            </a:pPr>
            <a:r>
              <a:rPr lang="pt-BR" i="1" dirty="0">
                <a:latin typeface="Garamond" panose="02020404030301010803" pitchFamily="18" charset="0"/>
                <a:sym typeface="Wingdings" panose="05000000000000000000" pitchFamily="2" charset="2"/>
              </a:rPr>
              <a:t>	</a:t>
            </a:r>
            <a:endParaRPr lang="pt-BR" i="1" dirty="0">
              <a:latin typeface="Garamond" panose="02020404030301010803" pitchFamily="18" charset="0"/>
            </a:endParaRPr>
          </a:p>
          <a:p>
            <a:pPr marL="0" indent="0">
              <a:buNone/>
            </a:pPr>
            <a:endParaRPr lang="pt-BR" b="1"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08589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br>
              <a:rPr lang="en-US" sz="2800" b="1" dirty="0">
                <a:latin typeface="Garamond" panose="02020404030301010803" pitchFamily="18" charset="0"/>
              </a:rPr>
            </a:b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5 – Capitalismo e luta de classes</a:t>
            </a:r>
            <a:br>
              <a:rPr lang="en-US" sz="2800" b="1" dirty="0">
                <a:latin typeface="Garamond" panose="02020404030301010803" pitchFamily="18" charset="0"/>
              </a:rPr>
            </a:b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b="1" i="1" dirty="0">
                <a:latin typeface="Garamond" panose="02020404030301010803" pitchFamily="18" charset="0"/>
              </a:rPr>
              <a:t>A sociologia de Marx</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Crítica à economia política inglesa: </a:t>
            </a:r>
          </a:p>
          <a:p>
            <a:pPr marL="571500" indent="-571500">
              <a:buAutoNum type="romanLcPeriod"/>
            </a:pPr>
            <a:r>
              <a:rPr lang="pt-BR" dirty="0">
                <a:latin typeface="Garamond" panose="02020404030301010803" pitchFamily="18" charset="0"/>
                <a:sym typeface="Wingdings" panose="05000000000000000000" pitchFamily="2" charset="2"/>
              </a:rPr>
              <a:t>As leis da economia capitalista não são universalmente válidas; </a:t>
            </a:r>
            <a:r>
              <a:rPr lang="pt-BR" b="1" dirty="0">
                <a:latin typeface="Garamond" panose="02020404030301010803" pitchFamily="18" charset="0"/>
                <a:sym typeface="Wingdings" panose="05000000000000000000" pitchFamily="2" charset="2"/>
              </a:rPr>
              <a:t>um regime econômico não pode ser compreendido sem considerar sua </a:t>
            </a:r>
            <a:r>
              <a:rPr lang="pt-BR" b="1" i="1" dirty="0">
                <a:latin typeface="Garamond" panose="02020404030301010803" pitchFamily="18" charset="0"/>
                <a:sym typeface="Wingdings" panose="05000000000000000000" pitchFamily="2" charset="2"/>
              </a:rPr>
              <a:t>estrutura social </a:t>
            </a:r>
            <a:r>
              <a:rPr lang="pt-BR" i="1" dirty="0">
                <a:latin typeface="Garamond" panose="02020404030301010803" pitchFamily="18" charset="0"/>
                <a:sym typeface="Wingdings" panose="05000000000000000000" pitchFamily="2" charset="2"/>
              </a:rPr>
              <a:t>– </a:t>
            </a:r>
            <a:r>
              <a:rPr lang="pt-BR" dirty="0">
                <a:latin typeface="Garamond" panose="02020404030301010803" pitchFamily="18" charset="0"/>
                <a:sym typeface="Wingdings" panose="05000000000000000000" pitchFamily="2" charset="2"/>
              </a:rPr>
              <a:t>as leis econômicas expressam as relações sociais que definem determinado modo de produção </a:t>
            </a:r>
          </a:p>
          <a:p>
            <a:pPr marL="571500" indent="-571500">
              <a:buAutoNum type="romanLcPeriod"/>
            </a:pPr>
            <a:r>
              <a:rPr lang="pt-BR" i="1" dirty="0">
                <a:latin typeface="Garamond" panose="02020404030301010803" pitchFamily="18" charset="0"/>
                <a:sym typeface="Wingdings" panose="05000000000000000000" pitchFamily="2" charset="2"/>
              </a:rPr>
              <a:t>Base sociológica das leis econômicas: </a:t>
            </a:r>
            <a:r>
              <a:rPr lang="pt-BR" b="1" dirty="0">
                <a:latin typeface="Garamond" panose="02020404030301010803" pitchFamily="18" charset="0"/>
                <a:sym typeface="Wingdings" panose="05000000000000000000" pitchFamily="2" charset="2"/>
              </a:rPr>
              <a:t>o mecanismo da mais-valia pressupõe a divisão da sociedade em classes </a:t>
            </a:r>
            <a:r>
              <a:rPr lang="pt-BR" dirty="0">
                <a:latin typeface="Garamond" panose="02020404030301010803" pitchFamily="18" charset="0"/>
                <a:sym typeface="Wingdings" panose="05000000000000000000" pitchFamily="2" charset="2"/>
              </a:rPr>
              <a:t>– proprietários dos meios de produção e operários que vendem sua força de trabalho - a relação econômica entre capitalistas e proletários é função da relação social de poder entre duas categorias</a:t>
            </a:r>
          </a:p>
          <a:p>
            <a:pPr marL="571500" indent="-571500">
              <a:buAutoNum type="romanLcPeriod"/>
            </a:pPr>
            <a:r>
              <a:rPr lang="pt-BR" dirty="0">
                <a:latin typeface="Garamond" panose="02020404030301010803" pitchFamily="18" charset="0"/>
                <a:sym typeface="Wingdings" panose="05000000000000000000" pitchFamily="2" charset="2"/>
              </a:rPr>
              <a:t>Visão sobre a sociedade e sobre a história: as sociedades históricas passam pela ação dos homens, mas é, ao mesmo tempo, superior à ação de cada um deles; existe um mecanismo histórico que tende a destruir o regime, pelo jogo das leis intrínsecas a seu funcionamento – Cada indivíduo, agindo racionalmente em função de seu interesse, contribui para destruir o interesse comum de todos – </a:t>
            </a:r>
            <a:r>
              <a:rPr lang="pt-BR" b="1" dirty="0">
                <a:latin typeface="Garamond" panose="02020404030301010803" pitchFamily="18" charset="0"/>
                <a:sym typeface="Wingdings" panose="05000000000000000000" pitchFamily="2" charset="2"/>
              </a:rPr>
              <a:t>inversão do liberalismo </a:t>
            </a:r>
            <a:r>
              <a:rPr lang="pt-BR" dirty="0">
                <a:latin typeface="Garamond" panose="02020404030301010803" pitchFamily="18" charset="0"/>
                <a:sym typeface="Wingdings" panose="05000000000000000000" pitchFamily="2" charset="2"/>
              </a:rPr>
              <a:t> cada indivíduo trabalha pelo interesse da coletividade, ao trabalhar pelo interesse próprio – Para Marx, trabalhando no interesse próprio, cada um contribui para o funcionamento necessário e para a destruição final do regime capitalista. </a:t>
            </a:r>
          </a:p>
          <a:p>
            <a:pPr marL="0" indent="0">
              <a:buNone/>
            </a:pPr>
            <a:endParaRPr lang="pt-BR" dirty="0">
              <a:latin typeface="Garamond" panose="02020404030301010803" pitchFamily="18" charset="0"/>
              <a:sym typeface="Wingdings" panose="05000000000000000000" pitchFamily="2" charset="2"/>
            </a:endParaRPr>
          </a:p>
          <a:p>
            <a:pPr>
              <a:buFont typeface="Wingdings" panose="05000000000000000000" pitchFamily="2" charset="2"/>
              <a:buChar char="à"/>
            </a:pPr>
            <a:endParaRPr lang="pt-BR" dirty="0">
              <a:latin typeface="Garamond" panose="02020404030301010803" pitchFamily="18" charset="0"/>
            </a:endParaRPr>
          </a:p>
          <a:p>
            <a:pPr>
              <a:buFont typeface="Wingdings" panose="05000000000000000000" pitchFamily="2" charset="2"/>
              <a:buChar char="à"/>
            </a:pPr>
            <a:endParaRPr lang="pt-BR" dirty="0">
              <a:latin typeface="Garamond" panose="02020404030301010803" pitchFamily="18" charset="0"/>
              <a:sym typeface="Wingdings" panose="05000000000000000000" pitchFamily="2" charset="2"/>
            </a:endParaRPr>
          </a:p>
          <a:p>
            <a:pPr>
              <a:buFont typeface="Wingdings" panose="05000000000000000000" pitchFamily="2" charset="2"/>
              <a:buChar char="à"/>
            </a:pPr>
            <a:endParaRPr lang="pt-BR" dirty="0">
              <a:latin typeface="Garamond" panose="02020404030301010803" pitchFamily="18" charset="0"/>
            </a:endParaRPr>
          </a:p>
          <a:p>
            <a:pPr marL="0" indent="0">
              <a:buNone/>
            </a:pPr>
            <a:endParaRPr lang="pt-BR" b="1" i="1" dirty="0">
              <a:latin typeface="Garamond" panose="02020404030301010803" pitchFamily="18" charset="0"/>
            </a:endParaRPr>
          </a:p>
          <a:p>
            <a:pPr marL="0" indent="0">
              <a:buNone/>
            </a:pPr>
            <a:endParaRPr lang="pt-BR" b="1" i="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403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i="1" u="sng" dirty="0">
                <a:latin typeface="Garamond" panose="02020404030301010803" pitchFamily="18" charset="0"/>
              </a:rPr>
              <a:t>Ideologia</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Marx e Engels demonstram a existência de um elo necessário entre formas invertidas de consciência [autonomia da consciência; relação entre homens como relação entre coisas; liberdade e igualdade na relação de compra e venda da força de trabalho] e a existência material dos homens</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Distorções do pensamento que nascem de contradições sociais e </a:t>
            </a:r>
            <a:r>
              <a:rPr lang="pt-BR" b="1" dirty="0">
                <a:latin typeface="Garamond" panose="02020404030301010803" pitchFamily="18" charset="0"/>
                <a:sym typeface="Wingdings" panose="05000000000000000000" pitchFamily="2" charset="2"/>
              </a:rPr>
              <a:t>as oculta </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As inversões da ideologia NÃO são uma ilusão, expressam contradições do mundo real  </a:t>
            </a:r>
            <a:r>
              <a:rPr lang="pt-BR" b="1" dirty="0">
                <a:latin typeface="Garamond" panose="02020404030301010803" pitchFamily="18" charset="0"/>
                <a:sym typeface="Wingdings" panose="05000000000000000000" pitchFamily="2" charset="2"/>
              </a:rPr>
              <a:t>A fonte da inversão ideológica é uma inversão da própria realidade</a:t>
            </a:r>
            <a:endParaRPr lang="pt-BR"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61490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Karl Marx – AULA 6 – Aparência e essência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b="1" i="1" u="sng" dirty="0">
                <a:latin typeface="Garamond" panose="02020404030301010803" pitchFamily="18" charset="0"/>
              </a:rPr>
              <a:t>Ideologia</a:t>
            </a:r>
          </a:p>
          <a:p>
            <a:pPr marL="0" indent="0">
              <a:buNone/>
            </a:pPr>
            <a:endParaRPr lang="pt-BR" b="1" i="1" u="sng" dirty="0">
              <a:latin typeface="Garamond" panose="02020404030301010803" pitchFamily="18" charset="0"/>
            </a:endParaRPr>
          </a:p>
          <a:p>
            <a:pPr lvl="1">
              <a:buFont typeface="Wingdings" panose="05000000000000000000" pitchFamily="2" charset="2"/>
              <a:buChar char="à"/>
            </a:pPr>
            <a:r>
              <a:rPr lang="pt-BR" u="sng" dirty="0">
                <a:latin typeface="Garamond" panose="02020404030301010803" pitchFamily="18" charset="0"/>
                <a:sym typeface="Wingdings" panose="05000000000000000000" pitchFamily="2" charset="2"/>
              </a:rPr>
              <a:t>Em “A ideologia alemã” </a:t>
            </a:r>
            <a:r>
              <a:rPr lang="pt-BR" dirty="0">
                <a:latin typeface="Garamond" panose="02020404030301010803" pitchFamily="18" charset="0"/>
                <a:sym typeface="Wingdings" panose="05000000000000000000" pitchFamily="2" charset="2"/>
              </a:rPr>
              <a:t>– ideologia é a inversão operada na filosofia (Hegel e jovens hegelianos) de partir da consciência ao invés de partir da realidade material – o problema da humanidade não são ideias errôneas, mas contradições reais </a:t>
            </a:r>
            <a:r>
              <a:rPr lang="pt-BR" dirty="0">
                <a:latin typeface="Garamond" panose="02020404030301010803" pitchFamily="18" charset="0"/>
              </a:rPr>
              <a:t>quando os homens são incapazes de resolver essas contradições na prática, tendem a projeta-las nas formas ideológicas da consciência, em soluções espirituais ou discursivas que ocultam ou disfarçam a existência e o caráter dessas contradições – </a:t>
            </a:r>
            <a:r>
              <a:rPr lang="pt-BR" b="1" dirty="0">
                <a:latin typeface="Garamond" panose="02020404030301010803" pitchFamily="18" charset="0"/>
              </a:rPr>
              <a:t>ocultando-as, a distorção ideológica serve para sua reprodução e, portanto, serve aos interesses da classe dominante </a:t>
            </a:r>
          </a:p>
          <a:p>
            <a:pPr marL="457200" lvl="1" indent="0">
              <a:buNone/>
            </a:pPr>
            <a:endParaRPr lang="pt-BR" b="1" dirty="0">
              <a:latin typeface="Garamond" panose="02020404030301010803" pitchFamily="18" charset="0"/>
            </a:endParaRPr>
          </a:p>
          <a:p>
            <a:pPr lvl="1">
              <a:buFont typeface="Wingdings" panose="05000000000000000000" pitchFamily="2" charset="2"/>
              <a:buChar char="à"/>
            </a:pPr>
            <a:r>
              <a:rPr lang="pt-BR" u="sng" dirty="0">
                <a:latin typeface="Garamond" panose="02020404030301010803" pitchFamily="18" charset="0"/>
              </a:rPr>
              <a:t>Em “O capital”</a:t>
            </a:r>
            <a:r>
              <a:rPr lang="pt-BR" dirty="0">
                <a:latin typeface="Garamond" panose="02020404030301010803" pitchFamily="18" charset="0"/>
              </a:rPr>
              <a:t> – análise concreta das relações sociais capitalistas – mantém a noção de que ideias deformam e invertem a realidade porque a própria realidade está de cabeça para baixo </a:t>
            </a:r>
            <a:r>
              <a:rPr lang="pt-BR" dirty="0">
                <a:latin typeface="Garamond" panose="02020404030301010803" pitchFamily="18" charset="0"/>
                <a:sym typeface="Wingdings" panose="05000000000000000000" pitchFamily="2" charset="2"/>
              </a:rPr>
              <a:t> </a:t>
            </a:r>
            <a:r>
              <a:rPr lang="pt-BR" b="1" dirty="0">
                <a:latin typeface="Garamond" panose="02020404030301010803" pitchFamily="18" charset="0"/>
                <a:sym typeface="Wingdings" panose="05000000000000000000" pitchFamily="2" charset="2"/>
              </a:rPr>
              <a:t>conexão entre a consciência invertida e a realidade invertida é mediada por um nível de aparências que é constitutivo da própria realidade – </a:t>
            </a:r>
            <a:r>
              <a:rPr lang="pt-BR" dirty="0">
                <a:latin typeface="Garamond" panose="02020404030301010803" pitchFamily="18" charset="0"/>
                <a:sym typeface="Wingdings" panose="05000000000000000000" pitchFamily="2" charset="2"/>
              </a:rPr>
              <a:t>mercado como fonte da ideologia política burguesa (direitos individuais, igualdade, liberdade)</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0A572F-C8A3-C54A-B001-D23CF5A0A2F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06178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1870</TotalTime>
  <Words>3415</Words>
  <Application>Microsoft Office PowerPoint</Application>
  <PresentationFormat>Widescreen</PresentationFormat>
  <Paragraphs>210</Paragraphs>
  <Slides>30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30</vt:i4>
      </vt:variant>
    </vt:vector>
  </HeadingPairs>
  <TitlesOfParts>
    <vt:vector size="36" baseType="lpstr">
      <vt:lpstr>Arial</vt:lpstr>
      <vt:lpstr>Calibri</vt:lpstr>
      <vt:lpstr>Garamond</vt:lpstr>
      <vt:lpstr>HP Simplified</vt:lpstr>
      <vt:lpstr>Wingdings</vt:lpstr>
      <vt:lpstr>Office Theme</vt:lpstr>
      <vt:lpstr> Introdução à Sociologia [Direito] Professora: Bruna Gisi </vt:lpstr>
      <vt:lpstr> Introdução à Sociologia Karl Marx – AULA 6 – Aparência e essência </vt:lpstr>
      <vt:lpstr>Introdução à Sociologia Karl Marx – AULA 5 – Capitalismo e luta de classes</vt:lpstr>
      <vt:lpstr> Introdução à Sociologia Karl Marx – AULA 5 – Capitalismo e luta de classes </vt:lpstr>
      <vt:lpstr> Introdução à Sociologia Karl Marx – AULA 5 – Capitalismo e luta de classes </vt:lpstr>
      <vt:lpstr> Introdução à Sociologia Karl Marx – AULA 5 – Capitalismo e luta de classes </vt:lpstr>
      <vt:lpstr> Introdução à Sociologia Karl Marx – AULA 5 – Capitalismo e luta de classes </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lpstr>Introdução à Sociologia Karl Marx – AULA 6 – Aparência e essência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Introdução à Sociologia Karl Marx – AULA 4 – Capitalismo e luta de classes </dc:title>
  <dc:creator>bruna gisi</dc:creator>
  <cp:lastModifiedBy>bruna gisi</cp:lastModifiedBy>
  <cp:revision>31</cp:revision>
  <dcterms:created xsi:type="dcterms:W3CDTF">2019-09-06T14:17:12Z</dcterms:created>
  <dcterms:modified xsi:type="dcterms:W3CDTF">2019-09-16T13:58:25Z</dcterms:modified>
</cp:coreProperties>
</file>