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handoutMasterIdLst>
    <p:handoutMasterId r:id="rId17"/>
  </p:handoutMasterIdLst>
  <p:sldIdLst>
    <p:sldId id="368" r:id="rId3"/>
    <p:sldId id="381" r:id="rId4"/>
    <p:sldId id="382" r:id="rId5"/>
    <p:sldId id="383" r:id="rId6"/>
    <p:sldId id="384" r:id="rId7"/>
    <p:sldId id="385" r:id="rId8"/>
    <p:sldId id="386" r:id="rId9"/>
    <p:sldId id="388" r:id="rId10"/>
    <p:sldId id="393" r:id="rId11"/>
    <p:sldId id="389" r:id="rId12"/>
    <p:sldId id="390" r:id="rId13"/>
    <p:sldId id="391" r:id="rId14"/>
    <p:sldId id="392"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6" autoAdjust="0"/>
    <p:restoredTop sz="70280" autoAdjust="0"/>
  </p:normalViewPr>
  <p:slideViewPr>
    <p:cSldViewPr>
      <p:cViewPr>
        <p:scale>
          <a:sx n="75" d="100"/>
          <a:sy n="75" d="100"/>
        </p:scale>
        <p:origin x="-2056" y="-80"/>
      </p:cViewPr>
      <p:guideLst>
        <p:guide orient="horz" pos="3702"/>
        <p:guide pos="295"/>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6AA977-B640-448C-A45F-5F585BABAF05}" type="datetimeFigureOut">
              <a:rPr lang="pt-BR" smtClean="0"/>
              <a:t>27/06/14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5E1607-38BF-4FFE-AE21-139EFD6ABA3D}" type="slidenum">
              <a:rPr lang="pt-BR" smtClean="0"/>
              <a:t>‹#›</a:t>
            </a:fld>
            <a:endParaRPr lang="pt-BR"/>
          </a:p>
        </p:txBody>
      </p:sp>
    </p:spTree>
    <p:extLst>
      <p:ext uri="{BB962C8B-B14F-4D97-AF65-F5344CB8AC3E}">
        <p14:creationId xmlns:p14="http://schemas.microsoft.com/office/powerpoint/2010/main" val="2901517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22EDE-D437-47DB-B98C-C3948A154F4F}" type="datetimeFigureOut">
              <a:rPr lang="pt-BR" smtClean="0"/>
              <a:t>27/06/14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72C82-61B0-4194-8329-6CF47B045013}" type="slidenum">
              <a:rPr lang="pt-BR" smtClean="0"/>
              <a:t>‹#›</a:t>
            </a:fld>
            <a:endParaRPr lang="pt-BR"/>
          </a:p>
        </p:txBody>
      </p:sp>
    </p:spTree>
    <p:extLst>
      <p:ext uri="{BB962C8B-B14F-4D97-AF65-F5344CB8AC3E}">
        <p14:creationId xmlns:p14="http://schemas.microsoft.com/office/powerpoint/2010/main" val="3795664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smtClean="0"/>
          </a:p>
        </p:txBody>
      </p:sp>
      <p:sp>
        <p:nvSpPr>
          <p:cNvPr id="4" name="Espaço Reservado para Número de Slide 3"/>
          <p:cNvSpPr>
            <a:spLocks noGrp="1"/>
          </p:cNvSpPr>
          <p:nvPr>
            <p:ph type="sldNum" sz="quarter" idx="10"/>
          </p:nvPr>
        </p:nvSpPr>
        <p:spPr/>
        <p:txBody>
          <a:bodyPr/>
          <a:lstStyle/>
          <a:p>
            <a:fld id="{5C0C0543-5326-4F60-8E37-BB6286A9A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23772C82-61B0-4194-8329-6CF47B045013}" type="slidenum">
              <a:rPr lang="pt-BR" smtClean="0"/>
              <a:t>8</a:t>
            </a:fld>
            <a:endParaRPr lang="pt-BR"/>
          </a:p>
        </p:txBody>
      </p:sp>
    </p:spTree>
    <p:extLst>
      <p:ext uri="{BB962C8B-B14F-4D97-AF65-F5344CB8AC3E}">
        <p14:creationId xmlns:p14="http://schemas.microsoft.com/office/powerpoint/2010/main" val="252455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smtClean="0"/>
              <a:t>stakeholders</a:t>
            </a:r>
            <a:r>
              <a:rPr lang="pt-PT" dirty="0" smtClean="0"/>
              <a:t>/? Quais suas </a:t>
            </a:r>
            <a:r>
              <a:rPr lang="pt-PT" dirty="0" err="1" smtClean="0"/>
              <a:t>preocupaç</a:t>
            </a:r>
            <a:endParaRPr lang="pt-PT" dirty="0"/>
          </a:p>
        </p:txBody>
      </p:sp>
    </p:spTree>
    <p:extLst>
      <p:ext uri="{BB962C8B-B14F-4D97-AF65-F5344CB8AC3E}">
        <p14:creationId xmlns:p14="http://schemas.microsoft.com/office/powerpoint/2010/main" val="220027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Sobre Responsabilidade Social Corporativa, </a:t>
            </a:r>
            <a:r>
              <a:rPr lang="pt-PT" dirty="0" smtClean="0"/>
              <a:t>a</a:t>
            </a:r>
            <a:r>
              <a:rPr lang="pt-PT" baseline="0" dirty="0" smtClean="0"/>
              <a:t> melhor definição é:</a:t>
            </a:r>
          </a:p>
          <a:p>
            <a:endParaRPr lang="pt-PT" sz="1200" dirty="0" smtClean="0"/>
          </a:p>
          <a:p>
            <a:r>
              <a:rPr lang="pt-PT" sz="1200" dirty="0" smtClean="0"/>
              <a:t>a. “A única responsabilidade de um negócio é gerar lucro, emprego e pagar impostos dentro da lei e se estiver fazendo isso com prosperidade os governos terão condições de assumir suas funções com mais capital e competência”</a:t>
            </a:r>
          </a:p>
          <a:p>
            <a:endParaRPr lang="pt-PT" sz="1200" dirty="0" smtClean="0"/>
          </a:p>
          <a:p>
            <a:r>
              <a:rPr lang="pt-PT" sz="1200" dirty="0" smtClean="0"/>
              <a:t>b. “Tenho benefício financeiro de longo prazo relacionados à minha imagem, a capacidade de contratar mão de obra, fornecedores e conseguir operar harmoniosamente nesta sociedade, ao investir em aspectos sociais”</a:t>
            </a:r>
          </a:p>
          <a:p>
            <a:endParaRPr lang="pt-PT" sz="1200" dirty="0" smtClean="0"/>
          </a:p>
          <a:p>
            <a:r>
              <a:rPr lang="pt-PT" sz="1200" dirty="0" smtClean="0"/>
              <a:t>c. “nós incorporamos os diferentes interesses e expectativas dos </a:t>
            </a:r>
            <a:r>
              <a:rPr lang="pt-PT" sz="1200" dirty="0" err="1" smtClean="0"/>
              <a:t>stakeholders</a:t>
            </a:r>
            <a:r>
              <a:rPr lang="pt-PT" sz="1200" dirty="0" smtClean="0"/>
              <a:t> e não apenas de acionistas. Nosso desempenho precisa ser avaliado de forma mais plural que não simplesmente o lucro”</a:t>
            </a:r>
          </a:p>
          <a:p>
            <a:endParaRPr lang="pt-PT" sz="1200" dirty="0" smtClean="0"/>
          </a:p>
          <a:p>
            <a:r>
              <a:rPr lang="pt-PT" sz="1200" dirty="0" smtClean="0"/>
              <a:t>d.</a:t>
            </a:r>
            <a:r>
              <a:rPr lang="pt-PT" sz="1200" baseline="0" dirty="0" smtClean="0"/>
              <a:t> </a:t>
            </a:r>
            <a:r>
              <a:rPr lang="pt-PT" sz="1200" dirty="0" smtClean="0"/>
              <a:t>“Empresa fundada com propósito social. Aqui estão enquadradas </a:t>
            </a:r>
            <a:r>
              <a:rPr lang="pt-PT" sz="1200" dirty="0" err="1" smtClean="0"/>
              <a:t>ONGs</a:t>
            </a:r>
            <a:r>
              <a:rPr lang="pt-PT" sz="1200" dirty="0" smtClean="0"/>
              <a:t>, fundações que se equilibram entre </a:t>
            </a:r>
            <a:r>
              <a:rPr lang="pt-PT" sz="1200" dirty="0" err="1" smtClean="0"/>
              <a:t>auto-sustentação</a:t>
            </a:r>
            <a:r>
              <a:rPr lang="pt-PT" sz="1200" dirty="0" smtClean="0"/>
              <a:t> e seus propósitos sociais”</a:t>
            </a:r>
          </a:p>
          <a:p>
            <a:endParaRPr lang="pt-PT" sz="1200" dirty="0" smtClean="0"/>
          </a:p>
          <a:p>
            <a:r>
              <a:rPr lang="pt-PT" sz="1200" dirty="0" smtClean="0"/>
              <a:t>e. Cada uma das visões</a:t>
            </a:r>
            <a:r>
              <a:rPr lang="pt-PT" sz="1200" dirty="0" smtClean="0"/>
              <a:t> acima é uma possibilidade de interpretação de RSC,</a:t>
            </a:r>
            <a:r>
              <a:rPr lang="pt-PT" sz="1200" baseline="0" dirty="0" smtClean="0"/>
              <a:t> não havendo uma melhor </a:t>
            </a:r>
            <a:r>
              <a:rPr lang="pt-PT" sz="1200" baseline="0" dirty="0" err="1" smtClean="0"/>
              <a:t>defnição</a:t>
            </a:r>
            <a:r>
              <a:rPr lang="pt-PT" sz="1200" baseline="0" dirty="0" smtClean="0"/>
              <a:t>. </a:t>
            </a:r>
            <a:endParaRPr lang="pt-PT" sz="1200" dirty="0" smtClean="0"/>
          </a:p>
          <a:p>
            <a:endParaRPr lang="pt-PT" sz="1200" dirty="0" smtClean="0"/>
          </a:p>
          <a:p>
            <a:endParaRPr lang="pt-PT" dirty="0"/>
          </a:p>
        </p:txBody>
      </p:sp>
      <p:sp>
        <p:nvSpPr>
          <p:cNvPr id="4" name="Slide Number Placeholder 3"/>
          <p:cNvSpPr>
            <a:spLocks noGrp="1"/>
          </p:cNvSpPr>
          <p:nvPr>
            <p:ph type="sldNum" sz="quarter" idx="10"/>
          </p:nvPr>
        </p:nvSpPr>
        <p:spPr/>
        <p:txBody>
          <a:bodyPr/>
          <a:lstStyle/>
          <a:p>
            <a:fld id="{23772C82-61B0-4194-8329-6CF47B045013}" type="slidenum">
              <a:rPr lang="pt-BR" smtClean="0"/>
              <a:t>10</a:t>
            </a:fld>
            <a:endParaRPr lang="pt-BR"/>
          </a:p>
        </p:txBody>
      </p:sp>
    </p:spTree>
    <p:extLst>
      <p:ext uri="{BB962C8B-B14F-4D97-AF65-F5344CB8AC3E}">
        <p14:creationId xmlns:p14="http://schemas.microsoft.com/office/powerpoint/2010/main" val="426718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7.gi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 Id="rId3" Type="http://schemas.openxmlformats.org/officeDocument/2006/relationships/image" Target="../media/image7.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7.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Picture 2" descr="C:\Users\Markestrat\Desktop\comunicação 2012\Nova Identidade Visual\Markestrat\Materiais - separados para powerpoint\Fundos\fundo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74" r="3074"/>
          <a:stretch/>
        </p:blipFill>
        <p:spPr bwMode="auto">
          <a:xfrm>
            <a:off x="1" y="0"/>
            <a:ext cx="9144000" cy="6888859"/>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ctrTitle"/>
          </p:nvPr>
        </p:nvSpPr>
        <p:spPr>
          <a:xfrm>
            <a:off x="4465250" y="548680"/>
            <a:ext cx="4245949" cy="2304951"/>
          </a:xfrm>
        </p:spPr>
        <p:txBody>
          <a:bodyPr anchor="t">
            <a:noAutofit/>
          </a:bodyPr>
          <a:lstStyle>
            <a:lvl1pPr algn="ctr">
              <a:defRPr sz="3600" b="1">
                <a:solidFill>
                  <a:schemeClr val="bg1"/>
                </a:solidFill>
              </a:defRPr>
            </a:lvl1pPr>
          </a:lstStyle>
          <a:p>
            <a:r>
              <a:rPr lang="pt-BR" dirty="0" smtClean="0"/>
              <a:t>Clique para editar o título mestre</a:t>
            </a:r>
            <a:endParaRPr lang="pt-BR" dirty="0"/>
          </a:p>
        </p:txBody>
      </p:sp>
      <p:sp>
        <p:nvSpPr>
          <p:cNvPr id="9" name="Subtítulo 2"/>
          <p:cNvSpPr>
            <a:spLocks noGrp="1"/>
          </p:cNvSpPr>
          <p:nvPr>
            <p:ph type="subTitle" idx="1"/>
          </p:nvPr>
        </p:nvSpPr>
        <p:spPr>
          <a:xfrm>
            <a:off x="4463989" y="4509120"/>
            <a:ext cx="4248471" cy="1104528"/>
          </a:xfrm>
        </p:spPr>
        <p:txBody>
          <a:bodyPr anchor="b">
            <a:noAutofit/>
          </a:bodyPr>
          <a:lstStyle>
            <a:lvl1pPr marL="0" indent="0" algn="ctr">
              <a:buNone/>
              <a:defRPr sz="20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10" name="Espaço Reservado para Rodapé 4"/>
          <p:cNvSpPr>
            <a:spLocks noGrp="1"/>
          </p:cNvSpPr>
          <p:nvPr>
            <p:ph type="ftr" sz="quarter" idx="11"/>
          </p:nvPr>
        </p:nvSpPr>
        <p:spPr>
          <a:xfrm>
            <a:off x="4500562" y="6237312"/>
            <a:ext cx="4247901" cy="432048"/>
          </a:xfrm>
          <a:prstGeom prst="rect">
            <a:avLst/>
          </a:prstGeom>
        </p:spPr>
        <p:txBody>
          <a:bodyPr/>
          <a:lstStyle>
            <a:lvl1pPr algn="ctr">
              <a:defRPr sz="1600">
                <a:solidFill>
                  <a:schemeClr val="bg1"/>
                </a:solidFill>
              </a:defRPr>
            </a:lvl1pPr>
          </a:lstStyle>
          <a:p>
            <a:endParaRPr lang="pt-BR" dirty="0"/>
          </a:p>
        </p:txBody>
      </p:sp>
      <p:pic>
        <p:nvPicPr>
          <p:cNvPr id="12" name="Picture 2" descr="C:\Users\Markestrat\Desktop\usp_escrita_branca.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41243" y="2902077"/>
            <a:ext cx="2034613" cy="803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er\servidor\PASTA COMUM\Comunicação\Logos\Logo_FEA-RP_Power-Point-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48760" y="620688"/>
            <a:ext cx="2020196" cy="150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3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12"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2880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5"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8"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46417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7"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66128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603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10"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1471665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581128"/>
            <a:ext cx="5486400" cy="504056"/>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38243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157192"/>
            <a:ext cx="5486400" cy="7197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10"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578958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9"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0121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602287"/>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60228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9"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571049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
        <p:nvSpPr>
          <p:cNvPr id="2"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3"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1121896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168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1_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395288" y="438150"/>
            <a:ext cx="8520112" cy="4699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214313" y="1143000"/>
            <a:ext cx="8701087" cy="5399088"/>
          </a:xfrm>
        </p:spPr>
        <p:txBody>
          <a:bodyPr/>
          <a:lstStyle/>
          <a:p>
            <a:pPr lvl="0"/>
            <a:endParaRPr lang="pt-BR" noProof="0"/>
          </a:p>
        </p:txBody>
      </p:sp>
      <p:sp>
        <p:nvSpPr>
          <p:cNvPr id="4" name="Espaço Reservado para Número de Slide 3"/>
          <p:cNvSpPr>
            <a:spLocks noGrp="1"/>
          </p:cNvSpPr>
          <p:nvPr>
            <p:ph type="sldNum" sz="quarter" idx="10"/>
          </p:nvPr>
        </p:nvSpPr>
        <p:spPr>
          <a:xfrm>
            <a:off x="4500563" y="6615113"/>
            <a:ext cx="925512" cy="457200"/>
          </a:xfrm>
          <a:prstGeom prst="rect">
            <a:avLst/>
          </a:prstGeom>
        </p:spPr>
        <p:txBody>
          <a:bodyPr/>
          <a:lstStyle>
            <a:lvl1pPr>
              <a:defRPr/>
            </a:lvl1pPr>
          </a:lstStyle>
          <a:p>
            <a:pPr>
              <a:defRPr/>
            </a:pPr>
            <a:fld id="{57ABD49E-EE9E-4894-ACEA-DAA0106B8925}" type="slidenum">
              <a:rPr lang="pt-BR"/>
              <a:pPr>
                <a:defRPr/>
              </a:pPr>
              <a:t>‹#›</a:t>
            </a:fld>
            <a:endParaRPr lang="pt-BR"/>
          </a:p>
        </p:txBody>
      </p:sp>
    </p:spTree>
    <p:extLst>
      <p:ext uri="{BB962C8B-B14F-4D97-AF65-F5344CB8AC3E}">
        <p14:creationId xmlns:p14="http://schemas.microsoft.com/office/powerpoint/2010/main" val="1321905934"/>
      </p:ext>
    </p:extLst>
  </p:cSld>
  <p:clrMapOvr>
    <a:masterClrMapping/>
  </p:clrMapOvr>
  <p:transition xmlns:p14="http://schemas.microsoft.com/office/powerpoint/2010/mai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3" name="Picture 2" descr="C:\Users\Markestrat\Desktop\comunicação 2012\Nova Identidade Visual\Markestrat\Materiais - separados para powerpoint\Fundos\fundo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74" r="3074"/>
          <a:stretch/>
        </p:blipFill>
        <p:spPr bwMode="auto">
          <a:xfrm>
            <a:off x="1" y="0"/>
            <a:ext cx="9144000" cy="688885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userDrawn="1">
            <p:ph type="ctrTitle"/>
          </p:nvPr>
        </p:nvSpPr>
        <p:spPr>
          <a:xfrm>
            <a:off x="685799" y="620688"/>
            <a:ext cx="7772400" cy="1872208"/>
          </a:xfrm>
        </p:spPr>
        <p:txBody>
          <a:bodyPr anchor="t">
            <a:normAutofit/>
          </a:bodyPr>
          <a:lstStyle>
            <a:lvl1pPr algn="ctr">
              <a:defRPr sz="3200" b="1">
                <a:solidFill>
                  <a:schemeClr val="bg1"/>
                </a:solidFill>
              </a:defRPr>
            </a:lvl1pPr>
          </a:lstStyle>
          <a:p>
            <a:r>
              <a:rPr lang="pt-BR" dirty="0" smtClean="0"/>
              <a:t>Clique para editar o título mestre</a:t>
            </a:r>
            <a:endParaRPr lang="pt-BR" dirty="0"/>
          </a:p>
        </p:txBody>
      </p:sp>
      <p:sp>
        <p:nvSpPr>
          <p:cNvPr id="6" name="Subtítulo 2"/>
          <p:cNvSpPr>
            <a:spLocks noGrp="1"/>
          </p:cNvSpPr>
          <p:nvPr userDrawn="1">
            <p:ph type="subTitle" idx="1"/>
          </p:nvPr>
        </p:nvSpPr>
        <p:spPr>
          <a:xfrm>
            <a:off x="683568" y="2828528"/>
            <a:ext cx="7776863" cy="1608584"/>
          </a:xfrm>
        </p:spPr>
        <p:txBody>
          <a:bodyPr anchor="ct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7" name="Espaço Reservado para Rodapé 4"/>
          <p:cNvSpPr>
            <a:spLocks noGrp="1"/>
          </p:cNvSpPr>
          <p:nvPr userDrawn="1">
            <p:ph type="ftr" sz="quarter" idx="11"/>
          </p:nvPr>
        </p:nvSpPr>
        <p:spPr>
          <a:xfrm>
            <a:off x="684212" y="6376243"/>
            <a:ext cx="7775575" cy="365125"/>
          </a:xfrm>
          <a:prstGeom prst="rect">
            <a:avLst/>
          </a:prstGeom>
        </p:spPr>
        <p:txBody>
          <a:bodyPr/>
          <a:lstStyle>
            <a:lvl1pPr algn="ctr">
              <a:defRPr sz="1600">
                <a:solidFill>
                  <a:schemeClr val="bg1"/>
                </a:solidFill>
              </a:defRPr>
            </a:lvl1pPr>
          </a:lstStyle>
          <a:p>
            <a:endParaRPr lang="pt-BR" dirty="0"/>
          </a:p>
        </p:txBody>
      </p:sp>
      <p:pic>
        <p:nvPicPr>
          <p:cNvPr id="10" name="Picture 2" descr="C:\Users\Markestrat\Desktop\usp_escrita_branca.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0692" y="5111805"/>
            <a:ext cx="2121268" cy="837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rver\servidor\PASTA COMUM\Comunicação\Logos\Logo_FEA-RP_Power-Point-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89694" y="4509120"/>
            <a:ext cx="1886562" cy="140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367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pic>
        <p:nvPicPr>
          <p:cNvPr id="14" name="Picture 2" descr="C:\Users\Markestrat\Desktop\comunicação 2012\Nova Identidade Visual\Markestrat\Materiais - separados para powerpoint\Fundos\fundo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74" r="3074"/>
          <a:stretch/>
        </p:blipFill>
        <p:spPr bwMode="auto">
          <a:xfrm>
            <a:off x="1" y="0"/>
            <a:ext cx="9144000" cy="6888859"/>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1"/>
          <p:cNvSpPr>
            <a:spLocks noGrp="1"/>
          </p:cNvSpPr>
          <p:nvPr>
            <p:ph type="ctrTitle"/>
          </p:nvPr>
        </p:nvSpPr>
        <p:spPr>
          <a:xfrm>
            <a:off x="4465250" y="548680"/>
            <a:ext cx="4245949" cy="2304951"/>
          </a:xfrm>
          <a:prstGeom prst="rect">
            <a:avLst/>
          </a:prstGeom>
        </p:spPr>
        <p:txBody>
          <a:bodyPr anchor="t">
            <a:noAutofit/>
          </a:bodyPr>
          <a:lstStyle>
            <a:lvl1pPr>
              <a:defRPr sz="3600" b="1">
                <a:solidFill>
                  <a:schemeClr val="bg1"/>
                </a:solidFill>
              </a:defRPr>
            </a:lvl1pPr>
          </a:lstStyle>
          <a:p>
            <a:r>
              <a:rPr lang="pt-BR" dirty="0" smtClean="0"/>
              <a:t>Clique para editar o título mestre</a:t>
            </a:r>
            <a:endParaRPr lang="pt-BR" dirty="0"/>
          </a:p>
        </p:txBody>
      </p:sp>
      <p:sp>
        <p:nvSpPr>
          <p:cNvPr id="16" name="Subtítulo 2"/>
          <p:cNvSpPr>
            <a:spLocks noGrp="1"/>
          </p:cNvSpPr>
          <p:nvPr>
            <p:ph type="subTitle" idx="1"/>
          </p:nvPr>
        </p:nvSpPr>
        <p:spPr>
          <a:xfrm>
            <a:off x="4463989" y="4509120"/>
            <a:ext cx="4248471" cy="1104528"/>
          </a:xfrm>
        </p:spPr>
        <p:txBody>
          <a:bodyPr anchor="b">
            <a:noAutofit/>
          </a:bodyPr>
          <a:lstStyle>
            <a:lvl1pPr marL="0" indent="0" algn="ctr">
              <a:buNone/>
              <a:defRPr sz="20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17" name="Espaço Reservado para Rodapé 4"/>
          <p:cNvSpPr>
            <a:spLocks noGrp="1"/>
          </p:cNvSpPr>
          <p:nvPr>
            <p:ph type="ftr" sz="quarter" idx="11"/>
          </p:nvPr>
        </p:nvSpPr>
        <p:spPr>
          <a:xfrm>
            <a:off x="4500562" y="6237312"/>
            <a:ext cx="4247901" cy="432048"/>
          </a:xfrm>
          <a:prstGeom prst="rect">
            <a:avLst/>
          </a:prstGeom>
        </p:spPr>
        <p:txBody>
          <a:bodyPr/>
          <a:lstStyle>
            <a:lvl1pPr algn="ctr">
              <a:defRPr sz="1600">
                <a:solidFill>
                  <a:schemeClr val="bg1"/>
                </a:solidFill>
              </a:defRPr>
            </a:lvl1pPr>
          </a:lstStyle>
          <a:p>
            <a:endParaRPr lang="pt-BR" dirty="0"/>
          </a:p>
        </p:txBody>
      </p:sp>
      <p:pic>
        <p:nvPicPr>
          <p:cNvPr id="19" name="Picture 2" descr="C:\Users\Markestrat\Desktop\usp_escrita_branca.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0572" y="1079357"/>
            <a:ext cx="2121268" cy="8374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rver\servidor\PASTA COMUM\Comunicação\Logos\Logo_FEA-RP_Power-Point-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0034" y="2420888"/>
            <a:ext cx="1959100" cy="145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091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3" name="Picture 2" descr="C:\Users\Markestrat\Desktop\comunicação 2012\Nova Identidade Visual\Markestrat\Materiais - separados para powerpoint\Fundos\fundo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74" r="3074"/>
          <a:stretch/>
        </p:blipFill>
        <p:spPr bwMode="auto">
          <a:xfrm>
            <a:off x="1" y="0"/>
            <a:ext cx="9144000" cy="688885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userDrawn="1">
            <p:ph type="ctrTitle"/>
          </p:nvPr>
        </p:nvSpPr>
        <p:spPr>
          <a:xfrm>
            <a:off x="685799" y="620688"/>
            <a:ext cx="7772400" cy="1872208"/>
          </a:xfrm>
        </p:spPr>
        <p:txBody>
          <a:bodyPr anchor="t">
            <a:normAutofit/>
          </a:bodyPr>
          <a:lstStyle>
            <a:lvl1pPr algn="ctr">
              <a:defRPr sz="3200" b="1">
                <a:solidFill>
                  <a:schemeClr val="bg1"/>
                </a:solidFill>
              </a:defRPr>
            </a:lvl1pPr>
          </a:lstStyle>
          <a:p>
            <a:r>
              <a:rPr lang="pt-BR" dirty="0" smtClean="0"/>
              <a:t>Clique para editar o título mestre</a:t>
            </a:r>
            <a:endParaRPr lang="pt-BR" dirty="0"/>
          </a:p>
        </p:txBody>
      </p:sp>
      <p:sp>
        <p:nvSpPr>
          <p:cNvPr id="6" name="Subtítulo 2"/>
          <p:cNvSpPr>
            <a:spLocks noGrp="1"/>
          </p:cNvSpPr>
          <p:nvPr userDrawn="1">
            <p:ph type="subTitle" idx="1"/>
          </p:nvPr>
        </p:nvSpPr>
        <p:spPr>
          <a:xfrm>
            <a:off x="683568" y="2828528"/>
            <a:ext cx="7776863" cy="1608584"/>
          </a:xfrm>
        </p:spPr>
        <p:txBody>
          <a:bodyPr anchor="ct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7" name="Espaço Reservado para Rodapé 4"/>
          <p:cNvSpPr>
            <a:spLocks noGrp="1"/>
          </p:cNvSpPr>
          <p:nvPr userDrawn="1">
            <p:ph type="ftr" sz="quarter" idx="11"/>
          </p:nvPr>
        </p:nvSpPr>
        <p:spPr>
          <a:xfrm>
            <a:off x="684212" y="6237312"/>
            <a:ext cx="7775575" cy="365125"/>
          </a:xfrm>
          <a:prstGeom prst="rect">
            <a:avLst/>
          </a:prstGeom>
        </p:spPr>
        <p:txBody>
          <a:bodyPr/>
          <a:lstStyle>
            <a:lvl1pPr algn="ctr">
              <a:defRPr sz="1600">
                <a:solidFill>
                  <a:schemeClr val="bg1"/>
                </a:solidFill>
              </a:defRPr>
            </a:lvl1pPr>
          </a:lstStyle>
          <a:p>
            <a:endParaRPr lang="pt-BR" dirty="0"/>
          </a:p>
        </p:txBody>
      </p:sp>
      <p:pic>
        <p:nvPicPr>
          <p:cNvPr id="10" name="Picture 2" descr="C:\Users\Markestrat\Desktop\usp_escrita_branca.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8207" y="5039797"/>
            <a:ext cx="2121268" cy="837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rver\servidor\PASTA COMUM\Comunicação\Logos\Logo_FEA-RP_Power-Point-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17686" y="4635788"/>
            <a:ext cx="1886562" cy="140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573231"/>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lide de título">
    <p:spTree>
      <p:nvGrpSpPr>
        <p:cNvPr id="1" name=""/>
        <p:cNvGrpSpPr/>
        <p:nvPr/>
      </p:nvGrpSpPr>
      <p:grpSpPr>
        <a:xfrm>
          <a:off x="0" y="0"/>
          <a:ext cx="0" cy="0"/>
          <a:chOff x="0" y="0"/>
          <a:chExt cx="0" cy="0"/>
        </a:xfrm>
      </p:grpSpPr>
      <p:sp>
        <p:nvSpPr>
          <p:cNvPr id="2" name="Re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Título 1"/>
          <p:cNvSpPr>
            <a:spLocks noGrp="1"/>
          </p:cNvSpPr>
          <p:nvPr userDrawn="1">
            <p:ph type="ctrTitle"/>
          </p:nvPr>
        </p:nvSpPr>
        <p:spPr>
          <a:xfrm>
            <a:off x="685800" y="620688"/>
            <a:ext cx="7772400" cy="1872208"/>
          </a:xfrm>
          <a:prstGeom prst="rect">
            <a:avLst/>
          </a:prstGeom>
        </p:spPr>
        <p:txBody>
          <a:bodyPr anchor="t">
            <a:normAutofit/>
          </a:bodyPr>
          <a:lstStyle>
            <a:lvl1pPr>
              <a:defRPr sz="3200" b="1">
                <a:solidFill>
                  <a:schemeClr val="tx1"/>
                </a:solidFill>
              </a:defRPr>
            </a:lvl1pPr>
          </a:lstStyle>
          <a:p>
            <a:r>
              <a:rPr lang="pt-BR" dirty="0" smtClean="0"/>
              <a:t>Clique para editar o título mestre</a:t>
            </a:r>
            <a:endParaRPr lang="pt-BR" dirty="0"/>
          </a:p>
        </p:txBody>
      </p:sp>
      <p:sp>
        <p:nvSpPr>
          <p:cNvPr id="15" name="Subtítulo 2"/>
          <p:cNvSpPr>
            <a:spLocks noGrp="1"/>
          </p:cNvSpPr>
          <p:nvPr userDrawn="1">
            <p:ph type="subTitle" idx="1"/>
          </p:nvPr>
        </p:nvSpPr>
        <p:spPr>
          <a:xfrm>
            <a:off x="683569" y="2828528"/>
            <a:ext cx="7776863" cy="1608584"/>
          </a:xfrm>
          <a:prstGeom prst="rect">
            <a:avLst/>
          </a:prstGeo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pic>
        <p:nvPicPr>
          <p:cNvPr id="9" name="Picture 2" descr="C:\Users\Markestrat\Desktop\comunicação 2012\Nova Identidade Visual\Markestrat\Materiais - separados para powerpoint\Fundos\fundo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74" r="3074"/>
          <a:stretch/>
        </p:blipFill>
        <p:spPr bwMode="auto">
          <a:xfrm>
            <a:off x="0" y="4653136"/>
            <a:ext cx="9144000" cy="22357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arkestrat\Desktop\usp_escrita_branca.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70215" y="5474395"/>
            <a:ext cx="2121268" cy="8374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erver\servidor\PASTA COMUM\Comunicação\Logos\Logo_FEA-RP_Power-Point-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89694" y="5070386"/>
            <a:ext cx="1886562" cy="1401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30042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11" name="Retângulo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Título 1"/>
          <p:cNvSpPr>
            <a:spLocks noGrp="1"/>
          </p:cNvSpPr>
          <p:nvPr userDrawn="1">
            <p:ph type="ctrTitle"/>
          </p:nvPr>
        </p:nvSpPr>
        <p:spPr>
          <a:xfrm>
            <a:off x="4235682" y="836711"/>
            <a:ext cx="4245949" cy="2304951"/>
          </a:xfrm>
          <a:prstGeom prst="rect">
            <a:avLst/>
          </a:prstGeom>
        </p:spPr>
        <p:txBody>
          <a:bodyPr anchor="t">
            <a:noAutofit/>
          </a:bodyPr>
          <a:lstStyle>
            <a:lvl1pPr algn="ctr">
              <a:defRPr sz="3600" b="1">
                <a:solidFill>
                  <a:schemeClr val="tx1"/>
                </a:solidFill>
              </a:defRPr>
            </a:lvl1pPr>
          </a:lstStyle>
          <a:p>
            <a:r>
              <a:rPr lang="pt-BR" dirty="0" smtClean="0"/>
              <a:t>Clique para editar o título mestre</a:t>
            </a:r>
            <a:endParaRPr lang="pt-BR" dirty="0"/>
          </a:p>
        </p:txBody>
      </p:sp>
      <p:sp>
        <p:nvSpPr>
          <p:cNvPr id="8" name="Subtítulo 2"/>
          <p:cNvSpPr>
            <a:spLocks noGrp="1"/>
          </p:cNvSpPr>
          <p:nvPr userDrawn="1">
            <p:ph type="subTitle" idx="1"/>
          </p:nvPr>
        </p:nvSpPr>
        <p:spPr>
          <a:xfrm>
            <a:off x="4139952" y="4074402"/>
            <a:ext cx="4464496" cy="1104528"/>
          </a:xfrm>
          <a:prstGeom prst="rect">
            <a:avLst/>
          </a:prstGeom>
        </p:spPr>
        <p:txBody>
          <a:bodyPr anchor="b">
            <a:no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9" name="Espaço Reservado para Rodapé 4"/>
          <p:cNvSpPr>
            <a:spLocks noGrp="1"/>
          </p:cNvSpPr>
          <p:nvPr userDrawn="1">
            <p:ph type="ftr" sz="quarter" idx="11"/>
          </p:nvPr>
        </p:nvSpPr>
        <p:spPr>
          <a:xfrm>
            <a:off x="800294" y="6165304"/>
            <a:ext cx="7543412" cy="432048"/>
          </a:xfrm>
          <a:prstGeom prst="rect">
            <a:avLst/>
          </a:prstGeom>
        </p:spPr>
        <p:txBody>
          <a:bodyPr/>
          <a:lstStyle>
            <a:lvl1pPr algn="ctr">
              <a:defRPr sz="1600">
                <a:solidFill>
                  <a:schemeClr val="tx1"/>
                </a:solidFill>
              </a:defRPr>
            </a:lvl1pPr>
          </a:lstStyle>
          <a:p>
            <a:endParaRPr lang="pt-BR" dirty="0">
              <a:solidFill>
                <a:prstClr val="black"/>
              </a:solidFill>
            </a:endParaRPr>
          </a:p>
        </p:txBody>
      </p:sp>
      <p:pic>
        <p:nvPicPr>
          <p:cNvPr id="2" name="Picture 2" descr="\\server\servidor\PASTA COMUM\Comunicação\Logos\Logo Fe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797" y="2060848"/>
            <a:ext cx="1992035" cy="14524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servidor\PASTA COMUM\Comunicação\Logos\logoUSP1.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2178"/>
          <a:stretch/>
        </p:blipFill>
        <p:spPr bwMode="auto">
          <a:xfrm>
            <a:off x="965499" y="877722"/>
            <a:ext cx="2283382" cy="95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91707"/>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de título">
    <p:spTree>
      <p:nvGrpSpPr>
        <p:cNvPr id="1" name=""/>
        <p:cNvGrpSpPr/>
        <p:nvPr/>
      </p:nvGrpSpPr>
      <p:grpSpPr>
        <a:xfrm>
          <a:off x="0" y="0"/>
          <a:ext cx="0" cy="0"/>
          <a:chOff x="0" y="0"/>
          <a:chExt cx="0" cy="0"/>
        </a:xfrm>
      </p:grpSpPr>
      <p:sp>
        <p:nvSpPr>
          <p:cNvPr id="11" name="Retângulo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Título 1"/>
          <p:cNvSpPr>
            <a:spLocks noGrp="1"/>
          </p:cNvSpPr>
          <p:nvPr userDrawn="1">
            <p:ph type="ctrTitle"/>
          </p:nvPr>
        </p:nvSpPr>
        <p:spPr>
          <a:xfrm>
            <a:off x="4355976" y="836711"/>
            <a:ext cx="4245949" cy="2304951"/>
          </a:xfrm>
          <a:prstGeom prst="rect">
            <a:avLst/>
          </a:prstGeom>
        </p:spPr>
        <p:txBody>
          <a:bodyPr anchor="t">
            <a:noAutofit/>
          </a:bodyPr>
          <a:lstStyle>
            <a:lvl1pPr algn="ctr">
              <a:defRPr sz="3600" b="1">
                <a:solidFill>
                  <a:schemeClr val="tx1"/>
                </a:solidFill>
              </a:defRPr>
            </a:lvl1pPr>
          </a:lstStyle>
          <a:p>
            <a:r>
              <a:rPr lang="pt-BR" dirty="0" smtClean="0"/>
              <a:t>Clique para editar o título mestre</a:t>
            </a:r>
            <a:endParaRPr lang="pt-BR" dirty="0"/>
          </a:p>
        </p:txBody>
      </p:sp>
      <p:sp>
        <p:nvSpPr>
          <p:cNvPr id="8" name="Subtítulo 2"/>
          <p:cNvSpPr>
            <a:spLocks noGrp="1"/>
          </p:cNvSpPr>
          <p:nvPr userDrawn="1">
            <p:ph type="subTitle" idx="1"/>
          </p:nvPr>
        </p:nvSpPr>
        <p:spPr>
          <a:xfrm>
            <a:off x="539750" y="4844752"/>
            <a:ext cx="8136706" cy="1104528"/>
          </a:xfrm>
          <a:prstGeom prst="rect">
            <a:avLst/>
          </a:prstGeom>
        </p:spPr>
        <p:txBody>
          <a:bodyPr anchor="b">
            <a:no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9" name="Espaço Reservado para Rodapé 4"/>
          <p:cNvSpPr>
            <a:spLocks noGrp="1"/>
          </p:cNvSpPr>
          <p:nvPr userDrawn="1">
            <p:ph type="ftr" sz="quarter" idx="11"/>
          </p:nvPr>
        </p:nvSpPr>
        <p:spPr>
          <a:xfrm>
            <a:off x="539750" y="6237312"/>
            <a:ext cx="8135938" cy="432048"/>
          </a:xfrm>
          <a:prstGeom prst="rect">
            <a:avLst/>
          </a:prstGeom>
        </p:spPr>
        <p:txBody>
          <a:bodyPr/>
          <a:lstStyle>
            <a:lvl1pPr algn="ctr">
              <a:defRPr sz="1600">
                <a:solidFill>
                  <a:schemeClr val="tx1"/>
                </a:solidFill>
              </a:defRPr>
            </a:lvl1pPr>
          </a:lstStyle>
          <a:p>
            <a:endParaRPr lang="pt-BR" dirty="0">
              <a:solidFill>
                <a:prstClr val="black"/>
              </a:solidFill>
            </a:endParaRPr>
          </a:p>
        </p:txBody>
      </p:sp>
      <p:pic>
        <p:nvPicPr>
          <p:cNvPr id="14" name="Picture 2" descr="\\server\servidor\PASTA COMUM\Comunicação\Logos\Logo Fe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55829" y="1825462"/>
            <a:ext cx="1606748" cy="1171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server\servidor\PASTA COMUM\Comunicação\Logos\logoUSP1.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2178"/>
          <a:stretch/>
        </p:blipFill>
        <p:spPr bwMode="auto">
          <a:xfrm>
            <a:off x="1253530" y="877722"/>
            <a:ext cx="1841744" cy="76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999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Slide de título">
    <p:spTree>
      <p:nvGrpSpPr>
        <p:cNvPr id="1" name=""/>
        <p:cNvGrpSpPr/>
        <p:nvPr/>
      </p:nvGrpSpPr>
      <p:grpSpPr>
        <a:xfrm>
          <a:off x="0" y="0"/>
          <a:ext cx="0" cy="0"/>
          <a:chOff x="0" y="0"/>
          <a:chExt cx="0" cy="0"/>
        </a:xfrm>
      </p:grpSpPr>
      <p:sp>
        <p:nvSpPr>
          <p:cNvPr id="2" name="Re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Título 1"/>
          <p:cNvSpPr>
            <a:spLocks noGrp="1"/>
          </p:cNvSpPr>
          <p:nvPr userDrawn="1">
            <p:ph type="ctrTitle"/>
          </p:nvPr>
        </p:nvSpPr>
        <p:spPr>
          <a:xfrm>
            <a:off x="685799" y="620688"/>
            <a:ext cx="7772400" cy="1872208"/>
          </a:xfrm>
          <a:prstGeom prst="rect">
            <a:avLst/>
          </a:prstGeom>
        </p:spPr>
        <p:txBody>
          <a:bodyPr anchor="t">
            <a:normAutofit/>
          </a:bodyPr>
          <a:lstStyle>
            <a:lvl1pPr algn="ctr">
              <a:defRPr sz="3200" b="1">
                <a:solidFill>
                  <a:schemeClr val="tx1"/>
                </a:solidFill>
              </a:defRPr>
            </a:lvl1pPr>
          </a:lstStyle>
          <a:p>
            <a:r>
              <a:rPr lang="pt-BR" dirty="0" smtClean="0"/>
              <a:t>Clique para editar o título mestre</a:t>
            </a:r>
            <a:endParaRPr lang="pt-BR" dirty="0"/>
          </a:p>
        </p:txBody>
      </p:sp>
      <p:sp>
        <p:nvSpPr>
          <p:cNvPr id="15" name="Subtítulo 2"/>
          <p:cNvSpPr>
            <a:spLocks noGrp="1"/>
          </p:cNvSpPr>
          <p:nvPr userDrawn="1">
            <p:ph type="subTitle" idx="1"/>
          </p:nvPr>
        </p:nvSpPr>
        <p:spPr>
          <a:xfrm>
            <a:off x="683568" y="2828528"/>
            <a:ext cx="7776863" cy="1608584"/>
          </a:xfrm>
          <a:prstGeom prst="rect">
            <a:avLst/>
          </a:prstGeo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16" name="Espaço Reservado para Rodapé 4"/>
          <p:cNvSpPr>
            <a:spLocks noGrp="1"/>
          </p:cNvSpPr>
          <p:nvPr userDrawn="1">
            <p:ph type="ftr" sz="quarter" idx="11"/>
          </p:nvPr>
        </p:nvSpPr>
        <p:spPr>
          <a:xfrm>
            <a:off x="684212" y="6237312"/>
            <a:ext cx="7775575" cy="365125"/>
          </a:xfrm>
          <a:prstGeom prst="rect">
            <a:avLst/>
          </a:prstGeom>
        </p:spPr>
        <p:txBody>
          <a:bodyPr/>
          <a:lstStyle>
            <a:lvl1pPr algn="ctr">
              <a:defRPr sz="1600">
                <a:solidFill>
                  <a:schemeClr val="tx1"/>
                </a:solidFill>
              </a:defRPr>
            </a:lvl1pPr>
          </a:lstStyle>
          <a:p>
            <a:endParaRPr lang="pt-BR" dirty="0">
              <a:solidFill>
                <a:prstClr val="black"/>
              </a:solidFill>
            </a:endParaRPr>
          </a:p>
        </p:txBody>
      </p:sp>
      <p:pic>
        <p:nvPicPr>
          <p:cNvPr id="11" name="Picture 2" descr="\\server\servidor\PASTA COMUM\Comunicação\Logos\Logo Fe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7504" y="4665017"/>
            <a:ext cx="1780760" cy="12983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server\servidor\PASTA COMUM\Comunicação\Logos\logoUSP1.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2178"/>
          <a:stretch/>
        </p:blipFill>
        <p:spPr bwMode="auto">
          <a:xfrm>
            <a:off x="2061439" y="5024489"/>
            <a:ext cx="2041206" cy="85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67424"/>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7"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8"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947424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0"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11"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9427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0"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11"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956287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10"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37567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lide de título">
    <p:spTree>
      <p:nvGrpSpPr>
        <p:cNvPr id="1" name=""/>
        <p:cNvGrpSpPr/>
        <p:nvPr/>
      </p:nvGrpSpPr>
      <p:grpSpPr>
        <a:xfrm>
          <a:off x="0" y="0"/>
          <a:ext cx="0" cy="0"/>
          <a:chOff x="0" y="0"/>
          <a:chExt cx="0" cy="0"/>
        </a:xfrm>
      </p:grpSpPr>
      <p:sp>
        <p:nvSpPr>
          <p:cNvPr id="2" name="Re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Título 1"/>
          <p:cNvSpPr>
            <a:spLocks noGrp="1"/>
          </p:cNvSpPr>
          <p:nvPr userDrawn="1">
            <p:ph type="ctrTitle"/>
          </p:nvPr>
        </p:nvSpPr>
        <p:spPr>
          <a:xfrm>
            <a:off x="685800" y="620688"/>
            <a:ext cx="7772400" cy="1872208"/>
          </a:xfrm>
          <a:prstGeom prst="rect">
            <a:avLst/>
          </a:prstGeom>
        </p:spPr>
        <p:txBody>
          <a:bodyPr anchor="t">
            <a:normAutofit/>
          </a:bodyPr>
          <a:lstStyle>
            <a:lvl1pPr algn="ctr">
              <a:defRPr sz="3200" b="1">
                <a:solidFill>
                  <a:schemeClr val="tx1"/>
                </a:solidFill>
              </a:defRPr>
            </a:lvl1pPr>
          </a:lstStyle>
          <a:p>
            <a:r>
              <a:rPr lang="pt-BR" dirty="0" smtClean="0"/>
              <a:t>Clique para editar o título mestre</a:t>
            </a:r>
            <a:endParaRPr lang="pt-BR" dirty="0"/>
          </a:p>
        </p:txBody>
      </p:sp>
      <p:sp>
        <p:nvSpPr>
          <p:cNvPr id="15" name="Subtítulo 2"/>
          <p:cNvSpPr>
            <a:spLocks noGrp="1"/>
          </p:cNvSpPr>
          <p:nvPr userDrawn="1">
            <p:ph type="subTitle" idx="1"/>
          </p:nvPr>
        </p:nvSpPr>
        <p:spPr>
          <a:xfrm>
            <a:off x="683569" y="2828528"/>
            <a:ext cx="7776863" cy="1608584"/>
          </a:xfrm>
          <a:prstGeom prst="rect">
            <a:avLst/>
          </a:prstGeo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pic>
        <p:nvPicPr>
          <p:cNvPr id="9" name="Picture 2" descr="C:\Users\Markestrat\Desktop\comunicação 2012\Nova Identidade Visual\Markestrat\Materiais - separados para powerpoint\Fundos\fundo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3074" r="3074"/>
          <a:stretch/>
        </p:blipFill>
        <p:spPr bwMode="auto">
          <a:xfrm>
            <a:off x="0" y="4653136"/>
            <a:ext cx="9144000" cy="22357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Markestrat\Desktop\usp_escrita_branca.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23728" y="5633980"/>
            <a:ext cx="2112669" cy="8340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server\servidor\PASTA COMUM\Comunicação\Logos\Logo_FEA-RP_Power-Point-0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55115" y="5157192"/>
            <a:ext cx="1878913" cy="139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31971"/>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702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702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9"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12"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773092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prstGeom prst="rect">
            <a:avLst/>
          </a:prstGeom>
        </p:spPr>
        <p:txBody>
          <a:bodyPr/>
          <a:lstStyle/>
          <a:p>
            <a:r>
              <a:rPr lang="pt-BR" smtClean="0"/>
              <a:t>Clique para editar o título mestre</a:t>
            </a:r>
            <a:endParaRPr lang="pt-BR"/>
          </a:p>
        </p:txBody>
      </p:sp>
      <p:sp>
        <p:nvSpPr>
          <p:cNvPr id="5"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8"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521473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7"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1094068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603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10"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11174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581128"/>
            <a:ext cx="5486400" cy="504056"/>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229200"/>
            <a:ext cx="5486400" cy="647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10"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915217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9"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444393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602287"/>
          </a:xfrm>
          <a:prstGeom prst="rect">
            <a:avLst/>
          </a:prstGeom>
        </p:spPr>
        <p:txBody>
          <a:bodyPr vert="eaVert"/>
          <a:lstStyle/>
          <a:p>
            <a:r>
              <a:rPr lang="pt-BR" dirty="0" smtClean="0"/>
              <a:t>Clique para editar o título mestre</a:t>
            </a:r>
            <a:endParaRPr lang="pt-BR" dirty="0"/>
          </a:p>
        </p:txBody>
      </p:sp>
      <p:sp>
        <p:nvSpPr>
          <p:cNvPr id="3" name="Espaço Reservado para Texto Vertical 2"/>
          <p:cNvSpPr>
            <a:spLocks noGrp="1"/>
          </p:cNvSpPr>
          <p:nvPr>
            <p:ph type="body" orient="vert" idx="1"/>
          </p:nvPr>
        </p:nvSpPr>
        <p:spPr>
          <a:xfrm>
            <a:off x="457200" y="274638"/>
            <a:ext cx="6019800" cy="560228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4"/>
          <p:cNvSpPr>
            <a:spLocks noGrp="1"/>
          </p:cNvSpPr>
          <p:nvPr>
            <p:ph type="ftr" sz="quarter" idx="11"/>
          </p:nvPr>
        </p:nvSpPr>
        <p:spPr>
          <a:xfrm>
            <a:off x="3563888" y="6376243"/>
            <a:ext cx="3168352" cy="365125"/>
          </a:xfrm>
          <a:prstGeom prst="rect">
            <a:avLst/>
          </a:prstGeom>
        </p:spPr>
        <p:txBody>
          <a:bodyPr/>
          <a:lstStyle>
            <a:lvl1pPr>
              <a:defRPr sz="1200">
                <a:solidFill>
                  <a:schemeClr val="bg1"/>
                </a:solidFill>
              </a:defRPr>
            </a:lvl1pPr>
          </a:lstStyle>
          <a:p>
            <a:endParaRPr lang="pt-BR" dirty="0"/>
          </a:p>
        </p:txBody>
      </p:sp>
      <p:sp>
        <p:nvSpPr>
          <p:cNvPr id="9" name="Espaço Reservado para Número de Slide 5"/>
          <p:cNvSpPr>
            <a:spLocks noGrp="1"/>
          </p:cNvSpPr>
          <p:nvPr>
            <p:ph type="sldNum" sz="quarter" idx="12"/>
          </p:nvPr>
        </p:nvSpPr>
        <p:spPr>
          <a:xfrm>
            <a:off x="2737037"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369008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11" name="Retângulo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Título 1"/>
          <p:cNvSpPr>
            <a:spLocks noGrp="1"/>
          </p:cNvSpPr>
          <p:nvPr userDrawn="1">
            <p:ph type="ctrTitle"/>
          </p:nvPr>
        </p:nvSpPr>
        <p:spPr>
          <a:xfrm>
            <a:off x="4235682" y="692696"/>
            <a:ext cx="4245949" cy="2304951"/>
          </a:xfrm>
          <a:prstGeom prst="rect">
            <a:avLst/>
          </a:prstGeom>
        </p:spPr>
        <p:txBody>
          <a:bodyPr anchor="t">
            <a:noAutofit/>
          </a:bodyPr>
          <a:lstStyle>
            <a:lvl1pPr algn="ctr">
              <a:defRPr sz="3600" b="1">
                <a:solidFill>
                  <a:schemeClr val="tx1"/>
                </a:solidFill>
              </a:defRPr>
            </a:lvl1pPr>
          </a:lstStyle>
          <a:p>
            <a:r>
              <a:rPr lang="pt-BR" dirty="0" smtClean="0"/>
              <a:t>Clique para editar o título mestre</a:t>
            </a:r>
            <a:endParaRPr lang="pt-BR" dirty="0"/>
          </a:p>
        </p:txBody>
      </p:sp>
      <p:sp>
        <p:nvSpPr>
          <p:cNvPr id="8" name="Subtítulo 2"/>
          <p:cNvSpPr>
            <a:spLocks noGrp="1"/>
          </p:cNvSpPr>
          <p:nvPr userDrawn="1">
            <p:ph type="subTitle" idx="1"/>
          </p:nvPr>
        </p:nvSpPr>
        <p:spPr>
          <a:xfrm>
            <a:off x="4139952" y="4196680"/>
            <a:ext cx="4464496" cy="1104528"/>
          </a:xfrm>
          <a:prstGeom prst="rect">
            <a:avLst/>
          </a:prstGeom>
        </p:spPr>
        <p:txBody>
          <a:bodyPr anchor="b">
            <a:no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9" name="Espaço Reservado para Rodapé 4"/>
          <p:cNvSpPr>
            <a:spLocks noGrp="1"/>
          </p:cNvSpPr>
          <p:nvPr userDrawn="1">
            <p:ph type="ftr" sz="quarter" idx="11"/>
          </p:nvPr>
        </p:nvSpPr>
        <p:spPr>
          <a:xfrm>
            <a:off x="800294" y="6165304"/>
            <a:ext cx="7543412" cy="432048"/>
          </a:xfrm>
          <a:prstGeom prst="rect">
            <a:avLst/>
          </a:prstGeom>
        </p:spPr>
        <p:txBody>
          <a:bodyPr/>
          <a:lstStyle>
            <a:lvl1pPr algn="ctr">
              <a:defRPr sz="1600">
                <a:solidFill>
                  <a:schemeClr val="tx1"/>
                </a:solidFill>
              </a:defRPr>
            </a:lvl1pPr>
          </a:lstStyle>
          <a:p>
            <a:endParaRPr lang="pt-BR" dirty="0">
              <a:solidFill>
                <a:prstClr val="black"/>
              </a:solidFill>
            </a:endParaRPr>
          </a:p>
        </p:txBody>
      </p:sp>
      <p:pic>
        <p:nvPicPr>
          <p:cNvPr id="2" name="Picture 2" descr="\\server\servidor\PASTA COMUM\Comunicação\Logos\Logo Fe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11813" y="1976595"/>
            <a:ext cx="1992035" cy="14524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rver\servidor\PASTA COMUM\Comunicação\Logos\logoUSP1.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2178"/>
          <a:stretch/>
        </p:blipFill>
        <p:spPr bwMode="auto">
          <a:xfrm>
            <a:off x="1187624" y="770835"/>
            <a:ext cx="2053606" cy="8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59159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ide de título">
    <p:spTree>
      <p:nvGrpSpPr>
        <p:cNvPr id="1" name=""/>
        <p:cNvGrpSpPr/>
        <p:nvPr/>
      </p:nvGrpSpPr>
      <p:grpSpPr>
        <a:xfrm>
          <a:off x="0" y="0"/>
          <a:ext cx="0" cy="0"/>
          <a:chOff x="0" y="0"/>
          <a:chExt cx="0" cy="0"/>
        </a:xfrm>
      </p:grpSpPr>
      <p:sp>
        <p:nvSpPr>
          <p:cNvPr id="11" name="Retângulo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7" name="Título 1"/>
          <p:cNvSpPr>
            <a:spLocks noGrp="1"/>
          </p:cNvSpPr>
          <p:nvPr userDrawn="1">
            <p:ph type="ctrTitle"/>
          </p:nvPr>
        </p:nvSpPr>
        <p:spPr>
          <a:xfrm>
            <a:off x="4355976" y="764704"/>
            <a:ext cx="4245949" cy="2304951"/>
          </a:xfrm>
          <a:prstGeom prst="rect">
            <a:avLst/>
          </a:prstGeom>
        </p:spPr>
        <p:txBody>
          <a:bodyPr anchor="t">
            <a:noAutofit/>
          </a:bodyPr>
          <a:lstStyle>
            <a:lvl1pPr algn="ctr">
              <a:defRPr sz="3600" b="1">
                <a:solidFill>
                  <a:schemeClr val="tx1"/>
                </a:solidFill>
              </a:defRPr>
            </a:lvl1pPr>
          </a:lstStyle>
          <a:p>
            <a:r>
              <a:rPr lang="pt-BR" dirty="0" smtClean="0"/>
              <a:t>Clique para editar o título mestre</a:t>
            </a:r>
            <a:endParaRPr lang="pt-BR" dirty="0"/>
          </a:p>
        </p:txBody>
      </p:sp>
      <p:sp>
        <p:nvSpPr>
          <p:cNvPr id="8" name="Subtítulo 2"/>
          <p:cNvSpPr>
            <a:spLocks noGrp="1"/>
          </p:cNvSpPr>
          <p:nvPr userDrawn="1">
            <p:ph type="subTitle" idx="1"/>
          </p:nvPr>
        </p:nvSpPr>
        <p:spPr>
          <a:xfrm>
            <a:off x="539750" y="4844752"/>
            <a:ext cx="8136706" cy="1104528"/>
          </a:xfrm>
          <a:prstGeom prst="rect">
            <a:avLst/>
          </a:prstGeom>
        </p:spPr>
        <p:txBody>
          <a:bodyPr anchor="b">
            <a:no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9" name="Espaço Reservado para Rodapé 4"/>
          <p:cNvSpPr>
            <a:spLocks noGrp="1"/>
          </p:cNvSpPr>
          <p:nvPr userDrawn="1">
            <p:ph type="ftr" sz="quarter" idx="11"/>
          </p:nvPr>
        </p:nvSpPr>
        <p:spPr>
          <a:xfrm>
            <a:off x="539750" y="6237312"/>
            <a:ext cx="8135938" cy="432048"/>
          </a:xfrm>
          <a:prstGeom prst="rect">
            <a:avLst/>
          </a:prstGeom>
        </p:spPr>
        <p:txBody>
          <a:bodyPr/>
          <a:lstStyle>
            <a:lvl1pPr algn="ctr">
              <a:defRPr sz="1600">
                <a:solidFill>
                  <a:schemeClr val="tx1"/>
                </a:solidFill>
              </a:defRPr>
            </a:lvl1pPr>
          </a:lstStyle>
          <a:p>
            <a:endParaRPr lang="pt-BR" dirty="0">
              <a:solidFill>
                <a:prstClr val="black"/>
              </a:solidFill>
            </a:endParaRPr>
          </a:p>
        </p:txBody>
      </p:sp>
      <p:pic>
        <p:nvPicPr>
          <p:cNvPr id="14" name="Picture 2" descr="\\server\servidor\PASTA COMUM\Comunicação\Logos\Logo Fe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47664" y="1774113"/>
            <a:ext cx="1539800" cy="11226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server\servidor\PASTA COMUM\Comunicação\Logos\logoUSP1.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2178"/>
          <a:stretch/>
        </p:blipFill>
        <p:spPr bwMode="auto">
          <a:xfrm>
            <a:off x="1547664" y="836712"/>
            <a:ext cx="1656184" cy="69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7834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Slide de título">
    <p:spTree>
      <p:nvGrpSpPr>
        <p:cNvPr id="1" name=""/>
        <p:cNvGrpSpPr/>
        <p:nvPr/>
      </p:nvGrpSpPr>
      <p:grpSpPr>
        <a:xfrm>
          <a:off x="0" y="0"/>
          <a:ext cx="0" cy="0"/>
          <a:chOff x="0" y="0"/>
          <a:chExt cx="0" cy="0"/>
        </a:xfrm>
      </p:grpSpPr>
      <p:sp>
        <p:nvSpPr>
          <p:cNvPr id="2" name="Retângulo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Título 1"/>
          <p:cNvSpPr>
            <a:spLocks noGrp="1"/>
          </p:cNvSpPr>
          <p:nvPr userDrawn="1">
            <p:ph type="ctrTitle"/>
          </p:nvPr>
        </p:nvSpPr>
        <p:spPr>
          <a:xfrm>
            <a:off x="685799" y="620688"/>
            <a:ext cx="7772400" cy="1872208"/>
          </a:xfrm>
          <a:prstGeom prst="rect">
            <a:avLst/>
          </a:prstGeom>
        </p:spPr>
        <p:txBody>
          <a:bodyPr anchor="t">
            <a:normAutofit/>
          </a:bodyPr>
          <a:lstStyle>
            <a:lvl1pPr algn="ctr">
              <a:defRPr sz="3200" b="1">
                <a:solidFill>
                  <a:schemeClr val="tx1"/>
                </a:solidFill>
              </a:defRPr>
            </a:lvl1pPr>
          </a:lstStyle>
          <a:p>
            <a:r>
              <a:rPr lang="pt-BR" dirty="0" smtClean="0"/>
              <a:t>Clique para editar o título mestre</a:t>
            </a:r>
            <a:endParaRPr lang="pt-BR" dirty="0"/>
          </a:p>
        </p:txBody>
      </p:sp>
      <p:sp>
        <p:nvSpPr>
          <p:cNvPr id="15" name="Subtítulo 2"/>
          <p:cNvSpPr>
            <a:spLocks noGrp="1"/>
          </p:cNvSpPr>
          <p:nvPr userDrawn="1">
            <p:ph type="subTitle" idx="1"/>
          </p:nvPr>
        </p:nvSpPr>
        <p:spPr>
          <a:xfrm>
            <a:off x="683568" y="2828528"/>
            <a:ext cx="7776863" cy="1608584"/>
          </a:xfrm>
          <a:prstGeom prst="rect">
            <a:avLst/>
          </a:prstGeom>
        </p:spPr>
        <p:txBody>
          <a:bodyPr anchor="ct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Clique para editar o estilo do subtítulo mestre</a:t>
            </a:r>
            <a:endParaRPr lang="pt-BR" dirty="0"/>
          </a:p>
        </p:txBody>
      </p:sp>
      <p:sp>
        <p:nvSpPr>
          <p:cNvPr id="16" name="Espaço Reservado para Rodapé 4"/>
          <p:cNvSpPr>
            <a:spLocks noGrp="1"/>
          </p:cNvSpPr>
          <p:nvPr userDrawn="1">
            <p:ph type="ftr" sz="quarter" idx="11"/>
          </p:nvPr>
        </p:nvSpPr>
        <p:spPr>
          <a:xfrm>
            <a:off x="684212" y="6237312"/>
            <a:ext cx="7775575" cy="365125"/>
          </a:xfrm>
          <a:prstGeom prst="rect">
            <a:avLst/>
          </a:prstGeom>
        </p:spPr>
        <p:txBody>
          <a:bodyPr/>
          <a:lstStyle>
            <a:lvl1pPr algn="ctr">
              <a:defRPr sz="1600">
                <a:solidFill>
                  <a:schemeClr val="tx1"/>
                </a:solidFill>
              </a:defRPr>
            </a:lvl1pPr>
          </a:lstStyle>
          <a:p>
            <a:endParaRPr lang="pt-BR" dirty="0">
              <a:solidFill>
                <a:prstClr val="black"/>
              </a:solidFill>
            </a:endParaRPr>
          </a:p>
        </p:txBody>
      </p:sp>
      <p:pic>
        <p:nvPicPr>
          <p:cNvPr id="11" name="Picture 2" descr="\\server\servidor\PASTA COMUM\Comunicação\Logos\Logo Fe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23488" y="4676380"/>
            <a:ext cx="1780760" cy="12983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server\servidor\PASTA COMUM\Comunicação\Logos\logoUSP1.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22178"/>
          <a:stretch/>
        </p:blipFill>
        <p:spPr bwMode="auto">
          <a:xfrm>
            <a:off x="2132904" y="4963365"/>
            <a:ext cx="1956708" cy="81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78819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7"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8" name="Espaço Reservado para Número de Slide 5"/>
          <p:cNvSpPr>
            <a:spLocks noGrp="1"/>
          </p:cNvSpPr>
          <p:nvPr>
            <p:ph type="sldNum" sz="quarter" idx="12"/>
          </p:nvPr>
        </p:nvSpPr>
        <p:spPr>
          <a:xfrm>
            <a:off x="144749"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151851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6"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9"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7675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Rodapé 4"/>
          <p:cNvSpPr>
            <a:spLocks noGrp="1"/>
          </p:cNvSpPr>
          <p:nvPr>
            <p:ph type="ftr" sz="quarter" idx="11"/>
          </p:nvPr>
        </p:nvSpPr>
        <p:spPr>
          <a:xfrm>
            <a:off x="3275856" y="6376243"/>
            <a:ext cx="3168352" cy="365125"/>
          </a:xfrm>
          <a:prstGeom prst="rect">
            <a:avLst/>
          </a:prstGeom>
        </p:spPr>
        <p:txBody>
          <a:bodyPr/>
          <a:lstStyle>
            <a:lvl1pPr>
              <a:defRPr sz="1200">
                <a:solidFill>
                  <a:schemeClr val="bg1"/>
                </a:solidFill>
              </a:defRPr>
            </a:lvl1pPr>
          </a:lstStyle>
          <a:p>
            <a:endParaRPr lang="pt-BR" dirty="0"/>
          </a:p>
        </p:txBody>
      </p:sp>
      <p:sp>
        <p:nvSpPr>
          <p:cNvPr id="10" name="Espaço Reservado para Número de Slide 5"/>
          <p:cNvSpPr>
            <a:spLocks noGrp="1"/>
          </p:cNvSpPr>
          <p:nvPr>
            <p:ph type="sldNum" sz="quarter" idx="12"/>
          </p:nvPr>
        </p:nvSpPr>
        <p:spPr>
          <a:xfrm>
            <a:off x="2449005" y="6376243"/>
            <a:ext cx="754843" cy="365125"/>
          </a:xfrm>
          <a:prstGeom prst="rect">
            <a:avLst/>
          </a:prstGeom>
        </p:spPr>
        <p:txBody>
          <a:bodyPr/>
          <a:lstStyle>
            <a:lvl1pPr>
              <a:defRPr sz="1200">
                <a:solidFill>
                  <a:schemeClr val="bg1"/>
                </a:solidFill>
              </a:defRPr>
            </a:lvl1pPr>
          </a:lstStyle>
          <a:p>
            <a:fld id="{A8C5357B-FFAF-4808-A6CA-BB0C4F2BA858}" type="slidenum">
              <a:rPr lang="pt-BR" smtClean="0"/>
              <a:pPr/>
              <a:t>‹#›</a:t>
            </a:fld>
            <a:endParaRPr lang="pt-BR"/>
          </a:p>
        </p:txBody>
      </p:sp>
    </p:spTree>
    <p:extLst>
      <p:ext uri="{BB962C8B-B14F-4D97-AF65-F5344CB8AC3E}">
        <p14:creationId xmlns:p14="http://schemas.microsoft.com/office/powerpoint/2010/main" val="200442835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jpeg"/><Relationship Id="rId22" Type="http://schemas.openxmlformats.org/officeDocument/2006/relationships/image" Target="../media/image2.gif"/><Relationship Id="rId23"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image" Target="../media/image2.gif"/><Relationship Id="rId21" Type="http://schemas.openxmlformats.org/officeDocument/2006/relationships/image" Target="../media/image3.png"/><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theme" Target="../theme/theme2.xml"/><Relationship Id="rId19" Type="http://schemas.openxmlformats.org/officeDocument/2006/relationships/image" Target="../media/image1.jpe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922114"/>
          </a:xfrm>
          <a:prstGeom prst="rect">
            <a:avLst/>
          </a:prstGeom>
        </p:spPr>
        <p:txBody>
          <a:bodyPr vert="horz" lIns="91440" tIns="45720" rIns="91440" bIns="45720" rtlCol="0" anchor="t">
            <a:normAutofit/>
          </a:bodyPr>
          <a:lstStyle/>
          <a:p>
            <a:r>
              <a:rPr lang="pt-BR" dirty="0" smtClean="0"/>
              <a:t>Clique para editar o título mestre</a:t>
            </a:r>
            <a:endParaRPr lang="pt-BR" dirty="0"/>
          </a:p>
        </p:txBody>
      </p:sp>
      <p:sp>
        <p:nvSpPr>
          <p:cNvPr id="3" name="Espaço Reservado para Texto 2"/>
          <p:cNvSpPr>
            <a:spLocks noGrp="1"/>
          </p:cNvSpPr>
          <p:nvPr>
            <p:ph type="body" idx="1"/>
          </p:nvPr>
        </p:nvSpPr>
        <p:spPr>
          <a:xfrm>
            <a:off x="457200" y="1340768"/>
            <a:ext cx="8229600" cy="4536157"/>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pic>
        <p:nvPicPr>
          <p:cNvPr id="7" name="Picture 2" descr="C:\Users\Markestrat\Desktop\comunicação 2012\Nova Identidade Visual\Markestrat\Materiais - separados para powerpoint\Tarjas\tarja_horizontal_petroleo.jp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0" y="6122988"/>
            <a:ext cx="9144000" cy="76573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2" descr="C:\Users\Markestrat\Desktop\usp_escrita_branca.gi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876080" y="6382239"/>
            <a:ext cx="936104" cy="3695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erver\servidor\PASTA COMUM\Comunicação\Logos\Logo_FEA-RP_Power-Point-01.png"/>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876256" y="6199865"/>
            <a:ext cx="783800" cy="5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64384"/>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6" r:id="rId3"/>
    <p:sldLayoutId id="2147483677" r:id="rId4"/>
    <p:sldLayoutId id="2147483678" r:id="rId5"/>
    <p:sldLayoutId id="214748367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88" r:id="rId18"/>
    <p:sldLayoutId id="2147483691" r:id="rId19"/>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340768"/>
            <a:ext cx="8229600" cy="4536157"/>
          </a:xfrm>
          <a:prstGeom prst="rect">
            <a:avLst/>
          </a:prstGeom>
        </p:spPr>
        <p:txBody>
          <a:bodyPr vert="horz" lIns="91440" tIns="45720" rIns="91440" bIns="45720" rtlCol="0">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pic>
        <p:nvPicPr>
          <p:cNvPr id="7" name="Picture 2" descr="C:\Users\Markestrat\Desktop\comunicação 2012\Nova Identidade Visual\Markestrat\Materiais - separados para powerpoint\Tarjas\tarja_horizontal_petroleo.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6122988"/>
            <a:ext cx="9144000" cy="76573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2" descr="C:\Users\Markestrat\Desktop\usp_escrita_branca.gi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36670" y="6359606"/>
            <a:ext cx="966978" cy="381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rver\servidor\PASTA COMUM\Comunicação\Logos\Logo_FEA-RP_Power-Point-01.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699968" y="6184892"/>
            <a:ext cx="783800" cy="582158"/>
          </a:xfrm>
          <a:prstGeom prst="rect">
            <a:avLst/>
          </a:prstGeom>
          <a:noFill/>
          <a:extLst>
            <a:ext uri="{909E8E84-426E-40dd-AFC4-6F175D3DCCD1}">
              <a14:hiddenFill xmlns:a14="http://schemas.microsoft.com/office/drawing/2010/main">
                <a:solidFill>
                  <a:srgbClr val="FFFFFF"/>
                </a:solidFill>
              </a14:hiddenFill>
            </a:ext>
          </a:extLst>
        </p:spPr>
      </p:pic>
      <p:sp>
        <p:nvSpPr>
          <p:cNvPr id="11" name="Espaço Reservado para Título 1"/>
          <p:cNvSpPr>
            <a:spLocks noGrp="1"/>
          </p:cNvSpPr>
          <p:nvPr>
            <p:ph type="title"/>
          </p:nvPr>
        </p:nvSpPr>
        <p:spPr>
          <a:xfrm>
            <a:off x="457200" y="274638"/>
            <a:ext cx="8229600" cy="922114"/>
          </a:xfrm>
          <a:prstGeom prst="rect">
            <a:avLst/>
          </a:prstGeom>
        </p:spPr>
        <p:txBody>
          <a:bodyPr vert="horz" lIns="91440" tIns="45720" rIns="91440" bIns="45720" rtlCol="0" anchor="t">
            <a:normAutofit/>
          </a:bodyPr>
          <a:lstStyle/>
          <a:p>
            <a:r>
              <a:rPr lang="pt-BR" dirty="0" smtClean="0"/>
              <a:t>Clique para editar o título mestre</a:t>
            </a:r>
            <a:endParaRPr lang="pt-BR" dirty="0"/>
          </a:p>
        </p:txBody>
      </p:sp>
    </p:spTree>
    <p:extLst>
      <p:ext uri="{BB962C8B-B14F-4D97-AF65-F5344CB8AC3E}">
        <p14:creationId xmlns:p14="http://schemas.microsoft.com/office/powerpoint/2010/main" val="3420544834"/>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81" r:id="rId3"/>
    <p:sldLayoutId id="2147483682" r:id="rId4"/>
    <p:sldLayoutId id="2147483683" r:id="rId5"/>
    <p:sldLayoutId id="2147483684"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Lst>
  <p:hf hdr="0" ftr="0" dt="0"/>
  <p:txStyles>
    <p:titleStyle>
      <a:lvl1pPr algn="l" defTabSz="9144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sz="quarter"/>
          </p:nvPr>
        </p:nvSpPr>
        <p:spPr>
          <a:xfrm>
            <a:off x="3851920" y="2156663"/>
            <a:ext cx="4414829" cy="1200329"/>
          </a:xfrm>
        </p:spPr>
        <p:txBody>
          <a:bodyPr/>
          <a:lstStyle/>
          <a:p>
            <a:r>
              <a:rPr lang="pt-BR" dirty="0" smtClean="0"/>
              <a:t>Ética </a:t>
            </a:r>
            <a:r>
              <a:rPr lang="pt-BR" smtClean="0"/>
              <a:t>e RSC</a:t>
            </a:r>
            <a:endParaRPr lang="pt-BR" sz="3600" dirty="0">
              <a:effectLst/>
            </a:endParaRPr>
          </a:p>
        </p:txBody>
      </p:sp>
      <p:sp>
        <p:nvSpPr>
          <p:cNvPr id="3" name="Subtítulo 2"/>
          <p:cNvSpPr>
            <a:spLocks noGrp="1"/>
          </p:cNvSpPr>
          <p:nvPr>
            <p:ph type="subTitle" sz="quarter" idx="1"/>
          </p:nvPr>
        </p:nvSpPr>
        <p:spPr>
          <a:xfrm>
            <a:off x="539552" y="5157192"/>
            <a:ext cx="6218406" cy="843576"/>
          </a:xfrm>
        </p:spPr>
        <p:txBody>
          <a:bodyPr/>
          <a:lstStyle/>
          <a:p>
            <a:r>
              <a:rPr lang="pt-BR" dirty="0" smtClean="0">
                <a:effectLst/>
              </a:rPr>
              <a:t>Luciano Thomé e Castro</a:t>
            </a:r>
          </a:p>
          <a:p>
            <a:endParaRPr lang="pt-BR" dirty="0">
              <a:effectLst/>
            </a:endParaRPr>
          </a:p>
        </p:txBody>
      </p:sp>
    </p:spTree>
    <p:extLst>
      <p:ext uri="{BB962C8B-B14F-4D97-AF65-F5344CB8AC3E}">
        <p14:creationId xmlns:p14="http://schemas.microsoft.com/office/powerpoint/2010/main" val="234189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74330"/>
            <a:ext cx="7620000" cy="592470"/>
          </a:xfrm>
        </p:spPr>
        <p:txBody>
          <a:bodyPr>
            <a:normAutofit fontScale="90000"/>
          </a:bodyPr>
          <a:lstStyle/>
          <a:p>
            <a:r>
              <a:rPr lang="pt-PT" dirty="0" smtClean="0"/>
              <a:t>Quatro   Posições para RSC</a:t>
            </a:r>
            <a:endParaRPr lang="pt-PT" dirty="0"/>
          </a:p>
        </p:txBody>
      </p:sp>
      <p:sp>
        <p:nvSpPr>
          <p:cNvPr id="3" name="Content Placeholder 2"/>
          <p:cNvSpPr>
            <a:spLocks noGrp="1"/>
          </p:cNvSpPr>
          <p:nvPr>
            <p:ph idx="1"/>
          </p:nvPr>
        </p:nvSpPr>
        <p:spPr/>
        <p:txBody>
          <a:bodyPr/>
          <a:lstStyle/>
          <a:p>
            <a:r>
              <a:rPr lang="pt-PT" sz="2400" b="1" dirty="0" err="1" smtClean="0"/>
              <a:t>Laissez-Faire</a:t>
            </a:r>
            <a:r>
              <a:rPr lang="pt-PT" sz="2400" dirty="0" smtClean="0"/>
              <a:t>: “A única responsabilidade de um negócio é gerar lucro, emprego e pagar impostos dentro da lei e se estiver fazendo isso com prosperidade os governos </a:t>
            </a:r>
            <a:r>
              <a:rPr lang="pt-PT" sz="2400" dirty="0" err="1" smtClean="0"/>
              <a:t>terào</a:t>
            </a:r>
            <a:r>
              <a:rPr lang="pt-PT" sz="2400" dirty="0" smtClean="0"/>
              <a:t> condições de assumir suas funções com mais capital e competência”</a:t>
            </a:r>
          </a:p>
          <a:p>
            <a:endParaRPr lang="pt-PT" sz="2400" dirty="0" smtClean="0"/>
          </a:p>
          <a:p>
            <a:r>
              <a:rPr lang="pt-PT" sz="2400" b="1" dirty="0" smtClean="0"/>
              <a:t>Autointeresse Esclarecido</a:t>
            </a:r>
            <a:r>
              <a:rPr lang="pt-PT" sz="2400" dirty="0" smtClean="0"/>
              <a:t>: “Tenho benefício financeiro de longo prazo relacionados à minha imagem, a capacidade de contratar mão de obra, fornecedores e conseguir operar harmoniosamente nesta sociedade, ao investir em aspectos sociais”</a:t>
            </a:r>
          </a:p>
          <a:p>
            <a:endParaRPr lang="pt-PT" sz="2400" dirty="0"/>
          </a:p>
        </p:txBody>
      </p:sp>
    </p:spTree>
    <p:extLst>
      <p:ext uri="{BB962C8B-B14F-4D97-AF65-F5344CB8AC3E}">
        <p14:creationId xmlns:p14="http://schemas.microsoft.com/office/powerpoint/2010/main" val="261165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74330"/>
            <a:ext cx="7620000" cy="592470"/>
          </a:xfrm>
        </p:spPr>
        <p:txBody>
          <a:bodyPr>
            <a:normAutofit fontScale="90000"/>
          </a:bodyPr>
          <a:lstStyle/>
          <a:p>
            <a:r>
              <a:rPr lang="pt-PT" dirty="0" smtClean="0"/>
              <a:t>Quatro   </a:t>
            </a:r>
            <a:r>
              <a:rPr lang="pt-PT" dirty="0" err="1" smtClean="0"/>
              <a:t>Posicções</a:t>
            </a:r>
            <a:r>
              <a:rPr lang="pt-PT" dirty="0" smtClean="0"/>
              <a:t> para RSC</a:t>
            </a:r>
            <a:endParaRPr lang="pt-PT" dirty="0"/>
          </a:p>
        </p:txBody>
      </p:sp>
      <p:sp>
        <p:nvSpPr>
          <p:cNvPr id="3" name="Content Placeholder 2"/>
          <p:cNvSpPr>
            <a:spLocks noGrp="1"/>
          </p:cNvSpPr>
          <p:nvPr>
            <p:ph idx="1"/>
          </p:nvPr>
        </p:nvSpPr>
        <p:spPr/>
        <p:txBody>
          <a:bodyPr/>
          <a:lstStyle/>
          <a:p>
            <a:r>
              <a:rPr lang="pt-PT" sz="2400" b="1" dirty="0" smtClean="0"/>
              <a:t>Fórum de interação com </a:t>
            </a:r>
            <a:r>
              <a:rPr lang="pt-PT" sz="2400" b="1" dirty="0" err="1" smtClean="0"/>
              <a:t>Stakeholders</a:t>
            </a:r>
            <a:r>
              <a:rPr lang="pt-PT" sz="2400" dirty="0" smtClean="0"/>
              <a:t>: “nós incorporamos os diferentes interesses e expectativas dos </a:t>
            </a:r>
            <a:r>
              <a:rPr lang="pt-PT" sz="2400" dirty="0" err="1" smtClean="0"/>
              <a:t>stakeholders</a:t>
            </a:r>
            <a:r>
              <a:rPr lang="pt-PT" sz="2400" dirty="0" smtClean="0"/>
              <a:t> e não apenas de acionistas. Nosso desempenho precisa ser avaliado de forma mais plural que não simplesmente o lucro”</a:t>
            </a:r>
          </a:p>
          <a:p>
            <a:endParaRPr lang="pt-PT" sz="2400" dirty="0" smtClean="0"/>
          </a:p>
          <a:p>
            <a:r>
              <a:rPr lang="pt-PT" sz="2400" b="1" dirty="0" smtClean="0"/>
              <a:t>Modeladores da Sociedade</a:t>
            </a:r>
            <a:r>
              <a:rPr lang="pt-PT" sz="2400" dirty="0" smtClean="0"/>
              <a:t>: “Empresa fundada com propósito social. Aqui estão enquadradas </a:t>
            </a:r>
            <a:r>
              <a:rPr lang="pt-PT" sz="2400" dirty="0" err="1" smtClean="0"/>
              <a:t>ONGs</a:t>
            </a:r>
            <a:r>
              <a:rPr lang="pt-PT" sz="2400" dirty="0" smtClean="0"/>
              <a:t>, fundações que se equilibram entre </a:t>
            </a:r>
            <a:r>
              <a:rPr lang="pt-PT" sz="2400" dirty="0" err="1" smtClean="0"/>
              <a:t>auto-sustentação</a:t>
            </a:r>
            <a:r>
              <a:rPr lang="pt-PT" sz="2400" dirty="0" smtClean="0"/>
              <a:t> e seus propósitos sociais”</a:t>
            </a:r>
          </a:p>
          <a:p>
            <a:endParaRPr lang="pt-PT" sz="2400" dirty="0"/>
          </a:p>
        </p:txBody>
      </p:sp>
    </p:spTree>
    <p:extLst>
      <p:ext uri="{BB962C8B-B14F-4D97-AF65-F5344CB8AC3E}">
        <p14:creationId xmlns:p14="http://schemas.microsoft.com/office/powerpoint/2010/main" val="54947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74330"/>
            <a:ext cx="7620000" cy="592470"/>
          </a:xfrm>
        </p:spPr>
        <p:txBody>
          <a:bodyPr>
            <a:normAutofit fontScale="90000"/>
          </a:bodyPr>
          <a:lstStyle/>
          <a:p>
            <a:r>
              <a:rPr lang="pt-PT" dirty="0" smtClean="0"/>
              <a:t>Visão de RSC</a:t>
            </a:r>
            <a:endParaRPr lang="pt-PT" dirty="0"/>
          </a:p>
        </p:txBody>
      </p:sp>
      <p:sp>
        <p:nvSpPr>
          <p:cNvPr id="3" name="Content Placeholder 2"/>
          <p:cNvSpPr>
            <a:spLocks noGrp="1"/>
          </p:cNvSpPr>
          <p:nvPr>
            <p:ph idx="1"/>
          </p:nvPr>
        </p:nvSpPr>
        <p:spPr>
          <a:xfrm>
            <a:off x="457200" y="1295400"/>
            <a:ext cx="8686800" cy="5372100"/>
          </a:xfrm>
        </p:spPr>
        <p:txBody>
          <a:bodyPr/>
          <a:lstStyle/>
          <a:p>
            <a:r>
              <a:rPr lang="pt-PT" sz="2800" dirty="0" smtClean="0"/>
              <a:t>Existe uma consideração de que uma posição </a:t>
            </a:r>
            <a:r>
              <a:rPr lang="pt-PT" sz="2800" dirty="0" err="1" smtClean="0"/>
              <a:t>laissez-faire</a:t>
            </a:r>
            <a:r>
              <a:rPr lang="pt-PT" sz="2800" dirty="0" smtClean="0"/>
              <a:t> não é suficiente, não só por questões éticas mas pelas vantagens que isso representa ao negócio, muitas vezes gerenciando riscos de forma mais prudente.</a:t>
            </a:r>
          </a:p>
          <a:p>
            <a:pPr marL="0" indent="0">
              <a:buNone/>
            </a:pPr>
            <a:endParaRPr lang="pt-PT" sz="2800" dirty="0"/>
          </a:p>
          <a:p>
            <a:r>
              <a:rPr lang="pt-PT" sz="2800" dirty="0" smtClean="0"/>
              <a:t>O teste decisivo não é se a causa é valiosa, mas se apresenta uma oportunidade de criação de valor compartilhado – o que é um benefício significativo para a sociedade e também valioso para a empresa.</a:t>
            </a:r>
            <a:endParaRPr lang="pt-PT" sz="2800" dirty="0"/>
          </a:p>
        </p:txBody>
      </p:sp>
    </p:spTree>
    <p:extLst>
      <p:ext uri="{BB962C8B-B14F-4D97-AF65-F5344CB8AC3E}">
        <p14:creationId xmlns:p14="http://schemas.microsoft.com/office/powerpoint/2010/main" val="167738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419872" y="260648"/>
            <a:ext cx="8928992" cy="646331"/>
          </a:xfrm>
          <a:prstGeom prst="rect">
            <a:avLst/>
          </a:prstGeom>
          <a:noFill/>
        </p:spPr>
        <p:txBody>
          <a:bodyPr wrap="square" rtlCol="0">
            <a:spAutoFit/>
          </a:bodyPr>
          <a:lstStyle/>
          <a:p>
            <a:r>
              <a:rPr lang="pt-PT" dirty="0" smtClean="0">
                <a:latin typeface="+mj-lt"/>
              </a:rPr>
              <a:t>Triple </a:t>
            </a:r>
            <a:r>
              <a:rPr lang="pt-PT" dirty="0" err="1" smtClean="0">
                <a:latin typeface="+mj-lt"/>
              </a:rPr>
              <a:t>Botton</a:t>
            </a:r>
            <a:r>
              <a:rPr lang="pt-PT" dirty="0">
                <a:latin typeface="+mj-lt"/>
              </a:rPr>
              <a:t> </a:t>
            </a:r>
            <a:r>
              <a:rPr lang="pt-PT" dirty="0" err="1">
                <a:latin typeface="+mj-lt"/>
              </a:rPr>
              <a:t>L</a:t>
            </a:r>
            <a:r>
              <a:rPr lang="pt-PT" dirty="0" err="1" smtClean="0">
                <a:latin typeface="+mj-lt"/>
              </a:rPr>
              <a:t>ine</a:t>
            </a:r>
            <a:r>
              <a:rPr lang="pt-PT" dirty="0" smtClean="0">
                <a:latin typeface="+mj-lt"/>
              </a:rPr>
              <a:t> </a:t>
            </a:r>
            <a:r>
              <a:rPr lang="pt-PT" dirty="0" err="1" smtClean="0">
                <a:latin typeface="+mj-lt"/>
              </a:rPr>
              <a:t>Sustainability</a:t>
            </a:r>
            <a:r>
              <a:rPr lang="pt-PT" dirty="0" smtClean="0">
                <a:latin typeface="+mj-lt"/>
              </a:rPr>
              <a:t> </a:t>
            </a:r>
            <a:endParaRPr lang="pt-PT" dirty="0">
              <a:latin typeface="+mj-lt"/>
            </a:endParaRPr>
          </a:p>
        </p:txBody>
      </p:sp>
      <p:pic>
        <p:nvPicPr>
          <p:cNvPr id="7" name="Picture 6"/>
          <p:cNvPicPr>
            <a:picLocks noChangeAspect="1"/>
          </p:cNvPicPr>
          <p:nvPr/>
        </p:nvPicPr>
        <p:blipFill>
          <a:blip r:embed="rId3"/>
          <a:stretch>
            <a:fillRect/>
          </a:stretch>
        </p:blipFill>
        <p:spPr>
          <a:xfrm>
            <a:off x="2195736" y="1412776"/>
            <a:ext cx="5237584" cy="5030448"/>
          </a:xfrm>
          <a:prstGeom prst="rect">
            <a:avLst/>
          </a:prstGeom>
        </p:spPr>
      </p:pic>
    </p:spTree>
    <p:extLst>
      <p:ext uri="{BB962C8B-B14F-4D97-AF65-F5344CB8AC3E}">
        <p14:creationId xmlns:p14="http://schemas.microsoft.com/office/powerpoint/2010/main" val="3126483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5357B-FFAF-4808-A6CA-BB0C4F2BA858}" type="slidenum">
              <a:rPr lang="pt-BR" smtClean="0"/>
              <a:pPr/>
              <a:t>2</a:t>
            </a:fld>
            <a:endParaRPr lang="pt-BR"/>
          </a:p>
        </p:txBody>
      </p:sp>
      <p:sp>
        <p:nvSpPr>
          <p:cNvPr id="3" name="TextBox 2"/>
          <p:cNvSpPr txBox="1"/>
          <p:nvPr/>
        </p:nvSpPr>
        <p:spPr>
          <a:xfrm>
            <a:off x="107504" y="260648"/>
            <a:ext cx="8964488" cy="5909308"/>
          </a:xfrm>
          <a:prstGeom prst="rect">
            <a:avLst/>
          </a:prstGeom>
          <a:noFill/>
        </p:spPr>
        <p:txBody>
          <a:bodyPr wrap="square" rtlCol="0">
            <a:spAutoFit/>
          </a:bodyPr>
          <a:lstStyle/>
          <a:p>
            <a:r>
              <a:rPr lang="pt-BR" sz="1400" b="1" dirty="0"/>
              <a:t>Definição de ética: do que se trata</a:t>
            </a:r>
            <a:r>
              <a:rPr lang="pt-BR" sz="1400" b="1" dirty="0" smtClean="0"/>
              <a:t>?</a:t>
            </a:r>
          </a:p>
          <a:p>
            <a:r>
              <a:rPr lang="pt-BR" sz="1400" dirty="0"/>
              <a:t>A palavra "ética" vem do grego </a:t>
            </a:r>
            <a:r>
              <a:rPr lang="pt-BR" sz="1400" dirty="0" err="1"/>
              <a:t>ἠθικός</a:t>
            </a:r>
            <a:r>
              <a:rPr lang="pt-BR" sz="1400" dirty="0"/>
              <a:t> (</a:t>
            </a:r>
            <a:r>
              <a:rPr lang="pt-BR" sz="1400" dirty="0" err="1"/>
              <a:t>ethikos</a:t>
            </a:r>
            <a:r>
              <a:rPr lang="pt-BR" sz="1400" dirty="0"/>
              <a:t>), e significa aquilo que pertence ao ἦθος1 (</a:t>
            </a:r>
            <a:r>
              <a:rPr lang="pt-BR" sz="1400" dirty="0" err="1"/>
              <a:t>ethos</a:t>
            </a:r>
            <a:r>
              <a:rPr lang="pt-BR" sz="1400" dirty="0"/>
              <a:t>), que significava "bom costume", "costume superior", ou "portador de caráter"2 .</a:t>
            </a:r>
          </a:p>
          <a:p>
            <a:endParaRPr lang="pt-BR" sz="1400" dirty="0"/>
          </a:p>
          <a:p>
            <a:r>
              <a:rPr lang="pt-BR" sz="1400" dirty="0"/>
              <a:t>Diferencia-se da moral, pois, enquanto esta se fundamenta na obediência a costumes e hábitos recebidos, a ética, ao contrário, busca fundamentar as ações morais exclusivamente pela razão.3 4</a:t>
            </a:r>
          </a:p>
          <a:p>
            <a:endParaRPr lang="pt-BR" sz="1400" dirty="0"/>
          </a:p>
          <a:p>
            <a:r>
              <a:rPr lang="pt-BR" sz="1400" dirty="0"/>
              <a:t>Na filosofia clássica, a ética não se resumia à moral (entendida como "costume", ou "hábito", do latim </a:t>
            </a:r>
            <a:r>
              <a:rPr lang="pt-BR" sz="1400" dirty="0" err="1"/>
              <a:t>mos</a:t>
            </a:r>
            <a:r>
              <a:rPr lang="pt-BR" sz="1400" dirty="0"/>
              <a:t>, mores), mas buscava a fundamentação teórica para encontrar o melhor modo de viver e conviver, isto é, a busca do melhor estilo de vida, tanto na vida privada quanto em público. A ética incluía a maioria dos campos de conhecimento que não eram abrangidos na física, metafísica, estética, na lógica, na dialética e nem na retórica. Assim, a ética abrangia os campos que atualmente são denominados antropologia, psicologia, sociologia, economia, pedagogia, às vezes política, e até mesmo educação física e dietética, em suma, campos direta ou indiretamente ligados ao que influi na maneira de viver ou estilo de vida. Um exemplo desta visão clássica da ética pode ser encontrado na obra Ética, de Spinoza.</a:t>
            </a:r>
          </a:p>
          <a:p>
            <a:endParaRPr lang="pt-BR" sz="1400" dirty="0"/>
          </a:p>
          <a:p>
            <a:r>
              <a:rPr lang="pt-BR" sz="1400" dirty="0"/>
              <a:t>Porém, com a crescente profissionalização e especialização do conhecimento que se seguiu à revolução industrial, a maioria dos campos que eram objeto de estudo da filosofia, particularmente da ética, foram estabelecidos como disciplinas científicas independentes. Assim, é comum que atualmente a ética seja definida como "a área da filosofia que se ocupa do estudo das normas morais nas sociedades humanas"5 e busca explicar e justificar os costumes de um determinado agrupamento humano, bem como fornecer subsídios para a solução de seus dilemas mais comuns. Neste sentido, ética pode ser definida como a ciência que estuda a conduta humana e a moral é a qualidade desta conduta, quando julga-se do ponto de vista do Bem e do Mal.</a:t>
            </a:r>
          </a:p>
          <a:p>
            <a:endParaRPr lang="pt-BR" sz="1400" dirty="0"/>
          </a:p>
          <a:p>
            <a:r>
              <a:rPr lang="pt-BR" sz="1400" dirty="0"/>
              <a:t>A ética também não deve ser confundida com a lei, embora com certa frequência a lei tenha como base princípios éticos. Ao contrário do que ocorre com a lei, nenhum indivíduo pode ser compelido, pelo Estado ou por outros indivíduos, a cumprir as normas éticas, nem sofrer qualquer sanção pela desobediência a estas; por outro lado, a lei pode ser omissa quanto a questões abrangidas no escopo da ética</a:t>
            </a:r>
            <a:r>
              <a:rPr lang="pt-BR" sz="1400" dirty="0" smtClean="0"/>
              <a:t>.</a:t>
            </a:r>
          </a:p>
        </p:txBody>
      </p:sp>
    </p:spTree>
    <p:extLst>
      <p:ext uri="{BB962C8B-B14F-4D97-AF65-F5344CB8AC3E}">
        <p14:creationId xmlns:p14="http://schemas.microsoft.com/office/powerpoint/2010/main" val="30553327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Exemplos</a:t>
            </a:r>
            <a:endParaRPr lang="pt-PT" dirty="0"/>
          </a:p>
        </p:txBody>
      </p:sp>
      <p:sp>
        <p:nvSpPr>
          <p:cNvPr id="3" name="Content Placeholder 2"/>
          <p:cNvSpPr>
            <a:spLocks noGrp="1"/>
          </p:cNvSpPr>
          <p:nvPr>
            <p:ph idx="1"/>
          </p:nvPr>
        </p:nvSpPr>
        <p:spPr/>
        <p:txBody>
          <a:bodyPr>
            <a:normAutofit fontScale="85000" lnSpcReduction="20000"/>
          </a:bodyPr>
          <a:lstStyle/>
          <a:p>
            <a:r>
              <a:rPr lang="pt-BR" dirty="0"/>
              <a:t>Exemplos de avaliação de comportamentos como éticos ou não... (a história da minha baba..)</a:t>
            </a:r>
          </a:p>
          <a:p>
            <a:endParaRPr lang="pt-BR" dirty="0" smtClean="0"/>
          </a:p>
          <a:p>
            <a:r>
              <a:rPr lang="pt-BR" dirty="0" smtClean="0"/>
              <a:t>Base </a:t>
            </a:r>
            <a:r>
              <a:rPr lang="pt-BR" dirty="0"/>
              <a:t>para a tomada de decisão na administração....(como me comporto com a concorrência, usar meu poder para explorar o máximo do outro).</a:t>
            </a:r>
            <a:r>
              <a:rPr lang="pt-BR" dirty="0" smtClean="0"/>
              <a:t>.</a:t>
            </a:r>
            <a:r>
              <a:rPr lang="pt-BR" dirty="0"/>
              <a:t> </a:t>
            </a:r>
          </a:p>
          <a:p>
            <a:pPr marL="0" indent="0">
              <a:buNone/>
            </a:pPr>
            <a:endParaRPr lang="pt-BR" dirty="0" smtClean="0"/>
          </a:p>
          <a:p>
            <a:pPr marL="0" indent="0">
              <a:buNone/>
            </a:pPr>
            <a:r>
              <a:rPr lang="pt-BR" dirty="0" smtClean="0"/>
              <a:t>Os  </a:t>
            </a:r>
            <a:r>
              <a:rPr lang="pt-BR" dirty="0"/>
              <a:t>domínios da ação humana: </a:t>
            </a:r>
          </a:p>
          <a:p>
            <a:r>
              <a:rPr lang="pt-BR" dirty="0"/>
              <a:t>Legal: Limites da lei...sonegar impostos é ilegal.</a:t>
            </a:r>
          </a:p>
          <a:p>
            <a:r>
              <a:rPr lang="pt-BR" dirty="0"/>
              <a:t>Moral: não é ilegal, mas a sociedade reprova. Omitir sobre o estado de saúde em uma entrevista de emprego. Você concordar com um emprego e continuar negociando com outra empresa para ao final identificar qual é a melhor...</a:t>
            </a:r>
          </a:p>
          <a:p>
            <a:endParaRPr lang="pt-PT" dirty="0"/>
          </a:p>
        </p:txBody>
      </p:sp>
      <p:sp>
        <p:nvSpPr>
          <p:cNvPr id="4" name="Slide Number Placeholder 3"/>
          <p:cNvSpPr>
            <a:spLocks noGrp="1"/>
          </p:cNvSpPr>
          <p:nvPr>
            <p:ph type="sldNum" sz="quarter" idx="12"/>
          </p:nvPr>
        </p:nvSpPr>
        <p:spPr/>
        <p:txBody>
          <a:bodyPr/>
          <a:lstStyle/>
          <a:p>
            <a:fld id="{A8C5357B-FFAF-4808-A6CA-BB0C4F2BA858}" type="slidenum">
              <a:rPr lang="pt-BR" smtClean="0"/>
              <a:pPr/>
              <a:t>3</a:t>
            </a:fld>
            <a:endParaRPr lang="pt-BR"/>
          </a:p>
        </p:txBody>
      </p:sp>
    </p:spTree>
    <p:extLst>
      <p:ext uri="{BB962C8B-B14F-4D97-AF65-F5344CB8AC3E}">
        <p14:creationId xmlns:p14="http://schemas.microsoft.com/office/powerpoint/2010/main" val="14807580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err="1"/>
              <a:t>Abrangencia</a:t>
            </a:r>
            <a:r>
              <a:rPr lang="pt-BR" b="1" dirty="0"/>
              <a:t> da ética na administração (4 diferentes níveis):</a:t>
            </a:r>
            <a:r>
              <a:rPr lang="pt-BR" dirty="0"/>
              <a:t/>
            </a:r>
            <a:br>
              <a:rPr lang="pt-BR" dirty="0"/>
            </a:br>
            <a:endParaRPr lang="pt-PT" dirty="0"/>
          </a:p>
        </p:txBody>
      </p:sp>
      <p:sp>
        <p:nvSpPr>
          <p:cNvPr id="3" name="Content Placeholder 2"/>
          <p:cNvSpPr>
            <a:spLocks noGrp="1"/>
          </p:cNvSpPr>
          <p:nvPr>
            <p:ph idx="1"/>
          </p:nvPr>
        </p:nvSpPr>
        <p:spPr>
          <a:xfrm>
            <a:off x="251520" y="1557139"/>
            <a:ext cx="8229600" cy="4536157"/>
          </a:xfrm>
        </p:spPr>
        <p:txBody>
          <a:bodyPr>
            <a:normAutofit/>
          </a:bodyPr>
          <a:lstStyle/>
          <a:p>
            <a:pPr lvl="1"/>
            <a:r>
              <a:rPr lang="pt-BR" dirty="0" smtClean="0"/>
              <a:t>Nível </a:t>
            </a:r>
            <a:r>
              <a:rPr lang="pt-BR" dirty="0"/>
              <a:t>social da ética: papel e efeito das organizações na sociedade </a:t>
            </a:r>
            <a:r>
              <a:rPr lang="pt-BR" dirty="0" smtClean="0"/>
              <a:t>– </a:t>
            </a:r>
            <a:r>
              <a:rPr lang="pt-BR" dirty="0" err="1" smtClean="0"/>
              <a:t>Ex</a:t>
            </a:r>
            <a:r>
              <a:rPr lang="pt-BR" dirty="0" smtClean="0"/>
              <a:t>: </a:t>
            </a:r>
            <a:r>
              <a:rPr lang="pt-BR" dirty="0" err="1" smtClean="0"/>
              <a:t>poluicao</a:t>
            </a:r>
            <a:endParaRPr lang="pt-BR" dirty="0"/>
          </a:p>
          <a:p>
            <a:pPr lvl="1"/>
            <a:r>
              <a:rPr lang="pt-BR" dirty="0"/>
              <a:t>Nível do </a:t>
            </a:r>
            <a:r>
              <a:rPr lang="pt-BR" dirty="0" err="1"/>
              <a:t>Stakeholder</a:t>
            </a:r>
            <a:r>
              <a:rPr lang="pt-BR" dirty="0"/>
              <a:t>: papel e efeito da organização naqueles relacionados com ela: funcionários, fornecedores, clientes, comunidade – </a:t>
            </a:r>
            <a:r>
              <a:rPr lang="pt-BR" dirty="0" err="1" smtClean="0"/>
              <a:t>Ex</a:t>
            </a:r>
            <a:r>
              <a:rPr lang="pt-BR" dirty="0" smtClean="0"/>
              <a:t>: trabalho </a:t>
            </a:r>
            <a:r>
              <a:rPr lang="pt-BR" dirty="0"/>
              <a:t>escravo de fornecedores de fornecedores, erros recall e mortes</a:t>
            </a:r>
          </a:p>
          <a:p>
            <a:pPr lvl="1"/>
            <a:r>
              <a:rPr lang="pt-BR" dirty="0"/>
              <a:t>Nível da administração e política internas: papel e efeito da organização nos seus funcionários -  </a:t>
            </a:r>
            <a:r>
              <a:rPr lang="pt-BR" dirty="0" err="1" smtClean="0"/>
              <a:t>Ex</a:t>
            </a:r>
            <a:r>
              <a:rPr lang="pt-BR" dirty="0" smtClean="0"/>
              <a:t>: problemas </a:t>
            </a:r>
            <a:r>
              <a:rPr lang="pt-BR" dirty="0"/>
              <a:t>de saúde</a:t>
            </a:r>
          </a:p>
          <a:p>
            <a:pPr lvl="1"/>
            <a:r>
              <a:rPr lang="pt-BR" dirty="0"/>
              <a:t>Nível individual: ética no plano individual...como um deve tratar o outro: </a:t>
            </a:r>
            <a:r>
              <a:rPr lang="pt-BR" dirty="0" err="1" smtClean="0"/>
              <a:t>Ex</a:t>
            </a:r>
            <a:r>
              <a:rPr lang="pt-BR" dirty="0" smtClean="0"/>
              <a:t>: promessas </a:t>
            </a:r>
            <a:r>
              <a:rPr lang="pt-BR" dirty="0"/>
              <a:t>falsas</a:t>
            </a:r>
          </a:p>
          <a:p>
            <a:endParaRPr lang="pt-PT" dirty="0"/>
          </a:p>
        </p:txBody>
      </p:sp>
      <p:sp>
        <p:nvSpPr>
          <p:cNvPr id="4" name="Slide Number Placeholder 3"/>
          <p:cNvSpPr>
            <a:spLocks noGrp="1"/>
          </p:cNvSpPr>
          <p:nvPr>
            <p:ph type="sldNum" sz="quarter" idx="12"/>
          </p:nvPr>
        </p:nvSpPr>
        <p:spPr/>
        <p:txBody>
          <a:bodyPr/>
          <a:lstStyle/>
          <a:p>
            <a:fld id="{A8C5357B-FFAF-4808-A6CA-BB0C4F2BA858}" type="slidenum">
              <a:rPr lang="pt-BR" smtClean="0"/>
              <a:pPr/>
              <a:t>4</a:t>
            </a:fld>
            <a:endParaRPr lang="pt-BR"/>
          </a:p>
        </p:txBody>
      </p:sp>
    </p:spTree>
    <p:extLst>
      <p:ext uri="{BB962C8B-B14F-4D97-AF65-F5344CB8AC3E}">
        <p14:creationId xmlns:p14="http://schemas.microsoft.com/office/powerpoint/2010/main" val="1305293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t>Criação do sistema de valores</a:t>
            </a:r>
            <a:r>
              <a:rPr lang="pt-BR" dirty="0"/>
              <a:t/>
            </a:r>
            <a:br>
              <a:rPr lang="pt-BR" dirty="0"/>
            </a:br>
            <a:endParaRPr lang="pt-PT" dirty="0"/>
          </a:p>
        </p:txBody>
      </p:sp>
      <p:sp>
        <p:nvSpPr>
          <p:cNvPr id="3" name="Content Placeholder 2"/>
          <p:cNvSpPr>
            <a:spLocks noGrp="1"/>
          </p:cNvSpPr>
          <p:nvPr>
            <p:ph idx="1"/>
          </p:nvPr>
        </p:nvSpPr>
        <p:spPr/>
        <p:txBody>
          <a:bodyPr>
            <a:normAutofit fontScale="92500" lnSpcReduction="10000"/>
          </a:bodyPr>
          <a:lstStyle/>
          <a:p>
            <a:endParaRPr lang="pt-BR" dirty="0"/>
          </a:p>
          <a:p>
            <a:pPr marL="0" indent="0">
              <a:buNone/>
            </a:pPr>
            <a:r>
              <a:rPr lang="pt-BR" dirty="0"/>
              <a:t>Valores formam a base de códigos de ética...</a:t>
            </a:r>
            <a:r>
              <a:rPr lang="pt-BR" dirty="0" err="1"/>
              <a:t>Ex</a:t>
            </a:r>
            <a:r>
              <a:rPr lang="pt-BR" dirty="0"/>
              <a:t>: por que alguém prefere fazer isso à aquilo? Reposta vai revelar os valores da pessoa, bem como da organização.</a:t>
            </a:r>
          </a:p>
          <a:p>
            <a:pPr marL="0" indent="0">
              <a:buNone/>
            </a:pPr>
            <a:endParaRPr lang="pt-BR" dirty="0"/>
          </a:p>
          <a:p>
            <a:pPr marL="0" indent="0">
              <a:buNone/>
            </a:pPr>
            <a:r>
              <a:rPr lang="pt-BR" dirty="0"/>
              <a:t>Construção dos sistemas de valores na sociedade</a:t>
            </a:r>
          </a:p>
          <a:p>
            <a:pPr lvl="1"/>
            <a:r>
              <a:rPr lang="pt-BR" dirty="0"/>
              <a:t>Confúcio: regra de </a:t>
            </a:r>
            <a:r>
              <a:rPr lang="pt-BR" dirty="0" smtClean="0"/>
              <a:t>ouro </a:t>
            </a:r>
            <a:r>
              <a:rPr lang="pt-BR" dirty="0"/>
              <a:t>– não fará a ninguém o que não quer que o façam, fará aos outros o que quer que o façam</a:t>
            </a:r>
          </a:p>
          <a:p>
            <a:pPr lvl="1"/>
            <a:r>
              <a:rPr lang="pt-BR" dirty="0"/>
              <a:t>Kant: essa ação é incorreta dependendo de como gostaria que outro agisse nessa situação, não usar outras pessoas como meios para alcançar objetivos. Respeitar e ajudar a desenvolver a pessoa para escolher livremente por elas próprias.</a:t>
            </a:r>
          </a:p>
          <a:p>
            <a:endParaRPr lang="pt-PT" dirty="0"/>
          </a:p>
        </p:txBody>
      </p:sp>
      <p:sp>
        <p:nvSpPr>
          <p:cNvPr id="4" name="Slide Number Placeholder 3"/>
          <p:cNvSpPr>
            <a:spLocks noGrp="1"/>
          </p:cNvSpPr>
          <p:nvPr>
            <p:ph type="sldNum" sz="quarter" idx="12"/>
          </p:nvPr>
        </p:nvSpPr>
        <p:spPr/>
        <p:txBody>
          <a:bodyPr/>
          <a:lstStyle/>
          <a:p>
            <a:fld id="{A8C5357B-FFAF-4808-A6CA-BB0C4F2BA858}" type="slidenum">
              <a:rPr lang="pt-BR" smtClean="0"/>
              <a:pPr/>
              <a:t>5</a:t>
            </a:fld>
            <a:endParaRPr lang="pt-BR"/>
          </a:p>
        </p:txBody>
      </p:sp>
    </p:spTree>
    <p:extLst>
      <p:ext uri="{BB962C8B-B14F-4D97-AF65-F5344CB8AC3E}">
        <p14:creationId xmlns:p14="http://schemas.microsoft.com/office/powerpoint/2010/main" val="8058721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a:t>Evolução </a:t>
            </a:r>
            <a:r>
              <a:rPr lang="pt-BR" b="1" dirty="0" smtClean="0"/>
              <a:t>Ética, Reatividade</a:t>
            </a:r>
            <a:endParaRPr lang="pt-PT" b="1" dirty="0"/>
          </a:p>
        </p:txBody>
      </p:sp>
      <p:sp>
        <p:nvSpPr>
          <p:cNvPr id="3" name="Content Placeholder 2"/>
          <p:cNvSpPr>
            <a:spLocks noGrp="1"/>
          </p:cNvSpPr>
          <p:nvPr>
            <p:ph idx="1"/>
          </p:nvPr>
        </p:nvSpPr>
        <p:spPr/>
        <p:txBody>
          <a:bodyPr>
            <a:normAutofit fontScale="92500" lnSpcReduction="10000"/>
          </a:bodyPr>
          <a:lstStyle/>
          <a:p>
            <a:r>
              <a:rPr lang="pt-BR" dirty="0" smtClean="0"/>
              <a:t>Exemplos </a:t>
            </a:r>
            <a:r>
              <a:rPr lang="pt-BR" dirty="0"/>
              <a:t>que as sociedades a ética evolui com o passar do </a:t>
            </a:r>
            <a:r>
              <a:rPr lang="pt-BR" dirty="0" smtClean="0"/>
              <a:t>tempo? Por que</a:t>
            </a:r>
            <a:r>
              <a:rPr lang="pt-BR" dirty="0"/>
              <a:t>?</a:t>
            </a:r>
            <a:r>
              <a:rPr lang="pt-BR" dirty="0" smtClean="0"/>
              <a:t> </a:t>
            </a:r>
            <a:endParaRPr lang="pt-BR" dirty="0"/>
          </a:p>
          <a:p>
            <a:endParaRPr lang="pt-BR" dirty="0"/>
          </a:p>
          <a:p>
            <a:pPr marL="400050" lvl="1" indent="0">
              <a:buNone/>
            </a:pPr>
            <a:r>
              <a:rPr lang="pt-BR" dirty="0"/>
              <a:t>A Ética evoluiu no Brasil? </a:t>
            </a:r>
          </a:p>
          <a:p>
            <a:pPr marL="400050" lvl="1" indent="0">
              <a:buNone/>
            </a:pPr>
            <a:r>
              <a:rPr lang="pt-BR" dirty="0"/>
              <a:t>Aonde avançamos? Aonde regredimos?</a:t>
            </a:r>
          </a:p>
          <a:p>
            <a:pPr marL="0" indent="0">
              <a:buNone/>
            </a:pPr>
            <a:r>
              <a:rPr lang="pt-BR" dirty="0"/>
              <a:t> </a:t>
            </a:r>
          </a:p>
          <a:p>
            <a:r>
              <a:rPr lang="pt-BR" b="1" dirty="0" smtClean="0"/>
              <a:t>Ética </a:t>
            </a:r>
            <a:r>
              <a:rPr lang="pt-BR" b="1" dirty="0"/>
              <a:t>Relativa e Absoluta</a:t>
            </a:r>
            <a:endParaRPr lang="pt-BR" dirty="0"/>
          </a:p>
          <a:p>
            <a:pPr marL="0" indent="0">
              <a:buNone/>
            </a:pPr>
            <a:r>
              <a:rPr lang="pt-BR" b="1" dirty="0"/>
              <a:t> </a:t>
            </a:r>
            <a:endParaRPr lang="pt-BR" dirty="0"/>
          </a:p>
          <a:p>
            <a:pPr lvl="1"/>
            <a:r>
              <a:rPr lang="pt-BR" b="1" dirty="0"/>
              <a:t>Relativismo Cultural e Ética</a:t>
            </a:r>
            <a:endParaRPr lang="pt-BR" dirty="0"/>
          </a:p>
          <a:p>
            <a:pPr lvl="1"/>
            <a:r>
              <a:rPr lang="pt-BR" dirty="0"/>
              <a:t>Problemas ou </a:t>
            </a:r>
            <a:r>
              <a:rPr lang="pt-BR" dirty="0" smtClean="0"/>
              <a:t>dilemas </a:t>
            </a:r>
            <a:r>
              <a:rPr lang="pt-BR" dirty="0"/>
              <a:t>nas relações de pessoas e empresas de países com diferentes códigos de ética</a:t>
            </a:r>
          </a:p>
          <a:p>
            <a:endParaRPr lang="pt-PT" dirty="0"/>
          </a:p>
        </p:txBody>
      </p:sp>
      <p:sp>
        <p:nvSpPr>
          <p:cNvPr id="4" name="Slide Number Placeholder 3"/>
          <p:cNvSpPr>
            <a:spLocks noGrp="1"/>
          </p:cNvSpPr>
          <p:nvPr>
            <p:ph type="sldNum" sz="quarter" idx="12"/>
          </p:nvPr>
        </p:nvSpPr>
        <p:spPr/>
        <p:txBody>
          <a:bodyPr/>
          <a:lstStyle/>
          <a:p>
            <a:fld id="{A8C5357B-FFAF-4808-A6CA-BB0C4F2BA858}" type="slidenum">
              <a:rPr lang="pt-BR" smtClean="0"/>
              <a:pPr/>
              <a:t>6</a:t>
            </a:fld>
            <a:endParaRPr lang="pt-BR"/>
          </a:p>
        </p:txBody>
      </p:sp>
    </p:spTree>
    <p:extLst>
      <p:ext uri="{BB962C8B-B14F-4D97-AF65-F5344CB8AC3E}">
        <p14:creationId xmlns:p14="http://schemas.microsoft.com/office/powerpoint/2010/main" val="3675375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b="1" dirty="0"/>
              <a:t>Estágios de Desenvolvimento Moral</a:t>
            </a:r>
            <a:r>
              <a:rPr lang="pt-BR" dirty="0"/>
              <a:t/>
            </a:r>
            <a:br>
              <a:rPr lang="pt-BR" dirty="0"/>
            </a:br>
            <a:endParaRPr lang="pt-PT" dirty="0"/>
          </a:p>
        </p:txBody>
      </p:sp>
      <p:sp>
        <p:nvSpPr>
          <p:cNvPr id="3" name="Content Placeholder 2"/>
          <p:cNvSpPr>
            <a:spLocks noGrp="1"/>
          </p:cNvSpPr>
          <p:nvPr>
            <p:ph idx="1"/>
          </p:nvPr>
        </p:nvSpPr>
        <p:spPr>
          <a:xfrm>
            <a:off x="251520" y="1340768"/>
            <a:ext cx="8435280" cy="4536157"/>
          </a:xfrm>
        </p:spPr>
        <p:txBody>
          <a:bodyPr/>
          <a:lstStyle/>
          <a:p>
            <a:r>
              <a:rPr lang="pt-BR" b="1" dirty="0" err="1" smtClean="0"/>
              <a:t>Pré</a:t>
            </a:r>
            <a:r>
              <a:rPr lang="pt-BR" b="1" dirty="0"/>
              <a:t>-</a:t>
            </a:r>
            <a:r>
              <a:rPr lang="pt-BR" b="1" dirty="0" smtClean="0"/>
              <a:t>convencional</a:t>
            </a:r>
            <a:r>
              <a:rPr lang="pt-BR" dirty="0"/>
              <a:t>: cada um </a:t>
            </a:r>
            <a:r>
              <a:rPr lang="pt-BR" dirty="0" smtClean="0"/>
              <a:t>por </a:t>
            </a:r>
            <a:r>
              <a:rPr lang="pt-BR" dirty="0" err="1" smtClean="0"/>
              <a:t>sí</a:t>
            </a:r>
            <a:r>
              <a:rPr lang="pt-BR" dirty="0" smtClean="0"/>
              <a:t>;</a:t>
            </a:r>
          </a:p>
          <a:p>
            <a:endParaRPr lang="pt-BR" dirty="0"/>
          </a:p>
          <a:p>
            <a:r>
              <a:rPr lang="pt-BR" b="1" dirty="0"/>
              <a:t>Convencional</a:t>
            </a:r>
            <a:r>
              <a:rPr lang="pt-BR" dirty="0"/>
              <a:t>: enquadrado no sistema de normas, leis e valores, mais pela pressão externa do que por internalização desses </a:t>
            </a:r>
            <a:r>
              <a:rPr lang="pt-BR" dirty="0" smtClean="0"/>
              <a:t>valores;</a:t>
            </a:r>
          </a:p>
          <a:p>
            <a:endParaRPr lang="pt-BR" dirty="0"/>
          </a:p>
          <a:p>
            <a:r>
              <a:rPr lang="pt-BR" b="1" dirty="0"/>
              <a:t>Pós-convencional</a:t>
            </a:r>
            <a:r>
              <a:rPr lang="pt-BR" dirty="0"/>
              <a:t>: Idealismo moral, valores </a:t>
            </a:r>
            <a:r>
              <a:rPr lang="pt-BR" dirty="0" smtClean="0"/>
              <a:t>internalizados;</a:t>
            </a:r>
            <a:endParaRPr lang="pt-BR" dirty="0"/>
          </a:p>
          <a:p>
            <a:endParaRPr lang="pt-PT" dirty="0"/>
          </a:p>
        </p:txBody>
      </p:sp>
      <p:sp>
        <p:nvSpPr>
          <p:cNvPr id="4" name="Slide Number Placeholder 3"/>
          <p:cNvSpPr>
            <a:spLocks noGrp="1"/>
          </p:cNvSpPr>
          <p:nvPr>
            <p:ph type="sldNum" sz="quarter" idx="12"/>
          </p:nvPr>
        </p:nvSpPr>
        <p:spPr/>
        <p:txBody>
          <a:bodyPr/>
          <a:lstStyle/>
          <a:p>
            <a:fld id="{A8C5357B-FFAF-4808-A6CA-BB0C4F2BA858}" type="slidenum">
              <a:rPr lang="pt-BR" smtClean="0"/>
              <a:pPr/>
              <a:t>7</a:t>
            </a:fld>
            <a:endParaRPr lang="pt-BR"/>
          </a:p>
        </p:txBody>
      </p:sp>
    </p:spTree>
    <p:extLst>
      <p:ext uri="{BB962C8B-B14F-4D97-AF65-F5344CB8AC3E}">
        <p14:creationId xmlns:p14="http://schemas.microsoft.com/office/powerpoint/2010/main" val="29327888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Responsabilidade Social Corporativa (RSC)</a:t>
            </a:r>
            <a:endParaRPr lang="pt-PT" dirty="0"/>
          </a:p>
        </p:txBody>
      </p:sp>
      <p:sp>
        <p:nvSpPr>
          <p:cNvPr id="5" name="Content Placeholder 4"/>
          <p:cNvSpPr>
            <a:spLocks noGrp="1"/>
          </p:cNvSpPr>
          <p:nvPr>
            <p:ph idx="1"/>
          </p:nvPr>
        </p:nvSpPr>
        <p:spPr/>
        <p:txBody>
          <a:bodyPr/>
          <a:lstStyle/>
          <a:p>
            <a:pPr marL="0" indent="0" algn="just">
              <a:buNone/>
            </a:pPr>
            <a:endParaRPr lang="pt-PT" i="1" dirty="0"/>
          </a:p>
          <a:p>
            <a:pPr marL="0" indent="0" algn="just">
              <a:buNone/>
            </a:pPr>
            <a:endParaRPr lang="pt-PT" i="1" dirty="0" smtClean="0"/>
          </a:p>
          <a:p>
            <a:pPr marL="0" indent="0" algn="just">
              <a:buNone/>
            </a:pPr>
            <a:r>
              <a:rPr lang="pt-PT" i="1" dirty="0" smtClean="0"/>
              <a:t>A responsabilidade social corporativa diz respeito aos modos por meio dos quais uma organização supera as obrigações mínimas com os </a:t>
            </a:r>
            <a:r>
              <a:rPr lang="pt-PT" i="1" dirty="0" err="1" smtClean="0"/>
              <a:t>stakeholders</a:t>
            </a:r>
            <a:r>
              <a:rPr lang="pt-PT" i="1" dirty="0" smtClean="0"/>
              <a:t> especificadas a partir de regulamentações</a:t>
            </a:r>
            <a:endParaRPr lang="pt-PT" i="1" dirty="0"/>
          </a:p>
        </p:txBody>
      </p:sp>
    </p:spTree>
    <p:extLst>
      <p:ext uri="{BB962C8B-B14F-4D97-AF65-F5344CB8AC3E}">
        <p14:creationId xmlns:p14="http://schemas.microsoft.com/office/powerpoint/2010/main" val="82202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16632"/>
            <a:ext cx="7620000" cy="592470"/>
          </a:xfrm>
        </p:spPr>
        <p:txBody>
          <a:bodyPr>
            <a:normAutofit fontScale="90000"/>
          </a:bodyPr>
          <a:lstStyle/>
          <a:p>
            <a:r>
              <a:rPr lang="pt-PT" dirty="0" smtClean="0"/>
              <a:t>Gestão por </a:t>
            </a:r>
            <a:r>
              <a:rPr lang="pt-PT" dirty="0" err="1" smtClean="0"/>
              <a:t>Stakeholders</a:t>
            </a:r>
            <a:endParaRPr lang="pt-PT" dirty="0"/>
          </a:p>
        </p:txBody>
      </p:sp>
      <p:pic>
        <p:nvPicPr>
          <p:cNvPr id="4" name="Picture 3"/>
          <p:cNvPicPr>
            <a:picLocks noChangeAspect="1"/>
          </p:cNvPicPr>
          <p:nvPr/>
        </p:nvPicPr>
        <p:blipFill>
          <a:blip r:embed="rId3"/>
          <a:stretch>
            <a:fillRect/>
          </a:stretch>
        </p:blipFill>
        <p:spPr>
          <a:xfrm>
            <a:off x="2188924" y="1268760"/>
            <a:ext cx="5479420" cy="5091041"/>
          </a:xfrm>
          <a:prstGeom prst="rect">
            <a:avLst/>
          </a:prstGeom>
        </p:spPr>
      </p:pic>
      <p:sp>
        <p:nvSpPr>
          <p:cNvPr id="5" name="Rectangle 4"/>
          <p:cNvSpPr/>
          <p:nvPr/>
        </p:nvSpPr>
        <p:spPr>
          <a:xfrm>
            <a:off x="683568" y="6444044"/>
            <a:ext cx="16129792" cy="369332"/>
          </a:xfrm>
          <a:prstGeom prst="rect">
            <a:avLst/>
          </a:prstGeom>
        </p:spPr>
        <p:txBody>
          <a:bodyPr wrap="square">
            <a:spAutoFit/>
          </a:bodyPr>
          <a:lstStyle/>
          <a:p>
            <a:r>
              <a:rPr lang="pt-PT" sz="1800" dirty="0" err="1"/>
              <a:t>http</a:t>
            </a:r>
            <a:r>
              <a:rPr lang="pt-PT" sz="1800" dirty="0"/>
              <a:t>://</a:t>
            </a:r>
            <a:r>
              <a:rPr lang="pt-PT" sz="1800" dirty="0" err="1"/>
              <a:t>www.emeraldinsight.com</a:t>
            </a:r>
            <a:r>
              <a:rPr lang="pt-PT" sz="1800" dirty="0"/>
              <a:t>/</a:t>
            </a:r>
            <a:r>
              <a:rPr lang="pt-PT" sz="1800" dirty="0" err="1"/>
              <a:t>content_images</a:t>
            </a:r>
            <a:r>
              <a:rPr lang="pt-PT" sz="1800" dirty="0"/>
              <a:t>/</a:t>
            </a:r>
            <a:r>
              <a:rPr lang="pt-PT" sz="1800" dirty="0" err="1"/>
              <a:t>fig</a:t>
            </a:r>
            <a:r>
              <a:rPr lang="pt-PT" sz="1800" dirty="0"/>
              <a:t>/2680070405001.png</a:t>
            </a:r>
          </a:p>
        </p:txBody>
      </p:sp>
    </p:spTree>
    <p:extLst>
      <p:ext uri="{BB962C8B-B14F-4D97-AF65-F5344CB8AC3E}">
        <p14:creationId xmlns:p14="http://schemas.microsoft.com/office/powerpoint/2010/main" val="168686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1289</Words>
  <Application>Microsoft Macintosh PowerPoint</Application>
  <PresentationFormat>On-screen Show (4:3)</PresentationFormat>
  <Paragraphs>88</Paragraphs>
  <Slides>13</Slides>
  <Notes>5</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Tema do Office</vt:lpstr>
      <vt:lpstr>Personalizar design</vt:lpstr>
      <vt:lpstr>Ética e RSC</vt:lpstr>
      <vt:lpstr>PowerPoint Presentation</vt:lpstr>
      <vt:lpstr>Exemplos</vt:lpstr>
      <vt:lpstr>Abrangencia da ética na administração (4 diferentes níveis): </vt:lpstr>
      <vt:lpstr>Criação do sistema de valores </vt:lpstr>
      <vt:lpstr>Evolução Ética, Reatividade</vt:lpstr>
      <vt:lpstr>Estágios de Desenvolvimento Moral </vt:lpstr>
      <vt:lpstr>Responsabilidade Social Corporativa (RSC)</vt:lpstr>
      <vt:lpstr>Gestão por Stakeholders</vt:lpstr>
      <vt:lpstr>Quatro   Posições para RSC</vt:lpstr>
      <vt:lpstr>Quatro   Posicções para RSC</vt:lpstr>
      <vt:lpstr>Visão de RSC</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RFS</dc:creator>
  <cp:lastModifiedBy>Luciano Castro</cp:lastModifiedBy>
  <cp:revision>106</cp:revision>
  <dcterms:created xsi:type="dcterms:W3CDTF">2012-08-09T18:35:10Z</dcterms:created>
  <dcterms:modified xsi:type="dcterms:W3CDTF">2014-06-27T11:29:25Z</dcterms:modified>
</cp:coreProperties>
</file>