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80625" cy="7559675"/>
  <p:notesSz cx="7559675" cy="10691813"/>
  <p:defaultTextStyle>
    <a:defPPr>
      <a:defRPr lang="pt-BR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2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7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20" y="-10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9912615" y="336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10080625" cy="277188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61290" y="7045618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512094" y="3107866"/>
            <a:ext cx="7056438" cy="1931917"/>
          </a:xfrm>
        </p:spPr>
        <p:txBody>
          <a:bodyPr/>
          <a:lstStyle>
            <a:lvl1pPr marL="0" indent="0" algn="ctr">
              <a:buNone/>
              <a:defRPr sz="1800" b="1" cap="all" spc="276" baseline="0"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60A2-468C-4190-A407-2FF8EB92A324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71371" y="2667725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68010" y="16799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704292" y="2331740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808458" y="2435895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788297" y="2424487"/>
            <a:ext cx="504031" cy="486479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164A80-27E6-4297-A51C-C600B6F5AC3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756047" y="419982"/>
            <a:ext cx="8568531" cy="1931917"/>
          </a:xfrm>
        </p:spPr>
        <p:txBody>
          <a:bodyPr anchor="b"/>
          <a:lstStyle>
            <a:lvl1pPr>
              <a:defRPr sz="46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60A2-468C-4190-A407-2FF8EB92A324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A80-27E6-4297-A51C-C600B6F5AC3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728479" y="0"/>
            <a:ext cx="2352146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0080625" cy="17135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61290" y="7045618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68010" y="17135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434156" y="3613525"/>
            <a:ext cx="688434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7540307" y="3225112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7644474" y="3329267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624313" y="3317859"/>
            <a:ext cx="504031" cy="486479"/>
          </a:xfrm>
        </p:spPr>
        <p:txBody>
          <a:bodyPr/>
          <a:lstStyle/>
          <a:p>
            <a:fld id="{A8164A80-27E6-4297-A51C-C600B6F5AC37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36021" y="335986"/>
            <a:ext cx="7224448" cy="6416978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60A2-468C-4190-A407-2FF8EB92A324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148505" y="335987"/>
            <a:ext cx="1596099" cy="645022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60000" y="359641"/>
            <a:ext cx="9360360" cy="899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60000" y="1979640"/>
            <a:ext cx="9180360" cy="4679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60A2-468C-4190-A407-2FF8EB92A324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808458" y="1131386"/>
            <a:ext cx="504031" cy="486479"/>
          </a:xfrm>
        </p:spPr>
        <p:txBody>
          <a:bodyPr/>
          <a:lstStyle/>
          <a:p>
            <a:fld id="{A8164A80-27E6-4297-A51C-C600B6F5AC3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32661" y="1683288"/>
            <a:ext cx="9374981" cy="5039783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9912615" y="20999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68010" y="2519891"/>
            <a:ext cx="9737884" cy="3359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71371" y="156917"/>
            <a:ext cx="9737884" cy="2358619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08595" y="3023870"/>
            <a:ext cx="7143942" cy="1844421"/>
          </a:xfrm>
        </p:spPr>
        <p:txBody>
          <a:bodyPr anchor="t"/>
          <a:lstStyle>
            <a:lvl1pPr marL="0" indent="0" algn="ctr">
              <a:buNone/>
              <a:defRPr sz="1800" b="1" cap="all" spc="276" baseline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61290" y="7045618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68010" y="16799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60A2-468C-4190-A407-2FF8EB92A324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68010" y="2687884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704292" y="2331740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808458" y="2435895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788297" y="2424487"/>
            <a:ext cx="504031" cy="486479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164A80-27E6-4297-A51C-C600B6F5AC37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300" y="587975"/>
            <a:ext cx="8568531" cy="1679928"/>
          </a:xfrm>
        </p:spPr>
        <p:txBody>
          <a:bodyPr anchor="b"/>
          <a:lstStyle>
            <a:lvl1pPr algn="ctr">
              <a:buNone/>
              <a:defRPr sz="46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2661" y="251989"/>
            <a:ext cx="9408583" cy="836604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384396" y="7065776"/>
            <a:ext cx="3356848" cy="403183"/>
          </a:xfrm>
        </p:spPr>
        <p:txBody>
          <a:bodyPr/>
          <a:lstStyle/>
          <a:p>
            <a:fld id="{525D60A2-468C-4190-A407-2FF8EB92A324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A80-27E6-4297-A51C-C600B6F5AC3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5030479" y="1736865"/>
            <a:ext cx="9835" cy="531266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32661" y="1511935"/>
            <a:ext cx="4452276" cy="5160738"/>
          </a:xfrm>
        </p:spPr>
        <p:txBody>
          <a:bodyPr/>
          <a:lstStyle>
            <a:lvl1pPr>
              <a:defRPr sz="28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5292328" y="1511935"/>
            <a:ext cx="4452276" cy="5160738"/>
          </a:xfrm>
        </p:spPr>
        <p:txBody>
          <a:bodyPr/>
          <a:lstStyle>
            <a:lvl1pPr>
              <a:defRPr sz="28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5040313" y="2425395"/>
            <a:ext cx="0" cy="461644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10080625" cy="159593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9912615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68010" y="1511935"/>
            <a:ext cx="9737884" cy="1007957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60870" y="7045617"/>
            <a:ext cx="9737884" cy="34270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32660" y="1679928"/>
            <a:ext cx="4454027" cy="80796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400" b="1" dirty="0" smtClean="0">
                <a:solidFill>
                  <a:srgbClr val="FFFFFF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5282109" y="1679928"/>
            <a:ext cx="4455776" cy="806365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400" b="1"/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60A2-468C-4190-A407-2FF8EB92A324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36021" y="7065776"/>
            <a:ext cx="3948245" cy="403183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68010" y="1411139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68010" y="17135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32661" y="2724242"/>
            <a:ext cx="4455636" cy="4209083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5292328" y="2724242"/>
            <a:ext cx="4452276" cy="4213259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704292" y="1053853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808458" y="1158008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788297" y="1149071"/>
            <a:ext cx="504031" cy="486479"/>
          </a:xfrm>
        </p:spPr>
        <p:txBody>
          <a:bodyPr/>
          <a:lstStyle>
            <a:lvl1pPr algn="ctr">
              <a:defRPr/>
            </a:lvl1pPr>
          </a:lstStyle>
          <a:p>
            <a:fld id="{A8164A80-27E6-4297-A51C-C600B6F5AC37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60A2-468C-4190-A407-2FF8EB92A324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788297" y="1142021"/>
            <a:ext cx="504031" cy="486479"/>
          </a:xfrm>
        </p:spPr>
        <p:txBody>
          <a:bodyPr/>
          <a:lstStyle/>
          <a:p>
            <a:fld id="{A8164A80-27E6-4297-A51C-C600B6F5AC3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10080625" cy="17135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9912615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61290" y="7045618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68010" y="174712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60A2-468C-4190-A407-2FF8EB92A324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704292" y="6971700"/>
            <a:ext cx="672042" cy="48647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164A80-27E6-4297-A51C-C600B6F5AC3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68010" y="167993"/>
            <a:ext cx="9737884" cy="33598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9912615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10080625" cy="13103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68010" y="671971"/>
            <a:ext cx="3024188" cy="6467722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0026" y="1007957"/>
            <a:ext cx="2604161" cy="1091953"/>
          </a:xfrm>
        </p:spPr>
        <p:txBody>
          <a:bodyPr anchor="b">
            <a:noAutofit/>
          </a:bodyPr>
          <a:lstStyle>
            <a:lvl1pPr algn="l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20026" y="2183907"/>
            <a:ext cx="2604161" cy="4569054"/>
          </a:xfrm>
        </p:spPr>
        <p:txBody>
          <a:bodyPr/>
          <a:lstStyle>
            <a:lvl1pPr marL="0" indent="0">
              <a:spcAft>
                <a:spcPts val="1102"/>
              </a:spcAft>
              <a:buNone/>
              <a:defRPr sz="1800">
                <a:solidFill>
                  <a:srgbClr val="FFFFFF"/>
                </a:solidFill>
              </a:defRPr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68010" y="16799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68010" y="587975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444214" y="755967"/>
            <a:ext cx="6216385" cy="596374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428088" y="251989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532255" y="356145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512094" y="344736"/>
            <a:ext cx="504031" cy="486479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164A80-27E6-4297-A51C-C600B6F5AC37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64650" y="7042012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60A2-468C-4190-A407-2FF8EB92A324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32661" y="7066773"/>
            <a:ext cx="3729831" cy="403183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68010" y="587975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9912615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68010" y="167993"/>
            <a:ext cx="9737884" cy="33262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68010" y="671971"/>
            <a:ext cx="3024188" cy="6467722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68010" y="17135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428088" y="251989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532255" y="356145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512094" y="344736"/>
            <a:ext cx="504031" cy="486479"/>
          </a:xfrm>
        </p:spPr>
        <p:txBody>
          <a:bodyPr/>
          <a:lstStyle/>
          <a:p>
            <a:fld id="{A8164A80-27E6-4297-A51C-C600B6F5AC37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07705" y="5543762"/>
            <a:ext cx="6468401" cy="1343942"/>
          </a:xfrm>
        </p:spPr>
        <p:txBody>
          <a:bodyPr anchor="t">
            <a:noAutofit/>
          </a:bodyPr>
          <a:lstStyle>
            <a:lvl1pPr algn="l">
              <a:buNone/>
              <a:defRPr sz="26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307705" y="671971"/>
            <a:ext cx="6468401" cy="4703798"/>
          </a:xfrm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20026" y="1091953"/>
            <a:ext cx="2688167" cy="5795751"/>
          </a:xfrm>
        </p:spPr>
        <p:txBody>
          <a:bodyPr/>
          <a:lstStyle>
            <a:lvl1pPr marL="0" indent="0">
              <a:spcAft>
                <a:spcPts val="1102"/>
              </a:spcAft>
              <a:buFontTx/>
              <a:buNone/>
              <a:defRPr sz="1800">
                <a:solidFill>
                  <a:srgbClr val="FFFFFF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64650" y="7042012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381036" y="7060309"/>
            <a:ext cx="3356848" cy="403183"/>
          </a:xfrm>
        </p:spPr>
        <p:txBody>
          <a:bodyPr/>
          <a:lstStyle/>
          <a:p>
            <a:fld id="{525D60A2-468C-4190-A407-2FF8EB92A324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32661" y="7066773"/>
            <a:ext cx="3951605" cy="403183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1"/>
            <a:ext cx="10080625" cy="15359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9912615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64650" y="7042012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384396" y="7060309"/>
            <a:ext cx="3356848" cy="403183"/>
          </a:xfrm>
          <a:prstGeom prst="rect">
            <a:avLst/>
          </a:prstGeom>
        </p:spPr>
        <p:txBody>
          <a:bodyPr vert="horz" lIns="100794" tIns="50397" rIns="100794" bIns="50397"/>
          <a:lstStyle>
            <a:lvl1pPr algn="r" eaLnBrk="1" latinLnBrk="0" hangingPunct="1">
              <a:defRPr kumimoji="0" sz="1500">
                <a:solidFill>
                  <a:srgbClr val="FFFFFF"/>
                </a:solidFill>
              </a:defRPr>
            </a:lvl1pPr>
          </a:lstStyle>
          <a:p>
            <a:fld id="{525D60A2-468C-4190-A407-2FF8EB92A324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36021" y="7066773"/>
            <a:ext cx="3948245" cy="403183"/>
          </a:xfrm>
          <a:prstGeom prst="rect">
            <a:avLst/>
          </a:prstGeom>
        </p:spPr>
        <p:txBody>
          <a:bodyPr vert="horz" lIns="100794" tIns="50397" rIns="100794" bIns="50397"/>
          <a:lstStyle>
            <a:lvl1pPr algn="l" eaLnBrk="1" latinLnBrk="0" hangingPunct="1">
              <a:defRPr kumimoji="0" sz="13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68010" y="17135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68010" y="1407373"/>
            <a:ext cx="973788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704292" y="1053853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808458" y="1158008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788297" y="1146600"/>
            <a:ext cx="504031" cy="486479"/>
          </a:xfrm>
          <a:prstGeom prst="rect">
            <a:avLst/>
          </a:prstGeom>
        </p:spPr>
        <p:txBody>
          <a:bodyPr vert="horz" lIns="50397" tIns="50397" rIns="50397" bIns="50397" anchor="ctr">
            <a:normAutofit/>
          </a:bodyPr>
          <a:lstStyle>
            <a:lvl1pPr algn="ctr" eaLnBrk="1" latinLnBrk="0" hangingPunct="1">
              <a:defRPr kumimoji="0" sz="18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164A80-27E6-4297-A51C-C600B6F5AC37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32661" y="251989"/>
            <a:ext cx="9408583" cy="836604"/>
          </a:xfrm>
          <a:prstGeom prst="rect">
            <a:avLst/>
          </a:prstGeom>
        </p:spPr>
        <p:txBody>
          <a:bodyPr vert="horz" lIns="100794" tIns="50397" rIns="100794" bIns="50397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32661" y="1679928"/>
            <a:ext cx="9408583" cy="5070022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ctr" rtl="0" eaLnBrk="1" latinLnBrk="0" hangingPunct="1">
        <a:spcBef>
          <a:spcPct val="0"/>
        </a:spcBef>
        <a:buNone/>
        <a:defRPr kumimoji="0" sz="36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02383" indent="-302383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04766" indent="-302383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07149" indent="-251986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9532" indent="-251986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511915" indent="-251986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298" indent="-2015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0158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18269" indent="-201589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620652" indent="-201589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5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504000" y="301321"/>
            <a:ext cx="9070920" cy="390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spc="-1">
                <a:solidFill>
                  <a:srgbClr val="000000"/>
                </a:solidFill>
                <a:latin typeface="Arial"/>
                <a:ea typeface="DejaVu Sans"/>
              </a:rPr>
              <a:t>Fascismos e Segunda Guerra Mundial</a:t>
            </a:r>
            <a:endParaRPr lang="pt-BR" sz="4400" spc="-1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470160" y="1768321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3"/>
          <p:cNvSpPr/>
          <p:nvPr/>
        </p:nvSpPr>
        <p:spPr>
          <a:xfrm>
            <a:off x="360000" y="359641"/>
            <a:ext cx="9360360" cy="89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CustomShape 4"/>
          <p:cNvSpPr/>
          <p:nvPr/>
        </p:nvSpPr>
        <p:spPr>
          <a:xfrm>
            <a:off x="360000" y="1979640"/>
            <a:ext cx="9180360" cy="467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504000" y="301321"/>
            <a:ext cx="9070920" cy="390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CustomShape 2"/>
          <p:cNvSpPr/>
          <p:nvPr/>
        </p:nvSpPr>
        <p:spPr>
          <a:xfrm>
            <a:off x="470160" y="1768321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3"/>
          <p:cNvSpPr/>
          <p:nvPr/>
        </p:nvSpPr>
        <p:spPr>
          <a:xfrm>
            <a:off x="360000" y="359641"/>
            <a:ext cx="9360360" cy="89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4"/>
          <p:cNvSpPr/>
          <p:nvPr/>
        </p:nvSpPr>
        <p:spPr>
          <a:xfrm>
            <a:off x="360000" y="1979640"/>
            <a:ext cx="9180360" cy="467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TextShape 5"/>
          <p:cNvSpPr txBox="1"/>
          <p:nvPr/>
        </p:nvSpPr>
        <p:spPr>
          <a:xfrm>
            <a:off x="360000" y="359641"/>
            <a:ext cx="9360360" cy="89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t-BR" sz="4400" spc="-1">
                <a:latin typeface="Arial"/>
              </a:rPr>
              <a:t>A URSS e o fascismo</a:t>
            </a:r>
          </a:p>
        </p:txBody>
      </p:sp>
      <p:sp>
        <p:nvSpPr>
          <p:cNvPr id="135" name="TextShape 6"/>
          <p:cNvSpPr txBox="1"/>
          <p:nvPr/>
        </p:nvSpPr>
        <p:spPr>
          <a:xfrm>
            <a:off x="360000" y="1630081"/>
            <a:ext cx="9180360" cy="53787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just"/>
            <a:r>
              <a:rPr lang="pt-BR" sz="2800" spc="-1" dirty="0">
                <a:latin typeface="Times New Roman"/>
              </a:rPr>
              <a:t>“</a:t>
            </a:r>
            <a:r>
              <a:rPr lang="pt-BR" sz="2800" i="1" spc="-1" dirty="0">
                <a:latin typeface="Times New Roman"/>
              </a:rPr>
              <a:t>O espectro de uma revolução que se propagasse a partir da URSS dominou os espíritos e moldou as decisões dos estadistas ocidentais, sendo o principal argumento para conceder termos contemporizadores à Alemanha.”  (...)</a:t>
            </a:r>
            <a:endParaRPr lang="pt-BR" sz="2800" spc="-1" dirty="0">
              <a:latin typeface="Times New Roman"/>
              <a:ea typeface="Times New Roman"/>
            </a:endParaRPr>
          </a:p>
          <a:p>
            <a:pPr algn="just"/>
            <a:endParaRPr lang="pt-BR" sz="2800" i="1" spc="-1" dirty="0" smtClean="0">
              <a:latin typeface="Times New Roman"/>
            </a:endParaRPr>
          </a:p>
          <a:p>
            <a:pPr algn="just"/>
            <a:r>
              <a:rPr lang="pt-BR" sz="2800" i="1" spc="-1" dirty="0" smtClean="0">
                <a:latin typeface="Times New Roman"/>
              </a:rPr>
              <a:t>“Os </a:t>
            </a:r>
            <a:r>
              <a:rPr lang="pt-BR" sz="2800" i="1" spc="-1" dirty="0">
                <a:latin typeface="Times New Roman"/>
              </a:rPr>
              <a:t>planos de Lênin para transformar a 'guerra imperialista' numa 'guerra civil internacional' estavam longe de se constituir um sonho sem sentido. Não fosse a intervenção Ocidental na Rússia que  imobilizou os bolchevistas no momento crítico, as probabilidades de a revolução alastrar-se para o Ocidente não eram de maneira alguma desprezíveis.” </a:t>
            </a:r>
            <a:r>
              <a:rPr lang="pt-BR" sz="2800" b="1" i="1" spc="-1" dirty="0">
                <a:latin typeface="Times New Roman"/>
                <a:ea typeface="Times New Roman"/>
              </a:rPr>
              <a:t>G. </a:t>
            </a:r>
            <a:r>
              <a:rPr lang="pt-BR" sz="2800" b="1" i="1" spc="-1" dirty="0" err="1">
                <a:latin typeface="Times New Roman"/>
                <a:ea typeface="Times New Roman"/>
              </a:rPr>
              <a:t>Barraclough</a:t>
            </a:r>
            <a:endParaRPr lang="pt-BR" sz="2800" spc="-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504000" y="301321"/>
            <a:ext cx="9070920" cy="390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2"/>
          <p:cNvSpPr/>
          <p:nvPr/>
        </p:nvSpPr>
        <p:spPr>
          <a:xfrm>
            <a:off x="470160" y="1768321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CustomShape 3"/>
          <p:cNvSpPr/>
          <p:nvPr/>
        </p:nvSpPr>
        <p:spPr>
          <a:xfrm>
            <a:off x="360000" y="359641"/>
            <a:ext cx="9360360" cy="89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4"/>
          <p:cNvSpPr/>
          <p:nvPr/>
        </p:nvSpPr>
        <p:spPr>
          <a:xfrm>
            <a:off x="360000" y="1979640"/>
            <a:ext cx="9180360" cy="467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TextShape 5"/>
          <p:cNvSpPr txBox="1"/>
          <p:nvPr/>
        </p:nvSpPr>
        <p:spPr>
          <a:xfrm>
            <a:off x="360000" y="359641"/>
            <a:ext cx="9360360" cy="89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t-BR" sz="4400" spc="-1">
                <a:latin typeface="Arial"/>
              </a:rPr>
              <a:t>Totalitarismo e autoritarismo</a:t>
            </a:r>
          </a:p>
        </p:txBody>
      </p:sp>
      <p:sp>
        <p:nvSpPr>
          <p:cNvPr id="141" name="TextShape 6"/>
          <p:cNvSpPr txBox="1"/>
          <p:nvPr/>
        </p:nvSpPr>
        <p:spPr>
          <a:xfrm>
            <a:off x="360000" y="1969201"/>
            <a:ext cx="9180360" cy="47005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just"/>
            <a:r>
              <a:rPr lang="pt-BR" sz="2400" i="1" spc="-1" dirty="0">
                <a:latin typeface="Times New Roman"/>
                <a:ea typeface="Times New Roman"/>
              </a:rPr>
              <a:t>“Os políticos e teóricos da politica liberais toleram os regimes designados como autoritários, considerando que eles levaram a extremos talvez inconvenientes, embora legítimos, os valores da ordem e do respeito pela hierarquia inerentes ao liberalismo; mas recusam o direito de existência aos regimes ditos totalitários, uma categoria em que reúnem o fascismo com o comunismo soviético. </a:t>
            </a:r>
            <a:r>
              <a:rPr lang="pt-BR" sz="2400" i="1" spc="-1" dirty="0" smtClean="0">
                <a:latin typeface="Times New Roman"/>
                <a:ea typeface="Times New Roman"/>
              </a:rPr>
              <a:t>(...)</a:t>
            </a:r>
          </a:p>
          <a:p>
            <a:pPr algn="just"/>
            <a:r>
              <a:rPr lang="pt-BR" sz="2400" i="1" spc="-1" dirty="0" smtClean="0">
                <a:latin typeface="Times New Roman"/>
                <a:ea typeface="Times New Roman"/>
              </a:rPr>
              <a:t>O </a:t>
            </a:r>
            <a:r>
              <a:rPr lang="pt-BR" sz="2400" i="1" spc="-1" dirty="0">
                <a:latin typeface="Times New Roman"/>
                <a:ea typeface="Times New Roman"/>
              </a:rPr>
              <a:t>fascismo é reduzido às experiências italiana e alemã, sendo as demais variantes classificadas como regimes autoritários. O fascismo fica desestruturado como categoria  política, o que torna a história muitíssimo mais confortável da perspectiva liberal. (….)” </a:t>
            </a:r>
          </a:p>
          <a:p>
            <a:pPr algn="just"/>
            <a:r>
              <a:rPr lang="pt-BR" sz="2400" i="1" spc="-1" dirty="0">
                <a:latin typeface="Times New Roman"/>
                <a:ea typeface="Times New Roman"/>
              </a:rPr>
              <a:t>João Bernardo, </a:t>
            </a:r>
            <a:r>
              <a:rPr lang="pt-BR" sz="2400" b="1" i="1" spc="-1" dirty="0">
                <a:latin typeface="Times New Roman"/>
                <a:ea typeface="Times New Roman"/>
              </a:rPr>
              <a:t>Labirintos do fascismo</a:t>
            </a:r>
            <a:endParaRPr lang="pt-BR" sz="2400" i="1" spc="-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504000" y="301321"/>
            <a:ext cx="9070920" cy="390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CustomShape 2"/>
          <p:cNvSpPr/>
          <p:nvPr/>
        </p:nvSpPr>
        <p:spPr>
          <a:xfrm>
            <a:off x="470160" y="1768321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3"/>
          <p:cNvSpPr/>
          <p:nvPr/>
        </p:nvSpPr>
        <p:spPr>
          <a:xfrm>
            <a:off x="360000" y="359641"/>
            <a:ext cx="9360360" cy="89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CustomShape 4"/>
          <p:cNvSpPr/>
          <p:nvPr/>
        </p:nvSpPr>
        <p:spPr>
          <a:xfrm>
            <a:off x="360000" y="1979640"/>
            <a:ext cx="9180360" cy="467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TextShape 5"/>
          <p:cNvSpPr txBox="1"/>
          <p:nvPr/>
        </p:nvSpPr>
        <p:spPr>
          <a:xfrm>
            <a:off x="360000" y="359641"/>
            <a:ext cx="9360360" cy="89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t-BR" sz="4400" spc="-1">
                <a:latin typeface="Arial"/>
              </a:rPr>
              <a:t>Nascimento do fascismo italiano</a:t>
            </a:r>
          </a:p>
        </p:txBody>
      </p:sp>
      <p:sp>
        <p:nvSpPr>
          <p:cNvPr id="147" name="TextShape 6"/>
          <p:cNvSpPr txBox="1"/>
          <p:nvPr/>
        </p:nvSpPr>
        <p:spPr>
          <a:xfrm>
            <a:off x="360000" y="1629721"/>
            <a:ext cx="9180360" cy="53787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just"/>
            <a:r>
              <a:rPr lang="pt-BR" sz="2800" spc="-1" dirty="0">
                <a:latin typeface="Times New Roman"/>
                <a:ea typeface="Times New Roman"/>
              </a:rPr>
              <a:t>O fascismo nasce em março de 1919 em Milão com um programa de ataque ao liberalismo, encarnando os anseios de uma pequena-burguesia inquieta e de </a:t>
            </a:r>
            <a:r>
              <a:rPr lang="pt-BR" sz="2800" spc="-1" dirty="0" err="1">
                <a:latin typeface="Times New Roman"/>
                <a:ea typeface="Times New Roman"/>
              </a:rPr>
              <a:t>ex-combatentes</a:t>
            </a:r>
            <a:r>
              <a:rPr lang="pt-BR" sz="2800" b="1" spc="-1" dirty="0">
                <a:latin typeface="Times New Roman"/>
                <a:ea typeface="Times New Roman"/>
              </a:rPr>
              <a:t>.</a:t>
            </a:r>
            <a:r>
              <a:rPr lang="pt-BR" sz="2800" spc="-1" dirty="0">
                <a:latin typeface="Times New Roman"/>
              </a:rPr>
              <a:t> Oportunistas  e violentos, nas eleições de 1919 obteve parcos 5.000 votos</a:t>
            </a:r>
            <a:r>
              <a:rPr lang="pt-BR" sz="2800" spc="-1" dirty="0" smtClean="0">
                <a:latin typeface="Times New Roman"/>
              </a:rPr>
              <a:t>.</a:t>
            </a:r>
          </a:p>
          <a:p>
            <a:pPr algn="just"/>
            <a:r>
              <a:rPr lang="pt-BR" sz="2800" spc="-1" dirty="0" smtClean="0">
                <a:latin typeface="Times New Roman"/>
              </a:rPr>
              <a:t>Em </a:t>
            </a:r>
            <a:r>
              <a:rPr lang="pt-BR" sz="2800" spc="-1" dirty="0">
                <a:latin typeface="Times New Roman"/>
              </a:rPr>
              <a:t>1920 Mussolini transforma o movimento em organização paramilitar. Formam-se esquadrões fascistas com pequena-burguesia e marginais financiados por proprietários rurais, com o objetivo de atacar as organizações sindicais e socialistas com a conivência dos poderes de estado. Nas eleições de 1921 os fascistas entram no parlamento.</a:t>
            </a:r>
            <a:endParaRPr lang="pt-BR" sz="2800" spc="-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504000" y="301321"/>
            <a:ext cx="9070920" cy="390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CustomShape 2"/>
          <p:cNvSpPr/>
          <p:nvPr/>
        </p:nvSpPr>
        <p:spPr>
          <a:xfrm>
            <a:off x="470160" y="1768321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CustomShape 3"/>
          <p:cNvSpPr/>
          <p:nvPr/>
        </p:nvSpPr>
        <p:spPr>
          <a:xfrm>
            <a:off x="360000" y="359641"/>
            <a:ext cx="9360360" cy="89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CustomShape 4"/>
          <p:cNvSpPr/>
          <p:nvPr/>
        </p:nvSpPr>
        <p:spPr>
          <a:xfrm>
            <a:off x="360000" y="1979640"/>
            <a:ext cx="9180360" cy="467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TextShape 5"/>
          <p:cNvSpPr txBox="1"/>
          <p:nvPr/>
        </p:nvSpPr>
        <p:spPr>
          <a:xfrm>
            <a:off x="360000" y="359641"/>
            <a:ext cx="9360360" cy="89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t-BR" sz="4400" spc="-1">
                <a:latin typeface="Arial"/>
              </a:rPr>
              <a:t>O fascismo como categoria geral</a:t>
            </a:r>
          </a:p>
        </p:txBody>
      </p:sp>
      <p:sp>
        <p:nvSpPr>
          <p:cNvPr id="153" name="TextShape 6"/>
          <p:cNvSpPr txBox="1"/>
          <p:nvPr/>
        </p:nvSpPr>
        <p:spPr>
          <a:xfrm>
            <a:off x="360000" y="1979640"/>
            <a:ext cx="9180360" cy="4679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latin typeface="Arial"/>
              </a:rPr>
              <a:t>O novo </a:t>
            </a:r>
            <a:r>
              <a:rPr lang="pt-BR" sz="3200" spc="-1" dirty="0" smtClean="0">
                <a:latin typeface="Arial"/>
              </a:rPr>
              <a:t>estado e nova </a:t>
            </a:r>
            <a:r>
              <a:rPr lang="pt-BR" sz="3200" spc="-1" dirty="0">
                <a:latin typeface="Arial"/>
              </a:rPr>
              <a:t>estrutura econômica?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latin typeface="Arial"/>
              </a:rPr>
              <a:t>O estilo de organização:</a:t>
            </a:r>
          </a:p>
          <a:p>
            <a:pPr marL="673130" lvl="1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latin typeface="Arial"/>
              </a:rPr>
              <a:t>- desfiles paramilitares</a:t>
            </a:r>
          </a:p>
          <a:p>
            <a:pPr marL="673130" lvl="1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latin typeface="Arial"/>
              </a:rPr>
              <a:t>- tentativas de mobilização de massas</a:t>
            </a:r>
          </a:p>
          <a:p>
            <a:pPr marL="673130" lvl="1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latin typeface="Arial"/>
              </a:rPr>
              <a:t>- uso da violência</a:t>
            </a:r>
          </a:p>
          <a:p>
            <a:pPr marL="673130" lvl="1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latin typeface="Arial"/>
              </a:rPr>
              <a:t>- visão orgânica de sociedade</a:t>
            </a:r>
          </a:p>
          <a:p>
            <a:pPr marL="673130" lvl="1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latin typeface="Arial"/>
              </a:rPr>
              <a:t>- exaltação da juventude</a:t>
            </a:r>
          </a:p>
          <a:p>
            <a:pPr marL="673130" lvl="1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latin typeface="Arial"/>
              </a:rPr>
              <a:t>- direção pessoal e autoritária</a:t>
            </a:r>
          </a:p>
          <a:p>
            <a:pPr marL="673130" lvl="1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latin typeface="Arial"/>
              </a:rPr>
              <a:t>- corporativismo sindical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504000" y="301321"/>
            <a:ext cx="9070920" cy="390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CustomShape 2"/>
          <p:cNvSpPr/>
          <p:nvPr/>
        </p:nvSpPr>
        <p:spPr>
          <a:xfrm>
            <a:off x="470160" y="1768321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3"/>
          <p:cNvSpPr/>
          <p:nvPr/>
        </p:nvSpPr>
        <p:spPr>
          <a:xfrm>
            <a:off x="360000" y="359641"/>
            <a:ext cx="9360360" cy="89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CustomShape 4"/>
          <p:cNvSpPr/>
          <p:nvPr/>
        </p:nvSpPr>
        <p:spPr>
          <a:xfrm>
            <a:off x="360000" y="1979640"/>
            <a:ext cx="9180360" cy="467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TextShape 5"/>
          <p:cNvSpPr txBox="1"/>
          <p:nvPr/>
        </p:nvSpPr>
        <p:spPr>
          <a:xfrm>
            <a:off x="360000" y="359641"/>
            <a:ext cx="9360360" cy="89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t-BR" sz="4400" spc="-1">
                <a:latin typeface="Arial"/>
              </a:rPr>
              <a:t>Teoria explicativas do fascismo</a:t>
            </a:r>
          </a:p>
        </p:txBody>
      </p:sp>
      <p:sp>
        <p:nvSpPr>
          <p:cNvPr id="159" name="TextShape 6"/>
          <p:cNvSpPr txBox="1"/>
          <p:nvPr/>
        </p:nvSpPr>
        <p:spPr>
          <a:xfrm>
            <a:off x="360000" y="1378080"/>
            <a:ext cx="9180360" cy="5883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 smtClean="0">
                <a:latin typeface="Arial"/>
              </a:rPr>
              <a:t> </a:t>
            </a:r>
            <a:r>
              <a:rPr lang="pt-BR" sz="2800" spc="-1" dirty="0">
                <a:latin typeface="Arial"/>
              </a:rPr>
              <a:t>Agente violento e ditatorial do estado burguês 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 smtClean="0">
                <a:latin typeface="Arial"/>
              </a:rPr>
              <a:t> </a:t>
            </a:r>
            <a:r>
              <a:rPr lang="pt-BR" sz="2800" spc="-1" dirty="0">
                <a:latin typeface="Arial"/>
              </a:rPr>
              <a:t>Forma bonapartista do século XX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 smtClean="0">
                <a:latin typeface="Arial"/>
              </a:rPr>
              <a:t> </a:t>
            </a:r>
            <a:r>
              <a:rPr lang="pt-BR" sz="2800" spc="-1" dirty="0">
                <a:latin typeface="Arial"/>
              </a:rPr>
              <a:t>Expressão da radicalismo da classe média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 smtClean="0">
                <a:latin typeface="Arial"/>
              </a:rPr>
              <a:t> </a:t>
            </a:r>
            <a:r>
              <a:rPr lang="pt-BR" sz="2800" spc="-1" dirty="0">
                <a:latin typeface="Arial"/>
              </a:rPr>
              <a:t>Produto de histórias nacionais excepcionais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 smtClean="0">
                <a:latin typeface="Arial"/>
              </a:rPr>
              <a:t> </a:t>
            </a:r>
            <a:r>
              <a:rPr lang="pt-BR" sz="2800" spc="-1" dirty="0">
                <a:latin typeface="Arial"/>
              </a:rPr>
              <a:t>Fruto da crise cultural e moral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 smtClean="0">
                <a:latin typeface="Arial"/>
              </a:rPr>
              <a:t> </a:t>
            </a:r>
            <a:r>
              <a:rPr lang="pt-BR" sz="2800" spc="-1" dirty="0">
                <a:latin typeface="Arial"/>
              </a:rPr>
              <a:t>Fenômeno </a:t>
            </a:r>
            <a:r>
              <a:rPr lang="pt-BR" sz="2800" spc="-1" dirty="0" smtClean="0">
                <a:latin typeface="Arial"/>
              </a:rPr>
              <a:t>meta-político </a:t>
            </a:r>
            <a:r>
              <a:rPr lang="pt-BR" sz="2800" spc="-1" dirty="0">
                <a:latin typeface="Arial"/>
              </a:rPr>
              <a:t>excepcional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 smtClean="0">
                <a:latin typeface="Arial"/>
              </a:rPr>
              <a:t> </a:t>
            </a:r>
            <a:r>
              <a:rPr lang="pt-BR" sz="2800" spc="-1" dirty="0">
                <a:latin typeface="Arial"/>
              </a:rPr>
              <a:t>Relacionado a impulsos psicossociais neuróticos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 smtClean="0">
                <a:latin typeface="Arial"/>
              </a:rPr>
              <a:t> </a:t>
            </a:r>
            <a:r>
              <a:rPr lang="pt-BR" sz="2800" spc="-1" dirty="0">
                <a:latin typeface="Arial"/>
              </a:rPr>
              <a:t>Resultado da ascensão das massas amorfas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 smtClean="0">
                <a:latin typeface="Arial"/>
              </a:rPr>
              <a:t> </a:t>
            </a:r>
            <a:r>
              <a:rPr lang="pt-BR" sz="2800" spc="-1" dirty="0">
                <a:latin typeface="Arial"/>
              </a:rPr>
              <a:t>Manifestação do totalitarismo do século XX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 smtClean="0">
                <a:latin typeface="Arial"/>
              </a:rPr>
              <a:t> </a:t>
            </a:r>
            <a:r>
              <a:rPr lang="pt-BR" sz="2800" spc="-1" dirty="0">
                <a:latin typeface="Arial"/>
              </a:rPr>
              <a:t>Resistência à modernização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 smtClean="0">
                <a:latin typeface="Arial"/>
              </a:rPr>
              <a:t> </a:t>
            </a:r>
            <a:r>
              <a:rPr lang="pt-BR" sz="2800" spc="-1" dirty="0">
                <a:latin typeface="Arial"/>
              </a:rPr>
              <a:t>Fase do crescimento econômico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 smtClean="0">
                <a:latin typeface="Arial"/>
              </a:rPr>
              <a:t> Negadores </a:t>
            </a:r>
            <a:r>
              <a:rPr lang="pt-BR" sz="2800" spc="-1" dirty="0">
                <a:latin typeface="Arial"/>
              </a:rPr>
              <a:t>de uma definição geral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504000" y="301321"/>
            <a:ext cx="9070920" cy="390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CustomShape 2"/>
          <p:cNvSpPr/>
          <p:nvPr/>
        </p:nvSpPr>
        <p:spPr>
          <a:xfrm>
            <a:off x="470160" y="1768321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" name="CustomShape 3"/>
          <p:cNvSpPr/>
          <p:nvPr/>
        </p:nvSpPr>
        <p:spPr>
          <a:xfrm>
            <a:off x="360000" y="359641"/>
            <a:ext cx="9360360" cy="89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4"/>
          <p:cNvSpPr/>
          <p:nvPr/>
        </p:nvSpPr>
        <p:spPr>
          <a:xfrm>
            <a:off x="360000" y="1979640"/>
            <a:ext cx="9180360" cy="467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TextShape 5"/>
          <p:cNvSpPr txBox="1"/>
          <p:nvPr/>
        </p:nvSpPr>
        <p:spPr>
          <a:xfrm>
            <a:off x="360000" y="359641"/>
            <a:ext cx="9360360" cy="89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t-BR" sz="4400" spc="-1">
                <a:latin typeface="Arial"/>
              </a:rPr>
              <a:t>Variantes do fascismo</a:t>
            </a:r>
          </a:p>
        </p:txBody>
      </p:sp>
      <p:sp>
        <p:nvSpPr>
          <p:cNvPr id="165" name="TextShape 6"/>
          <p:cNvSpPr txBox="1"/>
          <p:nvPr/>
        </p:nvSpPr>
        <p:spPr>
          <a:xfrm>
            <a:off x="360000" y="1979640"/>
            <a:ext cx="9180360" cy="4679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latin typeface="Arial"/>
              </a:rPr>
              <a:t>As variantes nacionais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latin typeface="Arial"/>
              </a:rPr>
              <a:t>Os subtipos de fascismos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latin typeface="Arial"/>
              </a:rPr>
              <a:t>Movimentos e regimes fascistas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latin typeface="Arial"/>
              </a:rPr>
              <a:t>Sete tipos </a:t>
            </a:r>
            <a:r>
              <a:rPr lang="pt-BR" sz="3200" spc="-1" dirty="0" smtClean="0">
                <a:latin typeface="Arial"/>
              </a:rPr>
              <a:t>gerais de fascismo</a:t>
            </a:r>
            <a:endParaRPr lang="pt-BR" sz="3200" spc="-1" dirty="0">
              <a:latin typeface="Arial"/>
            </a:endParaRP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latin typeface="Arial"/>
              </a:rPr>
              <a:t>Principais variáveis do fascismo: culturais, politicas e sociais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latin typeface="Arial"/>
              </a:rPr>
              <a:t>O nazismo e o irracionalismo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latin typeface="Arial"/>
              </a:rPr>
              <a:t>O fascismo japonês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504000" y="301321"/>
            <a:ext cx="9070920" cy="390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CustomShape 2"/>
          <p:cNvSpPr/>
          <p:nvPr/>
        </p:nvSpPr>
        <p:spPr>
          <a:xfrm>
            <a:off x="470160" y="1768321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CustomShape 3"/>
          <p:cNvSpPr/>
          <p:nvPr/>
        </p:nvSpPr>
        <p:spPr>
          <a:xfrm>
            <a:off x="360000" y="359641"/>
            <a:ext cx="9360360" cy="89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4"/>
          <p:cNvSpPr/>
          <p:nvPr/>
        </p:nvSpPr>
        <p:spPr>
          <a:xfrm>
            <a:off x="360000" y="1979640"/>
            <a:ext cx="9180360" cy="467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TextShape 5"/>
          <p:cNvSpPr txBox="1"/>
          <p:nvPr/>
        </p:nvSpPr>
        <p:spPr>
          <a:xfrm>
            <a:off x="360000" y="359641"/>
            <a:ext cx="9360360" cy="89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t-BR" sz="4400" spc="-1">
                <a:latin typeface="Arial"/>
              </a:rPr>
              <a:t>A luta anti-fascista</a:t>
            </a:r>
          </a:p>
        </p:txBody>
      </p:sp>
      <p:sp>
        <p:nvSpPr>
          <p:cNvPr id="171" name="TextShape 6"/>
          <p:cNvSpPr txBox="1"/>
          <p:nvPr/>
        </p:nvSpPr>
        <p:spPr>
          <a:xfrm>
            <a:off x="360000" y="1979640"/>
            <a:ext cx="9180360" cy="4679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latin typeface="Arial"/>
              </a:rPr>
              <a:t>A ascensão de Hitler e a esquerda alemã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latin typeface="Arial"/>
              </a:rPr>
              <a:t>O integralismo brasileira e a frente única antifascista de São Paulo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latin typeface="Arial"/>
              </a:rPr>
              <a:t>A revolução espanhola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latin typeface="Arial"/>
              </a:rPr>
              <a:t>Os processo de Moscou e o terror stalinista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>
                <a:latin typeface="Arial"/>
              </a:rPr>
              <a:t>A </a:t>
            </a:r>
            <a:r>
              <a:rPr lang="pt-BR" sz="3200" spc="-1" dirty="0" err="1">
                <a:latin typeface="Arial"/>
              </a:rPr>
              <a:t>IIIª</a:t>
            </a:r>
            <a:r>
              <a:rPr lang="pt-BR" sz="3200" spc="-1" dirty="0">
                <a:latin typeface="Arial"/>
              </a:rPr>
              <a:t> Internacional e o fascismo: do esquerdismo à Frentes Populares </a:t>
            </a:r>
            <a:endParaRPr lang="pt-BR" sz="3200" spc="-1" dirty="0" smtClean="0">
              <a:latin typeface="Arial"/>
            </a:endParaRPr>
          </a:p>
          <a:p>
            <a:pPr marL="673130" lvl="1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 smtClean="0">
                <a:latin typeface="Arial"/>
              </a:rPr>
              <a:t>França</a:t>
            </a:r>
          </a:p>
          <a:p>
            <a:pPr marL="673130" lvl="1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spc="-1" dirty="0" smtClean="0">
                <a:latin typeface="Arial"/>
              </a:rPr>
              <a:t>Chile </a:t>
            </a:r>
            <a:endParaRPr lang="pt-BR" sz="3200" spc="-1" dirty="0">
              <a:latin typeface="Arial"/>
            </a:endParaRPr>
          </a:p>
          <a:p>
            <a:pPr algn="ctr"/>
            <a:r>
              <a:rPr lang="pt-BR" sz="3200" spc="-1" dirty="0">
                <a:latin typeface="Arial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504000" y="301321"/>
            <a:ext cx="9070920" cy="390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" name="CustomShape 2"/>
          <p:cNvSpPr/>
          <p:nvPr/>
        </p:nvSpPr>
        <p:spPr>
          <a:xfrm>
            <a:off x="470160" y="1768321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3"/>
          <p:cNvSpPr/>
          <p:nvPr/>
        </p:nvSpPr>
        <p:spPr>
          <a:xfrm>
            <a:off x="360000" y="359641"/>
            <a:ext cx="9360360" cy="89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CustomShape 4"/>
          <p:cNvSpPr/>
          <p:nvPr/>
        </p:nvSpPr>
        <p:spPr>
          <a:xfrm>
            <a:off x="360000" y="1979640"/>
            <a:ext cx="9180360" cy="467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TextShape 5"/>
          <p:cNvSpPr txBox="1"/>
          <p:nvPr/>
        </p:nvSpPr>
        <p:spPr>
          <a:xfrm>
            <a:off x="360000" y="359641"/>
            <a:ext cx="9360360" cy="89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t-BR" sz="4400" spc="-1">
                <a:latin typeface="Arial"/>
              </a:rPr>
              <a:t>A Segunda Guerra</a:t>
            </a:r>
          </a:p>
        </p:txBody>
      </p:sp>
      <p:sp>
        <p:nvSpPr>
          <p:cNvPr id="177" name="TextShape 6"/>
          <p:cNvSpPr txBox="1"/>
          <p:nvPr/>
        </p:nvSpPr>
        <p:spPr>
          <a:xfrm>
            <a:off x="360000" y="1830240"/>
            <a:ext cx="9180360" cy="4978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>
                <a:latin typeface="Arial"/>
              </a:rPr>
              <a:t>Antecedentes gerais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>
                <a:latin typeface="Arial"/>
              </a:rPr>
              <a:t>O início da guerra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>
                <a:latin typeface="Arial"/>
              </a:rPr>
              <a:t>A invasão da URSS pela Alemanha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>
                <a:latin typeface="Arial"/>
              </a:rPr>
              <a:t>A expansão japonesa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>
                <a:latin typeface="Arial"/>
              </a:rPr>
              <a:t>Os EUA e a guerra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 smtClean="0">
                <a:latin typeface="Arial"/>
              </a:rPr>
              <a:t>A ocupação </a:t>
            </a:r>
            <a:r>
              <a:rPr lang="pt-BR" sz="2800" spc="-1" dirty="0">
                <a:latin typeface="Arial"/>
              </a:rPr>
              <a:t>alemã e </a:t>
            </a:r>
            <a:r>
              <a:rPr lang="pt-BR" sz="2800" spc="-1" dirty="0" smtClean="0">
                <a:latin typeface="Arial"/>
              </a:rPr>
              <a:t>barbárie nazista</a:t>
            </a:r>
            <a:endParaRPr lang="pt-BR" sz="2800" spc="-1" dirty="0">
              <a:latin typeface="Arial"/>
            </a:endParaRP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>
                <a:latin typeface="Arial"/>
              </a:rPr>
              <a:t>1943 e a virada: o papel da URSS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>
                <a:latin typeface="Arial"/>
              </a:rPr>
              <a:t>A onda revolucionária e a resistência popular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>
                <a:latin typeface="Arial"/>
              </a:rPr>
              <a:t>O Brasil e a Segunda Guerra</a:t>
            </a:r>
          </a:p>
          <a:p>
            <a:pPr marL="215978" indent="-215978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spc="-1" dirty="0">
                <a:latin typeface="Arial"/>
              </a:rPr>
              <a:t>A fase final da guerra e a modelagem de um novo sistema político internacional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302</TotalTime>
  <Words>589</Words>
  <Application>Microsoft Office PowerPoint</Application>
  <PresentationFormat>Personalizar</PresentationFormat>
  <Paragraphs>63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Cívico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Everaldo de Oliveira Andrade</dc:creator>
  <cp:lastModifiedBy>Everaldo de Oliveira Andrade</cp:lastModifiedBy>
  <cp:revision>22</cp:revision>
  <dcterms:created xsi:type="dcterms:W3CDTF">2016-10-13T10:59:35Z</dcterms:created>
  <dcterms:modified xsi:type="dcterms:W3CDTF">2017-09-21T21:17:00Z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19</vt:i4>
  </property>
</Properties>
</file>