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3" r:id="rId3"/>
    <p:sldId id="296" r:id="rId4"/>
    <p:sldId id="259" r:id="rId5"/>
    <p:sldId id="297" r:id="rId6"/>
    <p:sldId id="267" r:id="rId7"/>
    <p:sldId id="272" r:id="rId8"/>
    <p:sldId id="284" r:id="rId9"/>
    <p:sldId id="288" r:id="rId10"/>
    <p:sldId id="275" r:id="rId11"/>
    <p:sldId id="268" r:id="rId12"/>
    <p:sldId id="285" r:id="rId13"/>
    <p:sldId id="286" r:id="rId14"/>
    <p:sldId id="273" r:id="rId15"/>
    <p:sldId id="276" r:id="rId16"/>
    <p:sldId id="277" r:id="rId17"/>
    <p:sldId id="274" r:id="rId18"/>
    <p:sldId id="300" r:id="rId19"/>
    <p:sldId id="301" r:id="rId20"/>
    <p:sldId id="298" r:id="rId21"/>
    <p:sldId id="287" r:id="rId22"/>
    <p:sldId id="278" r:id="rId23"/>
    <p:sldId id="295" r:id="rId24"/>
    <p:sldId id="279" r:id="rId25"/>
    <p:sldId id="280" r:id="rId26"/>
    <p:sldId id="281" r:id="rId27"/>
    <p:sldId id="299" r:id="rId28"/>
    <p:sldId id="27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567A7-97B7-40AE-A437-3519047C1A00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32E12-305C-4496-827A-EE66B7F3F1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8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2DBAF-8B97-42C8-B7CB-8C9780753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F2CF2F-447C-4D0A-B92F-B2A93790C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077F48-D086-4259-8C9D-B7349919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B38A81-C4A5-424C-9E8F-6B5253D3A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2BCE59-B146-4AFC-B885-C2C5F490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1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54553-A576-4606-A700-4D696682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5EC665-B561-496C-9BF8-5A0C22335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A4EFC2-E796-4BD1-A516-54DE2B5EE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BCD3C2-B5DA-434A-90B0-3A3A4DB8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2CE4C2-302D-4187-9FF7-0EB45666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5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2F00A5-573F-4335-84AD-D747E3EB1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0BB4D0-C1DB-49B2-A4A4-A1B28BF48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37D0C4-B8AA-4683-A809-41B906E77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C90C77-E49F-468E-870E-7FCED89D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174086-C34E-47C1-9AF2-6142CE19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3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60207-98FD-4FA7-9EA8-2902C358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CD13AA-7F8B-45EB-885A-BF30454F6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A04A09-2648-4B4E-ADA8-8FC98715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78824E-7A6E-4C11-8623-B045522A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0C9D8A-CC4B-4B67-80E6-267D2CC4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5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CE04D-C5AC-46ED-A4F7-76BA39CA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B86A32-37EE-4FD7-AB92-A926C757B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C7F5AB-CCD9-4E5A-B5BF-B8F62160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815374-847B-41F6-BB96-2CB21BB7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4D8DE9-1FD0-4700-9F57-61E7B156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0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EA110-F6AB-400A-9862-87332F900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017E32-CC76-4771-A6B8-36611FB49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8D7266-FB54-4D5C-98C0-DD471C7C3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DDF502-7701-4A0A-9B81-F7907388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0F6D1A-973F-488C-97F8-CCF662E3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0E80BF-433C-4BBE-9FD3-92F972DC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1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DF215-B5B0-44EE-A3A9-4189C060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00AECA-46C0-4ADB-A3EF-2BDA4EE31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67D34B-7047-401B-8844-3540869AC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90D9D1-F878-442A-8813-146535384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FB7F3EC-7468-4AC7-BF70-8A21931CD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9806BED-E22B-4E60-A8AB-25F8B468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9A13CA8-B693-41BC-9BDE-E468C11B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DA472D7-4114-43FD-8FF8-388B9542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0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A3A0B-9D1F-4641-868F-176124B5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7EA83E8-C13D-4E04-A9EC-0099EF652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E1ADB94-EF67-47B3-884E-D5D9C111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D77893-6FB3-4488-A4B6-6332FD47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0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B521EC1-F571-4D70-812A-4A532186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769B9B-ADD5-4176-8E7A-8238989B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576F40-3F67-42CB-B66B-6DE94323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8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35A86-A3B1-4A0C-A19D-E64C13DC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ED63F7-5E4B-4FE8-9A75-D0AA2A6A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745A9B-AB0E-482B-BD7C-D17E06B88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6CF4D7-0278-433D-B916-ECC8CEFF1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B9BAE2-EB35-43CE-8A41-6137F1FE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E918FD-0972-4659-9404-365B9DCC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2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2421E-8D1F-4383-A4FC-32DA0684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E57E5C8-D11F-4F24-8DE6-9C2E5621E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CB1B59-B31B-4C5E-8733-D06F89453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B12B2B-D969-48F4-9D8E-5CD4C53B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F38955-8CE2-4D8C-AE92-AAAAB57D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4450B9-D23F-4CCB-B55E-EB14127E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6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35ADC2B-FDD5-4C71-BE86-C1BA2590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6D0AD4-1ED5-4E9E-8CB0-CCD001FC7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216E0A-0C42-4A16-8F41-52528E363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750F5-EB39-46CC-B87B-F1E73367D3ED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DB3147-B398-4577-8877-8E22FF426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11B0FB-FE2F-4C24-9FA6-ECE2BE224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1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8.png"/><Relationship Id="rId10" Type="http://schemas.openxmlformats.org/officeDocument/2006/relationships/image" Target="../media/image180.png"/><Relationship Id="rId4" Type="http://schemas.openxmlformats.org/officeDocument/2006/relationships/image" Target="../media/image8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6.png"/><Relationship Id="rId7" Type="http://schemas.openxmlformats.org/officeDocument/2006/relationships/image" Target="../media/image38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4" Type="http://schemas.openxmlformats.org/officeDocument/2006/relationships/image" Target="../media/image3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1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3DB6CE-B855-4AD2-8FB5-3C271542C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3261C1C-16C2-417C-BB1A-208430341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4574" r="10094" b="1"/>
          <a:stretch/>
        </p:blipFill>
        <p:spPr>
          <a:xfrm>
            <a:off x="-24" y="-3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04BB050-070E-42D8-A55F-51A4BB579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3157"/>
            <a:ext cx="4797354" cy="3103030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 dirty="0"/>
              <a:t>Introdu</a:t>
            </a:r>
            <a:r>
              <a:rPr lang="pt-BR" sz="4400" b="1" dirty="0"/>
              <a:t>ção à Mecânica dos Sólidos (LOM3081)</a:t>
            </a:r>
            <a:endParaRPr lang="en-US" sz="4400" b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872E067-B760-4BFA-B540-F5524BE5D7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3" r="7730" b="2"/>
          <a:stretch/>
        </p:blipFill>
        <p:spPr>
          <a:xfrm>
            <a:off x="5710839" y="10"/>
            <a:ext cx="6481158" cy="4216177"/>
          </a:xfrm>
          <a:custGeom>
            <a:avLst/>
            <a:gdLst/>
            <a:ahLst/>
            <a:cxnLst/>
            <a:rect l="l" t="t" r="r" b="b"/>
            <a:pathLst>
              <a:path w="6481158" h="4216187">
                <a:moveTo>
                  <a:pt x="159680" y="0"/>
                </a:moveTo>
                <a:lnTo>
                  <a:pt x="6481158" y="0"/>
                </a:lnTo>
                <a:lnTo>
                  <a:pt x="6481158" y="4216187"/>
                </a:lnTo>
                <a:lnTo>
                  <a:pt x="629980" y="4216187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</p:pic>
      <p:pic>
        <p:nvPicPr>
          <p:cNvPr id="11" name="Imagem 10" descr="Desenho de corrente&#10;&#10;Descrição gerada automaticamente com confiança baixa">
            <a:extLst>
              <a:ext uri="{FF2B5EF4-FFF2-40B4-BE49-F238E27FC236}">
                <a16:creationId xmlns:a16="http://schemas.microsoft.com/office/drawing/2014/main" id="{8C4D4660-5A03-40A2-8E76-C28BE42914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" b="5"/>
          <a:stretch/>
        </p:blipFill>
        <p:spPr>
          <a:xfrm>
            <a:off x="5078138" y="4323898"/>
            <a:ext cx="4101827" cy="2534102"/>
          </a:xfrm>
          <a:custGeom>
            <a:avLst/>
            <a:gdLst/>
            <a:ahLst/>
            <a:cxnLst/>
            <a:rect l="l" t="t" r="r" b="b"/>
            <a:pathLst>
              <a:path w="4101827" h="2534102">
                <a:moveTo>
                  <a:pt x="1237396" y="0"/>
                </a:moveTo>
                <a:lnTo>
                  <a:pt x="4101827" y="0"/>
                </a:lnTo>
                <a:lnTo>
                  <a:pt x="4101827" y="2534102"/>
                </a:lnTo>
                <a:lnTo>
                  <a:pt x="0" y="2534102"/>
                </a:lnTo>
                <a:lnTo>
                  <a:pt x="21866" y="2503631"/>
                </a:lnTo>
                <a:cubicBezTo>
                  <a:pt x="198424" y="2253521"/>
                  <a:pt x="293791" y="2086461"/>
                  <a:pt x="295356" y="2078512"/>
                </a:cubicBezTo>
                <a:cubicBezTo>
                  <a:pt x="324070" y="1929470"/>
                  <a:pt x="404358" y="1848602"/>
                  <a:pt x="476494" y="1754977"/>
                </a:cubicBezTo>
                <a:cubicBezTo>
                  <a:pt x="539304" y="1672931"/>
                  <a:pt x="606320" y="1585980"/>
                  <a:pt x="629662" y="1466193"/>
                </a:cubicBezTo>
                <a:cubicBezTo>
                  <a:pt x="660486" y="1307325"/>
                  <a:pt x="563420" y="1455147"/>
                  <a:pt x="542839" y="1401940"/>
                </a:cubicBezTo>
                <a:cubicBezTo>
                  <a:pt x="578841" y="1314777"/>
                  <a:pt x="636193" y="1228627"/>
                  <a:pt x="649254" y="1136180"/>
                </a:cubicBezTo>
                <a:cubicBezTo>
                  <a:pt x="695846" y="801928"/>
                  <a:pt x="810580" y="538800"/>
                  <a:pt x="987553" y="313308"/>
                </a:cubicBezTo>
                <a:cubicBezTo>
                  <a:pt x="1038303" y="248170"/>
                  <a:pt x="1069946" y="145770"/>
                  <a:pt x="1141096" y="112922"/>
                </a:cubicBezTo>
                <a:cubicBezTo>
                  <a:pt x="1175680" y="97203"/>
                  <a:pt x="1199891" y="73126"/>
                  <a:pt x="1217455" y="43683"/>
                </a:cubicBezTo>
                <a:close/>
              </a:path>
            </a:pathLst>
          </a:cu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10C70F12-2601-405F-9402-519966170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385734"/>
            <a:ext cx="4797354" cy="1481799"/>
          </a:xfrm>
        </p:spPr>
        <p:txBody>
          <a:bodyPr>
            <a:normAutofit/>
          </a:bodyPr>
          <a:lstStyle/>
          <a:p>
            <a:pPr algn="l"/>
            <a:r>
              <a:rPr lang="pt-BR" b="1" dirty="0"/>
              <a:t>Prof. Dr. João Paulo Pascon</a:t>
            </a:r>
          </a:p>
          <a:p>
            <a:pPr algn="l"/>
            <a:r>
              <a:rPr lang="pt-BR" b="1" dirty="0"/>
              <a:t>DEMAR / EEL / USP</a:t>
            </a:r>
            <a:endParaRPr lang="en-US" b="1" dirty="0"/>
          </a:p>
        </p:txBody>
      </p:sp>
      <p:pic>
        <p:nvPicPr>
          <p:cNvPr id="13" name="Imagem 12" descr="Imagem em branco e preto&#10;&#10;Descrição gerada automaticamente com confiança baixa">
            <a:extLst>
              <a:ext uri="{FF2B5EF4-FFF2-40B4-BE49-F238E27FC236}">
                <a16:creationId xmlns:a16="http://schemas.microsoft.com/office/drawing/2014/main" id="{5B142DAA-F520-4BC2-A932-FFAA89732D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35" r="24019" b="2"/>
          <a:stretch/>
        </p:blipFill>
        <p:spPr>
          <a:xfrm>
            <a:off x="9307676" y="4323902"/>
            <a:ext cx="2884327" cy="25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72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1.1. Tensão normal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639"/>
            <a:ext cx="10515600" cy="41862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Definição de tensão normal (média):</a:t>
            </a:r>
            <a:endParaRPr lang="en-US" sz="24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4D84CAC-8B51-49C7-A075-6755267F4F93}"/>
                  </a:ext>
                </a:extLst>
              </p:cNvPr>
              <p:cNvSpPr txBox="1"/>
              <p:nvPr/>
            </p:nvSpPr>
            <p:spPr>
              <a:xfrm>
                <a:off x="1851880" y="2584477"/>
                <a:ext cx="2334039" cy="1185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4D84CAC-8B51-49C7-A075-6755267F4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880" y="2584477"/>
                <a:ext cx="2334039" cy="11850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36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1.1. Tensão normal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Para a barra do Exemplo 0.1, determinar a tensão normal (média) nos segmentos, considerando um diâmetro uniforme de 25,4 mm.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69E24480-909E-407E-B262-5E85DA31A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519172"/>
            <a:ext cx="4000279" cy="90982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13E5BB7-8FCC-4592-92C0-C8B91F3A83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001" y="3779240"/>
            <a:ext cx="4000279" cy="13758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949A576F-EF3A-4969-A847-1FBC4D0BCED6}"/>
                  </a:ext>
                </a:extLst>
              </p:cNvPr>
              <p:cNvSpPr txBox="1"/>
              <p:nvPr/>
            </p:nvSpPr>
            <p:spPr>
              <a:xfrm>
                <a:off x="6096000" y="2528824"/>
                <a:ext cx="2334039" cy="604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num>
                      <m:den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den>
                    </m:f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949A576F-EF3A-4969-A847-1FBC4D0BC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528824"/>
                <a:ext cx="2334039" cy="6048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07E34B7-2CF3-4F56-BF8F-F5886A0F285D}"/>
                  </a:ext>
                </a:extLst>
              </p:cNvPr>
              <p:cNvSpPr txBox="1"/>
              <p:nvPr/>
            </p:nvSpPr>
            <p:spPr>
              <a:xfrm>
                <a:off x="6417173" y="3235551"/>
                <a:ext cx="3738880" cy="7920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0,0254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=69073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𝑘𝑃𝑎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07E34B7-2CF3-4F56-BF8F-F5886A0F2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173" y="3235551"/>
                <a:ext cx="3738880" cy="7920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81E2BCA-57BC-4DA3-A424-A0D61013E686}"/>
                  </a:ext>
                </a:extLst>
              </p:cNvPr>
              <p:cNvSpPr txBox="1"/>
              <p:nvPr/>
            </p:nvSpPr>
            <p:spPr>
              <a:xfrm>
                <a:off x="6417173" y="4069638"/>
                <a:ext cx="3738880" cy="7920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0,0254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=19735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𝑘𝑃𝑎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81E2BCA-57BC-4DA3-A424-A0D61013E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173" y="4069638"/>
                <a:ext cx="3738880" cy="7920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420A0CE0-E751-4410-B8DA-74ECF0EEE310}"/>
                  </a:ext>
                </a:extLst>
              </p:cNvPr>
              <p:cNvSpPr txBox="1"/>
              <p:nvPr/>
            </p:nvSpPr>
            <p:spPr>
              <a:xfrm>
                <a:off x="6417173" y="4903661"/>
                <a:ext cx="3738880" cy="7920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0,0254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=59206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𝑘𝑃𝑎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420A0CE0-E751-4410-B8DA-74ECF0EEE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173" y="4903661"/>
                <a:ext cx="3738880" cy="7920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FE7E1724-CA98-4280-932F-6E5CEF077F2F}"/>
                  </a:ext>
                </a:extLst>
              </p:cNvPr>
              <p:cNvSpPr txBox="1"/>
              <p:nvPr/>
            </p:nvSpPr>
            <p:spPr>
              <a:xfrm>
                <a:off x="8277639" y="2241860"/>
                <a:ext cx="22453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latin typeface="Cambria Math" panose="02040503050406030204" pitchFamily="18" charset="0"/>
                        </a:rPr>
                        <m:t>1000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𝑘𝑃𝑎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FE7E1724-CA98-4280-932F-6E5CEF077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639" y="2241860"/>
                <a:ext cx="2245360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141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Limites de resistência (tensão normal)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2837D6D8-9249-4AAF-87B2-6C2B50B1C0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981821"/>
              </p:ext>
            </p:extLst>
          </p:nvPr>
        </p:nvGraphicFramePr>
        <p:xfrm>
          <a:off x="3493770" y="1452880"/>
          <a:ext cx="5204460" cy="4149886"/>
        </p:xfrm>
        <a:graphic>
          <a:graphicData uri="http://schemas.openxmlformats.org/drawingml/2006/table">
            <a:tbl>
              <a:tblPr/>
              <a:tblGrid>
                <a:gridCol w="3847383">
                  <a:extLst>
                    <a:ext uri="{9D8B030D-6E8A-4147-A177-3AD203B41FA5}">
                      <a16:colId xmlns:a16="http://schemas.microsoft.com/office/drawing/2014/main" val="1361312933"/>
                    </a:ext>
                  </a:extLst>
                </a:gridCol>
                <a:gridCol w="1357077">
                  <a:extLst>
                    <a:ext uri="{9D8B030D-6E8A-4147-A177-3AD203B41FA5}">
                      <a16:colId xmlns:a16="http://schemas.microsoft.com/office/drawing/2014/main" val="2605834167"/>
                    </a:ext>
                  </a:extLst>
                </a:gridCol>
              </a:tblGrid>
              <a:tr h="3192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Limite (MPa)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5413014"/>
                  </a:ext>
                </a:extLst>
              </a:tr>
              <a:tr h="3192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Aço estrutural ASTM A36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855323"/>
                  </a:ext>
                </a:extLst>
              </a:tr>
              <a:tr h="3192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Aço de baixa liga e alta resistência ASTM A913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1007839"/>
                  </a:ext>
                </a:extLst>
              </a:tr>
              <a:tr h="3192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Aço Inox laminado a frio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3007625"/>
                  </a:ext>
                </a:extLst>
              </a:tr>
              <a:tr h="3192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Ferro fundido maleável ASTM A47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297500"/>
                  </a:ext>
                </a:extLst>
              </a:tr>
              <a:tr h="3192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Liga de alumínio 2014-T6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5195068"/>
                  </a:ext>
                </a:extLst>
              </a:tr>
              <a:tr h="3192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Liga de alumínio 6061-T6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688443"/>
                  </a:ext>
                </a:extLst>
              </a:tr>
              <a:tr h="3192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Liga de titânio Ti-​6Al-4V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543289"/>
                  </a:ext>
                </a:extLst>
              </a:tr>
              <a:tr h="3192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Concreto usual (média resistência)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0180318"/>
                  </a:ext>
                </a:extLst>
              </a:tr>
              <a:tr h="3192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Granito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/ 240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3835997"/>
                  </a:ext>
                </a:extLst>
              </a:tr>
              <a:tr h="3192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Mármore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/ 125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6612669"/>
                  </a:ext>
                </a:extLst>
              </a:tr>
              <a:tr h="3192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Nylon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639897"/>
                  </a:ext>
                </a:extLst>
              </a:tr>
              <a:tr h="3192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PVC rígido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322234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96459FDA-BAC2-4684-A236-2547CDAA21B1}"/>
                  </a:ext>
                </a:extLst>
              </p:cNvPr>
              <p:cNvSpPr txBox="1"/>
              <p:nvPr/>
            </p:nvSpPr>
            <p:spPr>
              <a:xfrm>
                <a:off x="9282712" y="1772860"/>
                <a:ext cx="174668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250000</m:t>
                      </m:r>
                      <m:f>
                        <m:fPr>
                          <m:type m:val="li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96459FDA-BAC2-4684-A236-2547CDAA21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2712" y="1772860"/>
                <a:ext cx="1746682" cy="369332"/>
              </a:xfrm>
              <a:prstGeom prst="rect">
                <a:avLst/>
              </a:prstGeom>
              <a:blipFill>
                <a:blip r:embed="rId4"/>
                <a:stretch>
                  <a:fillRect t="-118333" r="-18182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ipse 3">
            <a:extLst>
              <a:ext uri="{FF2B5EF4-FFF2-40B4-BE49-F238E27FC236}">
                <a16:creationId xmlns:a16="http://schemas.microsoft.com/office/drawing/2014/main" id="{A79236FA-0104-4551-A910-2BBA4D3781A0}"/>
              </a:ext>
            </a:extLst>
          </p:cNvPr>
          <p:cNvSpPr/>
          <p:nvPr/>
        </p:nvSpPr>
        <p:spPr>
          <a:xfrm>
            <a:off x="7696940" y="1740023"/>
            <a:ext cx="665825" cy="39949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5240558-2EEA-47CE-9B57-69B2FD264A42}"/>
                  </a:ext>
                </a:extLst>
              </p:cNvPr>
              <p:cNvSpPr txBox="1"/>
              <p:nvPr/>
            </p:nvSpPr>
            <p:spPr>
              <a:xfrm>
                <a:off x="9282712" y="2305978"/>
                <a:ext cx="174668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25000</m:t>
                      </m:r>
                      <m:f>
                        <m:fPr>
                          <m:type m:val="li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𝑡𝑓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5240558-2EEA-47CE-9B57-69B2FD264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2712" y="2305978"/>
                <a:ext cx="1746681" cy="369332"/>
              </a:xfrm>
              <a:prstGeom prst="rect">
                <a:avLst/>
              </a:prstGeom>
              <a:blipFill>
                <a:blip r:embed="rId5"/>
                <a:stretch>
                  <a:fillRect t="-116393" r="-12587" b="-175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E71FF96-8F18-42C6-A1A6-31947F807A6E}"/>
                  </a:ext>
                </a:extLst>
              </p:cNvPr>
              <p:cNvSpPr txBox="1"/>
              <p:nvPr/>
            </p:nvSpPr>
            <p:spPr>
              <a:xfrm>
                <a:off x="9388133" y="2839096"/>
                <a:ext cx="153583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2,5</m:t>
                      </m:r>
                      <m:f>
                        <m:fPr>
                          <m:type m:val="li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𝑡𝑓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E71FF96-8F18-42C6-A1A6-31947F807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8133" y="2839096"/>
                <a:ext cx="1535837" cy="369332"/>
              </a:xfrm>
              <a:prstGeom prst="rect">
                <a:avLst/>
              </a:prstGeom>
              <a:blipFill>
                <a:blip r:embed="rId6"/>
                <a:stretch>
                  <a:fillRect t="-118333" r="-6746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9A0BBA0-4548-4B54-AA17-B8B749BCD940}"/>
                  </a:ext>
                </a:extLst>
              </p:cNvPr>
              <p:cNvSpPr txBox="1"/>
              <p:nvPr/>
            </p:nvSpPr>
            <p:spPr>
              <a:xfrm>
                <a:off x="9388133" y="3372214"/>
                <a:ext cx="166678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  <m:f>
                        <m:fPr>
                          <m:type m:val="li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9A0BBA0-4548-4B54-AA17-B8B749BCD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8133" y="3372214"/>
                <a:ext cx="1666783" cy="369332"/>
              </a:xfrm>
              <a:prstGeom prst="rect">
                <a:avLst/>
              </a:prstGeom>
              <a:blipFill>
                <a:blip r:embed="rId7"/>
                <a:stretch>
                  <a:fillRect t="-116393" b="-175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470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15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Limites de resistência (tensão normal)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1901D722-2F8B-45B7-834D-5A23A3646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987669"/>
              </p:ext>
            </p:extLst>
          </p:nvPr>
        </p:nvGraphicFramePr>
        <p:xfrm>
          <a:off x="1506441" y="1885556"/>
          <a:ext cx="5528310" cy="3086888"/>
        </p:xfrm>
        <a:graphic>
          <a:graphicData uri="http://schemas.openxmlformats.org/drawingml/2006/table">
            <a:tbl>
              <a:tblPr/>
              <a:tblGrid>
                <a:gridCol w="3764586">
                  <a:extLst>
                    <a:ext uri="{9D8B030D-6E8A-4147-A177-3AD203B41FA5}">
                      <a16:colId xmlns:a16="http://schemas.microsoft.com/office/drawing/2014/main" val="1050599447"/>
                    </a:ext>
                  </a:extLst>
                </a:gridCol>
                <a:gridCol w="1763724">
                  <a:extLst>
                    <a:ext uri="{9D8B030D-6E8A-4147-A177-3AD203B41FA5}">
                      <a16:colId xmlns:a16="http://schemas.microsoft.com/office/drawing/2014/main" val="119336120"/>
                    </a:ext>
                  </a:extLst>
                </a:gridCol>
              </a:tblGrid>
              <a:tr h="3858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Limite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(GPa)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827678"/>
                  </a:ext>
                </a:extLst>
              </a:tr>
              <a:tr h="3858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Grafeno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3702435"/>
                  </a:ext>
                </a:extLst>
              </a:tr>
              <a:tr h="3858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Nanotubos de carbono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7791261"/>
                  </a:ext>
                </a:extLst>
              </a:tr>
              <a:tr h="3858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Fibra de carbono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075550"/>
                  </a:ext>
                </a:extLst>
              </a:tr>
              <a:tr h="3858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Zylon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413535"/>
                  </a:ext>
                </a:extLst>
              </a:tr>
              <a:tr h="3858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Kevlar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3 - 3,5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978823"/>
                  </a:ext>
                </a:extLst>
              </a:tr>
              <a:tr h="3858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Diamante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(C)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4464210"/>
                  </a:ext>
                </a:extLst>
              </a:tr>
              <a:tr h="3858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Seda de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aranha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464069"/>
                  </a:ext>
                </a:extLst>
              </a:tr>
            </a:tbl>
          </a:graphicData>
        </a:graphic>
      </p:graphicFrame>
      <p:pic>
        <p:nvPicPr>
          <p:cNvPr id="15" name="Imagem 14" descr="Researchers design a strategy to make graphene luminescent">
            <a:extLst>
              <a:ext uri="{FF2B5EF4-FFF2-40B4-BE49-F238E27FC236}">
                <a16:creationId xmlns:a16="http://schemas.microsoft.com/office/drawing/2014/main" id="{19A3AFE3-0CA2-4E03-98AA-C9D6A21AE45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972" y="1885554"/>
            <a:ext cx="3383347" cy="241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43ACA17-E42B-4E8E-BF5C-CBD961A426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8972" y="2852656"/>
            <a:ext cx="3383347" cy="2119788"/>
          </a:xfrm>
          <a:prstGeom prst="rect">
            <a:avLst/>
          </a:prstGeom>
        </p:spPr>
      </p:pic>
      <p:pic>
        <p:nvPicPr>
          <p:cNvPr id="1026" name="Picture 2" descr="Fibra de Carbono. Fabricação e propriedades da fibra de carbono">
            <a:extLst>
              <a:ext uri="{FF2B5EF4-FFF2-40B4-BE49-F238E27FC236}">
                <a16:creationId xmlns:a16="http://schemas.microsoft.com/office/drawing/2014/main" id="{31E10F0E-7A17-4ECF-AF56-3C3EE0A2F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1635444"/>
            <a:ext cx="4166653" cy="348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sed Here, ZYLON | ZYLON is a new high-performance fiber developed by  TOYOBO | 【TOYOBO】東洋紡">
            <a:extLst>
              <a:ext uri="{FF2B5EF4-FFF2-40B4-BE49-F238E27FC236}">
                <a16:creationId xmlns:a16="http://schemas.microsoft.com/office/drawing/2014/main" id="{01BBEE91-6B5E-4B0B-ABFF-93217132C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759" y="1936487"/>
            <a:ext cx="3713034" cy="281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9A3ED4D-FF60-4ED8-B2E0-8B88D6C396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1466" y="1567691"/>
            <a:ext cx="2903619" cy="3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1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Esforço cortante interno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Elementos estruturais sob carregamento transversal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Pinos, rebites, parafusos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Vigas (LOM3099 – Mecânica dos Materiais)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906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Esforço cortante interno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45C52233-FF1D-403B-B483-1627D138A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066" y="2468898"/>
            <a:ext cx="2218054" cy="2441455"/>
          </a:xfrm>
          <a:prstGeom prst="rect">
            <a:avLst/>
          </a:prstGeom>
        </p:spPr>
      </p:pic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B0FFB454-EF20-40F0-8D53-1B8639D05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Chapa ou placa sob corte</a:t>
            </a:r>
            <a:endParaRPr lang="en-US" sz="2000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1E2122EE-33E5-4F0D-9A8D-FADBE009BB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7644" y="1834587"/>
            <a:ext cx="2619375" cy="3800475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892F5F9E-CFE4-43B3-A9B6-EF366F5947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9100" y="4356100"/>
            <a:ext cx="381000" cy="381000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D6F0C667-9819-48D0-BA62-B4063862C3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7644" y="2469746"/>
            <a:ext cx="3705019" cy="244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8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Esforço cortante interno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B0FFB454-EF20-40F0-8D53-1B8639D05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Elemento de ligação (pino, parafuso, rebite) sob corte simples</a:t>
            </a:r>
            <a:endParaRPr lang="en-US" sz="20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92FDE5D-F98D-474D-8EF4-46673392A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8825" y="2313677"/>
            <a:ext cx="4363232" cy="175166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00D9BC3B-8864-4036-9B19-A6E90D6A04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9282" y="2313677"/>
            <a:ext cx="2977198" cy="343522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6D54CAC3-DF8E-4E36-A66C-0D19A51F59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8825" y="4265624"/>
            <a:ext cx="4363232" cy="1367485"/>
          </a:xfrm>
          <a:prstGeom prst="rect">
            <a:avLst/>
          </a:prstGeom>
        </p:spPr>
      </p:pic>
      <p:pic>
        <p:nvPicPr>
          <p:cNvPr id="4" name="Imagem 3" descr="Tela de computado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0582C8B9-6F7B-4011-9DD5-9D5D1F572D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8824" y="2697854"/>
            <a:ext cx="4357655" cy="13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8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1.2. Tensão cisalhante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51AF43C4-F5B5-4963-83E2-A132DA68F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639"/>
            <a:ext cx="10515600" cy="41862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Tensão cisalhante (média):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8CAD5C1-0695-4146-85E0-E8A8AFDDFB1C}"/>
                  </a:ext>
                </a:extLst>
              </p:cNvPr>
              <p:cNvSpPr txBox="1"/>
              <p:nvPr/>
            </p:nvSpPr>
            <p:spPr>
              <a:xfrm>
                <a:off x="1851880" y="2584477"/>
                <a:ext cx="2334039" cy="1225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𝑉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8CAD5C1-0695-4146-85E0-E8A8AFDDF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880" y="2584477"/>
                <a:ext cx="2334039" cy="12256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593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* Falhas materiais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B0FFB454-EF20-40F0-8D53-1B8639D05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3928"/>
            <a:ext cx="10515600" cy="434700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Fratura com tração</a:t>
            </a:r>
            <a:endParaRPr lang="en-US" sz="2000" i="1" dirty="0"/>
          </a:p>
        </p:txBody>
      </p:sp>
      <p:pic>
        <p:nvPicPr>
          <p:cNvPr id="1026" name="Picture 2" descr="MECHANICAL INFORMATION.S SOURCE : Modes of Material failure, Fracture ,  Creep , Fatigue And More">
            <a:extLst>
              <a:ext uri="{FF2B5EF4-FFF2-40B4-BE49-F238E27FC236}">
                <a16:creationId xmlns:a16="http://schemas.microsoft.com/office/drawing/2014/main" id="{219FA811-4980-4A32-AF78-6D9AB2453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589" y="2239167"/>
            <a:ext cx="5095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39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* Falhas materiais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B0FFB454-EF20-40F0-8D53-1B8639D05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3928"/>
            <a:ext cx="10515600" cy="434700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Fratura com compressão</a:t>
            </a:r>
            <a:endParaRPr lang="en-US" sz="2000" i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718843E-C1F0-48A3-8C5A-26CE4A62D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458219"/>
            <a:ext cx="2221634" cy="241362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554DFFE-25BE-472B-A7EA-AE2007D051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1910" y="2566200"/>
            <a:ext cx="7364947" cy="216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0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passada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Diagrama de corpo livre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Reações de apoio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Esforço normal interno (</a:t>
            </a:r>
            <a:r>
              <a:rPr lang="pt-BR" sz="2400" i="1" dirty="0"/>
              <a:t>N</a:t>
            </a:r>
            <a:r>
              <a:rPr lang="pt-BR" sz="2400" dirty="0"/>
              <a:t>)</a:t>
            </a:r>
            <a:endParaRPr lang="en-US" sz="24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DE9CDAF9-A9C2-450E-9B24-C120C536F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7313" y="2939897"/>
            <a:ext cx="4190259" cy="106970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DC5D503F-EFB1-496B-B3EC-AF592CCEB2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7314" y="1697180"/>
            <a:ext cx="4190259" cy="953037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C352A89B-5BD5-48C2-AFC6-47A88338BD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7313" y="4209891"/>
            <a:ext cx="4190259" cy="111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4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* Falhas materiais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B0FFB454-EF20-40F0-8D53-1B8639D05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3928"/>
            <a:ext cx="10515600" cy="434700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Fratura com cisalhamento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i="1" dirty="0"/>
              <a:t> Shear failure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19491BA-91DE-4FD6-BCAA-DF8BD5976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005" y="2730788"/>
            <a:ext cx="3249989" cy="245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1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1.2. Tensão cisalhante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51AF43C4-F5B5-4963-83E2-A132DA68F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639"/>
            <a:ext cx="10515600" cy="41862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Limites de cisalhamento: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Aço estrutural ASTM A36: 145 MPa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Aço Inox recozido: 150 MPa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Liga de </a:t>
            </a:r>
            <a:r>
              <a:rPr lang="en-US" sz="2200" dirty="0" err="1"/>
              <a:t>alumínio</a:t>
            </a:r>
            <a:r>
              <a:rPr lang="en-US" sz="2200" dirty="0"/>
              <a:t> </a:t>
            </a:r>
            <a:r>
              <a:rPr lang="en-US" sz="2200" b="0" i="0" u="none" strike="noStrike" baseline="0" dirty="0">
                <a:latin typeface="NewCaledoniaLTStd"/>
              </a:rPr>
              <a:t>2014-T6: 230 MPa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99502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1.2. Tensões médias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Determinar a tensão normal na haste horizontal </a:t>
            </a:r>
            <a:r>
              <a:rPr lang="pt-BR" sz="2200" i="1" dirty="0"/>
              <a:t>AB</a:t>
            </a:r>
            <a:r>
              <a:rPr lang="pt-BR" sz="2200" dirty="0"/>
              <a:t>, e a tensão cisalhante no pino </a:t>
            </a:r>
            <a:r>
              <a:rPr lang="pt-BR" sz="2200" i="1" dirty="0"/>
              <a:t>C</a:t>
            </a:r>
            <a:r>
              <a:rPr lang="pt-BR" sz="2200" dirty="0"/>
              <a:t>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Dados: </a:t>
            </a:r>
            <a:r>
              <a:rPr lang="pt-BR" sz="2000" dirty="0" err="1"/>
              <a:t>d</a:t>
            </a:r>
            <a:r>
              <a:rPr lang="pt-BR" sz="2000" baseline="-25000" dirty="0" err="1"/>
              <a:t>AB</a:t>
            </a:r>
            <a:r>
              <a:rPr lang="pt-BR" sz="2000" dirty="0"/>
              <a:t> = 19,05 mm; </a:t>
            </a:r>
            <a:r>
              <a:rPr lang="pt-BR" sz="2000" dirty="0" err="1"/>
              <a:t>d</a:t>
            </a:r>
            <a:r>
              <a:rPr lang="pt-BR" sz="2000" baseline="-25000" dirty="0" err="1"/>
              <a:t>C</a:t>
            </a:r>
            <a:r>
              <a:rPr lang="pt-BR" sz="2000" dirty="0"/>
              <a:t> = 25,4 mm.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D0B5CB64-54B5-414A-BC70-CFAD7B2FE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7161" y="2699917"/>
            <a:ext cx="3715799" cy="294941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83FBD96-F64A-42BD-8191-AC440F503A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240" y="2693614"/>
            <a:ext cx="3092586" cy="29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3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Observação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Barras biarticuladas (hastes)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2128215B-86BB-4329-A3FD-A2DB57057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470983"/>
            <a:ext cx="3263338" cy="304833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849C0C6-F23C-451E-8AAD-E3922649D4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9098" y="2470983"/>
            <a:ext cx="4926955" cy="3048332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B408655A-35EC-4F4C-8D37-0A33845B31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9928" y="2470983"/>
            <a:ext cx="4946125" cy="30483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C4DC7937-EB5C-4C2F-89B0-F52EAFE3195A}"/>
                  </a:ext>
                </a:extLst>
              </p:cNvPr>
              <p:cNvSpPr txBox="1"/>
              <p:nvPr/>
            </p:nvSpPr>
            <p:spPr>
              <a:xfrm>
                <a:off x="5488620" y="1458730"/>
                <a:ext cx="4392227" cy="9121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𝑒𝑥𝑡𝑟</m:t>
                              </m:r>
                            </m:sub>
                          </m:sSub>
                        </m:e>
                      </m:nary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=0⇒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𝑉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=0⇒</m:t>
                      </m:r>
                      <m:r>
                        <a:rPr kumimoji="0" lang="en-US" sz="2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𝑽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C4DC7937-EB5C-4C2F-89B0-F52EAFE31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620" y="1458730"/>
                <a:ext cx="4392227" cy="9121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145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1.2. Tensões médias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1. Reações (equilíbrio global)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B83FBD96-F64A-42BD-8191-AC440F503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5801" y="2297374"/>
            <a:ext cx="3092586" cy="2960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DE6183C-7172-4AEF-8D6F-2F2DA603291F}"/>
                  </a:ext>
                </a:extLst>
              </p:cNvPr>
              <p:cNvSpPr txBox="1"/>
              <p:nvPr/>
            </p:nvSpPr>
            <p:spPr>
              <a:xfrm>
                <a:off x="4788815" y="2297374"/>
                <a:ext cx="4876800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𝑣𝑒𝑟</m:t>
                              </m:r>
                            </m:sub>
                          </m:sSub>
                        </m:e>
                      </m:nary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−50−15=0⇒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=65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DE6183C-7172-4AEF-8D6F-2F2DA6032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815" y="2297374"/>
                <a:ext cx="4876800" cy="7630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BD7E539-166C-4B6F-AA0A-CDE1508A579E}"/>
                  </a:ext>
                </a:extLst>
              </p:cNvPr>
              <p:cNvSpPr txBox="1"/>
              <p:nvPr/>
            </p:nvSpPr>
            <p:spPr>
              <a:xfrm>
                <a:off x="4788815" y="3200831"/>
                <a:ext cx="6187440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nary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0,6</m:t>
                          </m:r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−50.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0,3</m:t>
                          </m:r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−15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0,6</m:t>
                          </m:r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=40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BD7E539-166C-4B6F-AA0A-CDE1508A5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815" y="3200831"/>
                <a:ext cx="6187440" cy="7630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2ED73592-B2B5-4A2B-A796-C16DAA0850C8}"/>
                  </a:ext>
                </a:extLst>
              </p:cNvPr>
              <p:cNvSpPr txBox="1"/>
              <p:nvPr/>
            </p:nvSpPr>
            <p:spPr>
              <a:xfrm>
                <a:off x="4788815" y="4104288"/>
                <a:ext cx="4297680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h𝑜𝑟</m:t>
                              </m:r>
                            </m:sub>
                          </m:sSub>
                        </m:e>
                      </m:nary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−40=0⇒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=40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2ED73592-B2B5-4A2B-A796-C16DAA085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815" y="4104288"/>
                <a:ext cx="4297680" cy="7630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800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1.2. Tensões médias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2. Esforços internos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8F3B578-B67A-4FBD-8548-B6E496AA1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528" y="2164080"/>
            <a:ext cx="3523852" cy="35067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1F24E396-01F8-49A1-9637-55CFA108EC24}"/>
                  </a:ext>
                </a:extLst>
              </p:cNvPr>
              <p:cNvSpPr txBox="1"/>
              <p:nvPr/>
            </p:nvSpPr>
            <p:spPr>
              <a:xfrm>
                <a:off x="6096000" y="2998113"/>
                <a:ext cx="17475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200" i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1F24E396-01F8-49A1-9637-55CFA108E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98113"/>
                <a:ext cx="174752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E23D093-6E88-42C0-AD57-536F4D0C5339}"/>
                  </a:ext>
                </a:extLst>
              </p:cNvPr>
              <p:cNvSpPr txBox="1"/>
              <p:nvPr/>
            </p:nvSpPr>
            <p:spPr>
              <a:xfrm>
                <a:off x="6096000" y="3767417"/>
                <a:ext cx="3660223" cy="511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e>
                            <m:sup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65</m:t>
                              </m:r>
                            </m:e>
                            <m:sup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=76,32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E23D093-6E88-42C0-AD57-536F4D0C5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767417"/>
                <a:ext cx="3660223" cy="5117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13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1.2. Tensões médias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3. Tensões médias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Dados: </a:t>
            </a:r>
            <a:r>
              <a:rPr lang="pt-BR" sz="2000" dirty="0" err="1"/>
              <a:t>d</a:t>
            </a:r>
            <a:r>
              <a:rPr lang="pt-BR" sz="2000" baseline="-25000" dirty="0" err="1"/>
              <a:t>AB</a:t>
            </a:r>
            <a:r>
              <a:rPr lang="pt-BR" sz="2000" dirty="0"/>
              <a:t> = 19,05 mm; </a:t>
            </a:r>
            <a:r>
              <a:rPr lang="pt-BR" sz="2000" dirty="0" err="1"/>
              <a:t>d</a:t>
            </a:r>
            <a:r>
              <a:rPr lang="pt-BR" sz="2000" baseline="-25000" dirty="0" err="1"/>
              <a:t>C</a:t>
            </a:r>
            <a:r>
              <a:rPr lang="pt-BR" sz="2000" dirty="0"/>
              <a:t> = 25,4 mm.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5D74510-D997-4F94-82B6-02D89B3342E7}"/>
                  </a:ext>
                </a:extLst>
              </p:cNvPr>
              <p:cNvSpPr txBox="1"/>
              <p:nvPr/>
            </p:nvSpPr>
            <p:spPr>
              <a:xfrm>
                <a:off x="6672104" y="2441523"/>
                <a:ext cx="1308747" cy="604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𝑉</m:t>
                        </m:r>
                      </m:num>
                      <m:den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sz="2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5D74510-D997-4F94-82B6-02D89B334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104" y="2441523"/>
                <a:ext cx="1308747" cy="6048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1FE138F-A2DF-4826-9C09-3981AB34480F}"/>
                  </a:ext>
                </a:extLst>
              </p:cNvPr>
              <p:cNvSpPr txBox="1"/>
              <p:nvPr/>
            </p:nvSpPr>
            <p:spPr>
              <a:xfrm>
                <a:off x="6672104" y="1641246"/>
                <a:ext cx="1413192" cy="604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num>
                      <m:den>
                        <m:r>
                          <a:rPr lang="en-US" sz="22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sz="2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1FE138F-A2DF-4826-9C09-3981AB344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104" y="1641246"/>
                <a:ext cx="1413192" cy="6048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A69867D-DF44-4F49-BDC4-11AB3D1EC086}"/>
                  </a:ext>
                </a:extLst>
              </p:cNvPr>
              <p:cNvSpPr txBox="1"/>
              <p:nvPr/>
            </p:nvSpPr>
            <p:spPr>
              <a:xfrm>
                <a:off x="6156229" y="3384786"/>
                <a:ext cx="4250827" cy="8697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0,01905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=140340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𝑘𝑃𝑎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A69867D-DF44-4F49-BDC4-11AB3D1EC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229" y="3384786"/>
                <a:ext cx="4250827" cy="8697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0D38093C-B321-4D78-BA30-22A0FB08E8CD}"/>
                  </a:ext>
                </a:extLst>
              </p:cNvPr>
              <p:cNvSpPr txBox="1"/>
              <p:nvPr/>
            </p:nvSpPr>
            <p:spPr>
              <a:xfrm>
                <a:off x="6156230" y="4421177"/>
                <a:ext cx="4010214" cy="8697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76,32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0,0254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=128279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𝑘𝑃𝑎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0D38093C-B321-4D78-BA30-22A0FB08E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230" y="4421177"/>
                <a:ext cx="4010214" cy="8697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>
            <a:extLst>
              <a:ext uri="{FF2B5EF4-FFF2-40B4-BE49-F238E27FC236}">
                <a16:creationId xmlns:a16="http://schemas.microsoft.com/office/drawing/2014/main" id="{85B0EAE3-3811-4835-822C-73E1CFE846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5947" y="2631992"/>
            <a:ext cx="3173539" cy="318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8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Tópicos da aula de hoje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Tensão normal </a:t>
            </a:r>
            <a:r>
              <a:rPr lang="el-GR" sz="2400" i="1" dirty="0">
                <a:cs typeface="Times New Roman" panose="02020603050405020304" pitchFamily="18" charset="0"/>
              </a:rPr>
              <a:t>σ</a:t>
            </a:r>
            <a:endParaRPr lang="pt-BR" sz="2400" i="1" dirty="0"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Esforço normal interno (N)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cs typeface="Times New Roman" panose="02020603050405020304" pitchFamily="18" charset="0"/>
              </a:rPr>
              <a:t>Tensão cisalhante </a:t>
            </a:r>
            <a:r>
              <a:rPr lang="el-GR" sz="2400" i="1" dirty="0">
                <a:cs typeface="Times New Roman" panose="02020603050405020304" pitchFamily="18" charset="0"/>
              </a:rPr>
              <a:t>τ</a:t>
            </a:r>
            <a:endParaRPr lang="pt-BR" sz="2400" i="1" dirty="0"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Esforço cortante interno (V)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1027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02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Próxima aula:</a:t>
            </a:r>
          </a:p>
          <a:p>
            <a:pPr lvl="1">
              <a:lnSpc>
                <a:spcPct val="150000"/>
              </a:lnSpc>
            </a:pPr>
            <a:r>
              <a:rPr lang="pt-BR" sz="2200" dirty="0"/>
              <a:t>* Corte duplo</a:t>
            </a:r>
          </a:p>
          <a:p>
            <a:pPr lvl="1">
              <a:lnSpc>
                <a:spcPct val="150000"/>
              </a:lnSpc>
            </a:pPr>
            <a:r>
              <a:rPr lang="pt-BR" sz="2200" dirty="0"/>
              <a:t>1.3. Tensão de esmagamento</a:t>
            </a:r>
          </a:p>
          <a:p>
            <a:pPr lvl="1">
              <a:lnSpc>
                <a:spcPct val="150000"/>
              </a:lnSpc>
            </a:pPr>
            <a:r>
              <a:rPr lang="pt-BR" sz="2200" dirty="0"/>
              <a:t>1.4. Tensões admissíveis</a:t>
            </a:r>
            <a:endParaRPr lang="en-US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932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passada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Método das Seções x Método dos Nós</a:t>
            </a:r>
            <a:endParaRPr lang="en-US" sz="24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C352A89B-5BD5-48C2-AFC6-47A88338B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913" y="2531113"/>
            <a:ext cx="4190259" cy="111227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69039EA5-D422-4D96-BE4A-D8FB94EFAF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238" y="2531113"/>
            <a:ext cx="4890374" cy="111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02. Tensão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Cap. 1 – Conceito de Tensão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/>
              <a:t> 1. Tensão normal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b="1" dirty="0"/>
              <a:t> Esforço cortante interno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/>
              <a:t> 1.2. Tensão cisalhante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1.3. Tensão de esmagamento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1.4. Tensões admissíveis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LOM3081 – Introdução à Mecânica dos Sólidos – Prof. Dr. João Paulo Pascon</a:t>
            </a:r>
            <a:endParaRPr lang="en-US" sz="2000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431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Motivação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16B80047-3003-40FD-B8E0-E23865888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7099" y="1742698"/>
            <a:ext cx="5617802" cy="2636098"/>
          </a:xfrm>
          <a:prstGeom prst="rect">
            <a:avLst/>
          </a:prstGeom>
        </p:spPr>
      </p:pic>
      <p:pic>
        <p:nvPicPr>
          <p:cNvPr id="2050" name="Picture 2" descr="Learning Hub adds bridge failure programme | New Civil Engineer">
            <a:extLst>
              <a:ext uri="{FF2B5EF4-FFF2-40B4-BE49-F238E27FC236}">
                <a16:creationId xmlns:a16="http://schemas.microsoft.com/office/drawing/2014/main" id="{8BE95B48-BE52-44BF-906F-D30DA939B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681" y="1336617"/>
            <a:ext cx="4352637" cy="435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75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02. Tensão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Objetivos da aula de hoje: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Apresentar o conceito e as componentes de tensão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Obter o esforço cortante (</a:t>
            </a:r>
            <a:r>
              <a:rPr lang="pt-BR" sz="2200" i="1" dirty="0"/>
              <a:t>V</a:t>
            </a:r>
            <a:r>
              <a:rPr lang="pt-BR" sz="2200" dirty="0"/>
              <a:t>) em elementos sob carregamento transversal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696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1.1. Tensão normal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Ensaio de tração</a:t>
            </a:r>
            <a:endParaRPr lang="en-US" sz="24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Universal Testing Machine - Tensile Tester | Qualitest">
            <a:extLst>
              <a:ext uri="{FF2B5EF4-FFF2-40B4-BE49-F238E27FC236}">
                <a16:creationId xmlns:a16="http://schemas.microsoft.com/office/drawing/2014/main" id="{F66D9F8A-C9B3-40D1-8597-58D1C75E2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473" y="391046"/>
            <a:ext cx="3267250" cy="539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E18A54F-1CEB-45AD-8D9E-13BA31F3F7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8496" y="2114596"/>
            <a:ext cx="1025403" cy="296967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1343A24-7CE8-427E-B8AB-299832F9BE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9144" y="1616182"/>
            <a:ext cx="1620418" cy="39665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B157A0E-301F-479D-A1DC-ADD2F3C5F5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4464" y="1983205"/>
            <a:ext cx="4347378" cy="376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3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1.1. Tensão normal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639"/>
            <a:ext cx="10515600" cy="41862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Conceito de tensão</a:t>
            </a:r>
            <a:endParaRPr lang="en-US" sz="24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A9C2C3EE-87D4-492B-8B7F-A477B54C6397}"/>
                  </a:ext>
                </a:extLst>
              </p:cNvPr>
              <p:cNvSpPr txBox="1"/>
              <p:nvPr/>
            </p:nvSpPr>
            <p:spPr>
              <a:xfrm>
                <a:off x="1669001" y="2484988"/>
                <a:ext cx="2191799" cy="747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𝑇𝑒𝑛𝑠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ã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𝐹𝑜𝑟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ç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𝑟𝑒𝑎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A9C2C3EE-87D4-492B-8B7F-A477B54C6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484988"/>
                <a:ext cx="2191799" cy="7474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D06B2FC-5CB0-4BD5-B5B9-24680CA2DA3C}"/>
                  </a:ext>
                </a:extLst>
              </p:cNvPr>
              <p:cNvSpPr txBox="1"/>
              <p:nvPr/>
            </p:nvSpPr>
            <p:spPr>
              <a:xfrm>
                <a:off x="4886960" y="2506213"/>
                <a:ext cx="1290320" cy="7262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p>
                            <m:sSup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𝑃𝑎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D06B2FC-5CB0-4BD5-B5B9-24680CA2D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960" y="2506213"/>
                <a:ext cx="1290320" cy="7262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950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1.1. Tensão normal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2605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Leonardo da Vinci (1452-1519)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/>
              <a:t> Resistência à tração de arames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Galileo Galilei (1564-1642)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/>
              <a:t> Cargas de rompimento em tração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Leibniz (1684) e Bernoulli (1691)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800" dirty="0"/>
              <a:t> Noção de forças internas</a:t>
            </a:r>
            <a:endParaRPr lang="en-US" sz="1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Augustin-Louis Cauchy (1789-1857)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b="1" dirty="0"/>
              <a:t> Conceito de tensão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a Vinci's hanging basket. | Download Scientific Diagram">
            <a:extLst>
              <a:ext uri="{FF2B5EF4-FFF2-40B4-BE49-F238E27FC236}">
                <a16:creationId xmlns:a16="http://schemas.microsoft.com/office/drawing/2014/main" id="{7EACF3E1-7480-4868-A74D-794D46A7D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984" y="1564639"/>
            <a:ext cx="1918648" cy="315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ire Testing Device; Leonardo Da Vinci; UTS1472 on eHive">
            <a:extLst>
              <a:ext uri="{FF2B5EF4-FFF2-40B4-BE49-F238E27FC236}">
                <a16:creationId xmlns:a16="http://schemas.microsoft.com/office/drawing/2014/main" id="{931EC809-D0BA-4EB2-907C-51F6F215E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632" y="1564639"/>
            <a:ext cx="3155143" cy="315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67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1115</Words>
  <Application>Microsoft Office PowerPoint</Application>
  <PresentationFormat>Widescreen</PresentationFormat>
  <Paragraphs>176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NewCaledoniaLTStd</vt:lpstr>
      <vt:lpstr>Wingdings</vt:lpstr>
      <vt:lpstr>Tema do Office</vt:lpstr>
      <vt:lpstr>Introdução à Mecânica dos Sólidos (LOM3081)</vt:lpstr>
      <vt:lpstr>Aula passada</vt:lpstr>
      <vt:lpstr>Aula passada</vt:lpstr>
      <vt:lpstr>Aula 02. Tensão</vt:lpstr>
      <vt:lpstr>Motivação</vt:lpstr>
      <vt:lpstr>Aula 02. Tensão</vt:lpstr>
      <vt:lpstr>1.1. Tensão normal</vt:lpstr>
      <vt:lpstr>1.1. Tensão normal</vt:lpstr>
      <vt:lpstr>1.1. Tensão normal</vt:lpstr>
      <vt:lpstr>1.1. Tensão normal</vt:lpstr>
      <vt:lpstr>Exemplo 1.1. Tensão normal</vt:lpstr>
      <vt:lpstr>Limites de resistência (tensão normal)</vt:lpstr>
      <vt:lpstr>Limites de resistência (tensão normal)</vt:lpstr>
      <vt:lpstr>Esforço cortante interno</vt:lpstr>
      <vt:lpstr>Esforço cortante interno</vt:lpstr>
      <vt:lpstr>Esforço cortante interno</vt:lpstr>
      <vt:lpstr>1.2. Tensão cisalhante</vt:lpstr>
      <vt:lpstr>* Falhas materiais</vt:lpstr>
      <vt:lpstr>* Falhas materiais</vt:lpstr>
      <vt:lpstr>* Falhas materiais</vt:lpstr>
      <vt:lpstr>1.2. Tensão cisalhante</vt:lpstr>
      <vt:lpstr>Exemplo 1.2. Tensões médias</vt:lpstr>
      <vt:lpstr>Observação</vt:lpstr>
      <vt:lpstr>Exemplo 1.2. Tensões médias</vt:lpstr>
      <vt:lpstr>Exemplo 1.2. Tensões médias</vt:lpstr>
      <vt:lpstr>Exemplo 1.2. Tensões médias</vt:lpstr>
      <vt:lpstr>Tópicos da aula de hoje</vt:lpstr>
      <vt:lpstr>Aula 02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Mecânica dos Sólidos (LOM3081)</dc:title>
  <dc:creator>João Pascon</dc:creator>
  <cp:lastModifiedBy>João Paulo Pascon</cp:lastModifiedBy>
  <cp:revision>133</cp:revision>
  <dcterms:created xsi:type="dcterms:W3CDTF">2021-04-12T22:54:59Z</dcterms:created>
  <dcterms:modified xsi:type="dcterms:W3CDTF">2023-08-12T00:39:47Z</dcterms:modified>
</cp:coreProperties>
</file>