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600" r:id="rId2"/>
    <p:sldId id="601" r:id="rId3"/>
    <p:sldId id="602" r:id="rId4"/>
    <p:sldId id="603" r:id="rId5"/>
    <p:sldId id="604" r:id="rId6"/>
    <p:sldId id="655" r:id="rId7"/>
    <p:sldId id="605" r:id="rId8"/>
    <p:sldId id="606" r:id="rId9"/>
    <p:sldId id="607" r:id="rId10"/>
    <p:sldId id="608" r:id="rId11"/>
    <p:sldId id="609" r:id="rId12"/>
    <p:sldId id="632" r:id="rId13"/>
    <p:sldId id="633" r:id="rId14"/>
    <p:sldId id="634" r:id="rId15"/>
    <p:sldId id="635" r:id="rId16"/>
    <p:sldId id="636" r:id="rId17"/>
    <p:sldId id="637" r:id="rId18"/>
    <p:sldId id="638" r:id="rId19"/>
    <p:sldId id="639" r:id="rId20"/>
    <p:sldId id="640" r:id="rId21"/>
    <p:sldId id="641" r:id="rId22"/>
  </p:sldIdLst>
  <p:sldSz cx="9144000" cy="6858000" type="screen4x3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0003"/>
    <a:srgbClr val="1967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99"/>
    <p:restoredTop sz="94618"/>
  </p:normalViewPr>
  <p:slideViewPr>
    <p:cSldViewPr snapToGrid="0" snapToObjects="1">
      <p:cViewPr>
        <p:scale>
          <a:sx n="70" d="100"/>
          <a:sy n="70" d="100"/>
        </p:scale>
        <p:origin x="-2814" y="-9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6" d="100"/>
          <a:sy n="76" d="100"/>
        </p:scale>
        <p:origin x="-3952" y="-12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10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A3B2BE-362F-974F-9391-E0233D601369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F7FF8C-1465-FF48-8EAB-03AF502E9C99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10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BF535-CD86-C04D-A6B0-714582111D47}" type="datetimeFigureOut">
              <a:rPr lang="en-US" smtClean="0"/>
              <a:t>9/17/2018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56046B-D400-AB43-BA72-D7E641FF80B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4662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6046B-D400-AB43-BA72-D7E641FF80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7181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6046B-D400-AB43-BA72-D7E641FF80B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905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6046B-D400-AB43-BA72-D7E641FF80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6020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6046B-D400-AB43-BA72-D7E641FF80B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698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6046B-D400-AB43-BA72-D7E641FF80B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3303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6046B-D400-AB43-BA72-D7E641FF80B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0814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6046B-D400-AB43-BA72-D7E641FF80B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92816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6046B-D400-AB43-BA72-D7E641FF80B0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2178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6046B-D400-AB43-BA72-D7E641FF80B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8588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6046B-D400-AB43-BA72-D7E641FF80B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48087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6046B-D400-AB43-BA72-D7E641FF80B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417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6046B-D400-AB43-BA72-D7E641FF80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856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6046B-D400-AB43-BA72-D7E641FF80B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62261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6046B-D400-AB43-BA72-D7E641FF80B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896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6046B-D400-AB43-BA72-D7E641FF80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6814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6046B-D400-AB43-BA72-D7E641FF80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0135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6046B-D400-AB43-BA72-D7E641FF80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7327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6046B-D400-AB43-BA72-D7E641FF80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4197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6046B-D400-AB43-BA72-D7E641FF80B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331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6046B-D400-AB43-BA72-D7E641FF80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9086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56046B-D400-AB43-BA72-D7E641FF80B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859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5DC1-958B-EE4F-838B-FE86481C3ABD}" type="datetime1">
              <a:rPr lang="pt-BR" smtClean="0"/>
              <a:t>17/09/2018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Exame Físico • Prof Gustavo Dias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F0FE63-F95C-094C-9742-E4B3FEC13B09}" type="datetime1">
              <a:rPr lang="pt-BR" smtClean="0"/>
              <a:t>17/09/2018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Exame Físico • Prof Gustavo Dias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CE37C-59F8-7E44-A1F8-5F66ADBF8ACE}" type="datetime1">
              <a:rPr lang="pt-BR" smtClean="0"/>
              <a:t>17/09/2018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Exame Físico • Prof Gustavo Dias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6629-87CD-0C4D-89AA-FF4D62D7164D}" type="datetime1">
              <a:rPr lang="pt-BR" smtClean="0"/>
              <a:t>17/09/2018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Exame Físico • Prof Gustavo Dias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EBE7F-B083-9544-BC49-248B8C3FFAF5}" type="datetime1">
              <a:rPr lang="pt-BR" smtClean="0"/>
              <a:t>17/09/2018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Exame Físico • Prof Gustavo Dias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193CD2-39ED-AE4B-91C8-17416AA4112B}" type="datetime1">
              <a:rPr lang="pt-BR" smtClean="0"/>
              <a:t>17/09/2018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Exame Físico • Prof Gustavo Dias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96EC3-E7FC-A648-8539-7D7133EB5FDC}" type="datetime1">
              <a:rPr lang="pt-BR" smtClean="0"/>
              <a:t>17/09/2018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Exame Físico • Prof Gustavo Dias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E6261B-1962-7844-9628-8506D8A7BECD}" type="datetime1">
              <a:rPr lang="pt-BR" smtClean="0"/>
              <a:t>17/09/2018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Exame Físico • Prof Gustavo Dias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2B6B9-BA59-3249-BDC3-7CC12554BDFD}" type="datetime1">
              <a:rPr lang="pt-BR" smtClean="0"/>
              <a:t>17/09/2018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Exame Físico • Prof Gustavo Dias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4AAD8-4A02-B94E-899A-E731DA9CFA55}" type="datetime1">
              <a:rPr lang="pt-BR" smtClean="0"/>
              <a:t>17/09/2018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Exame Físico • Prof Gustavo Dias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2E48-7059-3943-BF54-68C8AAABD137}" type="datetime1">
              <a:rPr lang="pt-BR" smtClean="0"/>
              <a:t>17/09/2018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Exame Físico • Prof Gustavo Dias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84914-44D2-8340-937F-F79B352A0AA5}" type="datetime1">
              <a:rPr lang="pt-BR" smtClean="0"/>
              <a:t>17/09/2018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Exame Físico • Prof Gustavo Dias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EB6AA-A1D0-1147-98D0-DFE8A384FDC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4.jp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5.jp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" y="-28456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4" y="5975137"/>
            <a:ext cx="1898227" cy="732364"/>
          </a:xfrm>
          <a:prstGeom prst="rect">
            <a:avLst/>
          </a:prstGeom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1438" y="128055"/>
            <a:ext cx="6721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Gestação</a:t>
            </a:r>
            <a:r>
              <a:rPr lang="en-US" sz="2800" dirty="0">
                <a:solidFill>
                  <a:srgbClr val="767171"/>
                </a:solidFill>
                <a:latin typeface="Calibri "/>
                <a:cs typeface="Calibri "/>
              </a:rPr>
              <a:t> de Alto </a:t>
            </a:r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Risco</a:t>
            </a:r>
            <a:endParaRPr lang="en-US" sz="2800" dirty="0">
              <a:solidFill>
                <a:srgbClr val="767171"/>
              </a:solidFill>
              <a:latin typeface="Calibri "/>
              <a:cs typeface="Calibri 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0" y="967519"/>
            <a:ext cx="5315100" cy="60959"/>
          </a:xfrm>
          <a:prstGeom prst="rect">
            <a:avLst/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AA864B1-3A15-41B6-966B-59D5ABDEAEA1}"/>
              </a:ext>
            </a:extLst>
          </p:cNvPr>
          <p:cNvSpPr/>
          <p:nvPr/>
        </p:nvSpPr>
        <p:spPr>
          <a:xfrm>
            <a:off x="258763" y="5535084"/>
            <a:ext cx="8577262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rial Narrow" panose="020B060602020203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pt-BR" sz="20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xmlns="" id="{390C7CB5-1E63-487B-ADC4-B20A651EC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1022351"/>
            <a:ext cx="8135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 b="1"/>
              <a:t>Síndromes Hipertensivas na gravidez</a:t>
            </a:r>
            <a:endParaRPr lang="pt-BR" altLang="pt-BR" sz="2800"/>
          </a:p>
        </p:txBody>
      </p:sp>
      <p:sp>
        <p:nvSpPr>
          <p:cNvPr id="17" name="TextBox 14">
            <a:extLst>
              <a:ext uri="{FF2B5EF4-FFF2-40B4-BE49-F238E27FC236}">
                <a16:creationId xmlns:a16="http://schemas.microsoft.com/office/drawing/2014/main" xmlns="" id="{CAB3EDC2-5E46-44FA-BFA5-1E4E2AE00A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2245785"/>
            <a:ext cx="8135938" cy="219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/>
              <a:t>Classificação Clínica das Síndromes Hipertensivas da Gravidez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 </a:t>
            </a:r>
          </a:p>
          <a:p>
            <a:pPr marL="342900" indent="-342900" algn="just">
              <a:spcBef>
                <a:spcPct val="0"/>
              </a:spcBef>
            </a:pPr>
            <a:r>
              <a:rPr lang="pt-BR" altLang="pt-BR" sz="2400" dirty="0"/>
              <a:t>Hipertensão crônica</a:t>
            </a:r>
          </a:p>
          <a:p>
            <a:pPr marL="342900" indent="-342900" algn="just">
              <a:lnSpc>
                <a:spcPct val="90000"/>
              </a:lnSpc>
              <a:spcBef>
                <a:spcPct val="0"/>
              </a:spcBef>
            </a:pPr>
            <a:r>
              <a:rPr lang="pt-BR" altLang="pt-BR" sz="2400" dirty="0"/>
              <a:t>Hipertensão gestacional (sem </a:t>
            </a:r>
            <a:r>
              <a:rPr lang="pt-BR" altLang="pt-BR" sz="2400" dirty="0" err="1"/>
              <a:t>proteinúria</a:t>
            </a:r>
            <a:r>
              <a:rPr lang="pt-BR" altLang="pt-BR" sz="2400" dirty="0"/>
              <a:t>)</a:t>
            </a:r>
          </a:p>
          <a:p>
            <a:pPr marL="342900" indent="-342900" algn="just">
              <a:lnSpc>
                <a:spcPct val="90000"/>
              </a:lnSpc>
              <a:spcBef>
                <a:spcPct val="0"/>
              </a:spcBef>
            </a:pPr>
            <a:r>
              <a:rPr lang="pt-BR" altLang="pt-BR" sz="2400" dirty="0"/>
              <a:t>Pré-eclâmpsia/ eclampsia</a:t>
            </a:r>
          </a:p>
          <a:p>
            <a:pPr marL="342900" indent="-342900" algn="just">
              <a:lnSpc>
                <a:spcPct val="90000"/>
              </a:lnSpc>
              <a:spcBef>
                <a:spcPct val="0"/>
              </a:spcBef>
            </a:pPr>
            <a:r>
              <a:rPr lang="pt-BR" altLang="pt-BR" sz="2400" dirty="0"/>
              <a:t>Pré-eclâmpsia sobreposta à hipertensão crônica</a:t>
            </a:r>
          </a:p>
        </p:txBody>
      </p:sp>
      <p:sp>
        <p:nvSpPr>
          <p:cNvPr id="18" name="Footer Placeholder 23">
            <a:extLst>
              <a:ext uri="{FF2B5EF4-FFF2-40B4-BE49-F238E27FC236}">
                <a16:creationId xmlns:a16="http://schemas.microsoft.com/office/drawing/2014/main" xmlns="" id="{44CC942B-A402-436D-8831-DA732D47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4138" y="6369386"/>
            <a:ext cx="29601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Saúde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da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mulher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•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Profa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Carla Marins</a:t>
            </a:r>
          </a:p>
        </p:txBody>
      </p:sp>
      <p:pic>
        <p:nvPicPr>
          <p:cNvPr id="14" name="Imagem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-1" y="5865812"/>
            <a:ext cx="9154673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811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4" y="5975137"/>
            <a:ext cx="1898227" cy="732364"/>
          </a:xfrm>
          <a:prstGeom prst="rect">
            <a:avLst/>
          </a:prstGeom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10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1438" y="128055"/>
            <a:ext cx="6721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Gestação</a:t>
            </a:r>
            <a:r>
              <a:rPr lang="en-US" sz="2800" dirty="0">
                <a:solidFill>
                  <a:srgbClr val="767171"/>
                </a:solidFill>
                <a:latin typeface="Calibri "/>
                <a:cs typeface="Calibri "/>
              </a:rPr>
              <a:t> de Alto </a:t>
            </a:r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Risco</a:t>
            </a:r>
            <a:endParaRPr lang="en-US" sz="2800" dirty="0">
              <a:solidFill>
                <a:srgbClr val="767171"/>
              </a:solidFill>
              <a:latin typeface="Calibri "/>
              <a:cs typeface="Calibri 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0" y="967519"/>
            <a:ext cx="5315100" cy="60959"/>
          </a:xfrm>
          <a:prstGeom prst="rect">
            <a:avLst/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AA864B1-3A15-41B6-966B-59D5ABDEAEA1}"/>
              </a:ext>
            </a:extLst>
          </p:cNvPr>
          <p:cNvSpPr/>
          <p:nvPr/>
        </p:nvSpPr>
        <p:spPr>
          <a:xfrm>
            <a:off x="258763" y="5535084"/>
            <a:ext cx="8577262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rial Narrow" panose="020B060602020203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pt-BR" sz="20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8" name="Footer Placeholder 23">
            <a:extLst>
              <a:ext uri="{FF2B5EF4-FFF2-40B4-BE49-F238E27FC236}">
                <a16:creationId xmlns:a16="http://schemas.microsoft.com/office/drawing/2014/main" xmlns="" id="{44CC942B-A402-436D-8831-DA732D47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4138" y="6369386"/>
            <a:ext cx="29601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Saúde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da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mulher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•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Profa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Carla Marins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005757A2-5A80-4E05-8DE7-3777894CC8EB}"/>
              </a:ext>
            </a:extLst>
          </p:cNvPr>
          <p:cNvSpPr/>
          <p:nvPr/>
        </p:nvSpPr>
        <p:spPr>
          <a:xfrm>
            <a:off x="-446568" y="1023552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t-BR" altLang="pt-BR" sz="2400" b="1" dirty="0"/>
              <a:t>Síndrome hipertensiva</a:t>
            </a:r>
            <a:endParaRPr lang="pt-BR" altLang="pt-BR" sz="2400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44EEA834-C158-444F-AB80-8F4BE062FE2A}"/>
              </a:ext>
            </a:extLst>
          </p:cNvPr>
          <p:cNvSpPr/>
          <p:nvPr/>
        </p:nvSpPr>
        <p:spPr>
          <a:xfrm>
            <a:off x="270703" y="1513657"/>
            <a:ext cx="796953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t-BR" sz="2400" b="1" dirty="0"/>
              <a:t>Cuidados gerais: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sz="2400" dirty="0"/>
              <a:t>Decúbito elevado a 30º e face lateralizada;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sz="2400" dirty="0"/>
              <a:t>Cateter nasal com oxigênio (5l/min);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sz="2400" dirty="0"/>
              <a:t>Sonda vesical de demora contínua;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sz="2400" dirty="0"/>
              <a:t>Punção de veia </a:t>
            </a:r>
            <a:r>
              <a:rPr lang="pt-BR" sz="2400" dirty="0" err="1"/>
              <a:t>calibrosa</a:t>
            </a:r>
            <a:r>
              <a:rPr lang="pt-BR" sz="2400" dirty="0"/>
              <a:t>;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sz="2400" dirty="0"/>
              <a:t>Manter o ambiente tranquilo. 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pt-BR" sz="2400" dirty="0"/>
              <a:t>Sinais vitais.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pt-BR" altLang="pt-BR" sz="2400" dirty="0"/>
          </a:p>
        </p:txBody>
      </p:sp>
      <p:pic>
        <p:nvPicPr>
          <p:cNvPr id="13" name="Imagem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-1" y="5865812"/>
            <a:ext cx="9154673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5107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4" y="5975137"/>
            <a:ext cx="1898227" cy="732364"/>
          </a:xfrm>
          <a:prstGeom prst="rect">
            <a:avLst/>
          </a:prstGeom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11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1438" y="128055"/>
            <a:ext cx="6721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Gestação</a:t>
            </a:r>
            <a:r>
              <a:rPr lang="en-US" sz="2800" dirty="0">
                <a:solidFill>
                  <a:srgbClr val="767171"/>
                </a:solidFill>
                <a:latin typeface="Calibri "/>
                <a:cs typeface="Calibri "/>
              </a:rPr>
              <a:t> de Alto </a:t>
            </a:r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Risco</a:t>
            </a:r>
            <a:endParaRPr lang="en-US" sz="2800" dirty="0">
              <a:solidFill>
                <a:srgbClr val="767171"/>
              </a:solidFill>
              <a:latin typeface="Calibri "/>
              <a:cs typeface="Calibri 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0" y="967519"/>
            <a:ext cx="5315100" cy="60959"/>
          </a:xfrm>
          <a:prstGeom prst="rect">
            <a:avLst/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AA864B1-3A15-41B6-966B-59D5ABDEAEA1}"/>
              </a:ext>
            </a:extLst>
          </p:cNvPr>
          <p:cNvSpPr/>
          <p:nvPr/>
        </p:nvSpPr>
        <p:spPr>
          <a:xfrm>
            <a:off x="258763" y="5535084"/>
            <a:ext cx="8577262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rial Narrow" panose="020B060602020203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pt-BR" sz="20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8" name="Footer Placeholder 23">
            <a:extLst>
              <a:ext uri="{FF2B5EF4-FFF2-40B4-BE49-F238E27FC236}">
                <a16:creationId xmlns:a16="http://schemas.microsoft.com/office/drawing/2014/main" xmlns="" id="{44CC942B-A402-436D-8831-DA732D47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4138" y="6369386"/>
            <a:ext cx="29601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Saúde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da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mulher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•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Profa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Carla Marins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005757A2-5A80-4E05-8DE7-3777894CC8EB}"/>
              </a:ext>
            </a:extLst>
          </p:cNvPr>
          <p:cNvSpPr/>
          <p:nvPr/>
        </p:nvSpPr>
        <p:spPr>
          <a:xfrm>
            <a:off x="-446568" y="1023552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t-BR" altLang="pt-BR" sz="2400" b="1" dirty="0"/>
              <a:t>Síndrome hipertensiva</a:t>
            </a:r>
            <a:endParaRPr lang="pt-BR" altLang="pt-BR" sz="2400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44EEA834-C158-444F-AB80-8F4BE062FE2A}"/>
              </a:ext>
            </a:extLst>
          </p:cNvPr>
          <p:cNvSpPr/>
          <p:nvPr/>
        </p:nvSpPr>
        <p:spPr>
          <a:xfrm>
            <a:off x="270703" y="1513658"/>
            <a:ext cx="796953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pt-BR" altLang="pt-BR" sz="2400" b="1" dirty="0"/>
              <a:t>Tratamento em gestantes hipertensas</a:t>
            </a:r>
            <a:endParaRPr lang="pt-BR" altLang="pt-BR" sz="2400" dirty="0"/>
          </a:p>
          <a:p>
            <a:pPr algn="just">
              <a:spcBef>
                <a:spcPct val="0"/>
              </a:spcBef>
            </a:pPr>
            <a:r>
              <a:rPr lang="pt-BR" altLang="pt-BR" sz="2400" b="1" dirty="0"/>
              <a:t>Droga de escolha </a:t>
            </a:r>
            <a:r>
              <a:rPr lang="pt-BR" altLang="pt-BR" sz="2400" dirty="0"/>
              <a:t>– Metildopa</a:t>
            </a:r>
          </a:p>
          <a:p>
            <a:pPr algn="just">
              <a:spcBef>
                <a:spcPct val="0"/>
              </a:spcBef>
            </a:pPr>
            <a:r>
              <a:rPr lang="pt-BR" altLang="pt-BR" sz="2400" b="1" dirty="0" err="1"/>
              <a:t>Contra-indicações</a:t>
            </a:r>
            <a:r>
              <a:rPr lang="pt-BR" altLang="pt-BR" sz="2400" dirty="0"/>
              <a:t> - </a:t>
            </a:r>
          </a:p>
          <a:p>
            <a:pPr marL="6858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2400" dirty="0"/>
              <a:t>inibidores da enzima de conversão da  angiotensina (ex.: Captopril) </a:t>
            </a:r>
          </a:p>
          <a:p>
            <a:pPr marL="685800" lvl="1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2400" dirty="0"/>
              <a:t>antagonistas de receptores Angiotensina II (ex.: </a:t>
            </a:r>
            <a:r>
              <a:rPr lang="pt-BR" altLang="pt-BR" sz="2400" dirty="0" err="1"/>
              <a:t>losartana</a:t>
            </a:r>
            <a:r>
              <a:rPr lang="pt-BR" altLang="pt-BR" sz="2400" dirty="0"/>
              <a:t>).</a:t>
            </a:r>
          </a:p>
          <a:p>
            <a:pPr algn="just">
              <a:spcBef>
                <a:spcPct val="0"/>
              </a:spcBef>
            </a:pPr>
            <a:r>
              <a:rPr lang="pt-BR" altLang="pt-BR" sz="2400" dirty="0"/>
              <a:t>OBS: associação com restrição do crescimento fetal, </a:t>
            </a:r>
            <a:r>
              <a:rPr lang="pt-BR" altLang="pt-BR" sz="2400" dirty="0" err="1"/>
              <a:t>oligohidrâmnio</a:t>
            </a:r>
            <a:r>
              <a:rPr lang="pt-BR" altLang="pt-BR" sz="2400" dirty="0"/>
              <a:t>, insuficiência renal neonatal e morte neonatal.</a:t>
            </a:r>
          </a:p>
        </p:txBody>
      </p:sp>
      <p:pic>
        <p:nvPicPr>
          <p:cNvPr id="13" name="Imagem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-1" y="5865812"/>
            <a:ext cx="9154673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95307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4" y="5975137"/>
            <a:ext cx="1898227" cy="732364"/>
          </a:xfrm>
          <a:prstGeom prst="rect">
            <a:avLst/>
          </a:prstGeom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12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1438" y="128055"/>
            <a:ext cx="6721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Gestação</a:t>
            </a:r>
            <a:r>
              <a:rPr lang="en-US" sz="2800" dirty="0">
                <a:solidFill>
                  <a:srgbClr val="767171"/>
                </a:solidFill>
                <a:latin typeface="Calibri "/>
                <a:cs typeface="Calibri "/>
              </a:rPr>
              <a:t> de Alto </a:t>
            </a:r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Risco</a:t>
            </a:r>
            <a:endParaRPr lang="en-US" sz="2800" dirty="0">
              <a:solidFill>
                <a:srgbClr val="767171"/>
              </a:solidFill>
              <a:latin typeface="Calibri "/>
              <a:cs typeface="Calibri 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0" y="967519"/>
            <a:ext cx="5315100" cy="60959"/>
          </a:xfrm>
          <a:prstGeom prst="rect">
            <a:avLst/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AA864B1-3A15-41B6-966B-59D5ABDEAEA1}"/>
              </a:ext>
            </a:extLst>
          </p:cNvPr>
          <p:cNvSpPr/>
          <p:nvPr/>
        </p:nvSpPr>
        <p:spPr>
          <a:xfrm>
            <a:off x="258763" y="5535084"/>
            <a:ext cx="8577262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rial Narrow" panose="020B060602020203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pt-BR" sz="20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8" name="Footer Placeholder 23">
            <a:extLst>
              <a:ext uri="{FF2B5EF4-FFF2-40B4-BE49-F238E27FC236}">
                <a16:creationId xmlns:a16="http://schemas.microsoft.com/office/drawing/2014/main" xmlns="" id="{44CC942B-A402-436D-8831-DA732D47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4138" y="6369386"/>
            <a:ext cx="29601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Saúde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da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mulher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•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Profa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Carla Marins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xmlns="" id="{5EAD50E0-C63A-4D07-8556-F3DCBFA5F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63" y="1246839"/>
            <a:ext cx="8135938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/>
              <a:t>Diabetes gestacional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Rastreamento de acordo com Manual de gestação de risco (2012)</a:t>
            </a:r>
          </a:p>
          <a:p>
            <a:pPr marL="342900" indent="-342900" algn="just">
              <a:spcBef>
                <a:spcPct val="0"/>
              </a:spcBef>
            </a:pPr>
            <a:r>
              <a:rPr lang="pt-BR" altLang="pt-BR" sz="2400" dirty="0"/>
              <a:t>Busca por fatores de risco</a:t>
            </a:r>
          </a:p>
          <a:p>
            <a:pPr marL="342900" indent="-342900" algn="just">
              <a:spcBef>
                <a:spcPct val="0"/>
              </a:spcBef>
            </a:pPr>
            <a:r>
              <a:rPr lang="pt-BR" altLang="pt-BR" sz="2400" dirty="0"/>
              <a:t>Glicemia de jejum antes de 20 semanas</a:t>
            </a:r>
          </a:p>
          <a:p>
            <a:pPr marL="342900" indent="-342900" algn="just">
              <a:spcBef>
                <a:spcPct val="0"/>
              </a:spcBef>
            </a:pPr>
            <a:r>
              <a:rPr lang="pt-BR" altLang="pt-BR" sz="2400" dirty="0"/>
              <a:t>Rastreamento </a:t>
            </a:r>
            <a:r>
              <a:rPr lang="pt-BR" altLang="pt-BR" sz="2400" b="1" dirty="0"/>
              <a:t>positivo</a:t>
            </a:r>
            <a:r>
              <a:rPr lang="pt-BR" altLang="pt-BR" sz="2400" dirty="0"/>
              <a:t> - glicemia</a:t>
            </a:r>
            <a:r>
              <a:rPr lang="pt-BR" altLang="pt-BR" sz="2400" b="1" dirty="0"/>
              <a:t> </a:t>
            </a:r>
            <a:r>
              <a:rPr lang="pt-BR" altLang="pt-BR" sz="2400" dirty="0"/>
              <a:t>de jejum </a:t>
            </a:r>
            <a:r>
              <a:rPr lang="pt-BR" altLang="pt-BR" sz="2400" b="1" dirty="0"/>
              <a:t>igual ou superior a 85mg/</a:t>
            </a:r>
            <a:r>
              <a:rPr lang="pt-BR" altLang="pt-BR" sz="2400" b="1" dirty="0" err="1"/>
              <a:t>dL</a:t>
            </a:r>
            <a:r>
              <a:rPr lang="pt-BR" altLang="pt-BR" sz="2400" b="1" dirty="0"/>
              <a:t> </a:t>
            </a:r>
            <a:r>
              <a:rPr lang="pt-BR" altLang="pt-BR" sz="2400" dirty="0"/>
              <a:t>e/ou na presença de </a:t>
            </a:r>
            <a:r>
              <a:rPr lang="pt-BR" altLang="pt-BR" sz="2400" b="1" dirty="0"/>
              <a:t>qualquer fator de risco para o diabetes gestacional</a:t>
            </a:r>
            <a:r>
              <a:rPr lang="pt-BR" altLang="pt-BR" sz="2400" dirty="0"/>
              <a:t>.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 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</p:txBody>
      </p:sp>
      <p:pic>
        <p:nvPicPr>
          <p:cNvPr id="10" name="Imagem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-1" y="5865812"/>
            <a:ext cx="9154673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152347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4" y="5975137"/>
            <a:ext cx="1898227" cy="732364"/>
          </a:xfrm>
          <a:prstGeom prst="rect">
            <a:avLst/>
          </a:prstGeom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13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1438" y="128055"/>
            <a:ext cx="6721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Gestação</a:t>
            </a:r>
            <a:r>
              <a:rPr lang="en-US" sz="2800" dirty="0">
                <a:solidFill>
                  <a:srgbClr val="767171"/>
                </a:solidFill>
                <a:latin typeface="Calibri "/>
                <a:cs typeface="Calibri "/>
              </a:rPr>
              <a:t> de Alto </a:t>
            </a:r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Risco</a:t>
            </a:r>
            <a:endParaRPr lang="en-US" sz="2800" dirty="0">
              <a:solidFill>
                <a:srgbClr val="767171"/>
              </a:solidFill>
              <a:latin typeface="Calibri "/>
              <a:cs typeface="Calibri 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0" y="967519"/>
            <a:ext cx="5315100" cy="60959"/>
          </a:xfrm>
          <a:prstGeom prst="rect">
            <a:avLst/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AA864B1-3A15-41B6-966B-59D5ABDEAEA1}"/>
              </a:ext>
            </a:extLst>
          </p:cNvPr>
          <p:cNvSpPr/>
          <p:nvPr/>
        </p:nvSpPr>
        <p:spPr>
          <a:xfrm>
            <a:off x="258763" y="5535084"/>
            <a:ext cx="8577262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rial Narrow" panose="020B060602020203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pt-BR" sz="20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8" name="Footer Placeholder 23">
            <a:extLst>
              <a:ext uri="{FF2B5EF4-FFF2-40B4-BE49-F238E27FC236}">
                <a16:creationId xmlns:a16="http://schemas.microsoft.com/office/drawing/2014/main" xmlns="" id="{44CC942B-A402-436D-8831-DA732D47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4138" y="6369386"/>
            <a:ext cx="29601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Saúde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da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mulher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•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Profa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Carla Marins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xmlns="" id="{5EAD50E0-C63A-4D07-8556-F3DCBFA5F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63" y="1246839"/>
            <a:ext cx="813593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/>
              <a:t>Diabetes gestacional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Rastreamento de acordo com Manual de gestação de risco (2012)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  <a:p>
            <a:pPr algn="just">
              <a:spcBef>
                <a:spcPct val="0"/>
              </a:spcBef>
              <a:buNone/>
            </a:pPr>
            <a:r>
              <a:rPr lang="pt-BR" altLang="pt-BR" sz="2400" b="1" dirty="0"/>
              <a:t>OBS</a:t>
            </a:r>
            <a:r>
              <a:rPr lang="pt-BR" altLang="pt-BR" sz="2400" dirty="0"/>
              <a:t>: Duas glicemias de jejum ≥ 126mg/</a:t>
            </a:r>
            <a:r>
              <a:rPr lang="pt-BR" altLang="pt-BR" sz="2400" dirty="0" err="1"/>
              <a:t>dL</a:t>
            </a:r>
            <a:r>
              <a:rPr lang="pt-BR" altLang="pt-BR" sz="2400" dirty="0"/>
              <a:t> confirmam o diagnóstico de diabetes gestacional, sem necessidade de teste de tolerância.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 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</p:txBody>
      </p:sp>
      <p:pic>
        <p:nvPicPr>
          <p:cNvPr id="10" name="Imagem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-1" y="5865812"/>
            <a:ext cx="9154673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91873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4" y="5975137"/>
            <a:ext cx="1898227" cy="732364"/>
          </a:xfrm>
          <a:prstGeom prst="rect">
            <a:avLst/>
          </a:prstGeom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14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1438" y="128055"/>
            <a:ext cx="6721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Gestação</a:t>
            </a:r>
            <a:r>
              <a:rPr lang="en-US" sz="2800" dirty="0">
                <a:solidFill>
                  <a:srgbClr val="767171"/>
                </a:solidFill>
                <a:latin typeface="Calibri "/>
                <a:cs typeface="Calibri "/>
              </a:rPr>
              <a:t> de Alto </a:t>
            </a:r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Risco</a:t>
            </a:r>
            <a:endParaRPr lang="en-US" sz="2800" dirty="0">
              <a:solidFill>
                <a:srgbClr val="767171"/>
              </a:solidFill>
              <a:latin typeface="Calibri "/>
              <a:cs typeface="Calibri 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0" y="967519"/>
            <a:ext cx="5315100" cy="60959"/>
          </a:xfrm>
          <a:prstGeom prst="rect">
            <a:avLst/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AA864B1-3A15-41B6-966B-59D5ABDEAEA1}"/>
              </a:ext>
            </a:extLst>
          </p:cNvPr>
          <p:cNvSpPr/>
          <p:nvPr/>
        </p:nvSpPr>
        <p:spPr>
          <a:xfrm>
            <a:off x="258763" y="5535084"/>
            <a:ext cx="8577262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rial Narrow" panose="020B060602020203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pt-BR" sz="20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8" name="Footer Placeholder 23">
            <a:extLst>
              <a:ext uri="{FF2B5EF4-FFF2-40B4-BE49-F238E27FC236}">
                <a16:creationId xmlns:a16="http://schemas.microsoft.com/office/drawing/2014/main" xmlns="" id="{44CC942B-A402-436D-8831-DA732D47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4138" y="6369386"/>
            <a:ext cx="29601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Saúde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da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mulher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•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Profa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Carla Marins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xmlns="" id="{5EAD50E0-C63A-4D07-8556-F3DCBFA5F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63" y="1246839"/>
            <a:ext cx="8135938" cy="5632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/>
              <a:t>Diabetes gestacional - </a:t>
            </a:r>
            <a:r>
              <a:rPr lang="pt-BR" altLang="pt-BR" sz="2400" dirty="0"/>
              <a:t>De acordo com Manual de gestação de risco (2012)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/>
              <a:t>Rastreamento positivo</a:t>
            </a:r>
          </a:p>
          <a:p>
            <a:pPr algn="ctr">
              <a:spcBef>
                <a:spcPct val="0"/>
              </a:spcBef>
              <a:buNone/>
            </a:pPr>
            <a:endParaRPr lang="pt-BR" altLang="pt-BR" sz="2400" dirty="0"/>
          </a:p>
          <a:p>
            <a:pPr algn="ctr">
              <a:spcBef>
                <a:spcPct val="0"/>
              </a:spcBef>
              <a:buNone/>
            </a:pPr>
            <a:endParaRPr lang="pt-BR" altLang="pt-BR" sz="2400" dirty="0" smtClean="0"/>
          </a:p>
          <a:p>
            <a:pPr algn="ctr">
              <a:spcBef>
                <a:spcPct val="0"/>
              </a:spcBef>
              <a:buNone/>
            </a:pPr>
            <a:r>
              <a:rPr lang="pt-BR" altLang="pt-BR" sz="2400" dirty="0" smtClean="0"/>
              <a:t>Teste </a:t>
            </a:r>
            <a:r>
              <a:rPr lang="pt-BR" altLang="pt-BR" sz="2400" dirty="0"/>
              <a:t>oral de tolerância a glicose 75g de 2h</a:t>
            </a:r>
          </a:p>
          <a:p>
            <a:pPr algn="ctr">
              <a:spcBef>
                <a:spcPct val="0"/>
              </a:spcBef>
              <a:buNone/>
            </a:pPr>
            <a:endParaRPr lang="pt-BR" altLang="pt-BR" sz="2400" dirty="0" smtClean="0"/>
          </a:p>
          <a:p>
            <a:pPr algn="ctr">
              <a:spcBef>
                <a:spcPct val="0"/>
              </a:spcBef>
              <a:buNone/>
            </a:pPr>
            <a:endParaRPr lang="pt-BR" altLang="pt-BR" sz="2400" dirty="0"/>
          </a:p>
          <a:p>
            <a:pPr algn="ctr">
              <a:spcBef>
                <a:spcPct val="0"/>
              </a:spcBef>
              <a:buNone/>
            </a:pPr>
            <a:r>
              <a:rPr lang="pt-BR" altLang="pt-BR" sz="2400" b="1" dirty="0"/>
              <a:t>pontos de corte são &gt;95 (jejum), 180 (1h) e 155 (2h)</a:t>
            </a:r>
          </a:p>
          <a:p>
            <a:pPr marL="342900" indent="-342900" algn="just">
              <a:spcBef>
                <a:spcPct val="0"/>
              </a:spcBef>
            </a:pPr>
            <a:r>
              <a:rPr lang="pt-BR" altLang="pt-BR" sz="2400" dirty="0"/>
              <a:t>Dois valores alterados - confirmam o diagnóstico.</a:t>
            </a:r>
          </a:p>
          <a:p>
            <a:pPr marL="342900" indent="-342900" algn="just">
              <a:spcBef>
                <a:spcPct val="0"/>
              </a:spcBef>
            </a:pPr>
            <a:r>
              <a:rPr lang="pt-BR" altLang="pt-BR" sz="2400" dirty="0"/>
              <a:t>Um único valor alterado - repetição do TOTG na 34º semana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 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</p:txBody>
      </p:sp>
      <p:sp>
        <p:nvSpPr>
          <p:cNvPr id="4" name="Seta: para Baixo 3">
            <a:extLst>
              <a:ext uri="{FF2B5EF4-FFF2-40B4-BE49-F238E27FC236}">
                <a16:creationId xmlns:a16="http://schemas.microsoft.com/office/drawing/2014/main" xmlns="" id="{9A811F0E-9F3D-4F44-80C4-4E6FC1D35B85}"/>
              </a:ext>
            </a:extLst>
          </p:cNvPr>
          <p:cNvSpPr/>
          <p:nvPr/>
        </p:nvSpPr>
        <p:spPr>
          <a:xfrm>
            <a:off x="4072270" y="2445489"/>
            <a:ext cx="276446" cy="58124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: para Baixo 13">
            <a:extLst>
              <a:ext uri="{FF2B5EF4-FFF2-40B4-BE49-F238E27FC236}">
                <a16:creationId xmlns:a16="http://schemas.microsoft.com/office/drawing/2014/main" xmlns="" id="{6A76046C-F97C-4FC0-910F-87173F7B0941}"/>
              </a:ext>
            </a:extLst>
          </p:cNvPr>
          <p:cNvSpPr/>
          <p:nvPr/>
        </p:nvSpPr>
        <p:spPr>
          <a:xfrm>
            <a:off x="4072270" y="3731578"/>
            <a:ext cx="276446" cy="581247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-1" y="5865812"/>
            <a:ext cx="9154673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8183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4" y="5975137"/>
            <a:ext cx="1898227" cy="732364"/>
          </a:xfrm>
          <a:prstGeom prst="rect">
            <a:avLst/>
          </a:prstGeom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15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1438" y="128055"/>
            <a:ext cx="6721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Gestação</a:t>
            </a:r>
            <a:r>
              <a:rPr lang="en-US" sz="2800" dirty="0">
                <a:solidFill>
                  <a:srgbClr val="767171"/>
                </a:solidFill>
                <a:latin typeface="Calibri "/>
                <a:cs typeface="Calibri "/>
              </a:rPr>
              <a:t> de Alto </a:t>
            </a:r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Risco</a:t>
            </a:r>
            <a:endParaRPr lang="en-US" sz="2800" dirty="0">
              <a:solidFill>
                <a:srgbClr val="767171"/>
              </a:solidFill>
              <a:latin typeface="Calibri "/>
              <a:cs typeface="Calibri 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0" y="967519"/>
            <a:ext cx="5315100" cy="60959"/>
          </a:xfrm>
          <a:prstGeom prst="rect">
            <a:avLst/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AA864B1-3A15-41B6-966B-59D5ABDEAEA1}"/>
              </a:ext>
            </a:extLst>
          </p:cNvPr>
          <p:cNvSpPr/>
          <p:nvPr/>
        </p:nvSpPr>
        <p:spPr>
          <a:xfrm>
            <a:off x="258763" y="5535084"/>
            <a:ext cx="8577262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rial Narrow" panose="020B060602020203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pt-BR" sz="20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8" name="Footer Placeholder 23">
            <a:extLst>
              <a:ext uri="{FF2B5EF4-FFF2-40B4-BE49-F238E27FC236}">
                <a16:creationId xmlns:a16="http://schemas.microsoft.com/office/drawing/2014/main" xmlns="" id="{44CC942B-A402-436D-8831-DA732D47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4138" y="6369386"/>
            <a:ext cx="29601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Saúde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da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mulher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•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Profa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Carla Marins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xmlns="" id="{5EAD50E0-C63A-4D07-8556-F3DCBFA5F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8763" y="1246839"/>
            <a:ext cx="8135938" cy="541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/>
              <a:t>Diabetes gestacional</a:t>
            </a:r>
          </a:p>
          <a:p>
            <a:pPr>
              <a:buNone/>
              <a:defRPr/>
            </a:pPr>
            <a:r>
              <a:rPr lang="pt-BR" altLang="pt-BR" sz="2400" dirty="0"/>
              <a:t>Rastreamento de acordo com </a:t>
            </a:r>
            <a:r>
              <a:rPr lang="pt-BR" sz="2400" dirty="0">
                <a:cs typeface="Arial" panose="020B0604020202020204" pitchFamily="34" charset="0"/>
              </a:rPr>
              <a:t>OPAS/OMS (2016)</a:t>
            </a:r>
          </a:p>
          <a:p>
            <a:pPr>
              <a:buNone/>
              <a:defRPr/>
            </a:pPr>
            <a:endParaRPr lang="pt-BR" sz="2400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pt-BR" sz="2400" b="1" dirty="0">
                <a:cs typeface="Arial" panose="020B0604020202020204" pitchFamily="34" charset="0"/>
              </a:rPr>
              <a:t>Glicemia de jejum (até 20 sem IG) </a:t>
            </a:r>
            <a:r>
              <a:rPr lang="pt-BR" sz="2400" dirty="0">
                <a:cs typeface="Arial" panose="020B0604020202020204" pitchFamily="34" charset="0"/>
              </a:rPr>
              <a:t>–</a:t>
            </a:r>
          </a:p>
          <a:p>
            <a:pPr>
              <a:buNone/>
              <a:defRPr/>
            </a:pPr>
            <a:r>
              <a:rPr lang="pt-BR" sz="2400" u="sng" dirty="0">
                <a:cs typeface="Arial" panose="020B0604020202020204" pitchFamily="34" charset="0"/>
              </a:rPr>
              <a:t>glicemia &gt; 126mg/</a:t>
            </a:r>
            <a:r>
              <a:rPr lang="pt-BR" sz="2400" u="sng" dirty="0" err="1">
                <a:cs typeface="Arial" panose="020B0604020202020204" pitchFamily="34" charset="0"/>
              </a:rPr>
              <a:t>dL</a:t>
            </a:r>
            <a:r>
              <a:rPr lang="pt-BR" sz="2400" u="sng" dirty="0">
                <a:cs typeface="Arial" panose="020B0604020202020204" pitchFamily="34" charset="0"/>
              </a:rPr>
              <a:t>  </a:t>
            </a:r>
            <a:r>
              <a:rPr lang="pt-BR" sz="2400" dirty="0">
                <a:cs typeface="Arial" panose="020B0604020202020204" pitchFamily="34" charset="0"/>
              </a:rPr>
              <a:t>-  diabetes mellitus, </a:t>
            </a:r>
          </a:p>
          <a:p>
            <a:pPr>
              <a:buNone/>
              <a:defRPr/>
            </a:pPr>
            <a:r>
              <a:rPr lang="pt-BR" sz="2400" u="sng" dirty="0">
                <a:cs typeface="Arial" panose="020B0604020202020204" pitchFamily="34" charset="0"/>
              </a:rPr>
              <a:t>faixa de 92-126mg/</a:t>
            </a:r>
            <a:r>
              <a:rPr lang="pt-BR" sz="2400" u="sng" dirty="0" err="1">
                <a:cs typeface="Arial" panose="020B0604020202020204" pitchFamily="34" charset="0"/>
              </a:rPr>
              <a:t>dL</a:t>
            </a:r>
            <a:r>
              <a:rPr lang="pt-BR" sz="2400" u="sng" dirty="0">
                <a:cs typeface="Arial" panose="020B0604020202020204" pitchFamily="34" charset="0"/>
              </a:rPr>
              <a:t>  </a:t>
            </a:r>
            <a:r>
              <a:rPr lang="pt-BR" sz="2400" dirty="0">
                <a:cs typeface="Arial" panose="020B0604020202020204" pitchFamily="34" charset="0"/>
              </a:rPr>
              <a:t>-  diabetes mellitus gestacional.</a:t>
            </a:r>
          </a:p>
          <a:p>
            <a:pPr>
              <a:buNone/>
              <a:defRPr/>
            </a:pPr>
            <a:r>
              <a:rPr lang="pt-BR" sz="2400" dirty="0">
                <a:solidFill>
                  <a:srgbClr val="C00000"/>
                </a:solidFill>
                <a:cs typeface="Arial" panose="020B0604020202020204" pitchFamily="34" charset="0"/>
              </a:rPr>
              <a:t>OBS: </a:t>
            </a:r>
            <a:r>
              <a:rPr lang="pt-BR" sz="2400" dirty="0">
                <a:cs typeface="Arial" panose="020B0604020202020204" pitchFamily="34" charset="0"/>
              </a:rPr>
              <a:t>Se o início do pré-natal for tardio (&gt;20 sem de IG) – TOTG75g o mais rápido possível.</a:t>
            </a:r>
          </a:p>
          <a:p>
            <a:pPr>
              <a:buNone/>
              <a:defRPr/>
            </a:pPr>
            <a:endParaRPr lang="pt-BR" sz="2400" dirty="0"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 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</p:txBody>
      </p:sp>
      <p:pic>
        <p:nvPicPr>
          <p:cNvPr id="10" name="Imagem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-1" y="5865812"/>
            <a:ext cx="9154673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35989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4" y="5975137"/>
            <a:ext cx="1898227" cy="732364"/>
          </a:xfrm>
          <a:prstGeom prst="rect">
            <a:avLst/>
          </a:prstGeom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16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1438" y="128055"/>
            <a:ext cx="6721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Gestação</a:t>
            </a:r>
            <a:r>
              <a:rPr lang="en-US" sz="2800" dirty="0">
                <a:solidFill>
                  <a:srgbClr val="767171"/>
                </a:solidFill>
                <a:latin typeface="Calibri "/>
                <a:cs typeface="Calibri "/>
              </a:rPr>
              <a:t> de Alto </a:t>
            </a:r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Risco</a:t>
            </a:r>
            <a:endParaRPr lang="en-US" sz="2800" dirty="0">
              <a:solidFill>
                <a:srgbClr val="767171"/>
              </a:solidFill>
              <a:latin typeface="Calibri "/>
              <a:cs typeface="Calibri 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0" y="967519"/>
            <a:ext cx="5315100" cy="60959"/>
          </a:xfrm>
          <a:prstGeom prst="rect">
            <a:avLst/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AA864B1-3A15-41B6-966B-59D5ABDEAEA1}"/>
              </a:ext>
            </a:extLst>
          </p:cNvPr>
          <p:cNvSpPr/>
          <p:nvPr/>
        </p:nvSpPr>
        <p:spPr>
          <a:xfrm>
            <a:off x="258763" y="5535084"/>
            <a:ext cx="8577262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rial Narrow" panose="020B060602020203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pt-BR" sz="20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8" name="Footer Placeholder 23">
            <a:extLst>
              <a:ext uri="{FF2B5EF4-FFF2-40B4-BE49-F238E27FC236}">
                <a16:creationId xmlns:a16="http://schemas.microsoft.com/office/drawing/2014/main" xmlns="" id="{44CC942B-A402-436D-8831-DA732D47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4138" y="6369386"/>
            <a:ext cx="29601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Saúde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da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mulher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•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Profa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Carla Marins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xmlns="" id="{5EAD50E0-C63A-4D07-8556-F3DCBFA5F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783" y="1013586"/>
            <a:ext cx="8135938" cy="57800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/>
              <a:t>Diabetes gestacional</a:t>
            </a:r>
          </a:p>
          <a:p>
            <a:pPr>
              <a:buNone/>
              <a:defRPr/>
            </a:pPr>
            <a:r>
              <a:rPr lang="pt-BR" altLang="pt-BR" sz="2400" dirty="0"/>
              <a:t>Rastreamento de acordo com </a:t>
            </a:r>
            <a:r>
              <a:rPr lang="pt-BR" sz="2400" dirty="0">
                <a:cs typeface="Arial" panose="020B0604020202020204" pitchFamily="34" charset="0"/>
              </a:rPr>
              <a:t>OPAS/OMS (2016)</a:t>
            </a:r>
          </a:p>
          <a:p>
            <a:pPr algn="ctr">
              <a:buNone/>
              <a:defRPr/>
            </a:pPr>
            <a:r>
              <a:rPr lang="pt-BR" sz="2400" u="sng" dirty="0">
                <a:cs typeface="Arial" panose="020B0604020202020204" pitchFamily="34" charset="0"/>
              </a:rPr>
              <a:t>Gestantes na faixa de 92-126mg/</a:t>
            </a:r>
            <a:r>
              <a:rPr lang="pt-BR" sz="2400" u="sng" dirty="0" err="1">
                <a:cs typeface="Arial" panose="020B0604020202020204" pitchFamily="34" charset="0"/>
              </a:rPr>
              <a:t>dL</a:t>
            </a:r>
            <a:r>
              <a:rPr lang="pt-BR" sz="2400" u="sng" dirty="0">
                <a:cs typeface="Arial" panose="020B0604020202020204" pitchFamily="34" charset="0"/>
              </a:rPr>
              <a:t>  ou com glicemia de jejum inferior a 92mg/</a:t>
            </a:r>
            <a:r>
              <a:rPr lang="pt-BR" sz="2400" u="sng" dirty="0" err="1">
                <a:cs typeface="Arial" panose="020B0604020202020204" pitchFamily="34" charset="0"/>
              </a:rPr>
              <a:t>dL</a:t>
            </a:r>
            <a:r>
              <a:rPr lang="pt-BR" sz="2400" u="sng" dirty="0">
                <a:cs typeface="Arial" panose="020B0604020202020204" pitchFamily="34" charset="0"/>
              </a:rPr>
              <a:t> </a:t>
            </a:r>
          </a:p>
          <a:p>
            <a:pPr algn="ctr">
              <a:buNone/>
              <a:defRPr/>
            </a:pPr>
            <a:endParaRPr lang="pt-BR" sz="2400" dirty="0" smtClean="0">
              <a:cs typeface="Arial" panose="020B0604020202020204" pitchFamily="34" charset="0"/>
            </a:endParaRPr>
          </a:p>
          <a:p>
            <a:pPr algn="ctr">
              <a:buNone/>
              <a:defRPr/>
            </a:pPr>
            <a:endParaRPr lang="pt-BR" sz="2400" dirty="0">
              <a:cs typeface="Arial" panose="020B0604020202020204" pitchFamily="34" charset="0"/>
            </a:endParaRPr>
          </a:p>
          <a:p>
            <a:pPr algn="ctr">
              <a:buNone/>
              <a:defRPr/>
            </a:pPr>
            <a:endParaRPr lang="pt-BR" sz="2400" dirty="0" smtClean="0">
              <a:cs typeface="Arial" panose="020B0604020202020204" pitchFamily="34" charset="0"/>
            </a:endParaRPr>
          </a:p>
          <a:p>
            <a:pPr algn="ctr">
              <a:buNone/>
              <a:defRPr/>
            </a:pPr>
            <a:endParaRPr lang="pt-BR" sz="2400" dirty="0">
              <a:cs typeface="Arial" panose="020B0604020202020204" pitchFamily="34" charset="0"/>
            </a:endParaRPr>
          </a:p>
          <a:p>
            <a:pPr algn="ctr">
              <a:buNone/>
              <a:defRPr/>
            </a:pPr>
            <a:r>
              <a:rPr lang="pt-BR" sz="2400" u="sng" dirty="0">
                <a:cs typeface="Arial" panose="020B0604020202020204" pitchFamily="34" charset="0"/>
              </a:rPr>
              <a:t>Teste Oral de Tolerância à Glicose 75g </a:t>
            </a:r>
            <a:r>
              <a:rPr lang="pt-BR" sz="2400" dirty="0">
                <a:cs typeface="Arial" panose="020B0604020202020204" pitchFamily="34" charset="0"/>
              </a:rPr>
              <a:t>entre 24 a 28 semanas para confirmar o diagnóstico.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 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</p:txBody>
      </p:sp>
      <p:sp>
        <p:nvSpPr>
          <p:cNvPr id="4" name="Seta: para Baixo 3">
            <a:extLst>
              <a:ext uri="{FF2B5EF4-FFF2-40B4-BE49-F238E27FC236}">
                <a16:creationId xmlns:a16="http://schemas.microsoft.com/office/drawing/2014/main" xmlns="" id="{794073F6-522E-4DD0-A12F-70E60FB8EDBC}"/>
              </a:ext>
            </a:extLst>
          </p:cNvPr>
          <p:cNvSpPr/>
          <p:nvPr/>
        </p:nvSpPr>
        <p:spPr>
          <a:xfrm>
            <a:off x="4068927" y="3311266"/>
            <a:ext cx="478465" cy="732939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-1" y="5865812"/>
            <a:ext cx="9154673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84315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4" y="5975137"/>
            <a:ext cx="1898227" cy="732364"/>
          </a:xfrm>
          <a:prstGeom prst="rect">
            <a:avLst/>
          </a:prstGeom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17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1438" y="128055"/>
            <a:ext cx="6721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Gestação</a:t>
            </a:r>
            <a:r>
              <a:rPr lang="en-US" sz="2800" dirty="0">
                <a:solidFill>
                  <a:srgbClr val="767171"/>
                </a:solidFill>
                <a:latin typeface="Calibri "/>
                <a:cs typeface="Calibri "/>
              </a:rPr>
              <a:t> de Alto </a:t>
            </a:r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Risco</a:t>
            </a:r>
            <a:endParaRPr lang="en-US" sz="2800" dirty="0">
              <a:solidFill>
                <a:srgbClr val="767171"/>
              </a:solidFill>
              <a:latin typeface="Calibri "/>
              <a:cs typeface="Calibri 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0" y="967519"/>
            <a:ext cx="5315100" cy="60959"/>
          </a:xfrm>
          <a:prstGeom prst="rect">
            <a:avLst/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AA864B1-3A15-41B6-966B-59D5ABDEAEA1}"/>
              </a:ext>
            </a:extLst>
          </p:cNvPr>
          <p:cNvSpPr/>
          <p:nvPr/>
        </p:nvSpPr>
        <p:spPr>
          <a:xfrm>
            <a:off x="258763" y="5535084"/>
            <a:ext cx="8577262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rial Narrow" panose="020B060602020203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pt-BR" sz="20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8" name="Footer Placeholder 23">
            <a:extLst>
              <a:ext uri="{FF2B5EF4-FFF2-40B4-BE49-F238E27FC236}">
                <a16:creationId xmlns:a16="http://schemas.microsoft.com/office/drawing/2014/main" xmlns="" id="{44CC942B-A402-436D-8831-DA732D47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4138" y="6369386"/>
            <a:ext cx="29601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Saúde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da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mulher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•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Profa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Carla Marins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xmlns="" id="{5EAD50E0-C63A-4D07-8556-F3DCBFA5F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783" y="1013585"/>
            <a:ext cx="8135938" cy="2751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/>
              <a:t>Diabetes gestacional</a:t>
            </a:r>
          </a:p>
          <a:p>
            <a:pPr>
              <a:buNone/>
              <a:defRPr/>
            </a:pPr>
            <a:r>
              <a:rPr lang="pt-BR" altLang="pt-BR" sz="2400" dirty="0"/>
              <a:t>Rastreamento de acordo com </a:t>
            </a:r>
            <a:r>
              <a:rPr lang="pt-BR" sz="2400" dirty="0">
                <a:cs typeface="Arial" panose="020B0604020202020204" pitchFamily="34" charset="0"/>
              </a:rPr>
              <a:t>OPAS/OMS (2016)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Resultados: 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 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3DEE6D03-9379-4573-A297-412C81801790}"/>
              </a:ext>
            </a:extLst>
          </p:cNvPr>
          <p:cNvSpPr/>
          <p:nvPr/>
        </p:nvSpPr>
        <p:spPr>
          <a:xfrm>
            <a:off x="181438" y="2777167"/>
            <a:ext cx="790552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2400" u="sng" dirty="0">
                <a:cs typeface="Arial" panose="020B0604020202020204" pitchFamily="34" charset="0"/>
              </a:rPr>
              <a:t>Diabetes mellitus gestacional - </a:t>
            </a:r>
            <a:r>
              <a:rPr lang="pt-BR" sz="2400" dirty="0">
                <a:cs typeface="Arial" panose="020B0604020202020204" pitchFamily="34" charset="0"/>
              </a:rPr>
              <a:t>Se glicemia de jejum entre 92-125mg/</a:t>
            </a:r>
            <a:r>
              <a:rPr lang="pt-BR" sz="2400" dirty="0" err="1">
                <a:cs typeface="Arial" panose="020B0604020202020204" pitchFamily="34" charset="0"/>
              </a:rPr>
              <a:t>dL</a:t>
            </a:r>
            <a:r>
              <a:rPr lang="pt-BR" sz="2400" dirty="0">
                <a:cs typeface="Arial" panose="020B0604020202020204" pitchFamily="34" charset="0"/>
              </a:rPr>
              <a:t>, &gt;180mg/</a:t>
            </a:r>
            <a:r>
              <a:rPr lang="pt-BR" sz="2400" dirty="0" err="1">
                <a:cs typeface="Arial" panose="020B0604020202020204" pitchFamily="34" charset="0"/>
              </a:rPr>
              <a:t>dL</a:t>
            </a:r>
            <a:r>
              <a:rPr lang="pt-BR" sz="2400" dirty="0">
                <a:cs typeface="Arial" panose="020B0604020202020204" pitchFamily="34" charset="0"/>
              </a:rPr>
              <a:t> na 1° horas e entre 153-199mg/</a:t>
            </a:r>
            <a:r>
              <a:rPr lang="pt-BR" sz="2400" dirty="0" err="1">
                <a:cs typeface="Arial" panose="020B0604020202020204" pitchFamily="34" charset="0"/>
              </a:rPr>
              <a:t>dL</a:t>
            </a:r>
            <a:r>
              <a:rPr lang="pt-BR" sz="2400" dirty="0">
                <a:cs typeface="Arial" panose="020B0604020202020204" pitchFamily="34" charset="0"/>
              </a:rPr>
              <a:t> na 2° hora. </a:t>
            </a:r>
          </a:p>
          <a:p>
            <a:pPr>
              <a:defRPr/>
            </a:pPr>
            <a:endParaRPr lang="pt-BR" sz="2400" u="sng" dirty="0">
              <a:cs typeface="Arial" panose="020B0604020202020204" pitchFamily="34" charset="0"/>
            </a:endParaRPr>
          </a:p>
          <a:p>
            <a:pPr>
              <a:defRPr/>
            </a:pPr>
            <a:r>
              <a:rPr lang="pt-BR" sz="2400" u="sng" dirty="0">
                <a:cs typeface="Arial" panose="020B0604020202020204" pitchFamily="34" charset="0"/>
              </a:rPr>
              <a:t>Diabetes mellitus - </a:t>
            </a:r>
            <a:r>
              <a:rPr lang="pt-BR" sz="2400" dirty="0">
                <a:cs typeface="Arial" panose="020B0604020202020204" pitchFamily="34" charset="0"/>
              </a:rPr>
              <a:t>Se glicemia de jejum &gt;126mg/</a:t>
            </a:r>
            <a:r>
              <a:rPr lang="pt-BR" sz="2400" dirty="0" err="1">
                <a:cs typeface="Arial" panose="020B0604020202020204" pitchFamily="34" charset="0"/>
              </a:rPr>
              <a:t>dL</a:t>
            </a:r>
            <a:r>
              <a:rPr lang="pt-BR" sz="2400" dirty="0">
                <a:cs typeface="Arial" panose="020B0604020202020204" pitchFamily="34" charset="0"/>
              </a:rPr>
              <a:t> ou 2° horas &gt;200mg/</a:t>
            </a:r>
            <a:r>
              <a:rPr lang="pt-BR" sz="2400" dirty="0" err="1">
                <a:cs typeface="Arial" panose="020B0604020202020204" pitchFamily="34" charset="0"/>
              </a:rPr>
              <a:t>dL</a:t>
            </a:r>
            <a:r>
              <a:rPr lang="pt-BR" sz="2400" dirty="0">
                <a:cs typeface="Arial" panose="020B0604020202020204" pitchFamily="34" charset="0"/>
              </a:rPr>
              <a:t>. </a:t>
            </a:r>
          </a:p>
        </p:txBody>
      </p:sp>
      <p:pic>
        <p:nvPicPr>
          <p:cNvPr id="14" name="Imagem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-1" y="5865812"/>
            <a:ext cx="9154673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75369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4" y="5975137"/>
            <a:ext cx="1898227" cy="732364"/>
          </a:xfrm>
          <a:prstGeom prst="rect">
            <a:avLst/>
          </a:prstGeom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18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1438" y="128055"/>
            <a:ext cx="6721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Gestação</a:t>
            </a:r>
            <a:r>
              <a:rPr lang="en-US" sz="2800" dirty="0">
                <a:solidFill>
                  <a:srgbClr val="767171"/>
                </a:solidFill>
                <a:latin typeface="Calibri "/>
                <a:cs typeface="Calibri "/>
              </a:rPr>
              <a:t> de Alto </a:t>
            </a:r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Risco</a:t>
            </a:r>
            <a:endParaRPr lang="en-US" sz="2800" dirty="0">
              <a:solidFill>
                <a:srgbClr val="767171"/>
              </a:solidFill>
              <a:latin typeface="Calibri "/>
              <a:cs typeface="Calibri 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0" y="967519"/>
            <a:ext cx="5315100" cy="60959"/>
          </a:xfrm>
          <a:prstGeom prst="rect">
            <a:avLst/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AA864B1-3A15-41B6-966B-59D5ABDEAEA1}"/>
              </a:ext>
            </a:extLst>
          </p:cNvPr>
          <p:cNvSpPr/>
          <p:nvPr/>
        </p:nvSpPr>
        <p:spPr>
          <a:xfrm>
            <a:off x="258763" y="5535084"/>
            <a:ext cx="8577262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rial Narrow" panose="020B060602020203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pt-BR" sz="20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8" name="Footer Placeholder 23">
            <a:extLst>
              <a:ext uri="{FF2B5EF4-FFF2-40B4-BE49-F238E27FC236}">
                <a16:creationId xmlns:a16="http://schemas.microsoft.com/office/drawing/2014/main" xmlns="" id="{44CC942B-A402-436D-8831-DA732D47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4138" y="6369386"/>
            <a:ext cx="29601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Saúde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da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mulher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•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Profa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Carla Marins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xmlns="" id="{5EAD50E0-C63A-4D07-8556-F3DCBFA5F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783" y="1013586"/>
            <a:ext cx="8135938" cy="2382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/>
              <a:t>Diabetes gestacional</a:t>
            </a:r>
          </a:p>
          <a:p>
            <a:pPr>
              <a:buNone/>
              <a:defRPr/>
            </a:pPr>
            <a:r>
              <a:rPr lang="pt-BR" altLang="pt-BR" sz="2400" dirty="0"/>
              <a:t>Rastreamento de acordo com </a:t>
            </a:r>
            <a:r>
              <a:rPr lang="pt-BR" sz="2400" dirty="0">
                <a:cs typeface="Arial" panose="020B0604020202020204" pitchFamily="34" charset="0"/>
              </a:rPr>
              <a:t>MS (2015)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 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5BC42E54-65D6-4F4D-840B-554D0F836728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5095" r="6537"/>
          <a:stretch/>
        </p:blipFill>
        <p:spPr>
          <a:xfrm>
            <a:off x="584791" y="1938146"/>
            <a:ext cx="7579495" cy="3897020"/>
          </a:xfrm>
          <a:prstGeom prst="rect">
            <a:avLst/>
          </a:prstGeom>
        </p:spPr>
      </p:pic>
      <p:cxnSp>
        <p:nvCxnSpPr>
          <p:cNvPr id="8" name="Conector reto 7">
            <a:extLst>
              <a:ext uri="{FF2B5EF4-FFF2-40B4-BE49-F238E27FC236}">
                <a16:creationId xmlns:a16="http://schemas.microsoft.com/office/drawing/2014/main" xmlns="" id="{7AD4727E-C71B-4E86-9068-4D3E87553A5A}"/>
              </a:ext>
            </a:extLst>
          </p:cNvPr>
          <p:cNvCxnSpPr/>
          <p:nvPr/>
        </p:nvCxnSpPr>
        <p:spPr>
          <a:xfrm>
            <a:off x="5635257" y="2608521"/>
            <a:ext cx="212651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ector reto 9">
            <a:extLst>
              <a:ext uri="{FF2B5EF4-FFF2-40B4-BE49-F238E27FC236}">
                <a16:creationId xmlns:a16="http://schemas.microsoft.com/office/drawing/2014/main" xmlns="" id="{C44AD089-C410-4475-9FE3-D5F2159B0455}"/>
              </a:ext>
            </a:extLst>
          </p:cNvPr>
          <p:cNvCxnSpPr/>
          <p:nvPr/>
        </p:nvCxnSpPr>
        <p:spPr>
          <a:xfrm>
            <a:off x="5635257" y="2877879"/>
            <a:ext cx="238169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>
            <a:extLst>
              <a:ext uri="{FF2B5EF4-FFF2-40B4-BE49-F238E27FC236}">
                <a16:creationId xmlns:a16="http://schemas.microsoft.com/office/drawing/2014/main" xmlns="" id="{43E4A7B1-D00E-4689-8D60-3F07DB5B003C}"/>
              </a:ext>
            </a:extLst>
          </p:cNvPr>
          <p:cNvCxnSpPr/>
          <p:nvPr/>
        </p:nvCxnSpPr>
        <p:spPr>
          <a:xfrm>
            <a:off x="5635257" y="3147237"/>
            <a:ext cx="2126511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ctor reto 22">
            <a:extLst>
              <a:ext uri="{FF2B5EF4-FFF2-40B4-BE49-F238E27FC236}">
                <a16:creationId xmlns:a16="http://schemas.microsoft.com/office/drawing/2014/main" xmlns="" id="{B7A76CB8-78A8-4B1E-901F-B0D6E1303824}"/>
              </a:ext>
            </a:extLst>
          </p:cNvPr>
          <p:cNvCxnSpPr/>
          <p:nvPr/>
        </p:nvCxnSpPr>
        <p:spPr>
          <a:xfrm>
            <a:off x="5635257" y="4423144"/>
            <a:ext cx="238169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to 24">
            <a:extLst>
              <a:ext uri="{FF2B5EF4-FFF2-40B4-BE49-F238E27FC236}">
                <a16:creationId xmlns:a16="http://schemas.microsoft.com/office/drawing/2014/main" xmlns="" id="{7E9A11B9-5B8E-4ADF-8774-7D7462B0E93F}"/>
              </a:ext>
            </a:extLst>
          </p:cNvPr>
          <p:cNvCxnSpPr/>
          <p:nvPr/>
        </p:nvCxnSpPr>
        <p:spPr>
          <a:xfrm>
            <a:off x="5901070" y="493350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to 28">
            <a:extLst>
              <a:ext uri="{FF2B5EF4-FFF2-40B4-BE49-F238E27FC236}">
                <a16:creationId xmlns:a16="http://schemas.microsoft.com/office/drawing/2014/main" xmlns="" id="{0F54AA4F-3F87-4FFE-8D6F-6FCCC74C3A22}"/>
              </a:ext>
            </a:extLst>
          </p:cNvPr>
          <p:cNvCxnSpPr/>
          <p:nvPr/>
        </p:nvCxnSpPr>
        <p:spPr>
          <a:xfrm>
            <a:off x="6241312" y="4664149"/>
            <a:ext cx="1648046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to 30">
            <a:extLst>
              <a:ext uri="{FF2B5EF4-FFF2-40B4-BE49-F238E27FC236}">
                <a16:creationId xmlns:a16="http://schemas.microsoft.com/office/drawing/2014/main" xmlns="" id="{27176378-CA7F-4BB8-9B78-5ED6D61E7337}"/>
              </a:ext>
            </a:extLst>
          </p:cNvPr>
          <p:cNvCxnSpPr/>
          <p:nvPr/>
        </p:nvCxnSpPr>
        <p:spPr>
          <a:xfrm>
            <a:off x="5635256" y="4933507"/>
            <a:ext cx="2254102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reto 32">
            <a:extLst>
              <a:ext uri="{FF2B5EF4-FFF2-40B4-BE49-F238E27FC236}">
                <a16:creationId xmlns:a16="http://schemas.microsoft.com/office/drawing/2014/main" xmlns="" id="{28C43E55-6A9D-4165-8F97-AF36B71DACCC}"/>
              </a:ext>
            </a:extLst>
          </p:cNvPr>
          <p:cNvCxnSpPr/>
          <p:nvPr/>
        </p:nvCxnSpPr>
        <p:spPr>
          <a:xfrm>
            <a:off x="5635256" y="5202865"/>
            <a:ext cx="26581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Imagem 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-1" y="5865812"/>
            <a:ext cx="9154673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977498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4" y="5975137"/>
            <a:ext cx="1898227" cy="732364"/>
          </a:xfrm>
          <a:prstGeom prst="rect">
            <a:avLst/>
          </a:prstGeom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19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1438" y="128055"/>
            <a:ext cx="6721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Gestação</a:t>
            </a:r>
            <a:r>
              <a:rPr lang="en-US" sz="2800" dirty="0">
                <a:solidFill>
                  <a:srgbClr val="767171"/>
                </a:solidFill>
                <a:latin typeface="Calibri "/>
                <a:cs typeface="Calibri "/>
              </a:rPr>
              <a:t> de Alto </a:t>
            </a:r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Risco</a:t>
            </a:r>
            <a:endParaRPr lang="en-US" sz="2800" dirty="0">
              <a:solidFill>
                <a:srgbClr val="767171"/>
              </a:solidFill>
              <a:latin typeface="Calibri "/>
              <a:cs typeface="Calibri 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0" y="967519"/>
            <a:ext cx="5315100" cy="60959"/>
          </a:xfrm>
          <a:prstGeom prst="rect">
            <a:avLst/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AA864B1-3A15-41B6-966B-59D5ABDEAEA1}"/>
              </a:ext>
            </a:extLst>
          </p:cNvPr>
          <p:cNvSpPr/>
          <p:nvPr/>
        </p:nvSpPr>
        <p:spPr>
          <a:xfrm>
            <a:off x="258763" y="5535084"/>
            <a:ext cx="8577262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rial Narrow" panose="020B060602020203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pt-BR" sz="20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8" name="Footer Placeholder 23">
            <a:extLst>
              <a:ext uri="{FF2B5EF4-FFF2-40B4-BE49-F238E27FC236}">
                <a16:creationId xmlns:a16="http://schemas.microsoft.com/office/drawing/2014/main" xmlns="" id="{44CC942B-A402-436D-8831-DA732D47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4138" y="6369386"/>
            <a:ext cx="29601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Saúde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da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mulher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•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Profa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Carla Marins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xmlns="" id="{5EAD50E0-C63A-4D07-8556-F3DCBFA5F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783" y="1013586"/>
            <a:ext cx="8135938" cy="23821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/>
              <a:t>Diabetes gestacional</a:t>
            </a:r>
          </a:p>
          <a:p>
            <a:pPr>
              <a:buNone/>
              <a:defRPr/>
            </a:pPr>
            <a:r>
              <a:rPr lang="pt-BR" altLang="pt-BR" sz="2400" dirty="0"/>
              <a:t>Rastreamento de acordo com </a:t>
            </a:r>
            <a:r>
              <a:rPr lang="pt-BR" sz="2400" dirty="0">
                <a:cs typeface="Arial" panose="020B0604020202020204" pitchFamily="34" charset="0"/>
              </a:rPr>
              <a:t>MS (2015)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 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xmlns="" id="{F2CACF1F-7DFE-4FD8-9D37-A5DA559F983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rcRect l="1801" r="2802"/>
          <a:stretch/>
        </p:blipFill>
        <p:spPr>
          <a:xfrm>
            <a:off x="116245" y="2753489"/>
            <a:ext cx="8862298" cy="2007380"/>
          </a:xfrm>
          <a:prstGeom prst="rect">
            <a:avLst/>
          </a:prstGeom>
        </p:spPr>
      </p:pic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595F46E2-0FBB-455F-9979-5A122550A8C8}"/>
              </a:ext>
            </a:extLst>
          </p:cNvPr>
          <p:cNvSpPr/>
          <p:nvPr/>
        </p:nvSpPr>
        <p:spPr>
          <a:xfrm>
            <a:off x="5816010" y="4189840"/>
            <a:ext cx="1871331" cy="42115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14" name="Conector reto 13">
            <a:extLst>
              <a:ext uri="{FF2B5EF4-FFF2-40B4-BE49-F238E27FC236}">
                <a16:creationId xmlns:a16="http://schemas.microsoft.com/office/drawing/2014/main" xmlns="" id="{C375578D-64CF-4399-AFEC-D8CDEF410818}"/>
              </a:ext>
            </a:extLst>
          </p:cNvPr>
          <p:cNvCxnSpPr/>
          <p:nvPr/>
        </p:nvCxnSpPr>
        <p:spPr>
          <a:xfrm>
            <a:off x="3189768" y="4189840"/>
            <a:ext cx="179690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reto 16">
            <a:extLst>
              <a:ext uri="{FF2B5EF4-FFF2-40B4-BE49-F238E27FC236}">
                <a16:creationId xmlns:a16="http://schemas.microsoft.com/office/drawing/2014/main" xmlns="" id="{F333B68F-367B-46F3-95DA-62924E5FA7CD}"/>
              </a:ext>
            </a:extLst>
          </p:cNvPr>
          <p:cNvCxnSpPr/>
          <p:nvPr/>
        </p:nvCxnSpPr>
        <p:spPr>
          <a:xfrm>
            <a:off x="3189768" y="4610997"/>
            <a:ext cx="2125333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m 2"/>
          <p:cNvPicPr>
            <a:picLocks noChangeAspect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-1" y="5865812"/>
            <a:ext cx="9154673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316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73" y="-28456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4" y="5975137"/>
            <a:ext cx="1898227" cy="732364"/>
          </a:xfrm>
          <a:prstGeom prst="rect">
            <a:avLst/>
          </a:prstGeom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2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1438" y="128055"/>
            <a:ext cx="6721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Gestação</a:t>
            </a:r>
            <a:r>
              <a:rPr lang="en-US" sz="2800" dirty="0">
                <a:solidFill>
                  <a:srgbClr val="767171"/>
                </a:solidFill>
                <a:latin typeface="Calibri "/>
                <a:cs typeface="Calibri "/>
              </a:rPr>
              <a:t> de Alto </a:t>
            </a:r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Risco</a:t>
            </a:r>
            <a:endParaRPr lang="en-US" sz="2800" dirty="0">
              <a:solidFill>
                <a:srgbClr val="767171"/>
              </a:solidFill>
              <a:latin typeface="Calibri "/>
              <a:cs typeface="Calibri 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0" y="967519"/>
            <a:ext cx="5315100" cy="60959"/>
          </a:xfrm>
          <a:prstGeom prst="rect">
            <a:avLst/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AA864B1-3A15-41B6-966B-59D5ABDEAEA1}"/>
              </a:ext>
            </a:extLst>
          </p:cNvPr>
          <p:cNvSpPr/>
          <p:nvPr/>
        </p:nvSpPr>
        <p:spPr>
          <a:xfrm>
            <a:off x="258763" y="5535084"/>
            <a:ext cx="8577262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rial Narrow" panose="020B060602020203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pt-BR" sz="20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xmlns="" id="{390C7CB5-1E63-487B-ADC4-B20A651EC3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6400" y="1022351"/>
            <a:ext cx="8135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800" b="1"/>
              <a:t>Síndromes Hipertensivas na gravidez</a:t>
            </a:r>
            <a:endParaRPr lang="pt-BR" altLang="pt-BR" sz="2800"/>
          </a:p>
        </p:txBody>
      </p:sp>
      <p:sp>
        <p:nvSpPr>
          <p:cNvPr id="18" name="Footer Placeholder 23">
            <a:extLst>
              <a:ext uri="{FF2B5EF4-FFF2-40B4-BE49-F238E27FC236}">
                <a16:creationId xmlns:a16="http://schemas.microsoft.com/office/drawing/2014/main" xmlns="" id="{44CC942B-A402-436D-8831-DA732D47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4138" y="6369386"/>
            <a:ext cx="29601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Saúde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da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mulher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•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Profa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Carla Marins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005757A2-5A80-4E05-8DE7-3777894CC8EB}"/>
              </a:ext>
            </a:extLst>
          </p:cNvPr>
          <p:cNvSpPr/>
          <p:nvPr/>
        </p:nvSpPr>
        <p:spPr>
          <a:xfrm>
            <a:off x="1286540" y="2298441"/>
            <a:ext cx="5826641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t-BR" altLang="pt-BR" sz="2800" b="1" dirty="0"/>
              <a:t>pré-eclâmpsia leve </a:t>
            </a:r>
          </a:p>
          <a:p>
            <a:pPr algn="ctr">
              <a:spcBef>
                <a:spcPct val="0"/>
              </a:spcBef>
            </a:pPr>
            <a:endParaRPr lang="pt-BR" altLang="pt-BR" sz="2800" b="1" dirty="0"/>
          </a:p>
          <a:p>
            <a:pPr algn="ctr">
              <a:spcBef>
                <a:spcPct val="0"/>
              </a:spcBef>
            </a:pPr>
            <a:endParaRPr lang="pt-BR" altLang="pt-BR" sz="2800" b="1" dirty="0"/>
          </a:p>
          <a:p>
            <a:pPr algn="ctr">
              <a:spcBef>
                <a:spcPct val="0"/>
              </a:spcBef>
            </a:pPr>
            <a:endParaRPr lang="pt-BR" altLang="pt-BR" sz="2800" b="1" dirty="0"/>
          </a:p>
          <a:p>
            <a:pPr algn="ctr">
              <a:spcBef>
                <a:spcPct val="0"/>
              </a:spcBef>
            </a:pPr>
            <a:r>
              <a:rPr lang="pt-BR" altLang="pt-BR" sz="2800" b="1" dirty="0"/>
              <a:t>Pré-eclâmpsia grave</a:t>
            </a:r>
            <a:endParaRPr lang="pt-BR" altLang="pt-BR" sz="2800" dirty="0"/>
          </a:p>
        </p:txBody>
      </p:sp>
      <p:sp>
        <p:nvSpPr>
          <p:cNvPr id="5" name="Sinal de Multiplicação 4">
            <a:extLst>
              <a:ext uri="{FF2B5EF4-FFF2-40B4-BE49-F238E27FC236}">
                <a16:creationId xmlns:a16="http://schemas.microsoft.com/office/drawing/2014/main" xmlns="" id="{C0071397-5ED3-4EF5-9B8E-A5D1A994CA7D}"/>
              </a:ext>
            </a:extLst>
          </p:cNvPr>
          <p:cNvSpPr/>
          <p:nvPr/>
        </p:nvSpPr>
        <p:spPr>
          <a:xfrm>
            <a:off x="3431907" y="3066997"/>
            <a:ext cx="1535904" cy="1318436"/>
          </a:xfrm>
          <a:prstGeom prst="mathMultiply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4" name="Imagem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-1" y="5865812"/>
            <a:ext cx="9154673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2437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4" y="5975137"/>
            <a:ext cx="1898227" cy="732364"/>
          </a:xfrm>
          <a:prstGeom prst="rect">
            <a:avLst/>
          </a:prstGeom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20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1438" y="128055"/>
            <a:ext cx="6721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Gestação</a:t>
            </a:r>
            <a:r>
              <a:rPr lang="en-US" sz="2800" dirty="0">
                <a:solidFill>
                  <a:srgbClr val="767171"/>
                </a:solidFill>
                <a:latin typeface="Calibri "/>
                <a:cs typeface="Calibri "/>
              </a:rPr>
              <a:t> de Alto </a:t>
            </a:r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Risco</a:t>
            </a:r>
            <a:endParaRPr lang="en-US" sz="2800" dirty="0">
              <a:solidFill>
                <a:srgbClr val="767171"/>
              </a:solidFill>
              <a:latin typeface="Calibri "/>
              <a:cs typeface="Calibri 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0" y="967519"/>
            <a:ext cx="5315100" cy="60959"/>
          </a:xfrm>
          <a:prstGeom prst="rect">
            <a:avLst/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AA864B1-3A15-41B6-966B-59D5ABDEAEA1}"/>
              </a:ext>
            </a:extLst>
          </p:cNvPr>
          <p:cNvSpPr/>
          <p:nvPr/>
        </p:nvSpPr>
        <p:spPr>
          <a:xfrm>
            <a:off x="258763" y="5535084"/>
            <a:ext cx="8577262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rial Narrow" panose="020B060602020203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pt-BR" sz="20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8" name="Footer Placeholder 23">
            <a:extLst>
              <a:ext uri="{FF2B5EF4-FFF2-40B4-BE49-F238E27FC236}">
                <a16:creationId xmlns:a16="http://schemas.microsoft.com/office/drawing/2014/main" xmlns="" id="{44CC942B-A402-436D-8831-DA732D47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4138" y="6369386"/>
            <a:ext cx="29601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Saúde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da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mulher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•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Profa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Carla Marins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xmlns="" id="{5EAD50E0-C63A-4D07-8556-F3DCBFA5F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783" y="1013585"/>
            <a:ext cx="8135938" cy="5041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/>
              <a:t>Diabetes gestacional</a:t>
            </a:r>
          </a:p>
          <a:p>
            <a:pPr>
              <a:buNone/>
              <a:defRPr/>
            </a:pPr>
            <a:r>
              <a:rPr lang="pt-BR" altLang="pt-BR" sz="2400" dirty="0"/>
              <a:t>Manejo</a:t>
            </a:r>
          </a:p>
          <a:p>
            <a:pPr marL="342900" indent="-342900">
              <a:defRPr/>
            </a:pPr>
            <a:r>
              <a:rPr lang="pt-BR" sz="2400" dirty="0">
                <a:cs typeface="Arial" panose="020B0604020202020204" pitchFamily="34" charset="0"/>
              </a:rPr>
              <a:t>Dieta</a:t>
            </a:r>
          </a:p>
          <a:p>
            <a:pPr marL="342900" indent="-342900">
              <a:defRPr/>
            </a:pPr>
            <a:r>
              <a:rPr lang="pt-BR" sz="2400" dirty="0">
                <a:cs typeface="Arial" panose="020B0604020202020204" pitchFamily="34" charset="0"/>
              </a:rPr>
              <a:t>Atividade física</a:t>
            </a:r>
          </a:p>
          <a:p>
            <a:pPr marL="342900" indent="-342900">
              <a:defRPr/>
            </a:pPr>
            <a:r>
              <a:rPr lang="pt-BR" sz="2400" dirty="0">
                <a:cs typeface="Arial" panose="020B0604020202020204" pitchFamily="34" charset="0"/>
              </a:rPr>
              <a:t>Controle glicêmico – Perfil glicêmico ambulatorial</a:t>
            </a:r>
          </a:p>
          <a:p>
            <a:pPr marL="342900" indent="-342900">
              <a:defRPr/>
            </a:pPr>
            <a:r>
              <a:rPr lang="pt-BR" sz="2400" dirty="0">
                <a:cs typeface="Arial" panose="020B0604020202020204" pitchFamily="34" charset="0"/>
              </a:rPr>
              <a:t>Tratamento:</a:t>
            </a:r>
          </a:p>
          <a:p>
            <a:pPr marL="1085850" lvl="1" indent="-342900">
              <a:buFontTx/>
              <a:buChar char="-"/>
              <a:defRPr/>
            </a:pPr>
            <a:r>
              <a:rPr lang="pt-BR" sz="2400" dirty="0">
                <a:cs typeface="Arial" panose="020B0604020202020204" pitchFamily="34" charset="0"/>
              </a:rPr>
              <a:t>Hipoglicemiantes orais (</a:t>
            </a:r>
            <a:r>
              <a:rPr lang="pt-BR" sz="2400" dirty="0" err="1">
                <a:cs typeface="Arial" panose="020B0604020202020204" pitchFamily="34" charset="0"/>
              </a:rPr>
              <a:t>metformina</a:t>
            </a:r>
            <a:r>
              <a:rPr lang="pt-BR" sz="2400" dirty="0">
                <a:cs typeface="Arial" panose="020B0604020202020204" pitchFamily="34" charset="0"/>
              </a:rPr>
              <a:t> e </a:t>
            </a:r>
            <a:r>
              <a:rPr lang="pt-BR" sz="2400" dirty="0" err="1">
                <a:cs typeface="Arial" panose="020B0604020202020204" pitchFamily="34" charset="0"/>
              </a:rPr>
              <a:t>Glibenclamida</a:t>
            </a:r>
            <a:r>
              <a:rPr lang="pt-BR" sz="2400" dirty="0">
                <a:cs typeface="Arial" panose="020B0604020202020204" pitchFamily="34" charset="0"/>
              </a:rPr>
              <a:t>)</a:t>
            </a:r>
          </a:p>
          <a:p>
            <a:pPr marL="1085850" lvl="1" indent="-342900">
              <a:buFontTx/>
              <a:buChar char="-"/>
              <a:defRPr/>
            </a:pPr>
            <a:r>
              <a:rPr lang="pt-BR" sz="2400" dirty="0">
                <a:cs typeface="Arial" panose="020B0604020202020204" pitchFamily="34" charset="0"/>
              </a:rPr>
              <a:t>Insulina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 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</p:txBody>
      </p:sp>
      <p:pic>
        <p:nvPicPr>
          <p:cNvPr id="10" name="Imagem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-1" y="5865812"/>
            <a:ext cx="9154673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06076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4" y="5975137"/>
            <a:ext cx="1898227" cy="732364"/>
          </a:xfrm>
          <a:prstGeom prst="rect">
            <a:avLst/>
          </a:prstGeom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21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1438" y="128055"/>
            <a:ext cx="6721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Gestação</a:t>
            </a:r>
            <a:r>
              <a:rPr lang="en-US" sz="2800" dirty="0">
                <a:solidFill>
                  <a:srgbClr val="767171"/>
                </a:solidFill>
                <a:latin typeface="Calibri "/>
                <a:cs typeface="Calibri "/>
              </a:rPr>
              <a:t> de Alto </a:t>
            </a:r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Risco</a:t>
            </a:r>
            <a:endParaRPr lang="en-US" sz="2800" dirty="0">
              <a:solidFill>
                <a:srgbClr val="767171"/>
              </a:solidFill>
              <a:latin typeface="Calibri "/>
              <a:cs typeface="Calibri 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0" y="967519"/>
            <a:ext cx="5315100" cy="60959"/>
          </a:xfrm>
          <a:prstGeom prst="rect">
            <a:avLst/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AA864B1-3A15-41B6-966B-59D5ABDEAEA1}"/>
              </a:ext>
            </a:extLst>
          </p:cNvPr>
          <p:cNvSpPr/>
          <p:nvPr/>
        </p:nvSpPr>
        <p:spPr>
          <a:xfrm>
            <a:off x="258763" y="5535084"/>
            <a:ext cx="8577262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rial Narrow" panose="020B060602020203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pt-BR" sz="20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8" name="Footer Placeholder 23">
            <a:extLst>
              <a:ext uri="{FF2B5EF4-FFF2-40B4-BE49-F238E27FC236}">
                <a16:creationId xmlns:a16="http://schemas.microsoft.com/office/drawing/2014/main" xmlns="" id="{44CC942B-A402-436D-8831-DA732D47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4138" y="6369386"/>
            <a:ext cx="29601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Saúde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da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mulher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•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Profa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Carla Marins</a:t>
            </a:r>
          </a:p>
        </p:txBody>
      </p:sp>
      <p:sp>
        <p:nvSpPr>
          <p:cNvPr id="13" name="TextBox 14">
            <a:extLst>
              <a:ext uri="{FF2B5EF4-FFF2-40B4-BE49-F238E27FC236}">
                <a16:creationId xmlns:a16="http://schemas.microsoft.com/office/drawing/2014/main" xmlns="" id="{5EAD50E0-C63A-4D07-8556-F3DCBFA5FE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783" y="1013586"/>
            <a:ext cx="8135938" cy="570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/>
              <a:t>Diabetes gestacional</a:t>
            </a:r>
          </a:p>
          <a:p>
            <a:pPr>
              <a:buNone/>
              <a:defRPr/>
            </a:pPr>
            <a:r>
              <a:rPr lang="pt-BR" altLang="pt-BR" sz="2400" b="1" dirty="0"/>
              <a:t>Conduta obstétrica</a:t>
            </a:r>
          </a:p>
          <a:p>
            <a:pPr marL="342900" indent="-342900">
              <a:buFontTx/>
              <a:buChar char="-"/>
              <a:defRPr/>
            </a:pPr>
            <a:r>
              <a:rPr lang="pt-BR" sz="2400" dirty="0">
                <a:cs typeface="Arial" panose="020B0604020202020204" pitchFamily="34" charset="0"/>
              </a:rPr>
              <a:t>Consultas semanais a partir de 36 semanas;</a:t>
            </a:r>
          </a:p>
          <a:p>
            <a:pPr marL="342900" indent="-342900">
              <a:buFontTx/>
              <a:buChar char="-"/>
              <a:defRPr/>
            </a:pPr>
            <a:r>
              <a:rPr lang="pt-BR" sz="2400" dirty="0" err="1">
                <a:cs typeface="Arial" panose="020B0604020202020204" pitchFamily="34" charset="0"/>
              </a:rPr>
              <a:t>Euglicemia</a:t>
            </a:r>
            <a:r>
              <a:rPr lang="pt-BR" sz="2400" dirty="0">
                <a:cs typeface="Arial" panose="020B0604020202020204" pitchFamily="34" charset="0"/>
              </a:rPr>
              <a:t> = bem estar fetal</a:t>
            </a:r>
          </a:p>
          <a:p>
            <a:pPr marL="342900" indent="-342900">
              <a:buFontTx/>
              <a:buChar char="-"/>
              <a:defRPr/>
            </a:pPr>
            <a:r>
              <a:rPr lang="pt-BR" sz="2400" dirty="0">
                <a:cs typeface="Arial" panose="020B0604020202020204" pitchFamily="34" charset="0"/>
              </a:rPr>
              <a:t>Via de parto - </a:t>
            </a:r>
            <a:r>
              <a:rPr lang="pt-BR" altLang="pt-BR" sz="2400" dirty="0"/>
              <a:t>Se o peso fetal estimado por ultrassonografia for </a:t>
            </a:r>
            <a:r>
              <a:rPr lang="pt-BR" altLang="pt-BR" sz="2400" b="1" dirty="0"/>
              <a:t>maior ou igual a 4.500g</a:t>
            </a:r>
            <a:r>
              <a:rPr lang="pt-BR" altLang="pt-BR" sz="2400" dirty="0"/>
              <a:t>, pode-se considerar a realização de cesariana. </a:t>
            </a:r>
          </a:p>
          <a:p>
            <a:pPr marL="342900" indent="-342900">
              <a:buFontTx/>
              <a:buChar char="-"/>
              <a:defRPr/>
            </a:pPr>
            <a:r>
              <a:rPr lang="pt-BR" altLang="pt-BR" sz="2400" dirty="0"/>
              <a:t>Avaliação pós-parto de glicemia e aleitamento materno deve ser estimulado.</a:t>
            </a:r>
          </a:p>
          <a:p>
            <a:pPr marL="342900" indent="-342900">
              <a:buFontTx/>
              <a:buChar char="-"/>
              <a:defRPr/>
            </a:pPr>
            <a:endParaRPr lang="pt-BR" sz="2400" dirty="0">
              <a:cs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pt-BR" altLang="pt-BR" sz="2400" dirty="0"/>
              <a:t> </a:t>
            </a:r>
          </a:p>
          <a:p>
            <a:pPr algn="just" eaLnBrk="1" hangingPunct="1">
              <a:spcBef>
                <a:spcPct val="0"/>
              </a:spcBef>
              <a:buFontTx/>
              <a:buNone/>
            </a:pPr>
            <a:endParaRPr lang="pt-BR" altLang="pt-BR" sz="2400" dirty="0"/>
          </a:p>
        </p:txBody>
      </p:sp>
      <p:pic>
        <p:nvPicPr>
          <p:cNvPr id="10" name="Imagem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-1" y="5865812"/>
            <a:ext cx="9154673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785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4" y="5975137"/>
            <a:ext cx="1898227" cy="732364"/>
          </a:xfrm>
          <a:prstGeom prst="rect">
            <a:avLst/>
          </a:prstGeom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3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1438" y="128055"/>
            <a:ext cx="6721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Gestação</a:t>
            </a:r>
            <a:r>
              <a:rPr lang="en-US" sz="2800" dirty="0">
                <a:solidFill>
                  <a:srgbClr val="767171"/>
                </a:solidFill>
                <a:latin typeface="Calibri "/>
                <a:cs typeface="Calibri "/>
              </a:rPr>
              <a:t> de Alto </a:t>
            </a:r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Risco</a:t>
            </a:r>
            <a:endParaRPr lang="en-US" sz="2800" dirty="0">
              <a:solidFill>
                <a:srgbClr val="767171"/>
              </a:solidFill>
              <a:latin typeface="Calibri "/>
              <a:cs typeface="Calibri 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0" y="967519"/>
            <a:ext cx="5315100" cy="60959"/>
          </a:xfrm>
          <a:prstGeom prst="rect">
            <a:avLst/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AA864B1-3A15-41B6-966B-59D5ABDEAEA1}"/>
              </a:ext>
            </a:extLst>
          </p:cNvPr>
          <p:cNvSpPr/>
          <p:nvPr/>
        </p:nvSpPr>
        <p:spPr>
          <a:xfrm>
            <a:off x="258763" y="5535084"/>
            <a:ext cx="8577262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rial Narrow" panose="020B060602020203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pt-BR" sz="20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8" name="Footer Placeholder 23">
            <a:extLst>
              <a:ext uri="{FF2B5EF4-FFF2-40B4-BE49-F238E27FC236}">
                <a16:creationId xmlns:a16="http://schemas.microsoft.com/office/drawing/2014/main" xmlns="" id="{44CC942B-A402-436D-8831-DA732D47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4138" y="6369386"/>
            <a:ext cx="29601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Saúde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da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mulher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•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Profa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Carla Marins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005757A2-5A80-4E05-8DE7-3777894CC8EB}"/>
              </a:ext>
            </a:extLst>
          </p:cNvPr>
          <p:cNvSpPr/>
          <p:nvPr/>
        </p:nvSpPr>
        <p:spPr>
          <a:xfrm>
            <a:off x="-446568" y="1023552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t-BR" altLang="pt-BR" sz="2400" b="1" dirty="0"/>
              <a:t>Pré-eclâmpsia grave</a:t>
            </a:r>
            <a:endParaRPr lang="pt-BR" altLang="pt-BR" sz="2400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44EEA834-C158-444F-AB80-8F4BE062FE2A}"/>
              </a:ext>
            </a:extLst>
          </p:cNvPr>
          <p:cNvSpPr/>
          <p:nvPr/>
        </p:nvSpPr>
        <p:spPr>
          <a:xfrm>
            <a:off x="270703" y="1695136"/>
            <a:ext cx="796953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2400" dirty="0"/>
              <a:t>Pressão arterial diastólica igual/maior que 110mmHg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2400" dirty="0"/>
              <a:t> </a:t>
            </a:r>
            <a:r>
              <a:rPr lang="pt-BR" altLang="pt-BR" sz="2400" dirty="0" err="1"/>
              <a:t>Proteinúria</a:t>
            </a:r>
            <a:r>
              <a:rPr lang="pt-BR" altLang="pt-BR" sz="2400" dirty="0"/>
              <a:t> igual/maior que 2,0g em 24 horas ou 2+ em fita urinaria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2400" dirty="0"/>
              <a:t> </a:t>
            </a:r>
            <a:r>
              <a:rPr lang="pt-BR" altLang="pt-BR" sz="2400" dirty="0" err="1"/>
              <a:t>Oliguria</a:t>
            </a:r>
            <a:r>
              <a:rPr lang="pt-BR" altLang="pt-BR" sz="2400" dirty="0"/>
              <a:t> (menor que 500ml/dia, ou 25ml/hora)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2400" dirty="0"/>
              <a:t> Níveis séricos de creatinina maiores que 1,2mg/</a:t>
            </a:r>
            <a:r>
              <a:rPr lang="pt-BR" altLang="pt-BR" sz="2400" dirty="0" err="1"/>
              <a:t>dL</a:t>
            </a:r>
            <a:endParaRPr lang="pt-BR" altLang="pt-BR" sz="2400" dirty="0"/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2400" dirty="0"/>
              <a:t> Sinais de encefalopatia hipertensiva (</a:t>
            </a:r>
            <a:r>
              <a:rPr lang="pt-BR" altLang="pt-BR" sz="2400" dirty="0" err="1"/>
              <a:t>cefaléia</a:t>
            </a:r>
            <a:r>
              <a:rPr lang="pt-BR" altLang="pt-BR" sz="2400" dirty="0"/>
              <a:t> e distúrbios visuais)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2400" dirty="0"/>
              <a:t> Dor epigástrica ou no hipocôndrio direito</a:t>
            </a:r>
            <a:endParaRPr lang="pt-BR" sz="2400" dirty="0"/>
          </a:p>
        </p:txBody>
      </p:sp>
      <p:pic>
        <p:nvPicPr>
          <p:cNvPr id="13" name="Imagem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-1" y="5865812"/>
            <a:ext cx="9154673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713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4" y="5975137"/>
            <a:ext cx="1898227" cy="732364"/>
          </a:xfrm>
          <a:prstGeom prst="rect">
            <a:avLst/>
          </a:prstGeom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4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1438" y="128055"/>
            <a:ext cx="6721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Gestação</a:t>
            </a:r>
            <a:r>
              <a:rPr lang="en-US" sz="2800" dirty="0">
                <a:solidFill>
                  <a:srgbClr val="767171"/>
                </a:solidFill>
                <a:latin typeface="Calibri "/>
                <a:cs typeface="Calibri "/>
              </a:rPr>
              <a:t> de Alto </a:t>
            </a:r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Risco</a:t>
            </a:r>
            <a:endParaRPr lang="en-US" sz="2800" dirty="0">
              <a:solidFill>
                <a:srgbClr val="767171"/>
              </a:solidFill>
              <a:latin typeface="Calibri "/>
              <a:cs typeface="Calibri 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0" y="967519"/>
            <a:ext cx="5315100" cy="60959"/>
          </a:xfrm>
          <a:prstGeom prst="rect">
            <a:avLst/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AA864B1-3A15-41B6-966B-59D5ABDEAEA1}"/>
              </a:ext>
            </a:extLst>
          </p:cNvPr>
          <p:cNvSpPr/>
          <p:nvPr/>
        </p:nvSpPr>
        <p:spPr>
          <a:xfrm>
            <a:off x="258763" y="5535084"/>
            <a:ext cx="8577262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rial Narrow" panose="020B060602020203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pt-BR" sz="20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8" name="Footer Placeholder 23">
            <a:extLst>
              <a:ext uri="{FF2B5EF4-FFF2-40B4-BE49-F238E27FC236}">
                <a16:creationId xmlns:a16="http://schemas.microsoft.com/office/drawing/2014/main" xmlns="" id="{44CC942B-A402-436D-8831-DA732D47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4138" y="6369386"/>
            <a:ext cx="29601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Saúde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da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mulher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•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Profa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Carla Marins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005757A2-5A80-4E05-8DE7-3777894CC8EB}"/>
              </a:ext>
            </a:extLst>
          </p:cNvPr>
          <p:cNvSpPr/>
          <p:nvPr/>
        </p:nvSpPr>
        <p:spPr>
          <a:xfrm>
            <a:off x="-446568" y="1023552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t-BR" altLang="pt-BR" sz="2400" b="1" dirty="0"/>
              <a:t>Pré-eclâmpsia grave</a:t>
            </a:r>
            <a:endParaRPr lang="pt-BR" altLang="pt-BR" sz="2400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44EEA834-C158-444F-AB80-8F4BE062FE2A}"/>
              </a:ext>
            </a:extLst>
          </p:cNvPr>
          <p:cNvSpPr/>
          <p:nvPr/>
        </p:nvSpPr>
        <p:spPr>
          <a:xfrm>
            <a:off x="270703" y="1513657"/>
            <a:ext cx="796953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2400" dirty="0"/>
              <a:t>Evidencia clínica e/ou laboratorial de </a:t>
            </a:r>
            <a:r>
              <a:rPr lang="pt-BR" altLang="pt-BR" sz="2400" dirty="0" err="1"/>
              <a:t>coagulopatia</a:t>
            </a:r>
            <a:endParaRPr lang="pt-BR" altLang="pt-BR" sz="2400" dirty="0"/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2400" dirty="0"/>
              <a:t> Acidente vascular cerebral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2400" dirty="0"/>
              <a:t> Sinais de insuficiência cardíaca, ou cianose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2400" dirty="0"/>
              <a:t> Presença de RCIU (restrição de crescimento intrauterino) e/ou </a:t>
            </a:r>
            <a:r>
              <a:rPr lang="pt-BR" altLang="pt-BR" sz="2400" dirty="0" err="1"/>
              <a:t>oligohidrâmnio</a:t>
            </a:r>
            <a:endParaRPr lang="pt-BR" altLang="pt-BR" sz="2400" dirty="0"/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2400" dirty="0"/>
              <a:t> </a:t>
            </a:r>
            <a:r>
              <a:rPr lang="pt-BR" altLang="pt-BR" sz="2400" dirty="0" err="1"/>
              <a:t>Plaquetopenia</a:t>
            </a:r>
            <a:r>
              <a:rPr lang="pt-BR" altLang="pt-BR" sz="2400" dirty="0"/>
              <a:t> (&lt;100.000/mm3)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2400" dirty="0"/>
              <a:t> Aumento de enzimas hepáticas (AST ou TGO, ALT ou TGP, DHL) e de bilirrubinas. 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2400" dirty="0"/>
              <a:t>Presença de esquizófitos em esfregaço de sangue periférico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pt-BR" altLang="pt-BR" sz="2400" dirty="0"/>
          </a:p>
        </p:txBody>
      </p:sp>
      <p:pic>
        <p:nvPicPr>
          <p:cNvPr id="13" name="Imagem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-1" y="5865812"/>
            <a:ext cx="9154673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4170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4" y="5975137"/>
            <a:ext cx="1898227" cy="732364"/>
          </a:xfrm>
          <a:prstGeom prst="rect">
            <a:avLst/>
          </a:prstGeom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5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1438" y="128055"/>
            <a:ext cx="6721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Gestação</a:t>
            </a:r>
            <a:r>
              <a:rPr lang="en-US" sz="2800" dirty="0">
                <a:solidFill>
                  <a:srgbClr val="767171"/>
                </a:solidFill>
                <a:latin typeface="Calibri "/>
                <a:cs typeface="Calibri "/>
              </a:rPr>
              <a:t> de Alto </a:t>
            </a:r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Risco</a:t>
            </a:r>
            <a:endParaRPr lang="en-US" sz="2800" dirty="0">
              <a:solidFill>
                <a:srgbClr val="767171"/>
              </a:solidFill>
              <a:latin typeface="Calibri "/>
              <a:cs typeface="Calibri 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0" y="967519"/>
            <a:ext cx="5315100" cy="60959"/>
          </a:xfrm>
          <a:prstGeom prst="rect">
            <a:avLst/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AA864B1-3A15-41B6-966B-59D5ABDEAEA1}"/>
              </a:ext>
            </a:extLst>
          </p:cNvPr>
          <p:cNvSpPr/>
          <p:nvPr/>
        </p:nvSpPr>
        <p:spPr>
          <a:xfrm>
            <a:off x="258763" y="5535084"/>
            <a:ext cx="8577262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rial Narrow" panose="020B060602020203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pt-BR" sz="20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8" name="Footer Placeholder 23">
            <a:extLst>
              <a:ext uri="{FF2B5EF4-FFF2-40B4-BE49-F238E27FC236}">
                <a16:creationId xmlns:a16="http://schemas.microsoft.com/office/drawing/2014/main" xmlns="" id="{44CC942B-A402-436D-8831-DA732D47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4138" y="6369386"/>
            <a:ext cx="29601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Saúde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da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mulher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•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Profa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Carla Marins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005757A2-5A80-4E05-8DE7-3777894CC8EB}"/>
              </a:ext>
            </a:extLst>
          </p:cNvPr>
          <p:cNvSpPr/>
          <p:nvPr/>
        </p:nvSpPr>
        <p:spPr>
          <a:xfrm>
            <a:off x="-446568" y="1023552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t-BR" altLang="pt-BR" sz="2400" b="1" dirty="0"/>
              <a:t>Pré-eclâmpsia grave</a:t>
            </a:r>
            <a:endParaRPr lang="pt-BR" altLang="pt-BR" sz="2400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44EEA834-C158-444F-AB80-8F4BE062FE2A}"/>
              </a:ext>
            </a:extLst>
          </p:cNvPr>
          <p:cNvSpPr/>
          <p:nvPr/>
        </p:nvSpPr>
        <p:spPr>
          <a:xfrm>
            <a:off x="270703" y="1695136"/>
            <a:ext cx="7969530" cy="31547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pt-BR" altLang="pt-BR" sz="3500" dirty="0">
                <a:solidFill>
                  <a:srgbClr val="C00000"/>
                </a:solidFill>
              </a:rPr>
              <a:t>H </a:t>
            </a:r>
            <a:r>
              <a:rPr lang="pt-BR" altLang="pt-BR" sz="3500" dirty="0" err="1"/>
              <a:t>emólise</a:t>
            </a:r>
            <a:endParaRPr lang="pt-BR" altLang="pt-BR" sz="3500" dirty="0"/>
          </a:p>
          <a:p>
            <a:pPr algn="just">
              <a:spcBef>
                <a:spcPct val="0"/>
              </a:spcBef>
            </a:pPr>
            <a:r>
              <a:rPr lang="pt-BR" altLang="pt-BR" sz="3500" dirty="0">
                <a:solidFill>
                  <a:srgbClr val="C00000"/>
                </a:solidFill>
              </a:rPr>
              <a:t>E</a:t>
            </a:r>
          </a:p>
          <a:p>
            <a:pPr algn="just">
              <a:spcBef>
                <a:spcPct val="0"/>
              </a:spcBef>
            </a:pPr>
            <a:r>
              <a:rPr lang="pt-BR" altLang="pt-BR" sz="3500" dirty="0">
                <a:solidFill>
                  <a:srgbClr val="C00000"/>
                </a:solidFill>
              </a:rPr>
              <a:t>L </a:t>
            </a:r>
            <a:r>
              <a:rPr lang="pt-BR" altLang="pt-BR" sz="3500" dirty="0" err="1"/>
              <a:t>evação</a:t>
            </a:r>
            <a:r>
              <a:rPr lang="pt-BR" altLang="pt-BR" sz="3500" dirty="0"/>
              <a:t> das enzimas hepáticas</a:t>
            </a:r>
          </a:p>
          <a:p>
            <a:pPr algn="just">
              <a:spcBef>
                <a:spcPct val="0"/>
              </a:spcBef>
            </a:pPr>
            <a:r>
              <a:rPr lang="pt-BR" altLang="pt-BR" sz="3500" dirty="0">
                <a:solidFill>
                  <a:srgbClr val="C00000"/>
                </a:solidFill>
              </a:rPr>
              <a:t>L</a:t>
            </a:r>
          </a:p>
          <a:p>
            <a:pPr algn="just">
              <a:spcBef>
                <a:spcPct val="0"/>
              </a:spcBef>
            </a:pPr>
            <a:r>
              <a:rPr lang="pt-BR" altLang="pt-BR" sz="3500" dirty="0">
                <a:solidFill>
                  <a:srgbClr val="C00000"/>
                </a:solidFill>
              </a:rPr>
              <a:t>P </a:t>
            </a:r>
            <a:r>
              <a:rPr lang="pt-BR" altLang="pt-BR" sz="3500" dirty="0" err="1"/>
              <a:t>laquetopenia</a:t>
            </a:r>
            <a:endParaRPr lang="pt-BR" altLang="pt-BR" sz="3500" dirty="0"/>
          </a:p>
          <a:p>
            <a:pPr algn="just">
              <a:spcBef>
                <a:spcPct val="0"/>
              </a:spcBef>
            </a:pPr>
            <a:endParaRPr lang="pt-BR" altLang="pt-BR" sz="2400" dirty="0"/>
          </a:p>
        </p:txBody>
      </p:sp>
      <p:pic>
        <p:nvPicPr>
          <p:cNvPr id="13" name="Imagem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-1" y="5865812"/>
            <a:ext cx="9154673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9118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4" y="5975137"/>
            <a:ext cx="1898227" cy="732364"/>
          </a:xfrm>
          <a:prstGeom prst="rect">
            <a:avLst/>
          </a:prstGeom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6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1438" y="128055"/>
            <a:ext cx="6721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Gestação</a:t>
            </a:r>
            <a:r>
              <a:rPr lang="en-US" sz="2800" dirty="0">
                <a:solidFill>
                  <a:srgbClr val="767171"/>
                </a:solidFill>
                <a:latin typeface="Calibri "/>
                <a:cs typeface="Calibri "/>
              </a:rPr>
              <a:t> de Alto </a:t>
            </a:r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Risco</a:t>
            </a:r>
            <a:endParaRPr lang="en-US" sz="2800" dirty="0">
              <a:solidFill>
                <a:srgbClr val="767171"/>
              </a:solidFill>
              <a:latin typeface="Calibri "/>
              <a:cs typeface="Calibri 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0" y="967519"/>
            <a:ext cx="5315100" cy="60959"/>
          </a:xfrm>
          <a:prstGeom prst="rect">
            <a:avLst/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AA864B1-3A15-41B6-966B-59D5ABDEAEA1}"/>
              </a:ext>
            </a:extLst>
          </p:cNvPr>
          <p:cNvSpPr/>
          <p:nvPr/>
        </p:nvSpPr>
        <p:spPr>
          <a:xfrm>
            <a:off x="258763" y="5535084"/>
            <a:ext cx="8577262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rial Narrow" panose="020B060602020203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pt-BR" sz="20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8" name="Footer Placeholder 23">
            <a:extLst>
              <a:ext uri="{FF2B5EF4-FFF2-40B4-BE49-F238E27FC236}">
                <a16:creationId xmlns:a16="http://schemas.microsoft.com/office/drawing/2014/main" xmlns="" id="{44CC942B-A402-436D-8831-DA732D47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4138" y="6369386"/>
            <a:ext cx="29601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Saúde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da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mulher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•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Profa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Carla Marins</a:t>
            </a:r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6AA72134-CD54-44ED-8E06-2A91B206C2D6}"/>
              </a:ext>
            </a:extLst>
          </p:cNvPr>
          <p:cNvSpPr/>
          <p:nvPr/>
        </p:nvSpPr>
        <p:spPr>
          <a:xfrm>
            <a:off x="258764" y="1411374"/>
            <a:ext cx="825658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82880" lvl="0" algn="just">
              <a:spcAft>
                <a:spcPts val="0"/>
              </a:spcAft>
            </a:pPr>
            <a:r>
              <a:rPr lang="pt-BR" sz="2400" dirty="0">
                <a:solidFill>
                  <a:srgbClr val="000000"/>
                </a:solidFill>
                <a:ea typeface="MS Mincho" panose="02020609040205080304" pitchFamily="49" charset="-128"/>
                <a:cs typeface="Arial" panose="020B0604020202020204" pitchFamily="34" charset="0"/>
              </a:rPr>
              <a:t>(EBSERH 2015) A hipertensão arterial registrada antes da gestação, no período que precede a vigésima semana de gravidez ou além de 12 semanas após o parto, é classificada na categoria</a:t>
            </a:r>
            <a:r>
              <a:rPr lang="pt-BR" sz="2400" dirty="0">
                <a:ea typeface="MS Mincho" panose="02020609040205080304" pitchFamily="49" charset="-128"/>
                <a:cs typeface="Arial" panose="020B0604020202020204" pitchFamily="34" charset="0"/>
              </a:rPr>
              <a:t> </a:t>
            </a:r>
            <a:endParaRPr lang="pt-BR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182880" lvl="0" indent="-342900">
              <a:spcAft>
                <a:spcPts val="0"/>
              </a:spcAft>
              <a:buFont typeface="+mj-lt"/>
              <a:buAutoNum type="alphaLcParenR"/>
            </a:pPr>
            <a:r>
              <a:rPr lang="pt-BR" sz="24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pré-eclâmpsia.</a:t>
            </a:r>
            <a:endParaRPr lang="pt-BR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182880" lvl="0" indent="-342900">
              <a:spcAft>
                <a:spcPts val="0"/>
              </a:spcAft>
              <a:buFont typeface="+mj-lt"/>
              <a:buAutoNum type="alphaLcParenR"/>
            </a:pPr>
            <a:r>
              <a:rPr lang="pt-BR" sz="2400" dirty="0" err="1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eclâmpsia</a:t>
            </a:r>
            <a:r>
              <a:rPr lang="pt-BR" sz="24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.</a:t>
            </a:r>
            <a:endParaRPr lang="pt-BR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182880" lvl="0" indent="-342900">
              <a:spcAft>
                <a:spcPts val="0"/>
              </a:spcAft>
              <a:buFont typeface="+mj-lt"/>
              <a:buAutoNum type="alphaLcParenR"/>
            </a:pPr>
            <a:r>
              <a:rPr lang="pt-BR" sz="24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pré-eclâmpsia superposta. </a:t>
            </a:r>
            <a:endParaRPr lang="pt-BR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182880" lvl="0" indent="-342900">
              <a:spcAft>
                <a:spcPts val="0"/>
              </a:spcAft>
              <a:buFont typeface="+mj-lt"/>
              <a:buAutoNum type="alphaLcParenR"/>
            </a:pPr>
            <a:r>
              <a:rPr lang="pt-BR" sz="24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hipertensão arterial sistêmica crônica. </a:t>
            </a:r>
            <a:endParaRPr lang="pt-BR" sz="2400" dirty="0">
              <a:ea typeface="MS Mincho" panose="02020609040205080304" pitchFamily="49" charset="-128"/>
              <a:cs typeface="Times New Roman" panose="02020603050405020304" pitchFamily="18" charset="0"/>
            </a:endParaRPr>
          </a:p>
          <a:p>
            <a:pPr marL="342900" marR="182880" lvl="0" indent="-342900">
              <a:spcAft>
                <a:spcPts val="0"/>
              </a:spcAft>
              <a:buFont typeface="+mj-lt"/>
              <a:buAutoNum type="alphaLcParenR"/>
            </a:pPr>
            <a:r>
              <a:rPr lang="pt-BR" sz="24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hipertensão arterial.</a:t>
            </a:r>
            <a:endParaRPr lang="pt-BR" sz="2400" dirty="0">
              <a:effectLst/>
              <a:ea typeface="MS Mincho" panose="02020609040205080304" pitchFamily="49" charset="-128"/>
              <a:cs typeface="Times New Roman" panose="02020603050405020304" pitchFamily="18" charset="0"/>
            </a:endParaRP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xmlns="" id="{ADFD8079-1E35-48E4-BD59-C1D6F7B6CBC9}"/>
              </a:ext>
            </a:extLst>
          </p:cNvPr>
          <p:cNvCxnSpPr/>
          <p:nvPr/>
        </p:nvCxnSpPr>
        <p:spPr>
          <a:xfrm>
            <a:off x="696036" y="5368120"/>
            <a:ext cx="4619064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Imagem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-1" y="5865812"/>
            <a:ext cx="9154673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9730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4" y="5975137"/>
            <a:ext cx="1898227" cy="732364"/>
          </a:xfrm>
          <a:prstGeom prst="rect">
            <a:avLst/>
          </a:prstGeom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7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1438" y="128055"/>
            <a:ext cx="6721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Gestação</a:t>
            </a:r>
            <a:r>
              <a:rPr lang="en-US" sz="2800" dirty="0">
                <a:solidFill>
                  <a:srgbClr val="767171"/>
                </a:solidFill>
                <a:latin typeface="Calibri "/>
                <a:cs typeface="Calibri "/>
              </a:rPr>
              <a:t> de Alto </a:t>
            </a:r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Risco</a:t>
            </a:r>
            <a:endParaRPr lang="en-US" sz="2800" dirty="0">
              <a:solidFill>
                <a:srgbClr val="767171"/>
              </a:solidFill>
              <a:latin typeface="Calibri "/>
              <a:cs typeface="Calibri 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0" y="967519"/>
            <a:ext cx="5315100" cy="60959"/>
          </a:xfrm>
          <a:prstGeom prst="rect">
            <a:avLst/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AA864B1-3A15-41B6-966B-59D5ABDEAEA1}"/>
              </a:ext>
            </a:extLst>
          </p:cNvPr>
          <p:cNvSpPr/>
          <p:nvPr/>
        </p:nvSpPr>
        <p:spPr>
          <a:xfrm>
            <a:off x="258763" y="5535084"/>
            <a:ext cx="8577262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rial Narrow" panose="020B060602020203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pt-BR" sz="20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005757A2-5A80-4E05-8DE7-3777894CC8EB}"/>
              </a:ext>
            </a:extLst>
          </p:cNvPr>
          <p:cNvSpPr/>
          <p:nvPr/>
        </p:nvSpPr>
        <p:spPr>
          <a:xfrm>
            <a:off x="-446568" y="1023552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t-BR" altLang="pt-BR" sz="2400" b="1" dirty="0"/>
              <a:t>Pré-eclâmpsia leve</a:t>
            </a:r>
            <a:endParaRPr lang="pt-BR" altLang="pt-BR" sz="2400" dirty="0"/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7E8C34A9-3DFD-40C3-976B-97BCEC2440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25432" y="1"/>
            <a:ext cx="3612849" cy="5835166"/>
          </a:xfrm>
          <a:prstGeom prst="rect">
            <a:avLst/>
          </a:prstGeom>
        </p:spPr>
      </p:pic>
      <p:pic>
        <p:nvPicPr>
          <p:cNvPr id="10" name="Imagem 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-1" y="5865812"/>
            <a:ext cx="9154673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4605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4" y="5975137"/>
            <a:ext cx="1898227" cy="732364"/>
          </a:xfrm>
          <a:prstGeom prst="rect">
            <a:avLst/>
          </a:prstGeom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8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1438" y="128055"/>
            <a:ext cx="6721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Gestação</a:t>
            </a:r>
            <a:r>
              <a:rPr lang="en-US" sz="2800" dirty="0">
                <a:solidFill>
                  <a:srgbClr val="767171"/>
                </a:solidFill>
                <a:latin typeface="Calibri "/>
                <a:cs typeface="Calibri "/>
              </a:rPr>
              <a:t> de Alto </a:t>
            </a:r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Risco</a:t>
            </a:r>
            <a:endParaRPr lang="en-US" sz="2800" dirty="0">
              <a:solidFill>
                <a:srgbClr val="767171"/>
              </a:solidFill>
              <a:latin typeface="Calibri "/>
              <a:cs typeface="Calibri 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0" y="967519"/>
            <a:ext cx="5315100" cy="60959"/>
          </a:xfrm>
          <a:prstGeom prst="rect">
            <a:avLst/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AA864B1-3A15-41B6-966B-59D5ABDEAEA1}"/>
              </a:ext>
            </a:extLst>
          </p:cNvPr>
          <p:cNvSpPr/>
          <p:nvPr/>
        </p:nvSpPr>
        <p:spPr>
          <a:xfrm>
            <a:off x="258763" y="5535084"/>
            <a:ext cx="8577262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rial Narrow" panose="020B060602020203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pt-BR" sz="20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005757A2-5A80-4E05-8DE7-3777894CC8EB}"/>
              </a:ext>
            </a:extLst>
          </p:cNvPr>
          <p:cNvSpPr/>
          <p:nvPr/>
        </p:nvSpPr>
        <p:spPr>
          <a:xfrm>
            <a:off x="-446568" y="1023552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r>
              <a:rPr lang="pt-BR" altLang="pt-BR" sz="2400" b="1" dirty="0"/>
              <a:t>Pré-eclâmpsia grave</a:t>
            </a:r>
            <a:endParaRPr lang="pt-BR" altLang="pt-BR" sz="2400" dirty="0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19345435-AFB3-47D7-9B6D-C182C175D7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42542" y="0"/>
            <a:ext cx="4272807" cy="5835166"/>
          </a:xfrm>
          <a:prstGeom prst="rect">
            <a:avLst/>
          </a:prstGeom>
        </p:spPr>
      </p:pic>
      <p:pic>
        <p:nvPicPr>
          <p:cNvPr id="10" name="Imagem 2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-1" y="5865812"/>
            <a:ext cx="9154673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1558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7" name="Fluxograma: Preparação 16">
            <a:extLst>
              <a:ext uri="{FF2B5EF4-FFF2-40B4-BE49-F238E27FC236}">
                <a16:creationId xmlns:a16="http://schemas.microsoft.com/office/drawing/2014/main" xmlns="" id="{151AB7E9-132F-4B0F-B88F-F27D4EA1769D}"/>
              </a:ext>
            </a:extLst>
          </p:cNvPr>
          <p:cNvSpPr/>
          <p:nvPr/>
        </p:nvSpPr>
        <p:spPr>
          <a:xfrm>
            <a:off x="5678581" y="3125014"/>
            <a:ext cx="1988151" cy="2066141"/>
          </a:xfrm>
          <a:prstGeom prst="flowChartPreparati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Fluxograma: Preparação 14">
            <a:extLst>
              <a:ext uri="{FF2B5EF4-FFF2-40B4-BE49-F238E27FC236}">
                <a16:creationId xmlns:a16="http://schemas.microsoft.com/office/drawing/2014/main" xmlns="" id="{4A0C67FE-835D-494F-9CF8-85D4187B032C}"/>
              </a:ext>
            </a:extLst>
          </p:cNvPr>
          <p:cNvSpPr/>
          <p:nvPr/>
        </p:nvSpPr>
        <p:spPr>
          <a:xfrm>
            <a:off x="2955399" y="3125014"/>
            <a:ext cx="1988151" cy="2066141"/>
          </a:xfrm>
          <a:prstGeom prst="flowChartPreparati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Fluxograma: Preparação 8">
            <a:extLst>
              <a:ext uri="{FF2B5EF4-FFF2-40B4-BE49-F238E27FC236}">
                <a16:creationId xmlns:a16="http://schemas.microsoft.com/office/drawing/2014/main" xmlns="" id="{2F0DB771-A389-4E60-BCB2-E48334808AC5}"/>
              </a:ext>
            </a:extLst>
          </p:cNvPr>
          <p:cNvSpPr/>
          <p:nvPr/>
        </p:nvSpPr>
        <p:spPr>
          <a:xfrm>
            <a:off x="348513" y="3152761"/>
            <a:ext cx="1988151" cy="2066141"/>
          </a:xfrm>
          <a:prstGeom prst="flowChartPreparation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84" y="5975137"/>
            <a:ext cx="1898227" cy="732364"/>
          </a:xfrm>
          <a:prstGeom prst="rect">
            <a:avLst/>
          </a:prstGeom>
        </p:spPr>
      </p:pic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B6AA-A1D0-1147-98D0-DFE8A384FDC1}" type="slidenum">
              <a:rPr lang="en-US" smtClean="0"/>
              <a:t>9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81438" y="128055"/>
            <a:ext cx="6721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Gestação</a:t>
            </a:r>
            <a:r>
              <a:rPr lang="en-US" sz="2800" dirty="0">
                <a:solidFill>
                  <a:srgbClr val="767171"/>
                </a:solidFill>
                <a:latin typeface="Calibri "/>
                <a:cs typeface="Calibri "/>
              </a:rPr>
              <a:t> de Alto </a:t>
            </a:r>
            <a:r>
              <a:rPr lang="en-US" sz="2800" dirty="0" err="1">
                <a:solidFill>
                  <a:srgbClr val="767171"/>
                </a:solidFill>
                <a:latin typeface="Calibri "/>
                <a:cs typeface="Calibri "/>
              </a:rPr>
              <a:t>Risco</a:t>
            </a:r>
            <a:endParaRPr lang="en-US" sz="2800" dirty="0">
              <a:solidFill>
                <a:srgbClr val="767171"/>
              </a:solidFill>
              <a:latin typeface="Calibri "/>
              <a:cs typeface="Calibri "/>
            </a:endParaRPr>
          </a:p>
        </p:txBody>
      </p:sp>
      <p:sp>
        <p:nvSpPr>
          <p:cNvPr id="12" name="Rectangle 11"/>
          <p:cNvSpPr/>
          <p:nvPr/>
        </p:nvSpPr>
        <p:spPr>
          <a:xfrm flipV="1">
            <a:off x="0" y="967519"/>
            <a:ext cx="5315100" cy="60959"/>
          </a:xfrm>
          <a:prstGeom prst="rect">
            <a:avLst/>
          </a:prstGeom>
          <a:gradFill>
            <a:gsLst>
              <a:gs pos="0">
                <a:srgbClr val="FF6600"/>
              </a:gs>
              <a:gs pos="100000">
                <a:schemeClr val="bg1"/>
              </a:gs>
            </a:gsLst>
            <a:lin ang="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tângulo 15">
            <a:extLst>
              <a:ext uri="{FF2B5EF4-FFF2-40B4-BE49-F238E27FC236}">
                <a16:creationId xmlns:a16="http://schemas.microsoft.com/office/drawing/2014/main" xmlns="" id="{3AA864B1-3A15-41B6-966B-59D5ABDEAEA1}"/>
              </a:ext>
            </a:extLst>
          </p:cNvPr>
          <p:cNvSpPr/>
          <p:nvPr/>
        </p:nvSpPr>
        <p:spPr>
          <a:xfrm>
            <a:off x="258763" y="5535084"/>
            <a:ext cx="8577262" cy="300082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dirty="0">
                <a:latin typeface="Arial Narrow" panose="020B0606020202030204" pitchFamily="34" charset="0"/>
                <a:ea typeface="MS Mincho"/>
                <a:cs typeface="Times New Roman" panose="02020603050405020304" pitchFamily="18" charset="0"/>
              </a:rPr>
              <a:t> </a:t>
            </a:r>
            <a:endParaRPr lang="pt-BR" sz="2000" dirty="0">
              <a:latin typeface="Cambria" panose="02040503050406030204" pitchFamily="18" charset="0"/>
              <a:ea typeface="MS Mincho"/>
              <a:cs typeface="Times New Roman" panose="02020603050405020304" pitchFamily="18" charset="0"/>
            </a:endParaRPr>
          </a:p>
        </p:txBody>
      </p:sp>
      <p:sp>
        <p:nvSpPr>
          <p:cNvPr id="18" name="Footer Placeholder 23">
            <a:extLst>
              <a:ext uri="{FF2B5EF4-FFF2-40B4-BE49-F238E27FC236}">
                <a16:creationId xmlns:a16="http://schemas.microsoft.com/office/drawing/2014/main" xmlns="" id="{44CC942B-A402-436D-8831-DA732D473F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204138" y="6369386"/>
            <a:ext cx="29601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Saúde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da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mulher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• </a:t>
            </a:r>
            <a:r>
              <a:rPr lang="en-US" sz="1400" dirty="0" err="1">
                <a:solidFill>
                  <a:schemeClr val="bg2">
                    <a:lumMod val="50000"/>
                  </a:schemeClr>
                </a:solidFill>
              </a:rPr>
              <a:t>Profa</a:t>
            </a:r>
            <a:r>
              <a:rPr lang="en-US" sz="1400" dirty="0">
                <a:solidFill>
                  <a:schemeClr val="bg2">
                    <a:lumMod val="50000"/>
                  </a:schemeClr>
                </a:solidFill>
              </a:rPr>
              <a:t> Carla Marins</a:t>
            </a:r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xmlns="" id="{005757A2-5A80-4E05-8DE7-3777894CC8EB}"/>
              </a:ext>
            </a:extLst>
          </p:cNvPr>
          <p:cNvSpPr/>
          <p:nvPr/>
        </p:nvSpPr>
        <p:spPr>
          <a:xfrm>
            <a:off x="371551" y="1023552"/>
            <a:ext cx="457199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pt-BR" altLang="pt-BR" sz="2400" b="1" dirty="0"/>
              <a:t>Terapia anticonvulsivante </a:t>
            </a:r>
            <a:endParaRPr lang="pt-BR" altLang="pt-BR" sz="2400" dirty="0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xmlns="" id="{44EEA834-C158-444F-AB80-8F4BE062FE2A}"/>
              </a:ext>
            </a:extLst>
          </p:cNvPr>
          <p:cNvSpPr/>
          <p:nvPr/>
        </p:nvSpPr>
        <p:spPr>
          <a:xfrm>
            <a:off x="270703" y="1513657"/>
            <a:ext cx="79695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2400" dirty="0"/>
              <a:t>Dose de ataque + dose de manutenção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2400" dirty="0"/>
              <a:t>Administração por 24h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pt-BR" altLang="pt-BR" sz="2400" dirty="0"/>
              <a:t>Suspender em caso de:</a:t>
            </a:r>
          </a:p>
          <a:p>
            <a:pPr marL="342900" indent="-342900" algn="just">
              <a:spcBef>
                <a:spcPct val="0"/>
              </a:spcBef>
              <a:buFont typeface="Arial" panose="020B0604020202020204" pitchFamily="34" charset="0"/>
              <a:buChar char="•"/>
            </a:pPr>
            <a:endParaRPr lang="pt-BR" altLang="pt-BR" sz="2400" dirty="0"/>
          </a:p>
        </p:txBody>
      </p:sp>
      <p:sp>
        <p:nvSpPr>
          <p:cNvPr id="5" name="Retângulo 4">
            <a:extLst>
              <a:ext uri="{FF2B5EF4-FFF2-40B4-BE49-F238E27FC236}">
                <a16:creationId xmlns:a16="http://schemas.microsoft.com/office/drawing/2014/main" xmlns="" id="{D5C7120A-156A-4303-87E1-D92381B2731A}"/>
              </a:ext>
            </a:extLst>
          </p:cNvPr>
          <p:cNvSpPr/>
          <p:nvPr/>
        </p:nvSpPr>
        <p:spPr>
          <a:xfrm>
            <a:off x="370959" y="3370242"/>
            <a:ext cx="185124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/>
              <a:t>a FR tenha menos de 16 incursões por minuto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xmlns="" id="{5F13F8FB-CAE7-47D4-80C3-EE1528FC99A2}"/>
              </a:ext>
            </a:extLst>
          </p:cNvPr>
          <p:cNvSpPr/>
          <p:nvPr/>
        </p:nvSpPr>
        <p:spPr>
          <a:xfrm>
            <a:off x="3071699" y="3480977"/>
            <a:ext cx="1755553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t-BR" sz="2000" dirty="0"/>
              <a:t>os reflexos patelares ausentes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xmlns="" id="{2B912990-78D4-4B17-B703-C9980312C97C}"/>
              </a:ext>
            </a:extLst>
          </p:cNvPr>
          <p:cNvSpPr/>
          <p:nvPr/>
        </p:nvSpPr>
        <p:spPr>
          <a:xfrm>
            <a:off x="5678582" y="3275153"/>
            <a:ext cx="1988151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dirty="0"/>
              <a:t>diurese seja inferior a 100ml durante as 4h precedentes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xmlns="" id="{7AB234CB-0D9A-47BA-8F83-1CB9FBB1294C}"/>
              </a:ext>
            </a:extLst>
          </p:cNvPr>
          <p:cNvSpPr/>
          <p:nvPr/>
        </p:nvSpPr>
        <p:spPr>
          <a:xfrm>
            <a:off x="1981994" y="5520635"/>
            <a:ext cx="54909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altLang="pt-BR" sz="2200" dirty="0" err="1"/>
              <a:t>Gluconato</a:t>
            </a:r>
            <a:r>
              <a:rPr lang="pt-BR" altLang="pt-BR" sz="2200" dirty="0"/>
              <a:t> de cálcio a 10% atua como antídoto</a:t>
            </a:r>
            <a:endParaRPr lang="pt-BR" sz="2200" dirty="0"/>
          </a:p>
        </p:txBody>
      </p:sp>
      <p:pic>
        <p:nvPicPr>
          <p:cNvPr id="19" name="Imagem 2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85" r="11413"/>
          <a:stretch/>
        </p:blipFill>
        <p:spPr bwMode="auto">
          <a:xfrm>
            <a:off x="-1" y="5865812"/>
            <a:ext cx="9154673" cy="992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2403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5" grpId="0" animBg="1"/>
      <p:bldP spid="9" grpId="0" animBg="1"/>
      <p:bldP spid="5" grpId="0"/>
      <p:bldP spid="7" grpId="0"/>
      <p:bldP spid="8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3612</TotalTime>
  <Words>1000</Words>
  <Application>Microsoft Office PowerPoint</Application>
  <PresentationFormat>Apresentação na tela (4:3)</PresentationFormat>
  <Paragraphs>258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Ricardo</dc:creator>
  <cp:lastModifiedBy>Carla Marins</cp:lastModifiedBy>
  <cp:revision>188</cp:revision>
  <dcterms:created xsi:type="dcterms:W3CDTF">2017-07-27T13:22:47Z</dcterms:created>
  <dcterms:modified xsi:type="dcterms:W3CDTF">2018-09-17T16:52:27Z</dcterms:modified>
</cp:coreProperties>
</file>