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3" r:id="rId3"/>
    <p:sldId id="258" r:id="rId4"/>
    <p:sldId id="260"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65775" autoAdjust="0"/>
  </p:normalViewPr>
  <p:slideViewPr>
    <p:cSldViewPr snapToGrid="0">
      <p:cViewPr varScale="1">
        <p:scale>
          <a:sx n="70" d="100"/>
          <a:sy n="70" d="100"/>
        </p:scale>
        <p:origin x="4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4D4B7A95-D07D-4209-8AA0-6449FA1837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xmlns="" id="{46BAD688-32CB-4679-AD5C-50697213140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7DCCD-635C-42E3-8F70-7709E619CBBE}" type="datetimeFigureOut">
              <a:rPr lang="zh-CN" altLang="en-US" smtClean="0"/>
              <a:t>2019/4/28</a:t>
            </a:fld>
            <a:endParaRPr lang="zh-CN" altLang="en-US"/>
          </a:p>
        </p:txBody>
      </p:sp>
      <p:sp>
        <p:nvSpPr>
          <p:cNvPr id="4" name="幻灯片图像占位符 3">
            <a:extLst>
              <a:ext uri="{FF2B5EF4-FFF2-40B4-BE49-F238E27FC236}">
                <a16:creationId xmlns:a16="http://schemas.microsoft.com/office/drawing/2014/main" xmlns="" id="{89202387-73E8-49E3-802B-3A6391D99A19}"/>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a:extLst>
              <a:ext uri="{FF2B5EF4-FFF2-40B4-BE49-F238E27FC236}">
                <a16:creationId xmlns:a16="http://schemas.microsoft.com/office/drawing/2014/main" xmlns="" id="{AA049AF0-6478-4B2F-99E1-BB779D261FF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a:extLst>
              <a:ext uri="{FF2B5EF4-FFF2-40B4-BE49-F238E27FC236}">
                <a16:creationId xmlns:a16="http://schemas.microsoft.com/office/drawing/2014/main" xmlns="" id="{F1EF9E65-4AB4-450E-9D16-891C46ACA2E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a:extLst>
              <a:ext uri="{FF2B5EF4-FFF2-40B4-BE49-F238E27FC236}">
                <a16:creationId xmlns:a16="http://schemas.microsoft.com/office/drawing/2014/main" xmlns="" id="{1C758EE3-FA01-44AC-B02D-98CB32A83F1A}"/>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B4FF3-6DA4-4CA1-BBCA-746D028FC4C4}" type="slidenum">
              <a:rPr lang="zh-CN" altLang="en-US" smtClean="0"/>
              <a:t>‹nº›</a:t>
            </a:fld>
            <a:endParaRPr lang="zh-CN" altLang="en-US"/>
          </a:p>
        </p:txBody>
      </p:sp>
    </p:spTree>
    <p:extLst>
      <p:ext uri="{BB962C8B-B14F-4D97-AF65-F5344CB8AC3E}">
        <p14:creationId xmlns:p14="http://schemas.microsoft.com/office/powerpoint/2010/main" val="371461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Chines state capitalism have strong governments to direct investment and to suppress labor. Compare with </a:t>
            </a:r>
            <a:r>
              <a:rPr lang="en-US" altLang="zh-CN" dirty="0" err="1"/>
              <a:t>Sigapore</a:t>
            </a:r>
            <a:r>
              <a:rPr lang="en-US" altLang="zh-CN" dirty="0"/>
              <a:t> or </a:t>
            </a:r>
            <a:r>
              <a:rPr lang="en-US" altLang="zh-CN" dirty="0" err="1"/>
              <a:t>Janpan</a:t>
            </a:r>
            <a:r>
              <a:rPr lang="en-US" altLang="zh-CN" dirty="0"/>
              <a:t> which elite families have always controlled private, large firms, China state controls firms in the core Chinese economy.</a:t>
            </a:r>
          </a:p>
          <a:p>
            <a:r>
              <a:rPr lang="en-US" altLang="zh-CN" dirty="0"/>
              <a:t>China state control capital flow and always go to SOES which make them develop fast and become stronger. Also Chinese central and provincial governments direct all the major financial institutions, which mean financial institutions fully cooperate with state’s directives in disbursing capital. So, Chinese state ,financial institutions and SOEs appear seamless in trade and foreign investment.</a:t>
            </a:r>
          </a:p>
          <a:p>
            <a:r>
              <a:rPr lang="zh-CN" altLang="en-US" sz="1200" b="0" i="0" kern="1200" dirty="0">
                <a:solidFill>
                  <a:schemeClr val="tx1"/>
                </a:solidFill>
                <a:effectLst/>
                <a:latin typeface="+mn-lt"/>
                <a:ea typeface="+mn-ea"/>
                <a:cs typeface="+mn-cs"/>
              </a:rPr>
              <a:t>对于部分获得大量政府补贴的央企上市公司而言，它们往往借助这笔丰厚的补贴来实现自身的保壳目标。</a:t>
            </a:r>
            <a:r>
              <a:rPr lang="zh-CN" altLang="en-US" sz="1200" b="1" i="0" kern="1200" dirty="0">
                <a:solidFill>
                  <a:schemeClr val="tx1"/>
                </a:solidFill>
                <a:effectLst/>
                <a:latin typeface="+mn-lt"/>
                <a:ea typeface="+mn-ea"/>
                <a:cs typeface="+mn-cs"/>
              </a:rPr>
              <a:t>相反，对于这类企业而言，真正把补贴资金用在企业的转型升级或技术升级身上，却占据了很少的比例。</a:t>
            </a:r>
            <a:endParaRPr lang="en-US" altLang="zh-CN" sz="1200" b="1" i="0" kern="1200" dirty="0">
              <a:solidFill>
                <a:schemeClr val="tx1"/>
              </a:solidFill>
              <a:effectLst/>
              <a:latin typeface="+mn-lt"/>
              <a:ea typeface="+mn-ea"/>
              <a:cs typeface="+mn-cs"/>
            </a:endParaRPr>
          </a:p>
          <a:p>
            <a:r>
              <a:rPr lang="en-US" altLang="zh-CN" sz="1200" b="1" i="0" kern="1200" dirty="0">
                <a:solidFill>
                  <a:schemeClr val="tx1"/>
                </a:solidFill>
                <a:effectLst/>
                <a:latin typeface="+mn-lt"/>
                <a:ea typeface="+mn-ea"/>
                <a:cs typeface="+mn-cs"/>
              </a:rPr>
              <a:t>4</a:t>
            </a:r>
            <a:r>
              <a:rPr lang="zh-CN" altLang="zh-CN" sz="1200" b="1" kern="1200" dirty="0">
                <a:solidFill>
                  <a:schemeClr val="tx1"/>
                </a:solidFill>
                <a:effectLst/>
                <a:latin typeface="+mn-lt"/>
                <a:ea typeface="+mn-ea"/>
                <a:cs typeface="+mn-cs"/>
              </a:rPr>
              <a:t>国有企业（主要国有企业）关注于技术收购和达成外交政策目的，在此基础上只要遇到亏损，都可以依靠政府补贴和救助</a:t>
            </a:r>
            <a:endParaRPr lang="zh-CN" altLang="en-US" dirty="0"/>
          </a:p>
        </p:txBody>
      </p:sp>
      <p:sp>
        <p:nvSpPr>
          <p:cNvPr id="4" name="灯片编号占位符 3"/>
          <p:cNvSpPr>
            <a:spLocks noGrp="1"/>
          </p:cNvSpPr>
          <p:nvPr>
            <p:ph type="sldNum" sz="quarter" idx="5"/>
          </p:nvPr>
        </p:nvSpPr>
        <p:spPr/>
        <p:txBody>
          <a:bodyPr/>
          <a:lstStyle/>
          <a:p>
            <a:fld id="{B4CE8E34-3D61-44B0-A424-8F4133BF30DC}" type="slidenum">
              <a:rPr lang="zh-CN" altLang="en-US" smtClean="0"/>
              <a:t>2</a:t>
            </a:fld>
            <a:endParaRPr lang="zh-CN" altLang="en-US"/>
          </a:p>
        </p:txBody>
      </p:sp>
    </p:spTree>
    <p:extLst>
      <p:ext uri="{BB962C8B-B14F-4D97-AF65-F5344CB8AC3E}">
        <p14:creationId xmlns:p14="http://schemas.microsoft.com/office/powerpoint/2010/main" val="75263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F85A0B9-F5C4-4E26-A9ED-C58C342948C8}" type="datetimeFigureOut">
              <a:rPr lang="zh-CN" altLang="en-US" smtClean="0"/>
              <a:t>2019/4/28</a:t>
            </a:fld>
            <a:endParaRPr lang="zh-CN"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zh-CN"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374500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1188440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414993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401784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315443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410618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394011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406449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307553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zh-CN" altLang="en-US"/>
              <a:t>单击此处编辑母版文本样式</a:t>
            </a:r>
          </a:p>
        </p:txBody>
      </p:sp>
      <p:sp>
        <p:nvSpPr>
          <p:cNvPr id="5" name="Date Placeholder 4"/>
          <p:cNvSpPr>
            <a:spLocks noGrp="1"/>
          </p:cNvSpPr>
          <p:nvPr>
            <p:ph type="dt" sz="half" idx="10"/>
          </p:nvPr>
        </p:nvSpPr>
        <p:spPr/>
        <p:txBody>
          <a:bodyPr/>
          <a:lstStyle/>
          <a:p>
            <a:fld id="{9F85A0B9-F5C4-4E26-A9ED-C58C342948C8}" type="datetimeFigureOut">
              <a:rPr lang="zh-CN" altLang="en-US" smtClean="0"/>
              <a:t>2019/4/28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2638890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F85A0B9-F5C4-4E26-A9ED-C58C342948C8}" type="datetimeFigureOut">
              <a:rPr lang="zh-CN" altLang="en-US" smtClean="0"/>
              <a:t>2019/4/28</a:t>
            </a:fld>
            <a:endParaRPr lang="zh-CN" alt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zh-CN" alt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352746825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F85A0B9-F5C4-4E26-A9ED-C58C342948C8}" type="datetimeFigureOut">
              <a:rPr lang="zh-CN" altLang="en-US" smtClean="0"/>
              <a:t>2019/4/28</a:t>
            </a:fld>
            <a:endParaRPr lang="zh-CN"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zh-CN" alt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13F6C2AE-D3D8-4F61-888A-8D15DAABB9D7}" type="slidenum">
              <a:rPr lang="zh-CN" altLang="en-US" smtClean="0"/>
              <a:t>‹nº›</a:t>
            </a:fld>
            <a:endParaRPr lang="zh-CN" altLang="en-US"/>
          </a:p>
        </p:txBody>
      </p:sp>
    </p:spTree>
    <p:extLst>
      <p:ext uri="{BB962C8B-B14F-4D97-AF65-F5344CB8AC3E}">
        <p14:creationId xmlns:p14="http://schemas.microsoft.com/office/powerpoint/2010/main" val="1758318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440B60B-D131-4D2F-9A98-16C9A97924BA}"/>
              </a:ext>
            </a:extLst>
          </p:cNvPr>
          <p:cNvSpPr>
            <a:spLocks noGrp="1"/>
          </p:cNvSpPr>
          <p:nvPr>
            <p:ph type="ctrTitle"/>
          </p:nvPr>
        </p:nvSpPr>
        <p:spPr>
          <a:xfrm>
            <a:off x="603504" y="770467"/>
            <a:ext cx="10782300" cy="1915583"/>
          </a:xfrm>
        </p:spPr>
        <p:txBody>
          <a:bodyPr/>
          <a:lstStyle/>
          <a:p>
            <a:r>
              <a:rPr lang="en-US" altLang="zh-CN" sz="7200" dirty="0"/>
              <a:t> Subsidies to Chinese Industry</a:t>
            </a:r>
            <a:endParaRPr lang="zh-CN" altLang="en-US" sz="7200" dirty="0"/>
          </a:p>
        </p:txBody>
      </p:sp>
      <p:sp>
        <p:nvSpPr>
          <p:cNvPr id="3" name="副标题 2">
            <a:extLst>
              <a:ext uri="{FF2B5EF4-FFF2-40B4-BE49-F238E27FC236}">
                <a16:creationId xmlns:a16="http://schemas.microsoft.com/office/drawing/2014/main" xmlns="" id="{FFFB6FBE-E0E4-4999-AA93-76F69F01EF6F}"/>
              </a:ext>
            </a:extLst>
          </p:cNvPr>
          <p:cNvSpPr>
            <a:spLocks noGrp="1"/>
          </p:cNvSpPr>
          <p:nvPr>
            <p:ph type="subTitle" idx="1"/>
          </p:nvPr>
        </p:nvSpPr>
        <p:spPr>
          <a:xfrm>
            <a:off x="806197" y="2686049"/>
            <a:ext cx="10579608" cy="3714751"/>
          </a:xfrm>
        </p:spPr>
        <p:txBody>
          <a:bodyPr>
            <a:normAutofit/>
          </a:bodyPr>
          <a:lstStyle/>
          <a:p>
            <a:r>
              <a:rPr lang="en-US" altLang="zh-CN" dirty="0"/>
              <a:t>                      Usha C.V. Haley &amp; George T. Haley</a:t>
            </a:r>
          </a:p>
          <a:p>
            <a:endParaRPr lang="en-US" altLang="zh-CN" dirty="0"/>
          </a:p>
          <a:p>
            <a:endParaRPr lang="en-US" altLang="zh-CN" dirty="0"/>
          </a:p>
          <a:p>
            <a:pPr algn="l"/>
            <a:r>
              <a:rPr lang="en-US" altLang="zh-CN" dirty="0"/>
              <a:t>Chapter 1: The Hidden Advantage of Chinese Subsidies</a:t>
            </a:r>
          </a:p>
          <a:p>
            <a:pPr algn="l"/>
            <a:endParaRPr lang="en-US" altLang="zh-CN" dirty="0"/>
          </a:p>
          <a:p>
            <a:pPr algn="l"/>
            <a:r>
              <a:rPr lang="en-US" altLang="zh-CN"/>
              <a:t> </a:t>
            </a:r>
            <a:r>
              <a:rPr lang="en-US" altLang="zh-CN" dirty="0"/>
              <a:t>(</a:t>
            </a:r>
            <a:r>
              <a:rPr lang="en-US" altLang="zh-CN" dirty="0" err="1"/>
              <a:t>Theeraporn</a:t>
            </a:r>
            <a:r>
              <a:rPr lang="en-US" altLang="zh-CN" dirty="0"/>
              <a:t> </a:t>
            </a:r>
            <a:r>
              <a:rPr lang="en-US" altLang="zh-CN" dirty="0" err="1"/>
              <a:t>Maneeratanaporn</a:t>
            </a:r>
            <a:r>
              <a:rPr lang="en-US" altLang="zh-CN" dirty="0"/>
              <a:t>)</a:t>
            </a:r>
            <a:endParaRPr lang="zh-CN" altLang="en-US" dirty="0"/>
          </a:p>
        </p:txBody>
      </p:sp>
    </p:spTree>
    <p:extLst>
      <p:ext uri="{BB962C8B-B14F-4D97-AF65-F5344CB8AC3E}">
        <p14:creationId xmlns:p14="http://schemas.microsoft.com/office/powerpoint/2010/main" val="396337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A65FF8E-ACE4-4CE2-B552-FEAD0992A6FD}"/>
              </a:ext>
            </a:extLst>
          </p:cNvPr>
          <p:cNvSpPr>
            <a:spLocks noGrp="1"/>
          </p:cNvSpPr>
          <p:nvPr>
            <p:ph type="title"/>
          </p:nvPr>
        </p:nvSpPr>
        <p:spPr/>
        <p:txBody>
          <a:bodyPr>
            <a:normAutofit/>
          </a:bodyPr>
          <a:lstStyle/>
          <a:p>
            <a:r>
              <a:rPr lang="en-US" altLang="zh-CN" sz="4400" dirty="0"/>
              <a:t>General phenomenon of government subsidies</a:t>
            </a:r>
            <a:endParaRPr lang="zh-CN" altLang="en-US" sz="4400" dirty="0"/>
          </a:p>
        </p:txBody>
      </p:sp>
      <p:sp>
        <p:nvSpPr>
          <p:cNvPr id="3" name="内容占位符 2">
            <a:extLst>
              <a:ext uri="{FF2B5EF4-FFF2-40B4-BE49-F238E27FC236}">
                <a16:creationId xmlns:a16="http://schemas.microsoft.com/office/drawing/2014/main" xmlns="" id="{EE7EC81F-A632-4415-8807-041A720B9798}"/>
              </a:ext>
            </a:extLst>
          </p:cNvPr>
          <p:cNvSpPr>
            <a:spLocks noGrp="1"/>
          </p:cNvSpPr>
          <p:nvPr>
            <p:ph idx="1"/>
          </p:nvPr>
        </p:nvSpPr>
        <p:spPr>
          <a:xfrm>
            <a:off x="876300" y="2011680"/>
            <a:ext cx="10553699" cy="3766185"/>
          </a:xfrm>
        </p:spPr>
        <p:txBody>
          <a:bodyPr>
            <a:noAutofit/>
          </a:bodyPr>
          <a:lstStyle/>
          <a:p>
            <a:pPr marL="0" indent="0">
              <a:spcBef>
                <a:spcPts val="600"/>
              </a:spcBef>
              <a:spcAft>
                <a:spcPts val="600"/>
              </a:spcAft>
              <a:buNone/>
            </a:pPr>
            <a:r>
              <a:rPr lang="en-US" altLang="zh-CN" sz="2000" dirty="0">
                <a:latin typeface="Times New Roman" panose="02020603050405020304" pitchFamily="18" charset="0"/>
                <a:cs typeface="Times New Roman" panose="02020603050405020304" pitchFamily="18" charset="0"/>
              </a:rPr>
              <a:t>1.</a:t>
            </a:r>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Industrial subsidies are excessively tilted toward state-owned enterprises. Many central enterprises rely on subsidies to turn losses into profits, and it is difficult for SMEs to obtain subsidies.</a:t>
            </a:r>
          </a:p>
          <a:p>
            <a:pPr marL="0" indent="0">
              <a:spcBef>
                <a:spcPts val="600"/>
              </a:spcBef>
              <a:spcAft>
                <a:spcPts val="600"/>
              </a:spcAft>
              <a:buNone/>
            </a:pPr>
            <a:r>
              <a:rPr lang="en-US" altLang="zh-CN" sz="2000" dirty="0">
                <a:latin typeface="Times New Roman" panose="02020603050405020304" pitchFamily="18" charset="0"/>
                <a:cs typeface="Times New Roman" panose="02020603050405020304" pitchFamily="18" charset="0"/>
              </a:rPr>
              <a:t/>
            </a:r>
            <a:br>
              <a:rPr lang="en-US" altLang="zh-CN" sz="2000" dirty="0">
                <a:latin typeface="Times New Roman" panose="02020603050405020304" pitchFamily="18" charset="0"/>
                <a:cs typeface="Times New Roman" panose="02020603050405020304" pitchFamily="18" charset="0"/>
              </a:rPr>
            </a:br>
            <a:r>
              <a:rPr lang="en-US" altLang="zh-CN" sz="2000" dirty="0">
                <a:latin typeface="Times New Roman" panose="02020603050405020304" pitchFamily="18" charset="0"/>
                <a:cs typeface="Times New Roman" panose="02020603050405020304" pitchFamily="18" charset="0"/>
              </a:rPr>
              <a:t>2. Pillar industries such as steel and coal companies are large recipients of subsidies (double subsidies; excess capacity?)</a:t>
            </a:r>
          </a:p>
          <a:p>
            <a:pPr marL="0" indent="0">
              <a:spcBef>
                <a:spcPts val="600"/>
              </a:spcBef>
              <a:spcAft>
                <a:spcPts val="600"/>
              </a:spcAft>
              <a:buNone/>
            </a:pPr>
            <a:r>
              <a:rPr lang="en-US" altLang="zh-CN" sz="2000" dirty="0">
                <a:latin typeface="Times New Roman" panose="02020603050405020304" pitchFamily="18" charset="0"/>
                <a:cs typeface="Times New Roman" panose="02020603050405020304" pitchFamily="18" charset="0"/>
              </a:rPr>
              <a:t/>
            </a:r>
            <a:br>
              <a:rPr lang="en-US" altLang="zh-CN" sz="2000" dirty="0">
                <a:latin typeface="Times New Roman" panose="02020603050405020304" pitchFamily="18" charset="0"/>
                <a:cs typeface="Times New Roman" panose="02020603050405020304" pitchFamily="18" charset="0"/>
              </a:rPr>
            </a:br>
            <a:r>
              <a:rPr lang="en-US" altLang="zh-CN" sz="2000" dirty="0">
                <a:latin typeface="Times New Roman" panose="02020603050405020304" pitchFamily="18" charset="0"/>
                <a:cs typeface="Times New Roman" panose="02020603050405020304" pitchFamily="18" charset="0"/>
              </a:rPr>
              <a:t>3. Government decision-making replaces market choice: policy priority, bank cooperation, state-owned enterprise execution</a:t>
            </a:r>
          </a:p>
          <a:p>
            <a:pPr marL="0" indent="0">
              <a:spcBef>
                <a:spcPts val="600"/>
              </a:spcBef>
              <a:spcAft>
                <a:spcPts val="600"/>
              </a:spcAft>
              <a:buNone/>
            </a:pPr>
            <a:r>
              <a:rPr lang="en-US" altLang="zh-CN" sz="2000" dirty="0">
                <a:latin typeface="Times New Roman" panose="02020603050405020304" pitchFamily="18" charset="0"/>
                <a:cs typeface="Times New Roman" panose="02020603050405020304" pitchFamily="18" charset="0"/>
              </a:rPr>
              <a:t/>
            </a:r>
            <a:br>
              <a:rPr lang="en-US" altLang="zh-CN" sz="2000" dirty="0">
                <a:latin typeface="Times New Roman" panose="02020603050405020304" pitchFamily="18" charset="0"/>
                <a:cs typeface="Times New Roman" panose="02020603050405020304" pitchFamily="18" charset="0"/>
              </a:rPr>
            </a:br>
            <a:r>
              <a:rPr lang="en-US" altLang="zh-CN" sz="2000" dirty="0">
                <a:latin typeface="Times New Roman" panose="02020603050405020304" pitchFamily="18" charset="0"/>
                <a:cs typeface="Times New Roman" panose="02020603050405020304" pitchFamily="18" charset="0"/>
              </a:rPr>
              <a:t>4. Local industry subsidies are not standardized (Soft budget constraint</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local image)</a:t>
            </a:r>
          </a:p>
          <a:p>
            <a:pPr marL="0" indent="0">
              <a:spcBef>
                <a:spcPts val="600"/>
              </a:spcBef>
              <a:spcAft>
                <a:spcPts val="600"/>
              </a:spcAft>
              <a:buNone/>
            </a:pPr>
            <a:r>
              <a:rPr lang="en-US" altLang="zh-CN" sz="2000" dirty="0">
                <a:latin typeface="Times New Roman" panose="02020603050405020304" pitchFamily="18" charset="0"/>
                <a:cs typeface="Times New Roman" panose="02020603050405020304" pitchFamily="18" charset="0"/>
              </a:rPr>
              <a:t/>
            </a:r>
            <a:br>
              <a:rPr lang="en-US" altLang="zh-CN" sz="2000" dirty="0">
                <a:latin typeface="Times New Roman" panose="02020603050405020304" pitchFamily="18" charset="0"/>
                <a:cs typeface="Times New Roman" panose="02020603050405020304" pitchFamily="18" charset="0"/>
              </a:rPr>
            </a:br>
            <a:r>
              <a:rPr lang="en-US" altLang="zh-CN" sz="2000" dirty="0">
                <a:latin typeface="Times New Roman" panose="02020603050405020304" pitchFamily="18" charset="0"/>
                <a:cs typeface="Times New Roman" panose="02020603050405020304" pitchFamily="18" charset="0"/>
              </a:rPr>
              <a:t>5. Lack of effective evaluation and supervision (Information opaque and information asymmetry)</a:t>
            </a:r>
          </a:p>
          <a:p>
            <a:pPr marL="0" indent="0">
              <a:spcBef>
                <a:spcPts val="600"/>
              </a:spcBef>
              <a:spcAft>
                <a:spcPts val="600"/>
              </a:spcAft>
              <a:buNone/>
            </a:pPr>
            <a:endParaRPr lang="en-US" altLang="zh-CN" sz="2000" dirty="0">
              <a:latin typeface="Times New Roman" panose="02020603050405020304" pitchFamily="18" charset="0"/>
              <a:cs typeface="Times New Roman" panose="02020603050405020304" pitchFamily="18" charset="0"/>
            </a:endParaRPr>
          </a:p>
          <a:p>
            <a:pPr>
              <a:spcBef>
                <a:spcPts val="600"/>
              </a:spcBef>
              <a:spcAft>
                <a:spcPts val="600"/>
              </a:spcAft>
            </a:pPr>
            <a:endParaRPr lang="zh-CN" altLang="en-US" sz="2000" dirty="0">
              <a:latin typeface="Times New Roman" panose="02020603050405020304" pitchFamily="18" charset="0"/>
              <a:cs typeface="Times New Roman" panose="02020603050405020304" pitchFamily="18" charset="0"/>
            </a:endParaRPr>
          </a:p>
          <a:p>
            <a:pPr>
              <a:spcBef>
                <a:spcPts val="600"/>
              </a:spcBef>
              <a:spcAft>
                <a:spcPts val="600"/>
              </a:spcAft>
            </a:pP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85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507252-4096-40B9-8748-C348A126B68E}"/>
              </a:ext>
            </a:extLst>
          </p:cNvPr>
          <p:cNvSpPr>
            <a:spLocks noGrp="1"/>
          </p:cNvSpPr>
          <p:nvPr>
            <p:ph type="title"/>
          </p:nvPr>
        </p:nvSpPr>
        <p:spPr/>
        <p:txBody>
          <a:bodyPr/>
          <a:lstStyle/>
          <a:p>
            <a:r>
              <a:rPr lang="en-US" altLang="zh-CN" dirty="0"/>
              <a:t>The advantage of China subsidies </a:t>
            </a:r>
            <a:endParaRPr lang="zh-CN" altLang="en-US" dirty="0"/>
          </a:p>
        </p:txBody>
      </p:sp>
      <p:sp>
        <p:nvSpPr>
          <p:cNvPr id="3" name="内容占位符 2">
            <a:extLst>
              <a:ext uri="{FF2B5EF4-FFF2-40B4-BE49-F238E27FC236}">
                <a16:creationId xmlns:a16="http://schemas.microsoft.com/office/drawing/2014/main" xmlns="" id="{2C3FECA2-42CE-462C-A3F4-E41BB7F0CA68}"/>
              </a:ext>
            </a:extLst>
          </p:cNvPr>
          <p:cNvSpPr>
            <a:spLocks noGrp="1"/>
          </p:cNvSpPr>
          <p:nvPr>
            <p:ph idx="1"/>
          </p:nvPr>
        </p:nvSpPr>
        <p:spPr>
          <a:xfrm>
            <a:off x="581025" y="2011680"/>
            <a:ext cx="11515725" cy="3766185"/>
          </a:xfrm>
        </p:spPr>
        <p:txBody>
          <a:bodyPr>
            <a:normAutofit/>
          </a:bodyPr>
          <a:lstStyle/>
          <a:p>
            <a:pPr>
              <a:spcBef>
                <a:spcPts val="600"/>
              </a:spcBef>
              <a:spcAft>
                <a:spcPts val="600"/>
              </a:spcAft>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Increase product competitiveness-Chinese had become the largest manufacturers</a:t>
            </a:r>
          </a:p>
          <a:p>
            <a:pPr>
              <a:spcBef>
                <a:spcPts val="600"/>
              </a:spcBef>
              <a:spcAft>
                <a:spcPts val="600"/>
              </a:spcAft>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Forming a large enterprise</a:t>
            </a:r>
            <a:r>
              <a:rPr lang="zh-CN" altLang="en-US" sz="2000" dirty="0">
                <a:latin typeface="Times New Roman" panose="02020603050405020304" pitchFamily="18" charset="0"/>
                <a:cs typeface="Times New Roman" panose="02020603050405020304" pitchFamily="18" charset="0"/>
              </a:rPr>
              <a:t>（</a:t>
            </a:r>
            <a:r>
              <a:rPr lang="en-US" altLang="zh-CN" dirty="0"/>
              <a:t>Subsidy king</a:t>
            </a:r>
            <a:r>
              <a:rPr lang="zh-CN" altLang="en-US" dirty="0"/>
              <a:t>：</a:t>
            </a:r>
            <a:r>
              <a:rPr lang="en-US" altLang="zh-CN" sz="2000" dirty="0">
                <a:latin typeface="Times New Roman" panose="02020603050405020304" pitchFamily="18" charset="0"/>
                <a:cs typeface="Times New Roman" panose="02020603050405020304" pitchFamily="18" charset="0"/>
              </a:rPr>
              <a:t>China National Petroleum Corporation and </a:t>
            </a:r>
            <a:r>
              <a:rPr lang="en-US" altLang="zh-CN" dirty="0"/>
              <a:t>Sinopec Group</a:t>
            </a:r>
            <a:r>
              <a:rPr lang="zh-CN" altLang="en-US" sz="2000" dirty="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pPr>
              <a:lnSpc>
                <a:spcPct val="250000"/>
              </a:lnSpc>
              <a:spcBef>
                <a:spcPts val="600"/>
              </a:spcBef>
              <a:spcAft>
                <a:spcPts val="600"/>
              </a:spcAft>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Governmental subsidies help to get consistent between market allocation of resources and social objectives.</a:t>
            </a:r>
          </a:p>
          <a:p>
            <a:pPr>
              <a:spcBef>
                <a:spcPts val="600"/>
              </a:spcBef>
              <a:spcAft>
                <a:spcPts val="600"/>
              </a:spcAft>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Overcome economic crises</a:t>
            </a:r>
          </a:p>
          <a:p>
            <a:pPr>
              <a:spcBef>
                <a:spcPts val="600"/>
              </a:spcBef>
              <a:spcAft>
                <a:spcPts val="600"/>
              </a:spcAft>
            </a:pPr>
            <a:endParaRPr lang="zh-CN" altLang="zh-CN" sz="2000" dirty="0">
              <a:latin typeface="Times New Roman" panose="02020603050405020304" pitchFamily="18" charset="0"/>
              <a:cs typeface="Times New Roman" panose="02020603050405020304" pitchFamily="18" charset="0"/>
            </a:endParaRPr>
          </a:p>
          <a:p>
            <a:pPr>
              <a:spcBef>
                <a:spcPts val="600"/>
              </a:spcBef>
              <a:spcAft>
                <a:spcPts val="600"/>
              </a:spcAft>
            </a:pP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67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27022BA-CE9A-4789-ACF2-41D5744C9C29}"/>
              </a:ext>
            </a:extLst>
          </p:cNvPr>
          <p:cNvSpPr>
            <a:spLocks noGrp="1"/>
          </p:cNvSpPr>
          <p:nvPr>
            <p:ph type="title"/>
          </p:nvPr>
        </p:nvSpPr>
        <p:spPr/>
        <p:txBody>
          <a:bodyPr/>
          <a:lstStyle/>
          <a:p>
            <a:r>
              <a:rPr lang="en-US" altLang="zh-CN" dirty="0"/>
              <a:t>The problem of China subsidies</a:t>
            </a:r>
            <a:endParaRPr lang="zh-CN" altLang="en-US" dirty="0"/>
          </a:p>
        </p:txBody>
      </p:sp>
      <p:sp>
        <p:nvSpPr>
          <p:cNvPr id="3" name="内容占位符 2">
            <a:extLst>
              <a:ext uri="{FF2B5EF4-FFF2-40B4-BE49-F238E27FC236}">
                <a16:creationId xmlns:a16="http://schemas.microsoft.com/office/drawing/2014/main" xmlns="" id="{2BEE2AA6-25C6-419A-90E2-7A262A2ED83A}"/>
              </a:ext>
            </a:extLst>
          </p:cNvPr>
          <p:cNvSpPr>
            <a:spLocks noGrp="1"/>
          </p:cNvSpPr>
          <p:nvPr>
            <p:ph idx="1"/>
          </p:nvPr>
        </p:nvSpPr>
        <p:spPr>
          <a:xfrm>
            <a:off x="952499" y="2011680"/>
            <a:ext cx="10582277" cy="3766185"/>
          </a:xfrm>
        </p:spPr>
        <p:txBody>
          <a:bodyPr>
            <a:normAutofit/>
          </a:bodyPr>
          <a:lstStyle/>
          <a:p>
            <a:pPr>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Market distortions and waste of public resources </a:t>
            </a:r>
          </a:p>
          <a:p>
            <a:pPr>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    government subsidies have undoubtedly become the key to the survival of many </a:t>
            </a:r>
            <a:r>
              <a:rPr lang="en-US" altLang="zh-CN" sz="2000" b="1" dirty="0">
                <a:latin typeface="Times New Roman" panose="02020603050405020304" pitchFamily="18" charset="0"/>
                <a:cs typeface="Times New Roman" panose="02020603050405020304" pitchFamily="18" charset="0"/>
              </a:rPr>
              <a:t>junk companies</a:t>
            </a:r>
          </a:p>
          <a:p>
            <a:pPr>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    reduce world economic efficiency</a:t>
            </a:r>
          </a:p>
          <a:p>
            <a:pPr>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    job reduction</a:t>
            </a:r>
          </a:p>
          <a:p>
            <a:pPr>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Excessive entry: Excess capacity</a:t>
            </a:r>
          </a:p>
          <a:p>
            <a:endParaRPr lang="en-US" altLang="zh-C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Breeding rent-seeking behavior</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bilateral monopoly</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corruption</a:t>
            </a:r>
            <a:r>
              <a:rPr lang="zh-CN" altLang="en-US" sz="2000" dirty="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endParaRPr lang="en-US" altLang="zh-CN"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Trade tempering (dumping problem)</a:t>
            </a:r>
            <a:r>
              <a:rPr lang="zh-CN" altLang="en-US" sz="2000" dirty="0">
                <a:latin typeface="Times New Roman" panose="02020603050405020304" pitchFamily="18" charset="0"/>
                <a:cs typeface="Times New Roman" panose="02020603050405020304" pitchFamily="18" charset="0"/>
              </a:rPr>
              <a:t> </a:t>
            </a:r>
            <a:endParaRPr lang="en-US" altLang="zh-CN" sz="2000" dirty="0">
              <a:latin typeface="Times New Roman" panose="02020603050405020304" pitchFamily="18" charset="0"/>
              <a:cs typeface="Times New Roman" panose="02020603050405020304" pitchFamily="18" charset="0"/>
            </a:endParaRPr>
          </a:p>
          <a:p>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50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508D560-09A0-4CF1-BAD7-EE251BE9DA40}"/>
              </a:ext>
            </a:extLst>
          </p:cNvPr>
          <p:cNvSpPr>
            <a:spLocks noGrp="1"/>
          </p:cNvSpPr>
          <p:nvPr>
            <p:ph type="title"/>
          </p:nvPr>
        </p:nvSpPr>
        <p:spPr>
          <a:xfrm>
            <a:off x="657607" y="189652"/>
            <a:ext cx="10772775" cy="1658198"/>
          </a:xfrm>
        </p:spPr>
        <p:txBody>
          <a:bodyPr>
            <a:normAutofit/>
          </a:bodyPr>
          <a:lstStyle/>
          <a:p>
            <a:r>
              <a:rPr lang="en-US" altLang="zh-CN" sz="4800" dirty="0"/>
              <a:t>Market competition, subsidies and innovation</a:t>
            </a:r>
            <a:endParaRPr lang="zh-CN" altLang="en-US" sz="4800" dirty="0"/>
          </a:p>
        </p:txBody>
      </p:sp>
      <p:sp>
        <p:nvSpPr>
          <p:cNvPr id="3" name="内容占位符 2">
            <a:extLst>
              <a:ext uri="{FF2B5EF4-FFF2-40B4-BE49-F238E27FC236}">
                <a16:creationId xmlns:a16="http://schemas.microsoft.com/office/drawing/2014/main" xmlns="" id="{05D1BC7A-6864-41D1-9A76-D99931699BB7}"/>
              </a:ext>
            </a:extLst>
          </p:cNvPr>
          <p:cNvSpPr>
            <a:spLocks noGrp="1"/>
          </p:cNvSpPr>
          <p:nvPr>
            <p:ph idx="1"/>
          </p:nvPr>
        </p:nvSpPr>
        <p:spPr>
          <a:xfrm>
            <a:off x="552450" y="1590675"/>
            <a:ext cx="10877932" cy="4510617"/>
          </a:xfrm>
        </p:spPr>
        <p:txBody>
          <a:bodyPr>
            <a:noAutofit/>
          </a:bodyPr>
          <a:lstStyle/>
          <a:p>
            <a:pPr>
              <a:lnSpc>
                <a:spcPct val="120000"/>
              </a:lnSpc>
              <a:spcBef>
                <a:spcPts val="600"/>
              </a:spcBef>
              <a:spcAft>
                <a:spcPts val="600"/>
              </a:spcAft>
            </a:pPr>
            <a:r>
              <a:rPr lang="en-US" altLang="zh-CN" sz="1800" b="1" dirty="0">
                <a:latin typeface="Times New Roman" panose="02020603050405020304" pitchFamily="18" charset="0"/>
                <a:cs typeface="Times New Roman" panose="02020603050405020304" pitchFamily="18" charset="0"/>
              </a:rPr>
              <a:t>R&amp;D subsidy purpose: </a:t>
            </a:r>
            <a:r>
              <a:rPr lang="en-US" altLang="zh-CN" sz="1800" dirty="0">
                <a:latin typeface="Times New Roman" panose="02020603050405020304" pitchFamily="18" charset="0"/>
                <a:cs typeface="Times New Roman" panose="02020603050405020304" pitchFamily="18" charset="0"/>
              </a:rPr>
              <a:t> Stimulate the innovation and development of enterprises,</a:t>
            </a:r>
            <a:br>
              <a:rPr lang="en-US" altLang="zh-CN" sz="1800" dirty="0">
                <a:latin typeface="Times New Roman" panose="02020603050405020304" pitchFamily="18" charset="0"/>
                <a:cs typeface="Times New Roman" panose="02020603050405020304" pitchFamily="18" charset="0"/>
              </a:rPr>
            </a:br>
            <a:r>
              <a:rPr lang="en-US" altLang="zh-CN" sz="1800" b="1" dirty="0">
                <a:latin typeface="Times New Roman" panose="02020603050405020304" pitchFamily="18" charset="0"/>
                <a:cs typeface="Times New Roman" panose="02020603050405020304" pitchFamily="18" charset="0"/>
              </a:rPr>
              <a:t>Different results:</a:t>
            </a:r>
            <a:r>
              <a:rPr lang="en-US" altLang="zh-CN" sz="1800" dirty="0">
                <a:latin typeface="Times New Roman" panose="02020603050405020304" pitchFamily="18" charset="0"/>
                <a:cs typeface="Times New Roman" panose="02020603050405020304" pitchFamily="18" charset="0"/>
              </a:rPr>
              <a:t/>
            </a:r>
            <a:br>
              <a:rPr lang="en-US" altLang="zh-CN" sz="1800" dirty="0">
                <a:latin typeface="Times New Roman" panose="02020603050405020304" pitchFamily="18" charset="0"/>
                <a:cs typeface="Times New Roman" panose="02020603050405020304" pitchFamily="18" charset="0"/>
              </a:rPr>
            </a:b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1</a:t>
            </a: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State-owned enterprises (stable, state support, monopoly advantage, leaders have administrative level (promotional purpose: two-way bribery, rent-seeking behavior))</a:t>
            </a:r>
            <a:br>
              <a:rPr lang="en-US" altLang="zh-CN" sz="1800" dirty="0">
                <a:latin typeface="Times New Roman" panose="02020603050405020304" pitchFamily="18" charset="0"/>
                <a:cs typeface="Times New Roman" panose="02020603050405020304" pitchFamily="18" charset="0"/>
              </a:rPr>
            </a:br>
            <a:r>
              <a:rPr lang="en-US" altLang="zh-CN" sz="1800" dirty="0">
                <a:latin typeface="Times New Roman" panose="02020603050405020304" pitchFamily="18" charset="0"/>
                <a:cs typeface="Times New Roman" panose="02020603050405020304" pitchFamily="18" charset="0"/>
              </a:rPr>
              <a:t>For state-owned enterprises that receive a large amount of government subsidies, they often use this generous subsidy to achieve their own goals</a:t>
            </a: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stop loss</a:t>
            </a: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 On the contrary, for such enterprises, the real use of subsidy funds in the transformation or upgrading of enterprises or technology upgrades only occupy a small proportion. </a:t>
            </a:r>
          </a:p>
          <a:p>
            <a:pPr>
              <a:lnSpc>
                <a:spcPct val="120000"/>
              </a:lnSpc>
              <a:spcBef>
                <a:spcPts val="600"/>
              </a:spcBef>
              <a:spcAft>
                <a:spcPts val="600"/>
              </a:spcAft>
            </a:pPr>
            <a:r>
              <a:rPr lang="en-US" altLang="zh-CN" sz="1800" dirty="0">
                <a:latin typeface="Times New Roman" panose="02020603050405020304" pitchFamily="18" charset="0"/>
                <a:cs typeface="Times New Roman" panose="02020603050405020304" pitchFamily="18" charset="0"/>
              </a:rPr>
              <a:t>Exception: high-speed rail projects</a:t>
            </a:r>
            <a:br>
              <a:rPr lang="en-US" altLang="zh-CN" sz="1800" dirty="0">
                <a:latin typeface="Times New Roman" panose="02020603050405020304" pitchFamily="18" charset="0"/>
                <a:cs typeface="Times New Roman" panose="02020603050405020304" pitchFamily="18" charset="0"/>
              </a:rPr>
            </a:br>
            <a:r>
              <a:rPr lang="en-US" altLang="zh-CN" sz="1800" dirty="0">
                <a:latin typeface="Times New Roman" panose="02020603050405020304" pitchFamily="18" charset="0"/>
                <a:cs typeface="Times New Roman" panose="02020603050405020304" pitchFamily="18" charset="0"/>
              </a:rPr>
              <a:t>Solution: State-owned enterprise mixed ownership reform; Anti-corruption</a:t>
            </a:r>
          </a:p>
          <a:p>
            <a:pPr>
              <a:lnSpc>
                <a:spcPct val="120000"/>
              </a:lnSpc>
              <a:spcBef>
                <a:spcPts val="600"/>
              </a:spcBef>
              <a:spcAft>
                <a:spcPts val="600"/>
              </a:spcAft>
            </a:pPr>
            <a:r>
              <a:rPr lang="en-US" altLang="zh-CN" sz="1800" dirty="0">
                <a:latin typeface="Times New Roman" panose="02020603050405020304" pitchFamily="18" charset="0"/>
                <a:cs typeface="Times New Roman" panose="02020603050405020304" pitchFamily="18" charset="0"/>
              </a:rPr>
              <a:t/>
            </a:r>
            <a:br>
              <a:rPr lang="en-US" altLang="zh-CN" sz="1800" dirty="0">
                <a:latin typeface="Times New Roman" panose="02020603050405020304" pitchFamily="18" charset="0"/>
                <a:cs typeface="Times New Roman" panose="02020603050405020304" pitchFamily="18" charset="0"/>
              </a:rPr>
            </a:b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2</a:t>
            </a:r>
            <a:r>
              <a:rPr lang="zh-CN" altLang="en-US" sz="1800" dirty="0">
                <a:latin typeface="Times New Roman" panose="02020603050405020304" pitchFamily="18" charset="0"/>
                <a:cs typeface="Times New Roman" panose="02020603050405020304" pitchFamily="18" charset="0"/>
              </a:rPr>
              <a:t>）</a:t>
            </a:r>
            <a:r>
              <a:rPr lang="en-US" altLang="zh-CN" sz="1800" dirty="0">
                <a:latin typeface="Times New Roman" panose="02020603050405020304" pitchFamily="18" charset="0"/>
                <a:cs typeface="Times New Roman" panose="02020603050405020304" pitchFamily="18" charset="0"/>
              </a:rPr>
              <a:t>Private enterprises (competitive pressure, more autonomy and flexibility) </a:t>
            </a:r>
          </a:p>
          <a:p>
            <a:pPr>
              <a:lnSpc>
                <a:spcPct val="120000"/>
              </a:lnSpc>
              <a:spcBef>
                <a:spcPts val="600"/>
              </a:spcBef>
              <a:spcAft>
                <a:spcPts val="600"/>
              </a:spcAft>
            </a:pPr>
            <a:r>
              <a:rPr lang="en-US" altLang="zh-CN" sz="1800" dirty="0">
                <a:latin typeface="Times New Roman" panose="02020603050405020304" pitchFamily="18" charset="0"/>
                <a:cs typeface="Times New Roman" panose="02020603050405020304" pitchFamily="18" charset="0"/>
              </a:rPr>
              <a:t>The government has a positive impact on the R&amp;D subsidies of private enterprises, which is conducive to the improvement of the innovation capability of enterprises and the increase of innovation output.(BAT)</a:t>
            </a:r>
            <a:br>
              <a:rPr lang="en-US" altLang="zh-CN" sz="1800" dirty="0">
                <a:latin typeface="Times New Roman" panose="02020603050405020304" pitchFamily="18" charset="0"/>
                <a:cs typeface="Times New Roman" panose="02020603050405020304" pitchFamily="18" charset="0"/>
              </a:rPr>
            </a:br>
            <a:endParaRPr lang="en-US" altLang="zh-CN" sz="1800" dirty="0">
              <a:latin typeface="Times New Roman" panose="02020603050405020304" pitchFamily="18" charset="0"/>
              <a:cs typeface="Times New Roman" panose="02020603050405020304" pitchFamily="18" charset="0"/>
            </a:endParaRPr>
          </a:p>
          <a:p>
            <a:pPr marL="0" indent="0">
              <a:lnSpc>
                <a:spcPct val="120000"/>
              </a:lnSpc>
              <a:spcBef>
                <a:spcPts val="600"/>
              </a:spcBef>
              <a:spcAft>
                <a:spcPts val="600"/>
              </a:spcAft>
              <a:buNone/>
            </a:pPr>
            <a:endParaRPr lang="en-US"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5BC4057-1291-4F0F-81A8-B71DBE97F62D}"/>
              </a:ext>
            </a:extLst>
          </p:cNvPr>
          <p:cNvSpPr>
            <a:spLocks noGrp="1"/>
          </p:cNvSpPr>
          <p:nvPr>
            <p:ph type="title"/>
          </p:nvPr>
        </p:nvSpPr>
        <p:spPr/>
        <p:txBody>
          <a:bodyPr/>
          <a:lstStyle/>
          <a:p>
            <a:r>
              <a:rPr lang="en-US" altLang="zh-CN" dirty="0"/>
              <a:t>World worried</a:t>
            </a:r>
            <a:endParaRPr lang="zh-CN" altLang="en-US" dirty="0"/>
          </a:p>
        </p:txBody>
      </p:sp>
      <p:sp>
        <p:nvSpPr>
          <p:cNvPr id="3" name="内容占位符 2">
            <a:extLst>
              <a:ext uri="{FF2B5EF4-FFF2-40B4-BE49-F238E27FC236}">
                <a16:creationId xmlns:a16="http://schemas.microsoft.com/office/drawing/2014/main" xmlns="" id="{6E94230B-EEF4-49F5-8785-A8EF7D552737}"/>
              </a:ext>
            </a:extLst>
          </p:cNvPr>
          <p:cNvSpPr>
            <a:spLocks noGrp="1"/>
          </p:cNvSpPr>
          <p:nvPr>
            <p:ph idx="1"/>
          </p:nvPr>
        </p:nvSpPr>
        <p:spPr/>
        <p:txBody>
          <a:bodyPr>
            <a:normAutofit/>
          </a:bodyPr>
          <a:lstStyle/>
          <a:p>
            <a:pPr marL="0" indent="0">
              <a:buNone/>
            </a:pPr>
            <a:r>
              <a:rPr lang="en-US" altLang="zh-CN" dirty="0"/>
              <a:t>Leading industries development is Chinese government , not market. The wave of Chinese companies’ acquisitions abroad is also driven by the state, with the aim of using state power to acquire key business technologies and achieve large-scale compulsive technology transfer.</a:t>
            </a:r>
          </a:p>
          <a:p>
            <a:pPr marL="0" indent="0">
              <a:buNone/>
            </a:pPr>
            <a:r>
              <a:rPr lang="en-US" altLang="zh-CN" dirty="0"/>
              <a:t/>
            </a:r>
            <a:br>
              <a:rPr lang="en-US" altLang="zh-CN" dirty="0"/>
            </a:br>
            <a:r>
              <a:rPr lang="en-US" altLang="zh-CN" dirty="0"/>
              <a:t>Chinese state-owned banks will provide low-interest loans to Chinese companies in the target industry, which will lead to global overcapacity which may drive down prices and subverting the high-input and high-return operating rules of intellectual property and the innovative incentive system formed after the entire industrial revolution. This will drag down the orderly development of global innovation.</a:t>
            </a:r>
            <a:endParaRPr lang="zh-CN" altLang="en-US" dirty="0"/>
          </a:p>
        </p:txBody>
      </p:sp>
    </p:spTree>
    <p:extLst>
      <p:ext uri="{BB962C8B-B14F-4D97-AF65-F5344CB8AC3E}">
        <p14:creationId xmlns:p14="http://schemas.microsoft.com/office/powerpoint/2010/main" val="2890906094"/>
      </p:ext>
    </p:extLst>
  </p:cSld>
  <p:clrMapOvr>
    <a:masterClrMapping/>
  </p:clrMapOvr>
</p:sld>
</file>

<file path=ppt/theme/theme1.xml><?xml version="1.0" encoding="utf-8"?>
<a:theme xmlns:a="http://schemas.openxmlformats.org/drawingml/2006/main" name="大都市">
  <a:themeElements>
    <a:clrScheme name="大都市">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大都市">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大都市">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TM03457491[[fn=大都市]]</Template>
  <TotalTime>437</TotalTime>
  <Words>482</Words>
  <Application>Microsoft Office PowerPoint</Application>
  <PresentationFormat>Widescreen</PresentationFormat>
  <Paragraphs>42</Paragraphs>
  <Slides>6</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6</vt:i4>
      </vt:variant>
    </vt:vector>
  </HeadingPairs>
  <TitlesOfParts>
    <vt:vector size="13" baseType="lpstr">
      <vt:lpstr>宋体</vt:lpstr>
      <vt:lpstr>Arial</vt:lpstr>
      <vt:lpstr>Calibri Light</vt:lpstr>
      <vt:lpstr>Times New Roman</vt:lpstr>
      <vt:lpstr>Wingdings</vt:lpstr>
      <vt:lpstr>等线</vt:lpstr>
      <vt:lpstr>大都市</vt:lpstr>
      <vt:lpstr> Subsidies to Chinese Industry</vt:lpstr>
      <vt:lpstr>General phenomenon of government subsidies</vt:lpstr>
      <vt:lpstr>The advantage of China subsidies </vt:lpstr>
      <vt:lpstr>The problem of China subsidies</vt:lpstr>
      <vt:lpstr>Market competition, subsidies and innovation</vt:lpstr>
      <vt:lpstr>World worried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Subsidies to Chinese Industry</dc:title>
  <dc:creator>merin</dc:creator>
  <cp:lastModifiedBy>Paulo Feldmann</cp:lastModifiedBy>
  <cp:revision>26</cp:revision>
  <dcterms:created xsi:type="dcterms:W3CDTF">2019-04-07T04:04:13Z</dcterms:created>
  <dcterms:modified xsi:type="dcterms:W3CDTF">2019-04-28T17:04:56Z</dcterms:modified>
</cp:coreProperties>
</file>