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8" r:id="rId3"/>
    <p:sldId id="257" r:id="rId4"/>
    <p:sldId id="259" r:id="rId5"/>
    <p:sldId id="280" r:id="rId6"/>
    <p:sldId id="263" r:id="rId7"/>
    <p:sldId id="264" r:id="rId8"/>
    <p:sldId id="262" r:id="rId9"/>
    <p:sldId id="265" r:id="rId10"/>
    <p:sldId id="267" r:id="rId11"/>
    <p:sldId id="266" r:id="rId12"/>
    <p:sldId id="268" r:id="rId13"/>
    <p:sldId id="279" r:id="rId14"/>
    <p:sldId id="269" r:id="rId15"/>
    <p:sldId id="270" r:id="rId16"/>
    <p:sldId id="271" r:id="rId17"/>
    <p:sldId id="281" r:id="rId18"/>
    <p:sldId id="275" r:id="rId19"/>
    <p:sldId id="272" r:id="rId20"/>
    <p:sldId id="273" r:id="rId21"/>
    <p:sldId id="282" r:id="rId22"/>
    <p:sldId id="276" r:id="rId23"/>
    <p:sldId id="283" r:id="rId24"/>
    <p:sldId id="278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65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01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867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1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21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42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8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60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093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04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71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A3E7-3DF4-466C-B517-0DB1AAABF0FC}" type="datetimeFigureOut">
              <a:rPr lang="pt-BR" smtClean="0"/>
              <a:t>21/03/2023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C674-5E57-4216-8C81-55F845FA70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02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5/Lei/L13146.htm#art127" TargetMode="External"/><Relationship Id="rId2" Type="http://schemas.openxmlformats.org/officeDocument/2006/relationships/hyperlink" Target="http://www.planalto.gov.br/ccivil_03/_Ato2015-2018/2015/Lei/L13146.htm#art1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analto.gov.br/ccivil_03/_Ato2015-2018/2015/Lei/L13146.htm#art12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7B0F50-75A4-762B-A9E9-F40A68041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AB52D1-A36B-40AF-74BC-806A55537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6"/>
            <a:ext cx="9144000" cy="1177924"/>
          </a:xfrm>
        </p:spPr>
        <p:txBody>
          <a:bodyPr>
            <a:norm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253966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inexistente, nulo, anulável e ineficaz.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dirty="0"/>
          </a:p>
          <a:p>
            <a:pPr algn="just"/>
            <a:r>
              <a:rPr lang="pt-BR" dirty="0"/>
              <a:t>As mesmas distinções a respeito da tríplice possibilidade de comprometimento dos negócios jurídicos em geral, afetando cada um de seus planos de concreção, também dizem respeito ao casamento, ainda que guardadas as </a:t>
            </a:r>
            <a:r>
              <a:rPr lang="pt-BR" dirty="0">
                <a:solidFill>
                  <a:srgbClr val="FF0000"/>
                </a:solidFill>
              </a:rPr>
              <a:t>especificidades próprias </a:t>
            </a:r>
            <a:r>
              <a:rPr lang="pt-BR" dirty="0"/>
              <a:t>deste último instituto. </a:t>
            </a:r>
          </a:p>
          <a:p>
            <a:pPr algn="just"/>
            <a:r>
              <a:rPr lang="pt-BR" dirty="0"/>
              <a:t>Assim, é diverso o </a:t>
            </a:r>
            <a:r>
              <a:rPr lang="pt-BR" dirty="0">
                <a:solidFill>
                  <a:srgbClr val="FF0000"/>
                </a:solidFill>
              </a:rPr>
              <a:t>casamento inexistente </a:t>
            </a:r>
            <a:r>
              <a:rPr lang="pt-BR" dirty="0"/>
              <a:t>do </a:t>
            </a:r>
            <a:r>
              <a:rPr lang="pt-BR" dirty="0">
                <a:solidFill>
                  <a:srgbClr val="FF0000"/>
                </a:solidFill>
              </a:rPr>
              <a:t>casamento nulo ou anulável</a:t>
            </a:r>
            <a:r>
              <a:rPr lang="pt-BR" dirty="0"/>
              <a:t>, e estes do </a:t>
            </a:r>
            <a:r>
              <a:rPr lang="pt-BR" dirty="0">
                <a:solidFill>
                  <a:srgbClr val="FF0000"/>
                </a:solidFill>
              </a:rPr>
              <a:t>casamento simplesmente ineficaz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018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inexistente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Assim, se o plano comprometido for o da </a:t>
            </a:r>
            <a:r>
              <a:rPr lang="pt-BR" dirty="0">
                <a:solidFill>
                  <a:srgbClr val="FF0000"/>
                </a:solidFill>
              </a:rPr>
              <a:t>existência</a:t>
            </a:r>
            <a:r>
              <a:rPr lang="pt-BR" dirty="0"/>
              <a:t>, o negócio jurídico em questão será </a:t>
            </a:r>
            <a:r>
              <a:rPr lang="pt-BR" i="1" dirty="0">
                <a:solidFill>
                  <a:srgbClr val="FF0000"/>
                </a:solidFill>
              </a:rPr>
              <a:t>inexistente</a:t>
            </a:r>
            <a:r>
              <a:rPr lang="pt-BR" dirty="0"/>
              <a:t> (e não nulo, por exemplo), mas se o comprometimento atingir o plano da </a:t>
            </a:r>
            <a:r>
              <a:rPr lang="pt-BR" dirty="0">
                <a:solidFill>
                  <a:srgbClr val="FF0000"/>
                </a:solidFill>
              </a:rPr>
              <a:t>validade</a:t>
            </a:r>
            <a:r>
              <a:rPr lang="pt-BR" dirty="0"/>
              <a:t>, o negócio será </a:t>
            </a:r>
            <a:r>
              <a:rPr lang="pt-BR" i="1" dirty="0">
                <a:solidFill>
                  <a:srgbClr val="FF0000"/>
                </a:solidFill>
              </a:rPr>
              <a:t>inválido</a:t>
            </a:r>
            <a:r>
              <a:rPr lang="pt-BR" dirty="0"/>
              <a:t> – nulo ou anulável (e não ineficaz, por exemplo), e por fim, se o plano atingido for o da </a:t>
            </a:r>
            <a:r>
              <a:rPr lang="pt-BR" dirty="0">
                <a:solidFill>
                  <a:srgbClr val="FF0000"/>
                </a:solidFill>
              </a:rPr>
              <a:t>eficácia</a:t>
            </a:r>
            <a:r>
              <a:rPr lang="pt-BR" dirty="0"/>
              <a:t>, o negócio será </a:t>
            </a:r>
            <a:r>
              <a:rPr lang="pt-BR" i="1" dirty="0">
                <a:solidFill>
                  <a:srgbClr val="FF0000"/>
                </a:solidFill>
              </a:rPr>
              <a:t>ineficaz</a:t>
            </a:r>
            <a:r>
              <a:rPr lang="pt-BR" dirty="0"/>
              <a:t> (e não nulo, por exemplo). </a:t>
            </a:r>
          </a:p>
          <a:p>
            <a:pPr algn="just"/>
            <a:r>
              <a:rPr lang="pt-BR" dirty="0"/>
              <a:t>Para cada nível de comprometimento, um resultado distinto.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855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inexistente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7645" y="1593130"/>
            <a:ext cx="11302739" cy="4583833"/>
          </a:xfrm>
        </p:spPr>
        <p:txBody>
          <a:bodyPr>
            <a:normAutofit/>
          </a:bodyPr>
          <a:lstStyle/>
          <a:p>
            <a:pPr algn="just"/>
            <a:endParaRPr lang="pt-BR" i="1" dirty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pt-BR" i="1" dirty="0">
                <a:solidFill>
                  <a:srgbClr val="FF0000"/>
                </a:solidFill>
              </a:rPr>
              <a:t>Casamento inexistente</a:t>
            </a:r>
            <a:r>
              <a:rPr lang="pt-BR" dirty="0"/>
              <a:t>, portanto, é aquele que não chega a se formar, sequer, por lhe </a:t>
            </a:r>
            <a:r>
              <a:rPr lang="pt-BR" dirty="0">
                <a:solidFill>
                  <a:srgbClr val="FF0000"/>
                </a:solidFill>
              </a:rPr>
              <a:t>faltar algum dos pressupostos </a:t>
            </a:r>
            <a:r>
              <a:rPr lang="pt-BR" dirty="0"/>
              <a:t>mínimos de formação de seu suporte fático que, insuficiente, não permitirá o ingresso deste “casamento” no mundo do direito. </a:t>
            </a:r>
          </a:p>
          <a:p>
            <a:pPr algn="just">
              <a:lnSpc>
                <a:spcPct val="100000"/>
              </a:lnSpc>
            </a:pPr>
            <a:r>
              <a:rPr lang="pt-BR" dirty="0"/>
              <a:t>Na verdade, este fato ocorrido, sequer produziu nenhum efeito porque é um </a:t>
            </a:r>
            <a:r>
              <a:rPr lang="pt-BR" i="1" dirty="0"/>
              <a:t>fato puro</a:t>
            </a:r>
            <a:r>
              <a:rPr lang="pt-BR" dirty="0"/>
              <a:t> (não jurídico), sem qualquer conotação legal. É um </a:t>
            </a:r>
            <a:r>
              <a:rPr lang="pt-BR" dirty="0">
                <a:solidFill>
                  <a:srgbClr val="FF0000"/>
                </a:solidFill>
              </a:rPr>
              <a:t>nada jurídico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226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inexistente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3889" y="1362974"/>
            <a:ext cx="10759911" cy="4813989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pt-BR" sz="2200" dirty="0"/>
              <a:t>Classicamente – e </a:t>
            </a:r>
            <a:r>
              <a:rPr lang="pt-BR" sz="2200" b="1" u="sng" dirty="0">
                <a:solidFill>
                  <a:srgbClr val="002060"/>
                </a:solidFill>
              </a:rPr>
              <a:t>até 2013</a:t>
            </a:r>
            <a:r>
              <a:rPr lang="pt-BR" sz="2200" dirty="0"/>
              <a:t>, entre nós – eram </a:t>
            </a:r>
            <a:r>
              <a:rPr lang="pt-BR" sz="2200" dirty="0">
                <a:solidFill>
                  <a:srgbClr val="FF0000"/>
                </a:solidFill>
              </a:rPr>
              <a:t>três as hipóteses de inexistência </a:t>
            </a:r>
            <a:r>
              <a:rPr lang="pt-BR" sz="2200" dirty="0"/>
              <a:t>do casamento, a saber: </a:t>
            </a:r>
            <a:r>
              <a:rPr lang="pt-BR" sz="2200" dirty="0">
                <a:solidFill>
                  <a:srgbClr val="FF0000"/>
                </a:solidFill>
              </a:rPr>
              <a:t>(i)</a:t>
            </a:r>
            <a:r>
              <a:rPr lang="pt-BR" sz="2200" dirty="0"/>
              <a:t> cuja celebração não se deu perante </a:t>
            </a:r>
            <a:r>
              <a:rPr lang="pt-BR" sz="2200" dirty="0">
                <a:solidFill>
                  <a:srgbClr val="FF0000"/>
                </a:solidFill>
              </a:rPr>
              <a:t>autoridade legalmente investida de poderes</a:t>
            </a:r>
            <a:r>
              <a:rPr lang="pt-BR" sz="2200" dirty="0"/>
              <a:t>; </a:t>
            </a:r>
            <a:r>
              <a:rPr lang="pt-BR" sz="2200" dirty="0">
                <a:solidFill>
                  <a:srgbClr val="FF0000"/>
                </a:solidFill>
              </a:rPr>
              <a:t>(</a:t>
            </a:r>
            <a:r>
              <a:rPr lang="pt-BR" sz="2200" dirty="0" err="1">
                <a:solidFill>
                  <a:srgbClr val="FF0000"/>
                </a:solidFill>
              </a:rPr>
              <a:t>ii</a:t>
            </a:r>
            <a:r>
              <a:rPr lang="pt-BR" sz="2200" dirty="0">
                <a:solidFill>
                  <a:srgbClr val="FF0000"/>
                </a:solidFill>
              </a:rPr>
              <a:t>) </a:t>
            </a:r>
            <a:r>
              <a:rPr lang="pt-BR" sz="2200" dirty="0"/>
              <a:t>se o </a:t>
            </a:r>
            <a:r>
              <a:rPr lang="pt-BR" sz="2200" dirty="0">
                <a:solidFill>
                  <a:srgbClr val="FF0000"/>
                </a:solidFill>
              </a:rPr>
              <a:t>consentimento não foi manifestado na forma da lei</a:t>
            </a:r>
            <a:r>
              <a:rPr lang="pt-BR" sz="2200" dirty="0"/>
              <a:t>, pelos nubentes; </a:t>
            </a:r>
            <a:r>
              <a:rPr lang="pt-BR" sz="2200" dirty="0">
                <a:solidFill>
                  <a:srgbClr val="FF0000"/>
                </a:solidFill>
              </a:rPr>
              <a:t>(</a:t>
            </a:r>
            <a:r>
              <a:rPr lang="pt-BR" sz="2200" dirty="0" err="1">
                <a:solidFill>
                  <a:srgbClr val="FF0000"/>
                </a:solidFill>
              </a:rPr>
              <a:t>iii</a:t>
            </a:r>
            <a:r>
              <a:rPr lang="pt-BR" sz="2200" dirty="0">
                <a:solidFill>
                  <a:srgbClr val="FF0000"/>
                </a:solidFill>
              </a:rPr>
              <a:t>) </a:t>
            </a:r>
            <a:r>
              <a:rPr lang="pt-BR" sz="2200" dirty="0"/>
              <a:t>se </a:t>
            </a:r>
            <a:r>
              <a:rPr lang="pt-BR" sz="2200" dirty="0">
                <a:solidFill>
                  <a:srgbClr val="FF0000"/>
                </a:solidFill>
              </a:rPr>
              <a:t>não houvesse diversidade de sexo </a:t>
            </a:r>
            <a:r>
              <a:rPr lang="pt-BR" sz="2200" dirty="0"/>
              <a:t>entre os nubentes (homem e mulher). </a:t>
            </a:r>
          </a:p>
          <a:p>
            <a:pPr algn="just">
              <a:lnSpc>
                <a:spcPct val="120000"/>
              </a:lnSpc>
            </a:pPr>
            <a:r>
              <a:rPr lang="pt-BR" sz="2200" b="1" u="sng" dirty="0">
                <a:solidFill>
                  <a:srgbClr val="0070C0"/>
                </a:solidFill>
              </a:rPr>
              <a:t>Este terceiro pressuposto deixou de ter esta qualidade de condutor à inexistência do casamento após a publicação da Resolução 175/2013 do CNJ</a:t>
            </a:r>
            <a:r>
              <a:rPr lang="pt-BR" sz="2200" dirty="0"/>
              <a:t>, que instituiu ser vedado aos cartórios de registro civil recusarem-se a habilitar ou celebrar casamento civil ou converter união estável em casamento se os nubentes forem pessoas do mesmo sexo. Desta maneira, é certo dizer, hoje, que a inexistência do casamento se dará apenas em </a:t>
            </a:r>
            <a:r>
              <a:rPr lang="pt-BR" sz="2200" u="sng" dirty="0">
                <a:solidFill>
                  <a:srgbClr val="FF0000"/>
                </a:solidFill>
              </a:rPr>
              <a:t>duas hipóteses</a:t>
            </a:r>
            <a:r>
              <a:rPr lang="pt-BR" sz="2200" dirty="0"/>
              <a:t>, quer dizer, se foi celebrado por autoridade incompetente ou se não houve consentimento manifestado na forma da lei.</a:t>
            </a:r>
          </a:p>
        </p:txBody>
      </p:sp>
    </p:spTree>
    <p:extLst>
      <p:ext uri="{BB962C8B-B14F-4D97-AF65-F5344CB8AC3E}">
        <p14:creationId xmlns:p14="http://schemas.microsoft.com/office/powerpoint/2010/main" val="114367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ineficaz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Quanto à </a:t>
            </a:r>
            <a:r>
              <a:rPr lang="pt-BR" dirty="0">
                <a:solidFill>
                  <a:srgbClr val="FF0000"/>
                </a:solidFill>
              </a:rPr>
              <a:t>eficácia do casamento</a:t>
            </a:r>
            <a:r>
              <a:rPr lang="pt-BR" dirty="0"/>
              <a:t>, portanto, é preciso antes testar a perfeição de seu suporte fático a lhe garantir a </a:t>
            </a:r>
            <a:r>
              <a:rPr lang="pt-BR" dirty="0">
                <a:solidFill>
                  <a:srgbClr val="FF0000"/>
                </a:solidFill>
              </a:rPr>
              <a:t>existência negocial</a:t>
            </a:r>
            <a:r>
              <a:rPr lang="pt-BR" dirty="0"/>
              <a:t>, bem como os </a:t>
            </a:r>
            <a:r>
              <a:rPr lang="pt-BR" dirty="0">
                <a:solidFill>
                  <a:srgbClr val="FF0000"/>
                </a:solidFill>
              </a:rPr>
              <a:t>requisitos de sua validade </a:t>
            </a:r>
            <a:r>
              <a:rPr lang="pt-BR" dirty="0"/>
              <a:t>(consideradas as excepcionais possiblidades de eficácia mesmo à face de casamento nulo). De todos esses pressupostos e pré-requisitos, então, dependerá a perfeita consolidação do casamento, o que admitirá a </a:t>
            </a:r>
            <a:r>
              <a:rPr lang="pt-BR" dirty="0">
                <a:solidFill>
                  <a:srgbClr val="FF0000"/>
                </a:solidFill>
              </a:rPr>
              <a:t>plena produção de todos os seus efeitos</a:t>
            </a:r>
            <a:r>
              <a:rPr lang="pt-BR" dirty="0"/>
              <a:t>, na concretização do plano da eficácia. </a:t>
            </a:r>
          </a:p>
          <a:p>
            <a:pPr algn="just"/>
            <a:r>
              <a:rPr lang="pt-BR" dirty="0"/>
              <a:t>Depende, portanto, da observância destes fatores a perfeita execução dos efeitos do casamento. 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Casamento inexistente não tem eficácia</a:t>
            </a:r>
            <a:r>
              <a:rPr lang="pt-BR" dirty="0"/>
              <a:t>. 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Casamento nulo e anulável </a:t>
            </a:r>
            <a:r>
              <a:rPr lang="pt-BR" dirty="0"/>
              <a:t>– </a:t>
            </a:r>
            <a:r>
              <a:rPr lang="pt-BR" u="sng" dirty="0"/>
              <a:t>observadas todas as idiossincrasias próprias do regime das invalidades matrimoniais</a:t>
            </a:r>
            <a:r>
              <a:rPr lang="pt-BR" dirty="0"/>
              <a:t> – </a:t>
            </a:r>
            <a:r>
              <a:rPr lang="pt-BR" dirty="0">
                <a:solidFill>
                  <a:srgbClr val="FF0000"/>
                </a:solidFill>
              </a:rPr>
              <a:t>não tem eficácia</a:t>
            </a:r>
            <a:r>
              <a:rPr lang="pt-B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6551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Curioso caso de ineficácia do casamento, ainda que existente e válido.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/>
          </a:p>
          <a:p>
            <a:pPr algn="just"/>
            <a:r>
              <a:rPr lang="pt-BR" dirty="0"/>
              <a:t>Mas há um curiosíssimo caso de casamento acerca do qual </a:t>
            </a:r>
            <a:r>
              <a:rPr lang="pt-BR" dirty="0">
                <a:solidFill>
                  <a:srgbClr val="FF0000"/>
                </a:solidFill>
              </a:rPr>
              <a:t>não se perquiriu</a:t>
            </a:r>
            <a:r>
              <a:rPr lang="pt-BR" dirty="0"/>
              <a:t> da sua </a:t>
            </a:r>
            <a:r>
              <a:rPr lang="pt-BR" dirty="0">
                <a:solidFill>
                  <a:srgbClr val="FF0000"/>
                </a:solidFill>
              </a:rPr>
              <a:t>inexistência</a:t>
            </a:r>
            <a:r>
              <a:rPr lang="pt-BR" dirty="0"/>
              <a:t>, sequer de sua </a:t>
            </a:r>
            <a:r>
              <a:rPr lang="pt-BR" dirty="0">
                <a:solidFill>
                  <a:srgbClr val="FF0000"/>
                </a:solidFill>
              </a:rPr>
              <a:t>invalidade</a:t>
            </a:r>
            <a:r>
              <a:rPr lang="pt-BR" dirty="0"/>
              <a:t>, mas que se se </a:t>
            </a:r>
            <a:r>
              <a:rPr lang="pt-BR" dirty="0">
                <a:solidFill>
                  <a:srgbClr val="FF0000"/>
                </a:solidFill>
              </a:rPr>
              <a:t>arguiu diretamente acerca de sua ineficácia</a:t>
            </a:r>
            <a:r>
              <a:rPr lang="pt-BR" dirty="0"/>
              <a:t>. Vale a pena conhecer o caso: trata-se de um casamento que teria sido realizado exclusivamente para </a:t>
            </a:r>
            <a:r>
              <a:rPr lang="pt-BR" dirty="0">
                <a:solidFill>
                  <a:srgbClr val="FF0000"/>
                </a:solidFill>
              </a:rPr>
              <a:t>fins previdenciários</a:t>
            </a:r>
            <a:r>
              <a:rPr lang="pt-BR" dirty="0"/>
              <a:t>, a respeito do qual a Advocacia Geral da União teria requerido a sua ineficácia (Processo nº. 0000510-26.2010.4.05.8200 - 3ª Vara - Seção Judiciária da Paraíba). </a:t>
            </a:r>
          </a:p>
          <a:p>
            <a:pPr marL="0" indent="0" algn="just">
              <a:buNone/>
            </a:pPr>
            <a:r>
              <a:rPr lang="pt-BR" sz="2400" dirty="0"/>
              <a:t>Disponível em: </a:t>
            </a:r>
            <a:r>
              <a:rPr lang="pt-BR" sz="2400" dirty="0">
                <a:solidFill>
                  <a:srgbClr val="0070C0"/>
                </a:solidFill>
              </a:rPr>
              <a:t>https://agu.jusbrasil.com.br/noticias/100292902/advogados-comprovam-ineficacia-decasamento-para-fins-exclusivamente-previdenciário</a:t>
            </a:r>
          </a:p>
        </p:txBody>
      </p:sp>
    </p:spTree>
    <p:extLst>
      <p:ext uri="{BB962C8B-B14F-4D97-AF65-F5344CB8AC3E}">
        <p14:creationId xmlns:p14="http://schemas.microsoft.com/office/powerpoint/2010/main" val="2126553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da validade – impedimentos conducentes à nulidade do casamento: as hipóteses taxativas do art. 1.548 do Código Civil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b="1" dirty="0">
              <a:solidFill>
                <a:srgbClr val="FF0000"/>
              </a:solidFill>
            </a:endParaRPr>
          </a:p>
          <a:p>
            <a:pPr algn="just"/>
            <a:r>
              <a:rPr lang="pt-BR" dirty="0">
                <a:solidFill>
                  <a:srgbClr val="FF0000"/>
                </a:solidFill>
              </a:rPr>
              <a:t>1) por pessoa mentalmente enferma, que não tivesse o necessário discernimento para os atos da vida civil (incapacidade descrita no art. 3º , II CC), </a:t>
            </a:r>
            <a:r>
              <a:rPr lang="pt-BR" sz="3300" u="sng" dirty="0">
                <a:solidFill>
                  <a:srgbClr val="0070C0"/>
                </a:solidFill>
              </a:rPr>
              <a:t>- este impedimento deixou de ser considerado perante o novo Estatuto da Pessoa com Deficiência (Lei 13.146, de 06/07/2015).</a:t>
            </a:r>
            <a:endParaRPr lang="pt-BR" sz="33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10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Impedimentos conducentes à nulidade do casamento: as hipóteses taxativas do art. 1.548 do Código Civil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solidFill>
                  <a:srgbClr val="FF0000"/>
                </a:solidFill>
              </a:rPr>
              <a:t>2) por infringência de impedimento matrimonial (art. 1.521 CC)</a:t>
            </a:r>
          </a:p>
          <a:p>
            <a:pPr marL="457200" lvl="1" indent="0" algn="just">
              <a:buNone/>
            </a:pPr>
            <a:r>
              <a:rPr lang="pt-BR" sz="2500" dirty="0"/>
              <a:t>Não podem se casar, sob pena de nulificação, as seguintes pessoas: </a:t>
            </a:r>
          </a:p>
          <a:p>
            <a:pPr lvl="1" algn="just"/>
            <a:r>
              <a:rPr lang="pt-BR" sz="2500" dirty="0"/>
              <a:t>(I) Os ascendentes com os descendentes, seja o parentesco natural ou civil;</a:t>
            </a:r>
          </a:p>
          <a:p>
            <a:pPr lvl="1" algn="just"/>
            <a:r>
              <a:rPr lang="pt-BR" sz="2500" dirty="0"/>
              <a:t>(II) Os afins em linha reta; </a:t>
            </a:r>
          </a:p>
          <a:p>
            <a:pPr lvl="1" algn="just"/>
            <a:r>
              <a:rPr lang="pt-BR" sz="2500" dirty="0"/>
              <a:t>(III) e (V) O adotante com quem foi cônjuge do adotado e o adotado com quem o foi do adotante; [e] O adotado com o filho do adotante; </a:t>
            </a:r>
          </a:p>
          <a:p>
            <a:pPr lvl="1" algn="just"/>
            <a:r>
              <a:rPr lang="pt-BR" sz="2500" dirty="0"/>
              <a:t>(IV) Os irmãos, unilaterais ou bilaterais, e demais colaterais, até o terceiro grau inclusive; </a:t>
            </a:r>
          </a:p>
          <a:p>
            <a:pPr lvl="1" algn="just"/>
            <a:r>
              <a:rPr lang="pt-BR" sz="2500" dirty="0"/>
              <a:t>(VI) As pessoas casadas; </a:t>
            </a:r>
          </a:p>
          <a:p>
            <a:pPr lvl="1" algn="just"/>
            <a:r>
              <a:rPr lang="pt-BR" sz="2500" dirty="0"/>
              <a:t>(VII) O cônjuge sobrevivente com o condenado por homicídio ou tentativa de homicídio contra o seu consorte.</a:t>
            </a:r>
          </a:p>
        </p:txBody>
      </p:sp>
    </p:spTree>
    <p:extLst>
      <p:ext uri="{BB962C8B-B14F-4D97-AF65-F5344CB8AC3E}">
        <p14:creationId xmlns:p14="http://schemas.microsoft.com/office/powerpoint/2010/main" val="342084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decorrentes da nulidade do casamento e eficácia remanescente de casamento declarado nulo.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putativo.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declaração de nulidade </a:t>
            </a:r>
            <a:r>
              <a:rPr lang="pt-BR" dirty="0"/>
              <a:t>do casamento torna-o sem validade e, por isso, </a:t>
            </a:r>
            <a:r>
              <a:rPr lang="pt-BR" dirty="0">
                <a:solidFill>
                  <a:srgbClr val="FF0000"/>
                </a:solidFill>
              </a:rPr>
              <a:t>sem qualquer eficácia </a:t>
            </a:r>
            <a:r>
              <a:rPr lang="pt-BR" dirty="0"/>
              <a:t>no que respeita aos </a:t>
            </a:r>
            <a:r>
              <a:rPr lang="pt-BR" dirty="0">
                <a:solidFill>
                  <a:srgbClr val="FF0000"/>
                </a:solidFill>
              </a:rPr>
              <a:t>cônjuges</a:t>
            </a:r>
            <a:r>
              <a:rPr lang="pt-BR" dirty="0"/>
              <a:t> – mas ressalvados os direitos </a:t>
            </a:r>
            <a:r>
              <a:rPr lang="pt-BR" dirty="0">
                <a:solidFill>
                  <a:srgbClr val="FF0000"/>
                </a:solidFill>
              </a:rPr>
              <a:t>do(s) nubente(s) de boa-fé</a:t>
            </a:r>
            <a:r>
              <a:rPr lang="pt-BR" dirty="0"/>
              <a:t> (art. 1.561 do Código Civil) – desde a sua celebração, produzindo assim, efeito </a:t>
            </a:r>
            <a:r>
              <a:rPr lang="pt-BR" i="1" dirty="0" err="1"/>
              <a:t>ex</a:t>
            </a:r>
            <a:r>
              <a:rPr lang="pt-BR" i="1" dirty="0"/>
              <a:t> </a:t>
            </a:r>
            <a:r>
              <a:rPr lang="pt-BR" i="1" dirty="0" err="1"/>
              <a:t>tunc</a:t>
            </a:r>
            <a:r>
              <a:rPr lang="pt-BR" dirty="0"/>
              <a:t>. </a:t>
            </a:r>
          </a:p>
          <a:p>
            <a:pPr algn="just"/>
            <a:r>
              <a:rPr lang="pt-BR" dirty="0"/>
              <a:t>Contudo, o art. 1.563 do Código Civil dispõe que, apesar da declaração de nulidade ter efeito </a:t>
            </a:r>
            <a:r>
              <a:rPr lang="pt-BR" i="1" dirty="0" err="1"/>
              <a:t>ex</a:t>
            </a:r>
            <a:r>
              <a:rPr lang="pt-BR" i="1" dirty="0"/>
              <a:t> </a:t>
            </a:r>
            <a:r>
              <a:rPr lang="pt-BR" i="1" dirty="0" err="1"/>
              <a:t>tunc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não se prejudicará </a:t>
            </a:r>
            <a:r>
              <a:rPr lang="pt-BR" dirty="0"/>
              <a:t>"</a:t>
            </a:r>
            <a:r>
              <a:rPr lang="pt-BR" i="1" dirty="0"/>
              <a:t>a aquisição de direitos, a título oneroso, por terceiros de boa-fé, nem a resultante de sentença transitada em julgado"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005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br>
              <a:rPr lang="pt-BR" sz="3600" b="1" dirty="0"/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decorrentes da nulidade do casamento e eficácia remanescente de casamento declarado nulo.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putativo.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“Tirante a hipótese excepcional [</a:t>
            </a:r>
            <a:r>
              <a:rPr lang="pt-BR" dirty="0">
                <a:solidFill>
                  <a:srgbClr val="FF0000"/>
                </a:solidFill>
              </a:rPr>
              <a:t>casamento putativo – art. 1561</a:t>
            </a:r>
            <a:r>
              <a:rPr lang="pt-BR" dirty="0"/>
              <a:t>], nos demais casos o casamento nulo ou anulável não produz efeito algum em favor dos cônjuges, por força do princípio </a:t>
            </a:r>
            <a:r>
              <a:rPr lang="pt-BR" i="1" dirty="0"/>
              <a:t>quod </a:t>
            </a:r>
            <a:r>
              <a:rPr lang="pt-BR" i="1" dirty="0" err="1"/>
              <a:t>nullum</a:t>
            </a:r>
            <a:r>
              <a:rPr lang="pt-BR" i="1" dirty="0"/>
              <a:t> est </a:t>
            </a:r>
            <a:r>
              <a:rPr lang="pt-BR" i="1" dirty="0" err="1"/>
              <a:t>nullum</a:t>
            </a:r>
            <a:r>
              <a:rPr lang="pt-BR" i="1" dirty="0"/>
              <a:t> </a:t>
            </a:r>
            <a:r>
              <a:rPr lang="pt-BR" i="1" dirty="0" err="1"/>
              <a:t>producit</a:t>
            </a:r>
            <a:r>
              <a:rPr lang="pt-BR" i="1" dirty="0"/>
              <a:t> </a:t>
            </a:r>
            <a:r>
              <a:rPr lang="pt-BR" i="1" dirty="0" err="1"/>
              <a:t>effectum</a:t>
            </a:r>
            <a:r>
              <a:rPr lang="pt-BR" dirty="0"/>
              <a:t>. Daí considerar-se imprópria – prossegue o autor – a estipulação do art. 1.571, II do Código Civil, de que a sociedade conjugal termina ‘pela nulidade ou anulação do casamento’. Na verdade não se trata de causa de dissolução do vínculo conjugal e sim de reconhecimento, por sentença, de que o vínculo nunca chegou a existir.”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Euclides B de Oliveira. </a:t>
            </a:r>
            <a:r>
              <a:rPr lang="pt-BR" sz="2400" i="1" dirty="0">
                <a:solidFill>
                  <a:schemeClr val="accent1">
                    <a:lumMod val="75000"/>
                  </a:schemeClr>
                </a:solidFill>
              </a:rPr>
              <a:t>A dissolução do vínculo conjugal, in Casamento: uma escuta além do Judiciário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(organização de Ivone M.C. Coelho de Souza), Florianópolis, Ed. </a:t>
            </a:r>
            <a:r>
              <a:rPr lang="pt-BR" sz="2400" dirty="0" err="1">
                <a:solidFill>
                  <a:schemeClr val="accent1">
                    <a:lumMod val="75000"/>
                  </a:schemeClr>
                </a:solidFill>
              </a:rPr>
              <a:t>VoxLegem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: 2006, p s. 247-279, especialmente p. 262.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25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INVALIDADE DO CASAMENTO: CASAMENTO INEXISTENTE, CASAMENTO NULO E CASAMENTO ANULÁVEL. HÁ CASAMENTO INEFICAZ?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</a:t>
            </a:r>
          </a:p>
          <a:p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Coordenadora Titular da área de Direito Civil da EPD – </a:t>
            </a:r>
            <a:r>
              <a:rPr lang="pt-BR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lato sensu</a:t>
            </a:r>
          </a:p>
          <a:p>
            <a:r>
              <a:rPr lang="pt-BR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Coordenadora Titular do Programa de Mestrado e Doutorado da FADISP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320520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Anulabilidade do casamento: hipóteses do art. 1.550 do Código Civil e erro essencial sobre a pessoa do outro cônjuge.</a:t>
            </a:r>
            <a:endParaRPr lang="pt-BR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900" dirty="0"/>
              <a:t>São estas as causas de </a:t>
            </a:r>
            <a:r>
              <a:rPr lang="pt-BR" sz="2900" dirty="0">
                <a:solidFill>
                  <a:srgbClr val="FF0000"/>
                </a:solidFill>
              </a:rPr>
              <a:t>anulabilidade</a:t>
            </a:r>
            <a:r>
              <a:rPr lang="pt-BR" sz="2900" dirty="0"/>
              <a:t> do casamento (art. 1.550 CC): </a:t>
            </a:r>
          </a:p>
          <a:p>
            <a:pPr marL="457200" lvl="1" indent="0" algn="just">
              <a:buNone/>
            </a:pPr>
            <a:r>
              <a:rPr lang="pt-BR" sz="2800" dirty="0">
                <a:solidFill>
                  <a:srgbClr val="FF0000"/>
                </a:solidFill>
              </a:rPr>
              <a:t>(i)</a:t>
            </a:r>
            <a:r>
              <a:rPr lang="pt-BR" sz="2800" dirty="0"/>
              <a:t> de quem não completou a idade mínima para casar; </a:t>
            </a:r>
          </a:p>
          <a:p>
            <a:pPr marL="457200" lvl="1" indent="0" algn="just">
              <a:buNone/>
            </a:pPr>
            <a:r>
              <a:rPr lang="pt-BR" sz="2800" dirty="0">
                <a:solidFill>
                  <a:srgbClr val="FF0000"/>
                </a:solidFill>
              </a:rPr>
              <a:t>(</a:t>
            </a:r>
            <a:r>
              <a:rPr lang="pt-BR" sz="2800" dirty="0" err="1">
                <a:solidFill>
                  <a:srgbClr val="FF0000"/>
                </a:solidFill>
              </a:rPr>
              <a:t>ii</a:t>
            </a:r>
            <a:r>
              <a:rPr lang="pt-BR" sz="2800" dirty="0">
                <a:solidFill>
                  <a:srgbClr val="FF0000"/>
                </a:solidFill>
              </a:rPr>
              <a:t>) </a:t>
            </a:r>
            <a:r>
              <a:rPr lang="pt-BR" sz="2800" dirty="0"/>
              <a:t>do menor em idade núbil, quando não autorizado por seu representante legal; </a:t>
            </a:r>
          </a:p>
          <a:p>
            <a:pPr marL="457200" lvl="1" indent="0" algn="just">
              <a:buNone/>
            </a:pPr>
            <a:r>
              <a:rPr lang="pt-BR" sz="2800" dirty="0">
                <a:solidFill>
                  <a:srgbClr val="FF0000"/>
                </a:solidFill>
              </a:rPr>
              <a:t>(</a:t>
            </a:r>
            <a:r>
              <a:rPr lang="pt-BR" sz="2800" dirty="0" err="1">
                <a:solidFill>
                  <a:srgbClr val="FF0000"/>
                </a:solidFill>
              </a:rPr>
              <a:t>iii</a:t>
            </a:r>
            <a:r>
              <a:rPr lang="pt-BR" sz="2800" dirty="0">
                <a:solidFill>
                  <a:srgbClr val="FF0000"/>
                </a:solidFill>
              </a:rPr>
              <a:t>) </a:t>
            </a:r>
            <a:r>
              <a:rPr lang="pt-BR" sz="2800" dirty="0"/>
              <a:t>por vício da vontade, nos termos dos </a:t>
            </a:r>
            <a:r>
              <a:rPr lang="pt-BR" sz="2800" dirty="0" err="1"/>
              <a:t>arts</a:t>
            </a:r>
            <a:r>
              <a:rPr lang="pt-BR" sz="2800" dirty="0"/>
              <a:t>. 1.556 a 1.558);</a:t>
            </a:r>
          </a:p>
          <a:p>
            <a:pPr marL="457200" lvl="1" indent="0" algn="just">
              <a:buNone/>
            </a:pPr>
            <a:r>
              <a:rPr lang="pt-BR" sz="2800" dirty="0">
                <a:solidFill>
                  <a:srgbClr val="FF0000"/>
                </a:solidFill>
              </a:rPr>
              <a:t>(</a:t>
            </a:r>
            <a:r>
              <a:rPr lang="pt-BR" sz="2800" dirty="0" err="1">
                <a:solidFill>
                  <a:srgbClr val="FF0000"/>
                </a:solidFill>
              </a:rPr>
              <a:t>iv</a:t>
            </a:r>
            <a:r>
              <a:rPr lang="pt-BR" sz="2800" dirty="0">
                <a:solidFill>
                  <a:srgbClr val="FF0000"/>
                </a:solidFill>
              </a:rPr>
              <a:t>)</a:t>
            </a:r>
            <a:r>
              <a:rPr lang="pt-BR" sz="2800" dirty="0"/>
              <a:t> do incapaz de consentir ou manifestar, de modo inequívoco, o consentimento; </a:t>
            </a:r>
            <a:r>
              <a:rPr lang="pt-BR" sz="30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pt-BR" sz="2700" b="1" u="sng" dirty="0">
                <a:solidFill>
                  <a:schemeClr val="accent1">
                    <a:lumMod val="75000"/>
                  </a:schemeClr>
                </a:solidFill>
              </a:rPr>
              <a:t>neste caso também se deve considerar o que dispõe, hoje, o Estatuto da Pessoa com Deficiência (Lei 13.146, de 06/07/2015)</a:t>
            </a:r>
            <a:r>
              <a:rPr lang="pt-BR" sz="2700" b="1" dirty="0">
                <a:solidFill>
                  <a:schemeClr val="accent1">
                    <a:lumMod val="75000"/>
                  </a:schemeClr>
                </a:solidFill>
              </a:rPr>
              <a:t>.  </a:t>
            </a:r>
            <a:r>
              <a:rPr lang="pt-BR" sz="2700" b="1" i="1" dirty="0">
                <a:solidFill>
                  <a:schemeClr val="accent1">
                    <a:lumMod val="75000"/>
                  </a:schemeClr>
                </a:solidFill>
              </a:rPr>
              <a:t>Ver TJDF, Apelação Cível 2014.01.1.052311-4, Acórdão 953.151 , 5ª Turma, Rel. Des. </a:t>
            </a:r>
            <a:r>
              <a:rPr lang="pt-BR" sz="2700" b="1" i="1" dirty="0" err="1">
                <a:solidFill>
                  <a:schemeClr val="accent1">
                    <a:lumMod val="75000"/>
                  </a:schemeClr>
                </a:solidFill>
              </a:rPr>
              <a:t>Josafá</a:t>
            </a:r>
            <a:r>
              <a:rPr lang="pt-BR" sz="2700" b="1" i="1" dirty="0">
                <a:solidFill>
                  <a:schemeClr val="accent1">
                    <a:lumMod val="75000"/>
                  </a:schemeClr>
                </a:solidFill>
              </a:rPr>
              <a:t> Francisco dos Santos.</a:t>
            </a:r>
            <a:endParaRPr lang="pt-BR" sz="2700" b="1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 algn="r">
              <a:buNone/>
            </a:pPr>
            <a:r>
              <a:rPr lang="pt-BR" sz="2600" dirty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163253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Anulabilidade do casamento: hipóteses do art. 1.550 do Código Civil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pt-BR" sz="2700" dirty="0">
                <a:solidFill>
                  <a:srgbClr val="FF0000"/>
                </a:solidFill>
              </a:rPr>
              <a:t>(v) </a:t>
            </a:r>
            <a:r>
              <a:rPr lang="pt-BR" sz="2700" dirty="0"/>
              <a:t>realizado pelo mandatário, sem que ele ou o outro contraente soubesse da revogação do mandato, e não sobrevindo coabitação entre os cônjuges; </a:t>
            </a:r>
          </a:p>
          <a:p>
            <a:pPr marL="457200" lvl="1" indent="0" algn="just">
              <a:buNone/>
            </a:pPr>
            <a:r>
              <a:rPr lang="pt-BR" sz="2700" dirty="0">
                <a:solidFill>
                  <a:srgbClr val="FF0000"/>
                </a:solidFill>
              </a:rPr>
              <a:t>(vi) </a:t>
            </a:r>
            <a:r>
              <a:rPr lang="pt-BR" sz="2700" dirty="0"/>
              <a:t>por incompetência da autoridade celebrante.</a:t>
            </a:r>
          </a:p>
          <a:p>
            <a:pPr lvl="2" algn="just"/>
            <a:r>
              <a:rPr lang="pt-BR" sz="2500" dirty="0"/>
              <a:t> Equipara-se à revogação a invalidade do mandato judicialmente decretada. </a:t>
            </a:r>
            <a:r>
              <a:rPr lang="pt-BR" sz="2500" dirty="0">
                <a:solidFill>
                  <a:srgbClr val="0070C0"/>
                </a:solidFill>
              </a:rPr>
              <a:t>(Redação dada pela Lei nº 13.146, de 2015)</a:t>
            </a:r>
          </a:p>
          <a:p>
            <a:pPr lvl="2" algn="just"/>
            <a:r>
              <a:rPr lang="pt-BR" sz="2500" dirty="0"/>
              <a:t>A pessoa com deficiência mental ou intelectual em idade </a:t>
            </a:r>
            <a:r>
              <a:rPr lang="pt-BR" sz="2500" dirty="0" err="1"/>
              <a:t>núbia</a:t>
            </a:r>
            <a:r>
              <a:rPr lang="pt-BR" sz="2500" dirty="0"/>
              <a:t> poderá contrair matrimônio, expressando sua vontade diretamente ou por meio de seu responsável ou curador. </a:t>
            </a:r>
            <a:r>
              <a:rPr lang="pt-BR" sz="2500" dirty="0">
                <a:solidFill>
                  <a:srgbClr val="0070C0"/>
                </a:solidFill>
              </a:rPr>
              <a:t>(Incluído pela Lei nº 13.146, de 2015)</a:t>
            </a:r>
          </a:p>
        </p:txBody>
      </p:sp>
    </p:spTree>
    <p:extLst>
      <p:ext uri="{BB962C8B-B14F-4D97-AF65-F5344CB8AC3E}">
        <p14:creationId xmlns:p14="http://schemas.microsoft.com/office/powerpoint/2010/main" val="1317683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Anulação por erro essencial quanto a pessoa do outro cônjuge.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Art. 1.556. </a:t>
            </a:r>
            <a:r>
              <a:rPr lang="pt-BR" dirty="0"/>
              <a:t>O casamento pode ser anulado por vício da vontade, se houve por parte de um dos nubentes, ao consentir, </a:t>
            </a:r>
            <a:r>
              <a:rPr lang="pt-BR" dirty="0">
                <a:solidFill>
                  <a:srgbClr val="FF0000"/>
                </a:solidFill>
              </a:rPr>
              <a:t>erro essencial quanto à pessoa do outro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Ao que demonstra a jurisprudência, parece que a causa mais comum que é levada aos tribunais refere-se à hipótese de </a:t>
            </a:r>
            <a:r>
              <a:rPr lang="pt-BR" i="1" dirty="0">
                <a:solidFill>
                  <a:srgbClr val="FF0000"/>
                </a:solidFill>
              </a:rPr>
              <a:t>erro essencial quanto a pessoa do outro cônjuge</a:t>
            </a:r>
            <a:r>
              <a:rPr lang="pt-BR" dirty="0"/>
              <a:t>, sendo que este erro supõe que o cônjuge enganado </a:t>
            </a:r>
            <a:r>
              <a:rPr lang="pt-BR" u="sng" dirty="0">
                <a:solidFill>
                  <a:srgbClr val="FF0000"/>
                </a:solidFill>
              </a:rPr>
              <a:t>ignorasse</a:t>
            </a:r>
            <a:r>
              <a:rPr lang="pt-BR" dirty="0"/>
              <a:t>, no momento da celebração do casamento, </a:t>
            </a:r>
            <a:r>
              <a:rPr lang="pt-BR" u="sng" dirty="0">
                <a:solidFill>
                  <a:srgbClr val="FF0000"/>
                </a:solidFill>
              </a:rPr>
              <a:t>aquela causa </a:t>
            </a:r>
            <a:r>
              <a:rPr lang="pt-BR" dirty="0"/>
              <a:t>determinante da anulabilidade. </a:t>
            </a:r>
          </a:p>
          <a:p>
            <a:pPr algn="just"/>
            <a:r>
              <a:rPr lang="pt-BR" sz="2500" i="1" dirty="0">
                <a:solidFill>
                  <a:schemeClr val="accent1">
                    <a:lumMod val="75000"/>
                  </a:schemeClr>
                </a:solidFill>
              </a:rPr>
              <a:t>Ver TJGO, Apelação Cível 100469-69.2007.8.09.0006, Anápolis, Rel. Des. Gilberto Marques Filho.</a:t>
            </a:r>
          </a:p>
        </p:txBody>
      </p:sp>
    </p:spTree>
    <p:extLst>
      <p:ext uri="{BB962C8B-B14F-4D97-AF65-F5344CB8AC3E}">
        <p14:creationId xmlns:p14="http://schemas.microsoft.com/office/powerpoint/2010/main" val="1588893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Anulação por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erro essencial quanto a pessoa do outro cônjuge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FF0000"/>
                </a:solidFill>
              </a:rPr>
              <a:t>Art. 1.557</a:t>
            </a:r>
            <a:r>
              <a:rPr lang="pt-BR" dirty="0"/>
              <a:t>. </a:t>
            </a:r>
            <a:r>
              <a:rPr lang="pt-BR" dirty="0">
                <a:solidFill>
                  <a:srgbClr val="FF0000"/>
                </a:solidFill>
              </a:rPr>
              <a:t>Considera-se erro essencial sobre a pessoa do outro cônjuge</a:t>
            </a:r>
            <a:r>
              <a:rPr lang="pt-BR" dirty="0"/>
              <a:t>:</a:t>
            </a:r>
          </a:p>
          <a:p>
            <a:pPr marL="0" indent="0" algn="just">
              <a:buNone/>
            </a:pPr>
            <a:r>
              <a:rPr lang="pt-BR" dirty="0"/>
              <a:t>I - o que diz respeito à </a:t>
            </a:r>
            <a:r>
              <a:rPr lang="pt-BR" dirty="0">
                <a:solidFill>
                  <a:srgbClr val="FF0000"/>
                </a:solidFill>
              </a:rPr>
              <a:t>sua identidade</a:t>
            </a:r>
            <a:r>
              <a:rPr lang="pt-BR" dirty="0"/>
              <a:t>, </a:t>
            </a:r>
            <a:r>
              <a:rPr lang="pt-BR" dirty="0">
                <a:solidFill>
                  <a:srgbClr val="FF0000"/>
                </a:solidFill>
              </a:rPr>
              <a:t>sua honra</a:t>
            </a:r>
            <a:r>
              <a:rPr lang="pt-BR" dirty="0"/>
              <a:t> e </a:t>
            </a:r>
            <a:r>
              <a:rPr lang="pt-BR" dirty="0">
                <a:solidFill>
                  <a:srgbClr val="FF0000"/>
                </a:solidFill>
              </a:rPr>
              <a:t>boa fama</a:t>
            </a:r>
            <a:r>
              <a:rPr lang="pt-BR" dirty="0"/>
              <a:t>, sendo esse erro tal que o seu conhecimento ulterior torne </a:t>
            </a:r>
            <a:r>
              <a:rPr lang="pt-BR" dirty="0">
                <a:solidFill>
                  <a:srgbClr val="FF0000"/>
                </a:solidFill>
              </a:rPr>
              <a:t>insuportável a vida em comum </a:t>
            </a:r>
            <a:r>
              <a:rPr lang="pt-BR" dirty="0"/>
              <a:t>ao cônjuge enganado;</a:t>
            </a:r>
          </a:p>
          <a:p>
            <a:pPr marL="0" indent="0" algn="just">
              <a:buNone/>
            </a:pPr>
            <a:r>
              <a:rPr lang="pt-BR" dirty="0"/>
              <a:t>II - a </a:t>
            </a:r>
            <a:r>
              <a:rPr lang="pt-BR" dirty="0">
                <a:solidFill>
                  <a:srgbClr val="FF0000"/>
                </a:solidFill>
              </a:rPr>
              <a:t>ignorância de crime</a:t>
            </a:r>
            <a:r>
              <a:rPr lang="pt-BR" dirty="0"/>
              <a:t>, anterior ao casamento, que, por sua natureza, torne insuportável a vida conjugal;</a:t>
            </a:r>
          </a:p>
          <a:p>
            <a:pPr marL="0" indent="0" algn="just">
              <a:buNone/>
            </a:pPr>
            <a:r>
              <a:rPr lang="pt-BR" dirty="0"/>
              <a:t>III - a </a:t>
            </a:r>
            <a:r>
              <a:rPr lang="pt-BR" dirty="0">
                <a:solidFill>
                  <a:srgbClr val="FF0000"/>
                </a:solidFill>
              </a:rPr>
              <a:t>ignorância</a:t>
            </a:r>
            <a:r>
              <a:rPr lang="pt-BR" dirty="0"/>
              <a:t>, anterior ao casamento, </a:t>
            </a:r>
            <a:r>
              <a:rPr lang="pt-BR" dirty="0">
                <a:solidFill>
                  <a:srgbClr val="FF0000"/>
                </a:solidFill>
              </a:rPr>
              <a:t>de defeito físico irremediável </a:t>
            </a:r>
            <a:r>
              <a:rPr lang="pt-BR" u="sng" dirty="0"/>
              <a:t>que não caracterize deficiência</a:t>
            </a:r>
            <a:r>
              <a:rPr lang="pt-BR" dirty="0"/>
              <a:t> ou de </a:t>
            </a:r>
            <a:r>
              <a:rPr lang="pt-BR" dirty="0">
                <a:solidFill>
                  <a:srgbClr val="FF0000"/>
                </a:solidFill>
              </a:rPr>
              <a:t>moléstia grave e transmissível</a:t>
            </a:r>
            <a:r>
              <a:rPr lang="pt-BR" dirty="0"/>
              <a:t>, por contágio ou por herança, capaz de </a:t>
            </a:r>
            <a:r>
              <a:rPr lang="pt-BR" dirty="0">
                <a:solidFill>
                  <a:srgbClr val="FF0000"/>
                </a:solidFill>
              </a:rPr>
              <a:t>pôr em risco a saúde </a:t>
            </a:r>
            <a:r>
              <a:rPr lang="pt-BR" dirty="0"/>
              <a:t>do outro cônjuge ou de sua descendência; </a:t>
            </a:r>
            <a:r>
              <a:rPr lang="pt-BR" dirty="0">
                <a:hlinkClick r:id="rId2"/>
              </a:rPr>
              <a:t>(Redação dada pela Lei nº 13.146, de 2015) </a:t>
            </a:r>
            <a:r>
              <a:rPr lang="pt-BR" dirty="0">
                <a:hlinkClick r:id="rId3"/>
              </a:rPr>
              <a:t>(Vigência)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IV - </a:t>
            </a:r>
            <a:r>
              <a:rPr lang="pt-BR" dirty="0">
                <a:hlinkClick r:id="rId4"/>
              </a:rPr>
              <a:t>(Revogado)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3513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de Lei 3875/2012 – previa nova hipótese de anulação do casamento: </a:t>
            </a:r>
            <a:r>
              <a:rPr lang="pt-BR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transgenitalização</a:t>
            </a: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Arquivado.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sz="3400" dirty="0">
                <a:solidFill>
                  <a:srgbClr val="FF0000"/>
                </a:solidFill>
              </a:rPr>
              <a:t>Visava acrescentar o inciso V ao art. 1557 do CC:</a:t>
            </a:r>
          </a:p>
          <a:p>
            <a:pPr marL="457200" lvl="1" indent="0" algn="just">
              <a:buNone/>
            </a:pPr>
            <a:r>
              <a:rPr lang="pt-BR" sz="3400" dirty="0">
                <a:solidFill>
                  <a:srgbClr val="FF0000"/>
                </a:solidFill>
              </a:rPr>
              <a:t>(v) </a:t>
            </a:r>
            <a:r>
              <a:rPr lang="pt-BR" sz="3400" dirty="0"/>
              <a:t>a ignorância, anterior ao casamento, da </a:t>
            </a:r>
            <a:r>
              <a:rPr lang="pt-BR" sz="3400" dirty="0">
                <a:solidFill>
                  <a:srgbClr val="FF0000"/>
                </a:solidFill>
              </a:rPr>
              <a:t>condição de </a:t>
            </a:r>
            <a:r>
              <a:rPr lang="pt-BR" sz="3400" dirty="0" err="1">
                <a:solidFill>
                  <a:srgbClr val="FF0000"/>
                </a:solidFill>
              </a:rPr>
              <a:t>transgenitalização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que, por sua natureza, torne insuportável a vida do cônjuge enganado com a impossibilidade de constituição de prole.</a:t>
            </a:r>
          </a:p>
          <a:p>
            <a:pPr marL="457200" lvl="1" indent="0" algn="just">
              <a:buNone/>
            </a:pPr>
            <a:endParaRPr lang="pt-BR" sz="3400" dirty="0">
              <a:solidFill>
                <a:srgbClr val="FF0000"/>
              </a:solidFill>
            </a:endParaRPr>
          </a:p>
          <a:p>
            <a:pPr algn="just"/>
            <a:r>
              <a:rPr lang="pt-BR" sz="3400" u="sng" dirty="0" err="1">
                <a:solidFill>
                  <a:srgbClr val="FF0000"/>
                </a:solidFill>
              </a:rPr>
              <a:t>Transgenitalização</a:t>
            </a:r>
            <a:r>
              <a:rPr lang="pt-BR" sz="3400" dirty="0">
                <a:solidFill>
                  <a:srgbClr val="FF0000"/>
                </a:solidFill>
              </a:rPr>
              <a:t>: </a:t>
            </a:r>
            <a:r>
              <a:rPr lang="pt-BR" sz="3400" dirty="0"/>
              <a:t>trata-se da cirurgia a que se submetem pessoas que se sentem pertencentes a uma identidade de gênero oposta ao seu sexo biológico.</a:t>
            </a:r>
          </a:p>
          <a:p>
            <a:pPr algn="just"/>
            <a:r>
              <a:rPr lang="pt-BR" sz="3400" dirty="0"/>
              <a:t>A </a:t>
            </a:r>
            <a:r>
              <a:rPr lang="pt-BR" sz="3400" dirty="0">
                <a:solidFill>
                  <a:srgbClr val="FF0000"/>
                </a:solidFill>
              </a:rPr>
              <a:t>cirurgia de </a:t>
            </a:r>
            <a:r>
              <a:rPr lang="pt-BR" sz="3400" dirty="0" err="1">
                <a:solidFill>
                  <a:srgbClr val="FF0000"/>
                </a:solidFill>
              </a:rPr>
              <a:t>transgenitalização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constitui um grande passo na temática da </a:t>
            </a:r>
            <a:r>
              <a:rPr lang="pt-BR" sz="3400" dirty="0" err="1"/>
              <a:t>transexualidade</a:t>
            </a:r>
            <a:r>
              <a:rPr lang="pt-BR" sz="3400" dirty="0"/>
              <a:t>, possibilitando à mulher </a:t>
            </a:r>
            <a:r>
              <a:rPr lang="pt-BR" sz="3400" dirty="0" err="1"/>
              <a:t>transgenitalizada</a:t>
            </a:r>
            <a:r>
              <a:rPr lang="pt-BR" sz="3400" dirty="0"/>
              <a:t> a aquisição de uma identidade integral compatível com o seu psiquismo.</a:t>
            </a:r>
          </a:p>
          <a:p>
            <a:pPr algn="just"/>
            <a:r>
              <a:rPr lang="pt-BR" sz="3400" dirty="0"/>
              <a:t>O </a:t>
            </a:r>
            <a:r>
              <a:rPr lang="pt-BR" sz="3400" dirty="0">
                <a:solidFill>
                  <a:srgbClr val="FF0000"/>
                </a:solidFill>
              </a:rPr>
              <a:t>temor da revelação </a:t>
            </a:r>
            <a:r>
              <a:rPr lang="pt-BR" sz="3400" dirty="0"/>
              <a:t>está presente e representado pelo medo da não aceitação social e a ocorrência de agressões psicológicas ou físicas decorrentes do seu estigma. </a:t>
            </a:r>
          </a:p>
          <a:p>
            <a:pPr algn="just"/>
            <a:r>
              <a:rPr lang="pt-BR" sz="3400" u="sng" dirty="0">
                <a:solidFill>
                  <a:srgbClr val="0070C0"/>
                </a:solidFill>
              </a:rPr>
              <a:t>Projeto de Lei encontra-se arquivado</a:t>
            </a:r>
            <a:r>
              <a:rPr lang="pt-BR" sz="3400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00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8347" y="266596"/>
            <a:ext cx="1134350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15900" algn="ctr">
              <a:lnSpc>
                <a:spcPct val="150000"/>
              </a:lnSpc>
              <a:spcAft>
                <a:spcPts val="600"/>
              </a:spcAft>
            </a:pPr>
            <a:r>
              <a:rPr lang="pt-BR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reflexão inicial</a:t>
            </a:r>
          </a:p>
          <a:p>
            <a:pPr indent="215900" algn="just">
              <a:lnSpc>
                <a:spcPct val="150000"/>
              </a:lnSpc>
              <a:spcAft>
                <a:spcPts val="600"/>
              </a:spcAft>
            </a:pP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“Os sentimentos que aproximam e vinculam homem e mulher por vezes se transformam e até mesmo acabam, nem sempre havendo um justo motivo para explicar seu fim. A dor da ruptura das relações pessoais, a mágoa, a sensação de perda e abandono, entre outros sentimentos, são custos da seara do humano. Fazendo parte da existência pessoal não constituem suporte fático a autorizar a incidência de normas que dispõem sobre a reparação pecuniária. Possibilidade de indenização somente surgiria se restasse caracterizado um ato ilícito de extrema gravidade, cuja </a:t>
            </a:r>
            <a:r>
              <a:rPr lang="pt-BR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indenizabilidade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seria cabível independentemente do contexto da relação afetiva entretida pelas partes. A simples dor moral resultante da ruptura, entretanto, não é indenizável”. </a:t>
            </a:r>
            <a:r>
              <a:rPr lang="pt-BR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Desembargador Luiz Felipe Brasil Santos </a:t>
            </a:r>
            <a:r>
              <a:rPr lang="pt-BR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(Apelação Cível nº 70008220634, 7º Câmara Cível, Tribunal de Justiça do RS, j. 14/04/2004</a:t>
            </a:r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pt-BR" sz="2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8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A tricotomia </a:t>
            </a:r>
            <a:r>
              <a:rPr lang="pt-BR" b="1" dirty="0" err="1">
                <a:solidFill>
                  <a:srgbClr val="FF0000"/>
                </a:solidFill>
                <a:latin typeface="Bookman Old Style" panose="02050604050505020204" pitchFamily="18" charset="0"/>
              </a:rPr>
              <a:t>ponteana</a:t>
            </a:r>
            <a:r>
              <a:rPr lang="pt-BR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 dos negócios jurídicos em geral.</a:t>
            </a:r>
            <a:endParaRPr lang="en-US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>
                <a:latin typeface="Bookman Old Style"/>
                <a:cs typeface="Bookman Old Style"/>
              </a:rPr>
              <a:t>Os</a:t>
            </a:r>
            <a:r>
              <a:rPr lang="en-US" b="1" dirty="0">
                <a:latin typeface="Bookman Old Style"/>
                <a:cs typeface="Bookman Old Style"/>
              </a:rPr>
              <a:t> 3 </a:t>
            </a:r>
            <a:r>
              <a:rPr lang="en-US" b="1" dirty="0" err="1">
                <a:latin typeface="Bookman Old Style"/>
                <a:cs typeface="Bookman Old Style"/>
              </a:rPr>
              <a:t>planos</a:t>
            </a:r>
            <a:r>
              <a:rPr lang="en-US" b="1" dirty="0">
                <a:latin typeface="Bookman Old Style"/>
                <a:cs typeface="Bookman Old Style"/>
              </a:rPr>
              <a:t> de </a:t>
            </a:r>
            <a:r>
              <a:rPr lang="en-US" b="1" dirty="0" err="1">
                <a:latin typeface="Bookman Old Style"/>
                <a:cs typeface="Bookman Old Style"/>
              </a:rPr>
              <a:t>perfeição</a:t>
            </a:r>
            <a:r>
              <a:rPr lang="en-US" b="1" dirty="0">
                <a:latin typeface="Bookman Old Style"/>
                <a:cs typeface="Bookman Old Style"/>
              </a:rPr>
              <a:t> do </a:t>
            </a:r>
            <a:r>
              <a:rPr lang="en-US" b="1" dirty="0" err="1">
                <a:latin typeface="Bookman Old Style"/>
                <a:cs typeface="Bookman Old Style"/>
              </a:rPr>
              <a:t>negócio</a:t>
            </a:r>
            <a:r>
              <a:rPr lang="en-US" b="1" dirty="0">
                <a:latin typeface="Bookman Old Style"/>
                <a:cs typeface="Bookman Old Style"/>
              </a:rPr>
              <a:t> </a:t>
            </a:r>
            <a:r>
              <a:rPr lang="en-US" b="1" dirty="0" err="1">
                <a:latin typeface="Bookman Old Style"/>
                <a:cs typeface="Bookman Old Style"/>
              </a:rPr>
              <a:t>jurídico</a:t>
            </a:r>
            <a:r>
              <a:rPr lang="en-US" b="1" dirty="0">
                <a:latin typeface="Bookman Old Style"/>
                <a:cs typeface="Bookman Old Style"/>
              </a:rPr>
              <a:t> </a:t>
            </a:r>
            <a:r>
              <a:rPr lang="en-US" b="1" dirty="0" err="1">
                <a:latin typeface="Bookman Old Style"/>
                <a:cs typeface="Bookman Old Style"/>
              </a:rPr>
              <a:t>em</a:t>
            </a:r>
            <a:r>
              <a:rPr lang="en-US" b="1" dirty="0">
                <a:latin typeface="Bookman Old Style"/>
                <a:cs typeface="Bookman Old Style"/>
              </a:rPr>
              <a:t> </a:t>
            </a:r>
            <a:r>
              <a:rPr lang="en-US" b="1" dirty="0" err="1">
                <a:latin typeface="Bookman Old Style"/>
                <a:cs typeface="Bookman Old Style"/>
              </a:rPr>
              <a:t>geral</a:t>
            </a:r>
            <a:r>
              <a:rPr lang="en-US" b="1" dirty="0">
                <a:latin typeface="Bookman Old Style"/>
                <a:cs typeface="Bookman Old Style"/>
              </a:rPr>
              <a:t>, </a:t>
            </a:r>
            <a:r>
              <a:rPr lang="en-US" b="1" dirty="0" err="1">
                <a:latin typeface="Bookman Old Style"/>
                <a:cs typeface="Bookman Old Style"/>
              </a:rPr>
              <a:t>segundo</a:t>
            </a:r>
            <a:r>
              <a:rPr lang="en-US" b="1" dirty="0">
                <a:latin typeface="Bookman Old Style"/>
                <a:cs typeface="Bookman Old Style"/>
              </a:rPr>
              <a:t> a </a:t>
            </a:r>
            <a:r>
              <a:rPr lang="en-US" b="1" dirty="0" err="1">
                <a:latin typeface="Bookman Old Style"/>
                <a:cs typeface="Bookman Old Style"/>
              </a:rPr>
              <a:t>doutrina</a:t>
            </a:r>
            <a:r>
              <a:rPr lang="en-US" b="1" dirty="0">
                <a:latin typeface="Bookman Old Style"/>
                <a:cs typeface="Bookman Old Style"/>
              </a:rPr>
              <a:t> de Pontes de Miranda:</a:t>
            </a:r>
          </a:p>
          <a:p>
            <a:pPr lvl="3" algn="just"/>
            <a:r>
              <a:rPr lang="pt-BR" sz="2800" b="1" dirty="0">
                <a:solidFill>
                  <a:srgbClr val="FF0000"/>
                </a:solidFill>
                <a:latin typeface="Bookman Old Style"/>
                <a:cs typeface="Bookman Old Style"/>
              </a:rPr>
              <a:t>planos da existência - pressupostos </a:t>
            </a:r>
          </a:p>
          <a:p>
            <a:pPr lvl="3" algn="just"/>
            <a:r>
              <a:rPr lang="pt-BR" sz="2800" b="1" dirty="0">
                <a:solidFill>
                  <a:srgbClr val="FF0000"/>
                </a:solidFill>
                <a:latin typeface="Bookman Old Style"/>
                <a:cs typeface="Bookman Old Style"/>
              </a:rPr>
              <a:t>da validade - requisitos </a:t>
            </a:r>
          </a:p>
          <a:p>
            <a:pPr lvl="3" algn="just"/>
            <a:r>
              <a:rPr lang="pt-BR" sz="2800" b="1" dirty="0">
                <a:solidFill>
                  <a:srgbClr val="FF0000"/>
                </a:solidFill>
                <a:latin typeface="Bookman Old Style"/>
                <a:cs typeface="Bookman Old Style"/>
              </a:rPr>
              <a:t>da eficácia </a:t>
            </a:r>
            <a:r>
              <a:rPr lang="en-US" sz="2800" b="1" dirty="0">
                <a:solidFill>
                  <a:srgbClr val="FF0000"/>
                </a:solidFill>
                <a:latin typeface="Bookman Old Style"/>
                <a:cs typeface="Bookman Old Style"/>
              </a:rPr>
              <a:t>–</a:t>
            </a:r>
            <a:r>
              <a:rPr lang="pt-BR" sz="2800" b="1" dirty="0">
                <a:solidFill>
                  <a:srgbClr val="FF0000"/>
                </a:solidFill>
                <a:latin typeface="Bookman Old Style"/>
                <a:cs typeface="Bookman Old Style"/>
              </a:rPr>
              <a:t> fatores</a:t>
            </a:r>
          </a:p>
          <a:p>
            <a:pPr algn="just">
              <a:buFont typeface="Arial"/>
              <a:buChar char="•"/>
            </a:pPr>
            <a:r>
              <a:rPr lang="pt-BR" b="1" dirty="0">
                <a:solidFill>
                  <a:srgbClr val="000000"/>
                </a:solidFill>
                <a:latin typeface="Bookman Old Style"/>
                <a:cs typeface="Bookman Old Style"/>
              </a:rPr>
              <a:t>O casamento é negócio jurídico especial de Direito de Família.</a:t>
            </a:r>
            <a:r>
              <a:rPr lang="pt-BR" sz="3800" b="1" dirty="0">
                <a:solidFill>
                  <a:srgbClr val="FF0000"/>
                </a:solidFill>
                <a:latin typeface="Bookman Old Style"/>
                <a:cs typeface="Bookman Old Style"/>
              </a:rPr>
              <a:t> </a:t>
            </a:r>
            <a:r>
              <a:rPr lang="pt-BR" b="1" dirty="0">
                <a:solidFill>
                  <a:srgbClr val="000000"/>
                </a:solidFill>
                <a:latin typeface="Bookman Old Style"/>
                <a:cs typeface="Bookman Old Style"/>
              </a:rPr>
              <a:t>Desencaixa-se do modelo </a:t>
            </a:r>
            <a:r>
              <a:rPr lang="pt-BR" b="1" i="1" dirty="0">
                <a:solidFill>
                  <a:srgbClr val="000000"/>
                </a:solidFill>
                <a:latin typeface="Bookman Old Style"/>
                <a:cs typeface="Bookman Old Style"/>
              </a:rPr>
              <a:t>standard</a:t>
            </a:r>
            <a:r>
              <a:rPr lang="pt-BR" b="1" dirty="0">
                <a:solidFill>
                  <a:srgbClr val="000000"/>
                </a:solidFill>
                <a:latin typeface="Bookman Old Style"/>
                <a:cs typeface="Bookman Old Style"/>
              </a:rPr>
              <a:t> dos negócios jurídicos em geral.</a:t>
            </a:r>
            <a:endParaRPr lang="en-US" b="1" dirty="0">
              <a:solidFill>
                <a:srgbClr val="000000"/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0438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 rot="5400000">
            <a:off x="979488" y="5575301"/>
            <a:ext cx="185737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1908176" y="4646614"/>
            <a:ext cx="2786063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rot="5400000">
            <a:off x="3802063" y="3754438"/>
            <a:ext cx="178435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694239" y="2859089"/>
            <a:ext cx="2643187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rot="5400000">
            <a:off x="6407151" y="1931989"/>
            <a:ext cx="1858963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7337426" y="1003300"/>
            <a:ext cx="3000375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CaixaDeTexto 29"/>
          <p:cNvSpPr txBox="1">
            <a:spLocks noChangeArrowheads="1"/>
          </p:cNvSpPr>
          <p:nvPr/>
        </p:nvSpPr>
        <p:spPr bwMode="auto">
          <a:xfrm>
            <a:off x="1908176" y="3857625"/>
            <a:ext cx="27146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Pressupostos de </a:t>
            </a:r>
            <a:r>
              <a:rPr lang="pt-BR" altLang="pt-BR" sz="2400" b="1">
                <a:solidFill>
                  <a:srgbClr val="FF0000"/>
                </a:solidFill>
                <a:latin typeface="Arial" panose="020B0604020202020204" pitchFamily="34" charset="0"/>
              </a:rPr>
              <a:t>Existência</a:t>
            </a:r>
          </a:p>
        </p:txBody>
      </p:sp>
      <p:sp>
        <p:nvSpPr>
          <p:cNvPr id="14345" name="CaixaDeTexto 30"/>
          <p:cNvSpPr txBox="1">
            <a:spLocks noChangeArrowheads="1"/>
          </p:cNvSpPr>
          <p:nvPr/>
        </p:nvSpPr>
        <p:spPr bwMode="auto">
          <a:xfrm>
            <a:off x="4551364" y="2074864"/>
            <a:ext cx="2714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Requisitos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FF0000"/>
                </a:solidFill>
                <a:latin typeface="Arial" panose="020B0604020202020204" pitchFamily="34" charset="0"/>
              </a:rPr>
              <a:t>Validade</a:t>
            </a:r>
          </a:p>
        </p:txBody>
      </p:sp>
      <p:sp>
        <p:nvSpPr>
          <p:cNvPr id="14346" name="CaixaDeTexto 31"/>
          <p:cNvSpPr txBox="1">
            <a:spLocks noChangeArrowheads="1"/>
          </p:cNvSpPr>
          <p:nvPr/>
        </p:nvSpPr>
        <p:spPr bwMode="auto">
          <a:xfrm>
            <a:off x="7337426" y="261939"/>
            <a:ext cx="27146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Fatores de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FF0000"/>
                </a:solidFill>
                <a:latin typeface="Arial" panose="020B0604020202020204" pitchFamily="34" charset="0"/>
              </a:rPr>
              <a:t>Eficácia</a:t>
            </a:r>
          </a:p>
        </p:txBody>
      </p:sp>
      <p:sp>
        <p:nvSpPr>
          <p:cNvPr id="14347" name="CaixaDeTexto 32"/>
          <p:cNvSpPr txBox="1">
            <a:spLocks noChangeArrowheads="1"/>
          </p:cNvSpPr>
          <p:nvPr/>
        </p:nvSpPr>
        <p:spPr bwMode="auto">
          <a:xfrm>
            <a:off x="1979614" y="4718050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Agente (s)</a:t>
            </a:r>
          </a:p>
        </p:txBody>
      </p:sp>
      <p:sp>
        <p:nvSpPr>
          <p:cNvPr id="14348" name="CaixaDeTexto 33"/>
          <p:cNvSpPr txBox="1">
            <a:spLocks noChangeArrowheads="1"/>
          </p:cNvSpPr>
          <p:nvPr/>
        </p:nvSpPr>
        <p:spPr bwMode="auto">
          <a:xfrm>
            <a:off x="1979614" y="51466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Consentimento</a:t>
            </a:r>
          </a:p>
        </p:txBody>
      </p:sp>
      <p:sp>
        <p:nvSpPr>
          <p:cNvPr id="14349" name="CaixaDeTexto 34"/>
          <p:cNvSpPr txBox="1">
            <a:spLocks noChangeArrowheads="1"/>
          </p:cNvSpPr>
          <p:nvPr/>
        </p:nvSpPr>
        <p:spPr bwMode="auto">
          <a:xfrm>
            <a:off x="1979614" y="5575300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Objeto</a:t>
            </a:r>
          </a:p>
        </p:txBody>
      </p:sp>
      <p:sp>
        <p:nvSpPr>
          <p:cNvPr id="14350" name="CaixaDeTexto 35"/>
          <p:cNvSpPr txBox="1">
            <a:spLocks noChangeArrowheads="1"/>
          </p:cNvSpPr>
          <p:nvPr/>
        </p:nvSpPr>
        <p:spPr bwMode="auto">
          <a:xfrm>
            <a:off x="1979614" y="6062664"/>
            <a:ext cx="2714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Forma</a:t>
            </a:r>
          </a:p>
        </p:txBody>
      </p:sp>
      <p:sp>
        <p:nvSpPr>
          <p:cNvPr id="14351" name="CaixaDeTexto 36"/>
          <p:cNvSpPr txBox="1">
            <a:spLocks noChangeArrowheads="1"/>
          </p:cNvSpPr>
          <p:nvPr/>
        </p:nvSpPr>
        <p:spPr bwMode="auto">
          <a:xfrm>
            <a:off x="4765676" y="28606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</a:rPr>
              <a:t>(in)</a:t>
            </a:r>
          </a:p>
        </p:txBody>
      </p:sp>
      <p:sp>
        <p:nvSpPr>
          <p:cNvPr id="38" name="Elipse 37"/>
          <p:cNvSpPr/>
          <p:nvPr/>
        </p:nvSpPr>
        <p:spPr>
          <a:xfrm>
            <a:off x="1550988" y="4646614"/>
            <a:ext cx="2286000" cy="1785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353" name="CaixaDeTexto 38"/>
          <p:cNvSpPr txBox="1">
            <a:spLocks noChangeArrowheads="1"/>
          </p:cNvSpPr>
          <p:nvPr/>
        </p:nvSpPr>
        <p:spPr bwMode="auto">
          <a:xfrm>
            <a:off x="1979614" y="6500814"/>
            <a:ext cx="30003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600" b="1" i="1">
                <a:solidFill>
                  <a:srgbClr val="7030A0"/>
                </a:solidFill>
                <a:latin typeface="Arial" panose="020B0604020202020204" pitchFamily="34" charset="0"/>
              </a:rPr>
              <a:t>Suporte fático suficiente</a:t>
            </a:r>
          </a:p>
        </p:txBody>
      </p:sp>
      <p:sp>
        <p:nvSpPr>
          <p:cNvPr id="14354" name="CaixaDeTexto 40"/>
          <p:cNvSpPr txBox="1">
            <a:spLocks noChangeArrowheads="1"/>
          </p:cNvSpPr>
          <p:nvPr/>
        </p:nvSpPr>
        <p:spPr bwMode="auto">
          <a:xfrm>
            <a:off x="4837114" y="3490914"/>
            <a:ext cx="2928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B0F0"/>
                </a:solidFill>
                <a:latin typeface="Arial" panose="020B0604020202020204" pitchFamily="34" charset="0"/>
              </a:rPr>
              <a:t>Nulo 	          Anulável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7766051" y="1490664"/>
            <a:ext cx="27146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Produção de efeitos</a:t>
            </a:r>
          </a:p>
        </p:txBody>
      </p:sp>
      <p:sp>
        <p:nvSpPr>
          <p:cNvPr id="14356" name="CaixaDeTexto 42"/>
          <p:cNvSpPr txBox="1">
            <a:spLocks noChangeArrowheads="1"/>
          </p:cNvSpPr>
          <p:nvPr/>
        </p:nvSpPr>
        <p:spPr bwMode="auto">
          <a:xfrm>
            <a:off x="5194301" y="4705350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B050"/>
                </a:solidFill>
                <a:latin typeface="Arial" panose="020B0604020202020204" pitchFamily="34" charset="0"/>
              </a:rPr>
              <a:t>capacidade</a:t>
            </a:r>
          </a:p>
        </p:txBody>
      </p:sp>
      <p:sp>
        <p:nvSpPr>
          <p:cNvPr id="14357" name="CaixaDeTexto 43"/>
          <p:cNvSpPr txBox="1">
            <a:spLocks noChangeArrowheads="1"/>
          </p:cNvSpPr>
          <p:nvPr/>
        </p:nvSpPr>
        <p:spPr bwMode="auto">
          <a:xfrm>
            <a:off x="5194301" y="543242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B050"/>
                </a:solidFill>
                <a:latin typeface="Arial" panose="020B0604020202020204" pitchFamily="34" charset="0"/>
              </a:rPr>
              <a:t>licitude</a:t>
            </a:r>
          </a:p>
        </p:txBody>
      </p:sp>
      <p:sp>
        <p:nvSpPr>
          <p:cNvPr id="14358" name="CaixaDeTexto 44"/>
          <p:cNvSpPr txBox="1">
            <a:spLocks noChangeArrowheads="1"/>
          </p:cNvSpPr>
          <p:nvPr/>
        </p:nvSpPr>
        <p:spPr bwMode="auto">
          <a:xfrm>
            <a:off x="5194301" y="51339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B050"/>
                </a:solidFill>
                <a:latin typeface="Arial" panose="020B0604020202020204" pitchFamily="34" charset="0"/>
              </a:rPr>
              <a:t>liberdade</a:t>
            </a:r>
          </a:p>
        </p:txBody>
      </p:sp>
      <p:sp>
        <p:nvSpPr>
          <p:cNvPr id="14359" name="CaixaDeTexto 45"/>
          <p:cNvSpPr txBox="1">
            <a:spLocks noChangeArrowheads="1"/>
          </p:cNvSpPr>
          <p:nvPr/>
        </p:nvSpPr>
        <p:spPr bwMode="auto">
          <a:xfrm>
            <a:off x="5194301" y="5718175"/>
            <a:ext cx="271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B050"/>
                </a:solidFill>
                <a:latin typeface="Arial" panose="020B0604020202020204" pitchFamily="34" charset="0"/>
              </a:rPr>
              <a:t>possibilidade</a:t>
            </a:r>
          </a:p>
        </p:txBody>
      </p:sp>
      <p:sp>
        <p:nvSpPr>
          <p:cNvPr id="14360" name="CaixaDeTexto 46"/>
          <p:cNvSpPr txBox="1">
            <a:spLocks noChangeArrowheads="1"/>
          </p:cNvSpPr>
          <p:nvPr/>
        </p:nvSpPr>
        <p:spPr bwMode="auto">
          <a:xfrm>
            <a:off x="5194301" y="6062664"/>
            <a:ext cx="2714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800" b="1">
                <a:solidFill>
                  <a:srgbClr val="00B050"/>
                </a:solidFill>
                <a:latin typeface="Arial" panose="020B0604020202020204" pitchFamily="34" charset="0"/>
              </a:rPr>
              <a:t>adequabilidade</a:t>
            </a:r>
          </a:p>
        </p:txBody>
      </p:sp>
      <p:cxnSp>
        <p:nvCxnSpPr>
          <p:cNvPr id="49" name="Conector de seta reta 48"/>
          <p:cNvCxnSpPr>
            <a:endCxn id="14356" idx="1"/>
          </p:cNvCxnSpPr>
          <p:nvPr/>
        </p:nvCxnSpPr>
        <p:spPr>
          <a:xfrm flipV="1">
            <a:off x="3265488" y="4891089"/>
            <a:ext cx="1928812" cy="412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/>
          <p:cNvCxnSpPr>
            <a:endCxn id="14357" idx="1"/>
          </p:cNvCxnSpPr>
          <p:nvPr/>
        </p:nvCxnSpPr>
        <p:spPr>
          <a:xfrm flipV="1">
            <a:off x="2908300" y="5616575"/>
            <a:ext cx="2286000" cy="101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/>
          <p:cNvCxnSpPr>
            <a:endCxn id="14359" idx="1"/>
          </p:cNvCxnSpPr>
          <p:nvPr/>
        </p:nvCxnSpPr>
        <p:spPr>
          <a:xfrm>
            <a:off x="2908300" y="5789613"/>
            <a:ext cx="2286000" cy="1127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/>
          <p:nvPr/>
        </p:nvCxnSpPr>
        <p:spPr>
          <a:xfrm>
            <a:off x="2836863" y="6248401"/>
            <a:ext cx="2286000" cy="412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>
            <a:endCxn id="14358" idx="1"/>
          </p:cNvCxnSpPr>
          <p:nvPr/>
        </p:nvCxnSpPr>
        <p:spPr>
          <a:xfrm flipV="1">
            <a:off x="3836988" y="5319714"/>
            <a:ext cx="1357312" cy="412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>
            <a:off x="6194425" y="3217863"/>
            <a:ext cx="928688" cy="2857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 rot="10800000" flipV="1">
            <a:off x="5194301" y="3217864"/>
            <a:ext cx="938213" cy="2762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de seta reta 75"/>
          <p:cNvCxnSpPr/>
          <p:nvPr/>
        </p:nvCxnSpPr>
        <p:spPr>
          <a:xfrm>
            <a:off x="7694614" y="1289050"/>
            <a:ext cx="6429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de seta reta 77"/>
          <p:cNvCxnSpPr/>
          <p:nvPr/>
        </p:nvCxnSpPr>
        <p:spPr>
          <a:xfrm>
            <a:off x="8551864" y="1289050"/>
            <a:ext cx="6429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de seta reta 78"/>
          <p:cNvCxnSpPr/>
          <p:nvPr/>
        </p:nvCxnSpPr>
        <p:spPr>
          <a:xfrm>
            <a:off x="9337675" y="1289050"/>
            <a:ext cx="64293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de seta reta 79"/>
          <p:cNvCxnSpPr/>
          <p:nvPr/>
        </p:nvCxnSpPr>
        <p:spPr>
          <a:xfrm rot="5400000">
            <a:off x="2551907" y="6503194"/>
            <a:ext cx="142875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2" name="CaixaDeTexto 82"/>
          <p:cNvSpPr txBox="1">
            <a:spLocks noChangeArrowheads="1"/>
          </p:cNvSpPr>
          <p:nvPr/>
        </p:nvSpPr>
        <p:spPr bwMode="auto">
          <a:xfrm>
            <a:off x="1765300" y="928689"/>
            <a:ext cx="2286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b="1">
                <a:solidFill>
                  <a:srgbClr val="FF0000"/>
                </a:solidFill>
                <a:latin typeface="Arial" panose="020B0604020202020204" pitchFamily="34" charset="0"/>
              </a:rPr>
              <a:t>NJp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Arial" panose="020B0604020202020204" pitchFamily="34" charset="0"/>
              </a:rPr>
              <a:t>Art. 104 CC</a:t>
            </a:r>
          </a:p>
        </p:txBody>
      </p:sp>
    </p:spTree>
    <p:extLst>
      <p:ext uri="{BB962C8B-B14F-4D97-AF65-F5344CB8AC3E}">
        <p14:creationId xmlns:p14="http://schemas.microsoft.com/office/powerpoint/2010/main" val="353406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Os três planos da escada 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ponteana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Pressupostos de existência: </a:t>
            </a:r>
            <a:r>
              <a:rPr lang="pt-BR" dirty="0"/>
              <a:t>sem eles o negócio sequer existe.</a:t>
            </a:r>
          </a:p>
          <a:p>
            <a:pPr algn="just"/>
            <a:r>
              <a:rPr lang="pt-BR" dirty="0"/>
              <a:t>Neste plano pode-se observar os elementos essenciais do negócio jurídico que são: (i) </a:t>
            </a:r>
            <a:r>
              <a:rPr lang="pt-BR" dirty="0">
                <a:solidFill>
                  <a:srgbClr val="FF0000"/>
                </a:solidFill>
              </a:rPr>
              <a:t>Agente </a:t>
            </a:r>
            <a:r>
              <a:rPr lang="pt-BR" dirty="0"/>
              <a:t>(s), conforme o negócio seja unilateral ou bilateral; (</a:t>
            </a:r>
            <a:r>
              <a:rPr lang="pt-BR" dirty="0" err="1"/>
              <a:t>ii</a:t>
            </a:r>
            <a:r>
              <a:rPr lang="pt-BR" dirty="0"/>
              <a:t>)Declaração de vontade ou </a:t>
            </a:r>
            <a:r>
              <a:rPr lang="pt-BR" dirty="0">
                <a:solidFill>
                  <a:srgbClr val="FF0000"/>
                </a:solidFill>
              </a:rPr>
              <a:t>consentimento</a:t>
            </a:r>
            <a:r>
              <a:rPr lang="pt-BR" dirty="0"/>
              <a:t>; (</a:t>
            </a:r>
            <a:r>
              <a:rPr lang="pt-BR" dirty="0" err="1"/>
              <a:t>ii</a:t>
            </a:r>
            <a:r>
              <a:rPr lang="pt-BR" dirty="0"/>
              <a:t>) </a:t>
            </a:r>
            <a:r>
              <a:rPr lang="pt-BR" dirty="0">
                <a:solidFill>
                  <a:srgbClr val="FF0000"/>
                </a:solidFill>
              </a:rPr>
              <a:t>Objeto</a:t>
            </a:r>
            <a:r>
              <a:rPr lang="pt-BR" dirty="0"/>
              <a:t>; e (</a:t>
            </a:r>
            <a:r>
              <a:rPr lang="pt-BR" dirty="0" err="1"/>
              <a:t>iii</a:t>
            </a:r>
            <a:r>
              <a:rPr lang="pt-BR" dirty="0"/>
              <a:t>) </a:t>
            </a:r>
            <a:r>
              <a:rPr lang="pt-BR" dirty="0">
                <a:solidFill>
                  <a:srgbClr val="FF0000"/>
                </a:solidFill>
              </a:rPr>
              <a:t>Forma</a:t>
            </a:r>
            <a:r>
              <a:rPr lang="pt-BR" dirty="0"/>
              <a:t>. A noção de essencialidade deve-se ao fato de que, caso esses elementos não se encontrem presentes, o negócio jurídico nem mesmo chegará a existir. </a:t>
            </a:r>
          </a:p>
          <a:p>
            <a:pPr algn="just"/>
            <a:r>
              <a:rPr lang="pt-BR" dirty="0"/>
              <a:t>Ao conjunto desses elementos essenciais dá-se o nome de </a:t>
            </a:r>
            <a:r>
              <a:rPr lang="pt-BR" dirty="0">
                <a:solidFill>
                  <a:srgbClr val="FF0000"/>
                </a:solidFill>
              </a:rPr>
              <a:t>suporte fático.</a:t>
            </a:r>
          </a:p>
          <a:p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191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Os três planos da escada 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ponteana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22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de validade: </a:t>
            </a:r>
            <a:r>
              <a:rPr lang="pt-BR" sz="2400" dirty="0"/>
              <a:t>a ausência de idoneidade dos pressupostos de existência (ou suporte fático) conduz à invalidade do negócio.</a:t>
            </a:r>
          </a:p>
          <a:p>
            <a:pPr algn="just">
              <a:lnSpc>
                <a:spcPct val="100000"/>
              </a:lnSpc>
            </a:pPr>
            <a:r>
              <a:rPr lang="pt-BR" sz="2400" dirty="0"/>
              <a:t>São os verdadeiros qualificadores, tais quais adjetivos, dos elementos essenciais do negócio jurídico. Não são </a:t>
            </a:r>
            <a:r>
              <a:rPr lang="pt-BR" sz="2400" i="1" dirty="0" err="1"/>
              <a:t>numerus</a:t>
            </a:r>
            <a:r>
              <a:rPr lang="pt-BR" sz="2400" dirty="0"/>
              <a:t> </a:t>
            </a:r>
            <a:r>
              <a:rPr lang="pt-BR" sz="2400" i="1" dirty="0" err="1"/>
              <a:t>clausus</a:t>
            </a:r>
            <a:r>
              <a:rPr lang="pt-BR" sz="2400" dirty="0"/>
              <a:t>, estritamente delimitados, visto que a lei pode estatuir novos requisitos. São os requisitos gerais, insertos no art. 104 CC: (i) </a:t>
            </a:r>
            <a:r>
              <a:rPr lang="pt-BR" sz="2400" dirty="0">
                <a:solidFill>
                  <a:srgbClr val="FF0000"/>
                </a:solidFill>
              </a:rPr>
              <a:t>capacidade</a:t>
            </a:r>
            <a:r>
              <a:rPr lang="pt-BR" sz="2400" dirty="0"/>
              <a:t> do agente (s); (</a:t>
            </a:r>
            <a:r>
              <a:rPr lang="pt-BR" sz="2400" dirty="0" err="1"/>
              <a:t>ii</a:t>
            </a:r>
            <a:r>
              <a:rPr lang="pt-BR" sz="2400" dirty="0"/>
              <a:t>) </a:t>
            </a:r>
            <a:r>
              <a:rPr lang="pt-BR" sz="2400" dirty="0">
                <a:solidFill>
                  <a:srgbClr val="FF0000"/>
                </a:solidFill>
              </a:rPr>
              <a:t>liberdade</a:t>
            </a:r>
            <a:r>
              <a:rPr lang="pt-BR" sz="2400" dirty="0"/>
              <a:t> do consentimento; (</a:t>
            </a:r>
            <a:r>
              <a:rPr lang="pt-BR" sz="2400" dirty="0" err="1"/>
              <a:t>iii</a:t>
            </a:r>
            <a:r>
              <a:rPr lang="pt-BR" sz="2400" dirty="0"/>
              <a:t>) </a:t>
            </a:r>
            <a:r>
              <a:rPr lang="pt-BR" sz="2400" dirty="0">
                <a:solidFill>
                  <a:srgbClr val="FF0000"/>
                </a:solidFill>
              </a:rPr>
              <a:t>possibilidade</a:t>
            </a:r>
            <a:r>
              <a:rPr lang="pt-BR" sz="2400" dirty="0"/>
              <a:t> e </a:t>
            </a:r>
            <a:r>
              <a:rPr lang="pt-BR" sz="2400" dirty="0">
                <a:solidFill>
                  <a:srgbClr val="FF0000"/>
                </a:solidFill>
              </a:rPr>
              <a:t>licitude</a:t>
            </a:r>
            <a:r>
              <a:rPr lang="pt-BR" sz="2400" dirty="0"/>
              <a:t> do objeto; e (</a:t>
            </a:r>
            <a:r>
              <a:rPr lang="pt-BR" sz="2400" dirty="0" err="1"/>
              <a:t>iv</a:t>
            </a:r>
            <a:r>
              <a:rPr lang="pt-BR" sz="2400" dirty="0"/>
              <a:t>) </a:t>
            </a:r>
            <a:r>
              <a:rPr lang="pt-BR" sz="2400" dirty="0">
                <a:solidFill>
                  <a:srgbClr val="FF0000"/>
                </a:solidFill>
              </a:rPr>
              <a:t>adequabilidade</a:t>
            </a:r>
            <a:r>
              <a:rPr lang="pt-BR" sz="2400" dirty="0"/>
              <a:t> da forma.</a:t>
            </a:r>
          </a:p>
          <a:p>
            <a:pPr algn="just">
              <a:lnSpc>
                <a:spcPct val="100000"/>
              </a:lnSpc>
            </a:pPr>
            <a:r>
              <a:rPr lang="pt-BR" sz="2400" dirty="0"/>
              <a:t>O negócio jurídico que padece de vícios no tocante aos seus requisitos de validade pode ser reputado como </a:t>
            </a:r>
            <a:r>
              <a:rPr lang="pt-BR" sz="2400" dirty="0">
                <a:solidFill>
                  <a:srgbClr val="FF0000"/>
                </a:solidFill>
              </a:rPr>
              <a:t>nulo</a:t>
            </a:r>
            <a:r>
              <a:rPr lang="pt-BR" sz="2400" dirty="0"/>
              <a:t> ou </a:t>
            </a:r>
            <a:r>
              <a:rPr lang="pt-BR" sz="2400" dirty="0">
                <a:solidFill>
                  <a:srgbClr val="FF0000"/>
                </a:solidFill>
              </a:rPr>
              <a:t>anulável</a:t>
            </a:r>
            <a:r>
              <a:rPr lang="pt-BR" sz="2400" dirty="0"/>
              <a:t>.</a:t>
            </a:r>
          </a:p>
          <a:p>
            <a:endParaRPr lang="pt-B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46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226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Os três planos da escada 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ponteana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3889" y="1433384"/>
            <a:ext cx="10759911" cy="5128054"/>
          </a:xfrm>
        </p:spPr>
        <p:txBody>
          <a:bodyPr>
            <a:noAutofit/>
          </a:bodyPr>
          <a:lstStyle/>
          <a:p>
            <a:pPr algn="just"/>
            <a:r>
              <a:rPr lang="pt-BR" sz="235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Fatores de eficácia:</a:t>
            </a:r>
            <a:r>
              <a:rPr lang="pt-BR" sz="23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350" dirty="0"/>
              <a:t>A eficácia pode estar condicionada a fatores que nem sempre são próprios do mundo jurídico. Por exemplo:</a:t>
            </a:r>
            <a:endParaRPr lang="pt-BR" sz="23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350" dirty="0"/>
              <a:t>(i) A subordinação de um pagamento à ocorrência de uma determinada </a:t>
            </a:r>
            <a:r>
              <a:rPr lang="pt-BR" sz="2350" dirty="0">
                <a:solidFill>
                  <a:srgbClr val="FF0000"/>
                </a:solidFill>
              </a:rPr>
              <a:t>condição suspensiva</a:t>
            </a:r>
            <a:r>
              <a:rPr lang="pt-BR" sz="2350" dirty="0"/>
              <a:t>, como a vitória de uma equipe esportiva numa determinada competição. O negócio existe, é válido, mas sua eficácia está condicionada à vitória de uma das equipes. Caso essa não ocorra, o negócio </a:t>
            </a:r>
            <a:r>
              <a:rPr lang="pt-BR" sz="2350" dirty="0">
                <a:solidFill>
                  <a:srgbClr val="FF0000"/>
                </a:solidFill>
              </a:rPr>
              <a:t>será permanentemente ineficaz</a:t>
            </a:r>
            <a:r>
              <a:rPr lang="pt-BR" sz="2350" dirty="0"/>
              <a:t>;</a:t>
            </a:r>
          </a:p>
          <a:p>
            <a:pPr algn="just"/>
            <a:r>
              <a:rPr lang="pt-BR" sz="2350" dirty="0"/>
              <a:t>(</a:t>
            </a:r>
            <a:r>
              <a:rPr lang="pt-BR" sz="2350" dirty="0" err="1"/>
              <a:t>ii</a:t>
            </a:r>
            <a:r>
              <a:rPr lang="pt-BR" sz="2350" dirty="0"/>
              <a:t>) A dotação testamentária de certos bens opera a transmissão </a:t>
            </a:r>
            <a:r>
              <a:rPr lang="pt-BR" sz="2350" i="1" dirty="0"/>
              <a:t>causa mortis </a:t>
            </a:r>
            <a:r>
              <a:rPr lang="pt-BR" sz="2350" dirty="0"/>
              <a:t>apenas </a:t>
            </a:r>
            <a:r>
              <a:rPr lang="pt-BR" sz="2350" dirty="0">
                <a:solidFill>
                  <a:srgbClr val="FF0000"/>
                </a:solidFill>
              </a:rPr>
              <a:t>após o advento da morte </a:t>
            </a:r>
            <a:r>
              <a:rPr lang="pt-BR" sz="2350" dirty="0"/>
              <a:t>do testador. A morte é uma certeza, embora indeterminada a época em que irá se processar. O negócio, apesar de existente e válido, permanece na dependência do implemento desse termo (morte) </a:t>
            </a:r>
            <a:r>
              <a:rPr lang="pt-BR" sz="2350" dirty="0">
                <a:solidFill>
                  <a:srgbClr val="FF0000"/>
                </a:solidFill>
              </a:rPr>
              <a:t>para que produza efeitos</a:t>
            </a:r>
            <a:r>
              <a:rPr lang="pt-BR" sz="2350" dirty="0"/>
              <a:t>.</a:t>
            </a:r>
          </a:p>
          <a:p>
            <a:pPr algn="just"/>
            <a:r>
              <a:rPr lang="pt-BR" sz="2350" dirty="0"/>
              <a:t>(</a:t>
            </a:r>
            <a:r>
              <a:rPr lang="pt-BR" sz="2350" dirty="0" err="1"/>
              <a:t>iii</a:t>
            </a:r>
            <a:r>
              <a:rPr lang="pt-BR" sz="2350" dirty="0"/>
              <a:t>) A doação de um imóvel, negócio jurídico existente e validamente constituído, mas que não se processa em virtude de um deslizamento de terra (força maior) que soterrou e </a:t>
            </a:r>
            <a:r>
              <a:rPr lang="pt-BR" sz="2350" dirty="0">
                <a:solidFill>
                  <a:srgbClr val="FF0000"/>
                </a:solidFill>
              </a:rPr>
              <a:t>destruiu o imóvel </a:t>
            </a:r>
            <a:r>
              <a:rPr lang="pt-BR" sz="2350" dirty="0"/>
              <a:t>(perecimento do bem jurídico, sem culpa do devedor).</a:t>
            </a:r>
          </a:p>
        </p:txBody>
      </p:sp>
    </p:spTree>
    <p:extLst>
      <p:ext uri="{BB962C8B-B14F-4D97-AF65-F5344CB8AC3E}">
        <p14:creationId xmlns:p14="http://schemas.microsoft.com/office/powerpoint/2010/main" val="126022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O Casamento como negócio jurídico especial de Direito de Família.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pt-BR" dirty="0"/>
              <a:t>As regras do art. 104 CC são regras gerais que devem ser aplicadas, sim, ao casamento, mas </a:t>
            </a:r>
            <a:r>
              <a:rPr lang="pt-BR" i="1" dirty="0">
                <a:solidFill>
                  <a:srgbClr val="FF0000"/>
                </a:solidFill>
              </a:rPr>
              <a:t>com temperamento</a:t>
            </a:r>
            <a:r>
              <a:rPr lang="pt-BR" dirty="0"/>
              <a:t>, como recomenda </a:t>
            </a:r>
            <a:r>
              <a:rPr lang="pt-BR" dirty="0">
                <a:solidFill>
                  <a:srgbClr val="FF0000"/>
                </a:solidFill>
              </a:rPr>
              <a:t>Paulo </a:t>
            </a:r>
            <a:r>
              <a:rPr lang="pt-BR" dirty="0" err="1">
                <a:solidFill>
                  <a:srgbClr val="FF0000"/>
                </a:solidFill>
              </a:rPr>
              <a:t>Lôbo</a:t>
            </a:r>
            <a:r>
              <a:rPr lang="pt-BR" dirty="0"/>
              <a:t>, dado que as relações </a:t>
            </a:r>
            <a:r>
              <a:rPr lang="pt-BR" dirty="0" err="1"/>
              <a:t>casamentárias</a:t>
            </a:r>
            <a:r>
              <a:rPr lang="pt-BR" dirty="0"/>
              <a:t> são relações de natureza familiar e que têm perfil muito diferenciado dos demais negócios jurídicos. </a:t>
            </a:r>
          </a:p>
          <a:p>
            <a:pPr algn="just">
              <a:lnSpc>
                <a:spcPct val="110000"/>
              </a:lnSpc>
            </a:pPr>
            <a:r>
              <a:rPr lang="pt-BR" dirty="0"/>
              <a:t>“</a:t>
            </a:r>
            <a:r>
              <a:rPr lang="pt-BR" i="1" dirty="0"/>
              <a:t>É imprudente, senão incorreto, estender ao campo do direito matrimonial os princípios e critérios da teoria geral das nulidades. </a:t>
            </a:r>
            <a:r>
              <a:rPr lang="pt-BR" dirty="0"/>
              <a:t>[...]</a:t>
            </a:r>
            <a:r>
              <a:rPr lang="pt-BR" i="1" dirty="0"/>
              <a:t> O casamento é negócio jurídico que interessa aos nubentes e à sociedade tão intimamente, que sua imperfeição não pode ser tratada segundo as regras e princípios a que se subordinam as relações jurídicas obrigacionais, patrimoniais e transitórias</a:t>
            </a:r>
            <a:r>
              <a:rPr lang="pt-BR" dirty="0"/>
              <a:t>”. </a:t>
            </a:r>
            <a:r>
              <a:rPr lang="pt-BR" dirty="0">
                <a:solidFill>
                  <a:srgbClr val="FF0000"/>
                </a:solidFill>
              </a:rPr>
              <a:t>Orlando Gomes</a:t>
            </a:r>
          </a:p>
          <a:p>
            <a:pPr algn="just">
              <a:lnSpc>
                <a:spcPct val="110000"/>
              </a:lnSpc>
            </a:pPr>
            <a:r>
              <a:rPr lang="pt-BR" dirty="0"/>
              <a:t>As nulidades matrimoniais são regidas por princípios próprios e peculiares a este instituto.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29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9065</TotalTime>
  <Words>2733</Words>
  <Application>Microsoft Office PowerPoint</Application>
  <PresentationFormat>Widescreen</PresentationFormat>
  <Paragraphs>124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Bookman Old Style</vt:lpstr>
      <vt:lpstr>Calibri</vt:lpstr>
      <vt:lpstr>Calibri Light</vt:lpstr>
      <vt:lpstr>Times New Roman</vt:lpstr>
      <vt:lpstr>Tema do Office</vt:lpstr>
      <vt:lpstr>Giselda Maria Fernandes Novaes Hironaka</vt:lpstr>
      <vt:lpstr>INVALIDADE DO CASAMENTO: CASAMENTO INEXISTENTE, CASAMENTO NULO E CASAMENTO ANULÁVEL. HÁ CASAMENTO INEFICAZ?</vt:lpstr>
      <vt:lpstr>Apresentação do PowerPoint</vt:lpstr>
      <vt:lpstr>A tricotomia ponteana dos negócios jurídicos em geral.</vt:lpstr>
      <vt:lpstr>Apresentação do PowerPoint</vt:lpstr>
      <vt:lpstr>Os três planos da escada ponteana</vt:lpstr>
      <vt:lpstr>Os três planos da escada ponteana</vt:lpstr>
      <vt:lpstr>Os três planos da escada ponteana</vt:lpstr>
      <vt:lpstr>O Casamento como negócio jurídico especial de Direito de Família.</vt:lpstr>
      <vt:lpstr>Casamento inexistente, nulo, anulável e ineficaz.</vt:lpstr>
      <vt:lpstr>Casamento inexistente</vt:lpstr>
      <vt:lpstr>Casamento inexistente</vt:lpstr>
      <vt:lpstr>Casamento inexistente</vt:lpstr>
      <vt:lpstr>Casamento ineficaz</vt:lpstr>
      <vt:lpstr>Curioso caso de ineficácia do casamento, ainda que existente e válido.</vt:lpstr>
      <vt:lpstr>Plano da validade – impedimentos conducentes à nulidade do casamento: as hipóteses taxativas do art. 1.548 do Código Civil</vt:lpstr>
      <vt:lpstr>Impedimentos conducentes à nulidade do casamento: as hipóteses taxativas do art. 1.548 do Código Civil</vt:lpstr>
      <vt:lpstr>Efeitos decorrentes da nulidade do casamento e eficácia remanescente de casamento declarado nulo.  Casamento putativo.</vt:lpstr>
      <vt:lpstr> Efeitos decorrentes da nulidade do casamento e eficácia remanescente de casamento declarado nulo.  Casamento putativo. </vt:lpstr>
      <vt:lpstr>Anulabilidade do casamento: hipóteses do art. 1.550 do Código Civil e erro essencial sobre a pessoa do outro cônjuge.</vt:lpstr>
      <vt:lpstr>Anulabilidade do casamento: hipóteses do art. 1.550 do Código Civil</vt:lpstr>
      <vt:lpstr>Anulação por erro essencial quanto a pessoa do outro cônjuge.</vt:lpstr>
      <vt:lpstr>Anulação por  erro essencial quanto a pessoa do outro cônjuge</vt:lpstr>
      <vt:lpstr>Projeto de Lei 3875/2012 – previa nova hipótese de anulação do casamento: transgenitalização. Arquivado.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INVALIDADE DO CASAMENTO: CASAMENTO INEXISTENTE, CASAMENTO NULO E CASAMENTO ANULÁVEL. HÁ CASAMENTO INEFICAZ?</dc:title>
  <dc:creator>Giselda</dc:creator>
  <cp:lastModifiedBy>giselda hironaka</cp:lastModifiedBy>
  <cp:revision>48</cp:revision>
  <dcterms:created xsi:type="dcterms:W3CDTF">2015-03-24T15:54:16Z</dcterms:created>
  <dcterms:modified xsi:type="dcterms:W3CDTF">2023-03-22T00:29:39Z</dcterms:modified>
</cp:coreProperties>
</file>