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embeddings/oleObject2.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96" r:id="rId3"/>
    <p:sldMasterId id="2147483708" r:id="rId4"/>
    <p:sldMasterId id="2147483721" r:id="rId5"/>
    <p:sldMasterId id="2147483733" r:id="rId6"/>
  </p:sldMasterIdLst>
  <p:notesMasterIdLst>
    <p:notesMasterId r:id="rId58"/>
  </p:notesMasterIdLst>
  <p:sldIdLst>
    <p:sldId id="319" r:id="rId7"/>
    <p:sldId id="258" r:id="rId8"/>
    <p:sldId id="259" r:id="rId9"/>
    <p:sldId id="305" r:id="rId10"/>
    <p:sldId id="261" r:id="rId11"/>
    <p:sldId id="262" r:id="rId12"/>
    <p:sldId id="263" r:id="rId13"/>
    <p:sldId id="264" r:id="rId14"/>
    <p:sldId id="265" r:id="rId15"/>
    <p:sldId id="314" r:id="rId16"/>
    <p:sldId id="266" r:id="rId17"/>
    <p:sldId id="267" r:id="rId18"/>
    <p:sldId id="268" r:id="rId19"/>
    <p:sldId id="269" r:id="rId20"/>
    <p:sldId id="270" r:id="rId21"/>
    <p:sldId id="271" r:id="rId22"/>
    <p:sldId id="316" r:id="rId23"/>
    <p:sldId id="315" r:id="rId24"/>
    <p:sldId id="272" r:id="rId25"/>
    <p:sldId id="273" r:id="rId26"/>
    <p:sldId id="274" r:id="rId27"/>
    <p:sldId id="275" r:id="rId28"/>
    <p:sldId id="276" r:id="rId29"/>
    <p:sldId id="281" r:id="rId30"/>
    <p:sldId id="282" r:id="rId31"/>
    <p:sldId id="283" r:id="rId32"/>
    <p:sldId id="284" r:id="rId33"/>
    <p:sldId id="312" r:id="rId34"/>
    <p:sldId id="285" r:id="rId35"/>
    <p:sldId id="286" r:id="rId36"/>
    <p:sldId id="287" r:id="rId37"/>
    <p:sldId id="288" r:id="rId38"/>
    <p:sldId id="311" r:id="rId39"/>
    <p:sldId id="289" r:id="rId40"/>
    <p:sldId id="290" r:id="rId41"/>
    <p:sldId id="302" r:id="rId42"/>
    <p:sldId id="313" r:id="rId43"/>
    <p:sldId id="293" r:id="rId44"/>
    <p:sldId id="294" r:id="rId45"/>
    <p:sldId id="295" r:id="rId46"/>
    <p:sldId id="296" r:id="rId47"/>
    <p:sldId id="297" r:id="rId48"/>
    <p:sldId id="299" r:id="rId49"/>
    <p:sldId id="301" r:id="rId50"/>
    <p:sldId id="306" r:id="rId51"/>
    <p:sldId id="318" r:id="rId52"/>
    <p:sldId id="317" r:id="rId53"/>
    <p:sldId id="307" r:id="rId54"/>
    <p:sldId id="308" r:id="rId55"/>
    <p:sldId id="310" r:id="rId56"/>
    <p:sldId id="303"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3" d="100"/>
          <a:sy n="73" d="100"/>
        </p:scale>
        <p:origin x="-205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EF242A-AFE6-C044-B9E4-07C349AA4B1C}" type="datetimeFigureOut">
              <a:rPr lang="en-US" smtClean="0"/>
              <a:t>15/06/15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33FCAB-CE29-2349-BB15-EC5603987863}" type="slidenum">
              <a:rPr lang="en-US" smtClean="0"/>
              <a:t>‹#›</a:t>
            </a:fld>
            <a:endParaRPr lang="en-US"/>
          </a:p>
        </p:txBody>
      </p:sp>
    </p:spTree>
    <p:extLst>
      <p:ext uri="{BB962C8B-B14F-4D97-AF65-F5344CB8AC3E}">
        <p14:creationId xmlns:p14="http://schemas.microsoft.com/office/powerpoint/2010/main" val="18997049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6B9557E-1674-F544-9810-9D8A85B78001}" type="slidenum">
              <a:rPr lang="en-US" sz="1200"/>
              <a:pPr/>
              <a:t>2</a:t>
            </a:fld>
            <a:endParaRPr lang="en-US" sz="1200"/>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11:25) -----</a:t>
            </a:r>
          </a:p>
          <a:p>
            <a:pPr eaLnBrk="1" hangingPunct="1"/>
            <a:r>
              <a:rPr lang="es-ES_tradnl">
                <a:ea typeface="ＭＳ Ｐゴシック" charset="0"/>
                <a:cs typeface="ＭＳ Ｐゴシック" charset="0"/>
              </a:rPr>
              <a:t>GOSTARIA QUE TIVESSEM ESTAS TRES SITUAÇÕES BEM CLARAS….</a:t>
            </a:r>
          </a:p>
          <a:p>
            <a:pPr eaLnBrk="1" hangingPunct="1"/>
            <a:r>
              <a:rPr lang="es-ES_tradnl">
                <a:ea typeface="ＭＳ Ｐゴシック" charset="0"/>
                <a:cs typeface="ＭＳ Ｐゴシック" charset="0"/>
              </a:rPr>
              <a:t>O DIAGNOSTICO E O MAIS DIFICIL POR ISSO PRECISA VER E EXAMINAR O PACIENTE, POIS E DIFICIL DAR CONDUTA EM PACIENTE EXAMINADO POR OUTRA PESSOA PQ SÃO CRITERIOS SUBJETIVOS E COM EVOLUÇÃO RÁPIDA.</a:t>
            </a:r>
          </a:p>
          <a:p>
            <a:pPr eaLnBrk="1" hangingPunct="1"/>
            <a:r>
              <a:rPr lang="es-ES_tradnl">
                <a:ea typeface="ＭＳ Ｐゴシック" charset="0"/>
                <a:cs typeface="ＭＳ Ｐゴシック" charset="0"/>
              </a:rPr>
              <a:t>POR ESTE MOTIVO PREFIRO DAR ESTA AULA APRESENTANDO CASOS. NO 1</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11</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OU MELHOR AINDA DOR DESPROPORCIONAL E SEM MELHORA COM MEDIDAS GERAIS.</a:t>
            </a:r>
          </a:p>
          <a:p>
            <a:pPr eaLnBrk="1" hangingPunct="1"/>
            <a:r>
              <a:rPr lang="es-ES_tradnl">
                <a:ea typeface="ＭＳ Ｐゴシック" charset="0"/>
                <a:cs typeface="ＭＳ Ｐゴシック" charset="0"/>
              </a:rPr>
              <a:t>ATE AQUI TUDO BEM CERTO?</a:t>
            </a:r>
          </a:p>
          <a:p>
            <a:pPr eaLnBrk="1" hangingPunct="1"/>
            <a:r>
              <a:rPr lang="es-ES_tradnl">
                <a:ea typeface="ＭＳ Ｐゴシック" charset="0"/>
                <a:cs typeface="ＭＳ Ｐゴシック" charset="0"/>
              </a:rPr>
              <a:t>MAS SE O PACEINTE NÃO CONSEGUE REFERIR O QUE ESTA SENTINDO?</a:t>
            </a:r>
          </a:p>
          <a:p>
            <a:pPr eaLnBrk="1" hangingPunct="1"/>
            <a:r>
              <a:rPr lang="es-ES_tradnl">
                <a:ea typeface="ＭＳ Ｐゴシック" charset="0"/>
                <a:cs typeface="ＭＳ Ｐゴシック" charset="0"/>
              </a:rPr>
              <a:t>PROXIMO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12</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POR EXEMPLO...</a:t>
            </a:r>
          </a:p>
          <a:p>
            <a:pPr eaLnBrk="1" hangingPunct="1"/>
            <a:r>
              <a:rPr lang="es-ES_tradnl">
                <a:ea typeface="ＭＳ Ｐゴシック" charset="0"/>
                <a:cs typeface="ＭＳ Ｐゴシック" charset="0"/>
              </a:rPr>
              <a:t>AI NOS TEMOS METODOS DE MENSURAÇÃO DA PRESSÃO INTRA COMPARTIMENTAL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109E8D6-701B-2D4D-8F7B-EB88FFFA0ED2}" type="slidenum">
              <a:rPr lang="en-US" sz="1200"/>
              <a:pPr/>
              <a:t>13</a:t>
            </a:fld>
            <a:endParaRPr lang="en-US" sz="120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QUE APRESENTA SEUS PROBLEMAS MAS E O QUE E POSSIVEL NA REALIDADE DOS NOSSOS HOSPITAIS, POIS OS MODELOS COMERCIAIS DE EMPRESAS COMO STRYKER E SYNTHES SÃO CAROS.</a:t>
            </a:r>
          </a:p>
          <a:p>
            <a:pPr eaLnBrk="1" hangingPunct="1"/>
            <a:r>
              <a:rPr lang="es-ES_tradnl">
                <a:ea typeface="ＭＳ Ｐゴシック" charset="0"/>
                <a:cs typeface="ＭＳ Ｐゴシック" charset="0"/>
              </a:rPr>
              <a:t>BOM MEDIMOS COM O METODO E DEU X DE VALOR COMO SABER SE TEMOS UMA SINDROME DE COMPARTIMENTO OU NÃO?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C5921B28-9CA2-324D-A48B-A6D19318A43E}" type="slidenum">
              <a:rPr lang="en-US" sz="1200"/>
              <a:pPr/>
              <a:t>14</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POR ISSO QUE FALEI NÃO SER NECESSARIO A AUSENCIA DE PULSO PARA DIAGNOSTICO DE COMPARTIMENTO, A NOSSA REFERENCIA E INCLUSIVE A PRESSÃO DIASTOLICA, POIS NESTA FASE QUE USAMOS A PERFUSÃO ATRAVES DOS CAPILARES PARA EFETUAR A IRRIGAÇÃO ADEQUADA DOS TECIDOS.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11:52) -----</a:t>
            </a:r>
          </a:p>
          <a:p>
            <a:r>
              <a:rPr lang="en-US"/>
              <a:t>NESTE NOSSO CASO O PACIENTE TEM DOR, DOR E DOR E ESTAS IMAGENS.</a:t>
            </a:r>
          </a:p>
          <a:p>
            <a:r>
              <a:rPr lang="en-US"/>
              <a:t>COMO TRAUMA HA 1 HORAS E SEM MELHORA COM ANALGESIA, MAS CONTINUAVA EM UMA CADEIRA DE RODAS. ASSIM O QUE FAREMOS INICIALMENTE… PROXIMO</a:t>
            </a:r>
          </a:p>
        </p:txBody>
      </p:sp>
      <p:sp>
        <p:nvSpPr>
          <p:cNvPr id="4" name="Slide Number Placeholder 3"/>
          <p:cNvSpPr>
            <a:spLocks noGrp="1"/>
          </p:cNvSpPr>
          <p:nvPr>
            <p:ph type="sldNum" sz="quarter" idx="10"/>
          </p:nvPr>
        </p:nvSpPr>
        <p:spPr/>
        <p:txBody>
          <a:bodyPr/>
          <a:lstStyle/>
          <a:p>
            <a:fld id="{8033FCAB-CE29-2349-BB15-EC5603987863}" type="slidenum">
              <a:rPr lang="en-US" smtClean="0"/>
              <a:t>15</a:t>
            </a:fld>
            <a:endParaRPr lang="en-US"/>
          </a:p>
        </p:txBody>
      </p:sp>
    </p:spTree>
    <p:extLst>
      <p:ext uri="{BB962C8B-B14F-4D97-AF65-F5344CB8AC3E}">
        <p14:creationId xmlns:p14="http://schemas.microsoft.com/office/powerpoint/2010/main" val="171398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16</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APOS 1 HORA O PACIENTE COM DOR DOR DOR. ENTAO… E AGORA? PROXIMO...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17</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APOS 1 HORA O PACIENTE COM DOR DOR DOR. ENTAO… E AGORA? PROXIMO...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18</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APOS 1 HORA O PACIENTE COM DOR DOR DOR. ENTAO… E AGORA? PROXIMO...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E411A0-EAB5-FC40-82BB-ED41AEFB7A60}" type="slidenum">
              <a:rPr lang="en-US" sz="1200"/>
              <a:pPr/>
              <a:t>19</a:t>
            </a:fld>
            <a:endParaRPr lang="en-US" sz="1200"/>
          </a:p>
        </p:txBody>
      </p:sp>
      <p:sp>
        <p:nvSpPr>
          <p:cNvPr id="60419"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SE FIZERMOS ESTA PERGUNTA ENTÃO TA NA HORA DE INDICAR A….</a:t>
            </a:r>
          </a:p>
          <a:p>
            <a:pPr eaLnBrk="1" hangingPunct="1"/>
            <a:r>
              <a:rPr lang="es-ES_tradnl">
                <a:ea typeface="ＭＳ Ｐゴシック" charset="0"/>
                <a:cs typeface="ＭＳ Ｐゴシック" charset="0"/>
              </a:rPr>
              <a:t>E O QUE E FASCIOTOMIA?</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9C88101-4FD0-9D41-AF70-59F73AEC3F34}" type="slidenum">
              <a:rPr lang="en-US" sz="1200"/>
              <a:pPr/>
              <a:t>20</a:t>
            </a:fld>
            <a:endParaRPr lang="en-US" sz="1200"/>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E… PRIMEIRA LINHA </a:t>
            </a:r>
          </a:p>
          <a:p>
            <a:pPr eaLnBrk="1" hangingPunct="1"/>
            <a:r>
              <a:rPr lang="es-ES_tradnl">
                <a:ea typeface="ＭＳ Ｐゴシック" charset="0"/>
                <a:cs typeface="ＭＳ Ｐゴシック" charset="0"/>
              </a:rPr>
              <a:t>MAS TAMBEM DEVEMOS AVALIARA A NECESSIDADE DE DESBRIDAMENTO  DO QUE ESTIVER RUIM E FIXAR QUANDO EXISTE A FRATURA, E VOCES VÃO ENTENDER PORQUE ESTOU DIZENDO ISSO: QUANDO EXISTIR A FRATURA. NESTE CASO NOVAMENTE...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11:25) -----</a:t>
            </a:r>
          </a:p>
          <a:p>
            <a:r>
              <a:rPr lang="en-US"/>
              <a:t>QUANDO EU MOSTRO… PROXIMO</a:t>
            </a:r>
          </a:p>
        </p:txBody>
      </p:sp>
      <p:sp>
        <p:nvSpPr>
          <p:cNvPr id="4" name="Slide Number Placeholder 3"/>
          <p:cNvSpPr>
            <a:spLocks noGrp="1"/>
          </p:cNvSpPr>
          <p:nvPr>
            <p:ph type="sldNum" sz="quarter" idx="10"/>
          </p:nvPr>
        </p:nvSpPr>
        <p:spPr/>
        <p:txBody>
          <a:bodyPr/>
          <a:lstStyle/>
          <a:p>
            <a:fld id="{8033FCAB-CE29-2349-BB15-EC5603987863}" type="slidenum">
              <a:rPr lang="en-US" smtClean="0"/>
              <a:t>3</a:t>
            </a:fld>
            <a:endParaRPr lang="en-US"/>
          </a:p>
        </p:txBody>
      </p:sp>
    </p:spTree>
    <p:extLst>
      <p:ext uri="{BB962C8B-B14F-4D97-AF65-F5344CB8AC3E}">
        <p14:creationId xmlns:p14="http://schemas.microsoft.com/office/powerpoint/2010/main" val="4109064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4C8DBF0-EFBB-D04E-920C-232BDF5A04D3}" type="slidenum">
              <a:rPr lang="en-US" sz="1200">
                <a:solidFill>
                  <a:prstClr val="black"/>
                </a:solidFill>
              </a:rPr>
              <a:pPr/>
              <a:t>21</a:t>
            </a:fld>
            <a:endParaRPr lang="en-US" sz="1200">
              <a:solidFill>
                <a:prstClr val="black"/>
              </a:solidFill>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O EXEMPLO DE FIXAÇÃO E FASCIOTOMIA.. CHAMA A ATENÇÃO LOGO APOS ABRIR A PELE E FASCIA A HERNIAÇÃO DA MUSCULATURA… </a:t>
            </a:r>
          </a:p>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11:58) -----</a:t>
            </a:r>
          </a:p>
          <a:p>
            <a:pPr eaLnBrk="1" hangingPunct="1"/>
            <a:r>
              <a:rPr lang="es-ES_tradnl">
                <a:ea typeface="ＭＳ Ｐゴシック" charset="0"/>
                <a:cs typeface="ＭＳ Ｐゴシック" charset="0"/>
              </a:rPr>
              <a:t>EXISTE MAIS DE UMA FORMA DE REALIZAR A FASCIOTOMIA MAS NAO E O OBJETIVO DISCUTIR O ACESSO PARA ESTA LIBERAÇOES. E O IMPORTANTE E LIBERAR E DESCOMPRIMIR TUDO. SEJA POR UMA INCISAO COMO….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53E971E-69C4-F64E-9421-DFFCD169F17F}" type="slidenum">
              <a:rPr lang="en-US" sz="1200"/>
              <a:pPr/>
              <a:t>22</a:t>
            </a:fld>
            <a:endParaRPr lang="en-US" sz="1200"/>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pt-BR" b="1">
                <a:ea typeface="ＭＳ Ｐゴシック" charset="0"/>
                <a:cs typeface="ＭＳ Ｐゴシック" charset="0"/>
              </a:rPr>
              <a:t>Figura 7 -</a:t>
            </a:r>
            <a:r>
              <a:rPr lang="pt-BR">
                <a:ea typeface="ＭＳ Ｐゴシック" charset="0"/>
                <a:cs typeface="ＭＳ Ｐゴシック" charset="0"/>
              </a:rPr>
              <a:t> Fasciotomia da perna por duas incisões. </a:t>
            </a:r>
            <a:r>
              <a:rPr lang="pt-BR" b="1">
                <a:ea typeface="ＭＳ Ｐゴシック" charset="0"/>
                <a:cs typeface="ＭＳ Ｐゴシック" charset="0"/>
              </a:rPr>
              <a:t>A-</a:t>
            </a:r>
            <a:r>
              <a:rPr lang="pt-BR">
                <a:ea typeface="ＭＳ Ｐゴシック" charset="0"/>
                <a:cs typeface="ＭＳ Ｐゴシック" charset="0"/>
              </a:rPr>
              <a:t> Incisão lateral com liberação dos compartimentos anterior e lateral; </a:t>
            </a:r>
            <a:r>
              <a:rPr lang="pt-BR" b="1">
                <a:ea typeface="ＭＳ Ｐゴシック" charset="0"/>
                <a:cs typeface="ＭＳ Ｐゴシック" charset="0"/>
              </a:rPr>
              <a:t>B-</a:t>
            </a:r>
            <a:r>
              <a:rPr lang="pt-BR">
                <a:ea typeface="ＭＳ Ｐゴシック" charset="0"/>
                <a:cs typeface="ＭＳ Ｐゴシック" charset="0"/>
              </a:rPr>
              <a:t> Incisão póstero-medial complementar e liberação do compartimento posterior profundo; </a:t>
            </a:r>
            <a:r>
              <a:rPr lang="pt-BR" b="1">
                <a:ea typeface="ＭＳ Ｐゴシック" charset="0"/>
                <a:cs typeface="ＭＳ Ｐゴシック" charset="0"/>
              </a:rPr>
              <a:t>C-</a:t>
            </a:r>
            <a:r>
              <a:rPr lang="pt-BR">
                <a:ea typeface="ＭＳ Ｐゴシック" charset="0"/>
                <a:cs typeface="ＭＳ Ｐゴシック" charset="0"/>
              </a:rPr>
              <a:t> Acesso ao compartimento posterior superficial através da incisão póstero-medial</a:t>
            </a:r>
          </a:p>
          <a:p>
            <a:pPr eaLnBrk="1" hangingPunct="1"/>
            <a:r>
              <a:rPr lang="pt-BR">
                <a:ea typeface="ＭＳ Ｐゴシック" charset="0"/>
                <a:cs typeface="ＭＳ Ｐゴシック" charset="0"/>
              </a:rPr>
              <a:t>----- Meeting Notes (21/09/13 11:58) -----</a:t>
            </a:r>
          </a:p>
          <a:p>
            <a:pPr eaLnBrk="1" hangingPunct="1"/>
            <a:r>
              <a:rPr lang="pt-BR">
                <a:ea typeface="ＭＳ Ｐゴシック" charset="0"/>
                <a:cs typeface="ＭＳ Ｐゴシック" charset="0"/>
              </a:rPr>
              <a:t>AQUI NESTE EXEMPLO</a:t>
            </a:r>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0815C871-CB46-BE44-BE66-39B387A24D56}" type="slidenum">
              <a:rPr lang="en-US" sz="1200"/>
              <a:pPr/>
              <a:t>23</a:t>
            </a:fld>
            <a:endParaRPr lang="en-US" sz="1200"/>
          </a:p>
        </p:txBody>
      </p:sp>
      <p:sp>
        <p:nvSpPr>
          <p:cNvPr id="82947" name="Rectangle 2"/>
          <p:cNvSpPr>
            <a:spLocks noGrp="1" noRot="1" noChangeAspect="1" noChangeArrowheads="1"/>
          </p:cNvSpPr>
          <p:nvPr>
            <p:ph type="sldImg"/>
          </p:nvPr>
        </p:nvSpPr>
        <p:spPr>
          <a:solidFill>
            <a:srgbClr val="FFFFFF"/>
          </a:solidFill>
          <a:ln/>
        </p:spPr>
      </p:sp>
      <p:sp>
        <p:nvSpPr>
          <p:cNvPr id="8294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pt-BR" b="1">
                <a:ea typeface="ＭＳ Ｐゴシック" charset="0"/>
                <a:cs typeface="ＭＳ Ｐゴシック" charset="0"/>
              </a:rPr>
              <a:t>Figura 6 -</a:t>
            </a:r>
            <a:r>
              <a:rPr lang="pt-BR">
                <a:ea typeface="ＭＳ Ｐゴシック" charset="0"/>
                <a:cs typeface="ＭＳ Ｐゴシック" charset="0"/>
              </a:rPr>
              <a:t> Fasciotomia da perna por incisão lateral única perifibular. </a:t>
            </a:r>
            <a:r>
              <a:rPr lang="pt-BR" b="1">
                <a:ea typeface="ＭＳ Ｐゴシック" charset="0"/>
                <a:cs typeface="ＭＳ Ｐゴシック" charset="0"/>
              </a:rPr>
              <a:t>A-</a:t>
            </a:r>
            <a:r>
              <a:rPr lang="pt-BR">
                <a:ea typeface="ＭＳ Ｐゴシック" charset="0"/>
                <a:cs typeface="ＭＳ Ｐゴシック" charset="0"/>
              </a:rPr>
              <a:t> Liberação dos compartimentos anterior e lateral; </a:t>
            </a:r>
            <a:r>
              <a:rPr lang="pt-BR" b="1">
                <a:ea typeface="ＭＳ Ｐゴシック" charset="0"/>
                <a:cs typeface="ＭＳ Ｐゴシック" charset="0"/>
              </a:rPr>
              <a:t>B-</a:t>
            </a:r>
            <a:r>
              <a:rPr lang="pt-BR">
                <a:ea typeface="ＭＳ Ｐゴシック" charset="0"/>
                <a:cs typeface="ＭＳ Ｐゴシック" charset="0"/>
              </a:rPr>
              <a:t> Liberação do compartimento posterior profundo, com cuidado de não lesar os vasos peroneiros; </a:t>
            </a:r>
            <a:r>
              <a:rPr lang="pt-BR" b="1">
                <a:ea typeface="ＭＳ Ｐゴシック" charset="0"/>
                <a:cs typeface="ＭＳ Ｐゴシック" charset="0"/>
              </a:rPr>
              <a:t>C-</a:t>
            </a:r>
            <a:r>
              <a:rPr lang="pt-BR">
                <a:ea typeface="ＭＳ Ｐゴシック" charset="0"/>
                <a:cs typeface="ＭＳ Ｐゴシック" charset="0"/>
              </a:rPr>
              <a:t> Liberação dos compartimentos postgerior profundo e superficial</a:t>
            </a:r>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Meeting Notes (21/09/13 11:58) -----</a:t>
            </a:r>
          </a:p>
          <a:p>
            <a:pPr eaLnBrk="1" hangingPunct="1"/>
            <a:r>
              <a:rPr lang="en-US">
                <a:ea typeface="ＭＳ Ｐゴシック" charset="0"/>
                <a:cs typeface="ＭＳ Ｐゴシック" charset="0"/>
              </a:rPr>
              <a:t>OU COM DUAS COMO...</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0FBDA0A-7C9E-2947-9A52-8D714D65D322}" type="slidenum">
              <a:rPr lang="en-US" sz="1200"/>
              <a:pPr/>
              <a:t>24</a:t>
            </a:fld>
            <a:endParaRPr lang="en-US" sz="1200"/>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11:58) -----</a:t>
            </a:r>
          </a:p>
          <a:p>
            <a:pPr eaLnBrk="1" hangingPunct="1"/>
            <a:r>
              <a:rPr lang="es-ES_tradnl">
                <a:ea typeface="ＭＳ Ｐゴシック" charset="0"/>
                <a:cs typeface="ＭＳ Ｐゴシック" charset="0"/>
              </a:rPr>
              <a:t>AQUI NESTE EXEMPLO DIDATICO</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2ECE1A1-E5FF-DF42-9EFA-FA8F507F0580}" type="slidenum">
              <a:rPr lang="en-US" sz="1200"/>
              <a:pPr/>
              <a:t>25</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pt-BR" b="1">
                <a:ea typeface="ＭＳ Ｐゴシック" charset="0"/>
                <a:cs typeface="ＭＳ Ｐゴシック" charset="0"/>
              </a:rPr>
              <a:t>Figura 7 -</a:t>
            </a:r>
            <a:r>
              <a:rPr lang="pt-BR">
                <a:ea typeface="ＭＳ Ｐゴシック" charset="0"/>
                <a:cs typeface="ＭＳ Ｐゴシック" charset="0"/>
              </a:rPr>
              <a:t> Fasciotomia da perna por duas incisões. </a:t>
            </a:r>
            <a:r>
              <a:rPr lang="pt-BR" b="1">
                <a:ea typeface="ＭＳ Ｐゴシック" charset="0"/>
                <a:cs typeface="ＭＳ Ｐゴシック" charset="0"/>
              </a:rPr>
              <a:t>A-</a:t>
            </a:r>
            <a:r>
              <a:rPr lang="pt-BR">
                <a:ea typeface="ＭＳ Ｐゴシック" charset="0"/>
                <a:cs typeface="ＭＳ Ｐゴシック" charset="0"/>
              </a:rPr>
              <a:t> Incisão lateral com liberação dos compartimentos anterior e lateral; </a:t>
            </a:r>
            <a:r>
              <a:rPr lang="pt-BR" b="1">
                <a:ea typeface="ＭＳ Ｐゴシック" charset="0"/>
                <a:cs typeface="ＭＳ Ｐゴシック" charset="0"/>
              </a:rPr>
              <a:t>B-</a:t>
            </a:r>
            <a:r>
              <a:rPr lang="pt-BR">
                <a:ea typeface="ＭＳ Ｐゴシック" charset="0"/>
                <a:cs typeface="ＭＳ Ｐゴシック" charset="0"/>
              </a:rPr>
              <a:t> Incisão póstero-medial complementar e liberação do compartimento posterior profundo; </a:t>
            </a:r>
            <a:r>
              <a:rPr lang="pt-BR" b="1">
                <a:ea typeface="ＭＳ Ｐゴシック" charset="0"/>
                <a:cs typeface="ＭＳ Ｐゴシック" charset="0"/>
              </a:rPr>
              <a:t>C-</a:t>
            </a:r>
            <a:r>
              <a:rPr lang="pt-BR">
                <a:ea typeface="ＭＳ Ｐゴシック" charset="0"/>
                <a:cs typeface="ＭＳ Ｐゴシック" charset="0"/>
              </a:rPr>
              <a:t> Acesso ao compartimento posterior superficial através da incisão póstero-medial</a:t>
            </a:r>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57FD86E-BD17-614B-9593-F774F9D5AA67}" type="slidenum">
              <a:rPr lang="en-US" sz="1200">
                <a:solidFill>
                  <a:prstClr val="black"/>
                </a:solidFill>
              </a:rPr>
              <a:pPr/>
              <a:t>26</a:t>
            </a:fld>
            <a:endParaRPr lang="en-US" sz="1200">
              <a:solidFill>
                <a:prstClr val="black"/>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11:58) -----</a:t>
            </a:r>
          </a:p>
          <a:p>
            <a:pPr eaLnBrk="1" hangingPunct="1"/>
            <a:r>
              <a:rPr lang="es-ES_tradnl">
                <a:ea typeface="ＭＳ Ｐゴシック" charset="0"/>
                <a:cs typeface="ＭＳ Ｐゴシック" charset="0"/>
              </a:rPr>
              <a:t>ALGUMAS VEZS INCLUISVE DEPOIS DE DIVERSOS CURATIVOS TAMBEM NÃO CONSEGIMOS FECHAR, E AQUI REALLIZAMOS ENXERTO DE PELE...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ESTE CASO FOI ENCAMINHADO PRA GENTE NO HOSPITAL COMO UMA FRATURINHA TRANQUILA PRA R3 FAZER...</a:t>
            </a:r>
          </a:p>
        </p:txBody>
      </p:sp>
      <p:sp>
        <p:nvSpPr>
          <p:cNvPr id="4" name="Slide Number Placeholder 3"/>
          <p:cNvSpPr>
            <a:spLocks noGrp="1"/>
          </p:cNvSpPr>
          <p:nvPr>
            <p:ph type="sldNum" sz="quarter" idx="10"/>
          </p:nvPr>
        </p:nvSpPr>
        <p:spPr/>
        <p:txBody>
          <a:bodyPr/>
          <a:lstStyle/>
          <a:p>
            <a:fld id="{8033FCAB-CE29-2349-BB15-EC5603987863}" type="slidenum">
              <a:rPr lang="en-US" smtClean="0"/>
              <a:t>28</a:t>
            </a:fld>
            <a:endParaRPr lang="en-US"/>
          </a:p>
        </p:txBody>
      </p:sp>
    </p:spTree>
    <p:extLst>
      <p:ext uri="{BB962C8B-B14F-4D97-AF65-F5344CB8AC3E}">
        <p14:creationId xmlns:p14="http://schemas.microsoft.com/office/powerpoint/2010/main" val="28501966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5774252-F5B4-F84E-8707-134B77AB7837}" type="slidenum">
              <a:rPr lang="en-US" sz="1200"/>
              <a:pPr/>
              <a:t>29</a:t>
            </a:fld>
            <a:endParaRPr lang="en-US" sz="1200"/>
          </a:p>
        </p:txBody>
      </p:sp>
      <p:sp>
        <p:nvSpPr>
          <p:cNvPr id="48131" name="Rectangle 2"/>
          <p:cNvSpPr>
            <a:spLocks noGrp="1" noRot="1" noChangeAspect="1" noChangeArrowheads="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12:04) -----</a:t>
            </a:r>
          </a:p>
          <a:p>
            <a:pPr eaLnBrk="1" hangingPunct="1"/>
            <a:r>
              <a:rPr lang="es-ES_tradnl">
                <a:ea typeface="ＭＳ Ｐゴシック" charset="0"/>
                <a:cs typeface="ＭＳ Ｐゴシック" charset="0"/>
              </a:rPr>
              <a:t>MAS QUANDO O PACIENTE CHEGOU O QUE TINHAMOS ERA….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3399FA8-F541-2A49-B54C-447FFD78C16B}" type="slidenum">
              <a:rPr lang="en-US" sz="1200"/>
              <a:pPr/>
              <a:t>30</a:t>
            </a:fld>
            <a:endParaRPr lang="en-US" sz="1200"/>
          </a:p>
        </p:txBody>
      </p:sp>
      <p:sp>
        <p:nvSpPr>
          <p:cNvPr id="50179" name="Rectangle 2"/>
          <p:cNvSpPr>
            <a:spLocks noGrp="1" noRot="1" noChangeAspect="1" noChangeArrowheads="1"/>
          </p:cNvSpPr>
          <p:nvPr>
            <p:ph type="sldImg"/>
          </p:nvPr>
        </p:nvSpPr>
        <p:spPr>
          <a:solidFill>
            <a:srgbClr val="FFFFFF"/>
          </a:solidFill>
          <a:ln/>
        </p:spPr>
      </p:sp>
      <p:sp>
        <p:nvSpPr>
          <p:cNvPr id="5018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12:04) -----</a:t>
            </a:r>
          </a:p>
          <a:p>
            <a:pPr eaLnBrk="1" hangingPunct="1"/>
            <a:r>
              <a:rPr lang="es-ES_tradnl">
                <a:ea typeface="ＭＳ Ｐゴシック" charset="0"/>
                <a:cs typeface="ＭＳ Ｐゴシック" charset="0"/>
              </a:rPr>
              <a:t>NA VERDADE PASSOU SEM DIAGNOSTICO E A CONSEQUENCIA E TRAGICA. NESTE CASO...</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C4E44D2-24BD-BE4C-9445-EBC58C942AC5}" type="slidenum">
              <a:rPr lang="en-US" sz="1200"/>
              <a:pPr/>
              <a:t>31</a:t>
            </a:fld>
            <a:endParaRPr lang="en-US" sz="1200"/>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12:04) -----</a:t>
            </a:r>
          </a:p>
          <a:p>
            <a:pPr eaLnBrk="1" hangingPunct="1"/>
            <a:r>
              <a:rPr lang="es-ES_tradnl">
                <a:ea typeface="ＭＳ Ｐゴシック" charset="0"/>
                <a:cs typeface="ＭＳ Ｐゴシック" charset="0"/>
              </a:rPr>
              <a:t>OUTRO EXEMPLO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11:25) -----</a:t>
            </a:r>
          </a:p>
          <a:p>
            <a:r>
              <a:rPr lang="en-US"/>
              <a:t>FALAR PELE BRILHANTE QUE PASSA ASPECTO DE DISTENÇAO / AUMENTO DE VOLUME.</a:t>
            </a:r>
          </a:p>
          <a:p>
            <a:endParaRPr lang="en-US"/>
          </a:p>
          <a:p>
            <a:r>
              <a:rPr lang="en-US"/>
              <a:t>NESTA SITUAÇÃO COMO ORTOPEDISTA PEDIRIA UMA RADIOGRAFIA..</a:t>
            </a:r>
          </a:p>
        </p:txBody>
      </p:sp>
      <p:sp>
        <p:nvSpPr>
          <p:cNvPr id="4" name="Slide Number Placeholder 3"/>
          <p:cNvSpPr>
            <a:spLocks noGrp="1"/>
          </p:cNvSpPr>
          <p:nvPr>
            <p:ph type="sldNum" sz="quarter" idx="10"/>
          </p:nvPr>
        </p:nvSpPr>
        <p:spPr/>
        <p:txBody>
          <a:bodyPr/>
          <a:lstStyle/>
          <a:p>
            <a:fld id="{8033FCAB-CE29-2349-BB15-EC5603987863}" type="slidenum">
              <a:rPr lang="en-US" smtClean="0"/>
              <a:t>4</a:t>
            </a:fld>
            <a:endParaRPr lang="en-US"/>
          </a:p>
        </p:txBody>
      </p:sp>
    </p:spTree>
    <p:extLst>
      <p:ext uri="{BB962C8B-B14F-4D97-AF65-F5344CB8AC3E}">
        <p14:creationId xmlns:p14="http://schemas.microsoft.com/office/powerpoint/2010/main" val="598281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A QUI TAMBEM UM OUTRO EXEMPLO DE EVOLUÇAO RUIM COM ACIDENTE OFIDICO</a:t>
            </a:r>
          </a:p>
        </p:txBody>
      </p:sp>
      <p:sp>
        <p:nvSpPr>
          <p:cNvPr id="4" name="Slide Number Placeholder 3"/>
          <p:cNvSpPr>
            <a:spLocks noGrp="1"/>
          </p:cNvSpPr>
          <p:nvPr>
            <p:ph type="sldNum" sz="quarter" idx="10"/>
          </p:nvPr>
        </p:nvSpPr>
        <p:spPr/>
        <p:txBody>
          <a:bodyPr/>
          <a:lstStyle/>
          <a:p>
            <a:fld id="{8033FCAB-CE29-2349-BB15-EC5603987863}" type="slidenum">
              <a:rPr lang="en-US" smtClean="0"/>
              <a:t>34</a:t>
            </a:fld>
            <a:endParaRPr lang="en-US"/>
          </a:p>
        </p:txBody>
      </p:sp>
    </p:spTree>
    <p:extLst>
      <p:ext uri="{BB962C8B-B14F-4D97-AF65-F5344CB8AC3E}">
        <p14:creationId xmlns:p14="http://schemas.microsoft.com/office/powerpoint/2010/main" val="142046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CAMINHO PARA AMPUTAÇÃO E INSUFICIENCIA RENAL POR RABDOMIOLISE E MORTE</a:t>
            </a:r>
          </a:p>
        </p:txBody>
      </p:sp>
      <p:sp>
        <p:nvSpPr>
          <p:cNvPr id="4" name="Slide Number Placeholder 3"/>
          <p:cNvSpPr>
            <a:spLocks noGrp="1"/>
          </p:cNvSpPr>
          <p:nvPr>
            <p:ph type="sldNum" sz="quarter" idx="10"/>
          </p:nvPr>
        </p:nvSpPr>
        <p:spPr/>
        <p:txBody>
          <a:bodyPr/>
          <a:lstStyle/>
          <a:p>
            <a:fld id="{8033FCAB-CE29-2349-BB15-EC5603987863}" type="slidenum">
              <a:rPr lang="en-US" smtClean="0"/>
              <a:t>35</a:t>
            </a:fld>
            <a:endParaRPr lang="en-US"/>
          </a:p>
        </p:txBody>
      </p:sp>
    </p:spTree>
    <p:extLst>
      <p:ext uri="{BB962C8B-B14F-4D97-AF65-F5344CB8AC3E}">
        <p14:creationId xmlns:p14="http://schemas.microsoft.com/office/powerpoint/2010/main" val="4249714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TAMBEM OCORRE EM MS</a:t>
            </a:r>
          </a:p>
        </p:txBody>
      </p:sp>
      <p:sp>
        <p:nvSpPr>
          <p:cNvPr id="4" name="Slide Number Placeholder 3"/>
          <p:cNvSpPr>
            <a:spLocks noGrp="1"/>
          </p:cNvSpPr>
          <p:nvPr>
            <p:ph type="sldNum" sz="quarter" idx="10"/>
          </p:nvPr>
        </p:nvSpPr>
        <p:spPr/>
        <p:txBody>
          <a:bodyPr/>
          <a:lstStyle/>
          <a:p>
            <a:fld id="{8033FCAB-CE29-2349-BB15-EC5603987863}" type="slidenum">
              <a:rPr lang="en-US" smtClean="0"/>
              <a:t>36</a:t>
            </a:fld>
            <a:endParaRPr lang="en-US"/>
          </a:p>
        </p:txBody>
      </p:sp>
    </p:spTree>
    <p:extLst>
      <p:ext uri="{BB962C8B-B14F-4D97-AF65-F5344CB8AC3E}">
        <p14:creationId xmlns:p14="http://schemas.microsoft.com/office/powerpoint/2010/main" val="1978883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RX COM FRATURA E LUXAÇÃO DA MAO E COTOVELO</a:t>
            </a:r>
          </a:p>
        </p:txBody>
      </p:sp>
      <p:sp>
        <p:nvSpPr>
          <p:cNvPr id="4" name="Slide Number Placeholder 3"/>
          <p:cNvSpPr>
            <a:spLocks noGrp="1"/>
          </p:cNvSpPr>
          <p:nvPr>
            <p:ph type="sldNum" sz="quarter" idx="10"/>
          </p:nvPr>
        </p:nvSpPr>
        <p:spPr/>
        <p:txBody>
          <a:bodyPr/>
          <a:lstStyle/>
          <a:p>
            <a:fld id="{8033FCAB-CE29-2349-BB15-EC5603987863}" type="slidenum">
              <a:rPr lang="en-US" smtClean="0"/>
              <a:t>38</a:t>
            </a:fld>
            <a:endParaRPr lang="en-US"/>
          </a:p>
        </p:txBody>
      </p:sp>
    </p:spTree>
    <p:extLst>
      <p:ext uri="{BB962C8B-B14F-4D97-AF65-F5344CB8AC3E}">
        <p14:creationId xmlns:p14="http://schemas.microsoft.com/office/powerpoint/2010/main" val="4276365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EXEMPLO DE LIBERAÇÃO NO ANTEBRAÇO E MAO</a:t>
            </a:r>
          </a:p>
        </p:txBody>
      </p:sp>
      <p:sp>
        <p:nvSpPr>
          <p:cNvPr id="4" name="Slide Number Placeholder 3"/>
          <p:cNvSpPr>
            <a:spLocks noGrp="1"/>
          </p:cNvSpPr>
          <p:nvPr>
            <p:ph type="sldNum" sz="quarter" idx="10"/>
          </p:nvPr>
        </p:nvSpPr>
        <p:spPr/>
        <p:txBody>
          <a:bodyPr/>
          <a:lstStyle/>
          <a:p>
            <a:fld id="{8033FCAB-CE29-2349-BB15-EC5603987863}" type="slidenum">
              <a:rPr lang="en-US" smtClean="0"/>
              <a:t>40</a:t>
            </a:fld>
            <a:endParaRPr lang="en-US"/>
          </a:p>
        </p:txBody>
      </p:sp>
    </p:spTree>
    <p:extLst>
      <p:ext uri="{BB962C8B-B14F-4D97-AF65-F5344CB8AC3E}">
        <p14:creationId xmlns:p14="http://schemas.microsoft.com/office/powerpoint/2010/main" val="3916371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12:04) -----</a:t>
            </a:r>
          </a:p>
          <a:p>
            <a:r>
              <a:rPr lang="en-US"/>
              <a:t>ATE OS RETINACULOS POIS AS ESTRUTURAS FICAM NATURALMENTE COM UMA PRESSÃO MAIOR NESTES LOCAIS APESAR DE NAO TER VENTRE MUSCULAR DEVE SER LIBERADO</a:t>
            </a:r>
          </a:p>
        </p:txBody>
      </p:sp>
      <p:sp>
        <p:nvSpPr>
          <p:cNvPr id="4" name="Slide Number Placeholder 3"/>
          <p:cNvSpPr>
            <a:spLocks noGrp="1"/>
          </p:cNvSpPr>
          <p:nvPr>
            <p:ph type="sldNum" sz="quarter" idx="10"/>
          </p:nvPr>
        </p:nvSpPr>
        <p:spPr/>
        <p:txBody>
          <a:bodyPr/>
          <a:lstStyle/>
          <a:p>
            <a:fld id="{8033FCAB-CE29-2349-BB15-EC5603987863}" type="slidenum">
              <a:rPr lang="en-US" smtClean="0"/>
              <a:t>41</a:t>
            </a:fld>
            <a:endParaRPr lang="en-US"/>
          </a:p>
        </p:txBody>
      </p:sp>
    </p:spTree>
    <p:extLst>
      <p:ext uri="{BB962C8B-B14F-4D97-AF65-F5344CB8AC3E}">
        <p14:creationId xmlns:p14="http://schemas.microsoft.com/office/powerpoint/2010/main" val="199510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POS FIXAÇAO</a:t>
            </a:r>
          </a:p>
        </p:txBody>
      </p:sp>
      <p:sp>
        <p:nvSpPr>
          <p:cNvPr id="4" name="Slide Number Placeholder 3"/>
          <p:cNvSpPr>
            <a:spLocks noGrp="1"/>
          </p:cNvSpPr>
          <p:nvPr>
            <p:ph type="sldNum" sz="quarter" idx="10"/>
          </p:nvPr>
        </p:nvSpPr>
        <p:spPr/>
        <p:txBody>
          <a:bodyPr/>
          <a:lstStyle/>
          <a:p>
            <a:fld id="{8033FCAB-CE29-2349-BB15-EC5603987863}" type="slidenum">
              <a:rPr lang="en-US" smtClean="0"/>
              <a:t>42</a:t>
            </a:fld>
            <a:endParaRPr lang="en-US"/>
          </a:p>
        </p:txBody>
      </p:sp>
    </p:spTree>
    <p:extLst>
      <p:ext uri="{BB962C8B-B14F-4D97-AF65-F5344CB8AC3E}">
        <p14:creationId xmlns:p14="http://schemas.microsoft.com/office/powerpoint/2010/main" val="235949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NOS CURATIVOS SEQUENCIAS A TENTATIVA DE APROXIMAÇÃO</a:t>
            </a:r>
          </a:p>
        </p:txBody>
      </p:sp>
      <p:sp>
        <p:nvSpPr>
          <p:cNvPr id="4" name="Slide Number Placeholder 3"/>
          <p:cNvSpPr>
            <a:spLocks noGrp="1"/>
          </p:cNvSpPr>
          <p:nvPr>
            <p:ph type="sldNum" sz="quarter" idx="10"/>
          </p:nvPr>
        </p:nvSpPr>
        <p:spPr/>
        <p:txBody>
          <a:bodyPr/>
          <a:lstStyle/>
          <a:p>
            <a:fld id="{8033FCAB-CE29-2349-BB15-EC5603987863}" type="slidenum">
              <a:rPr lang="en-US" smtClean="0"/>
              <a:t>44</a:t>
            </a:fld>
            <a:endParaRPr lang="en-US"/>
          </a:p>
        </p:txBody>
      </p:sp>
    </p:spTree>
    <p:extLst>
      <p:ext uri="{BB962C8B-B14F-4D97-AF65-F5344CB8AC3E}">
        <p14:creationId xmlns:p14="http://schemas.microsoft.com/office/powerpoint/2010/main" val="30037109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ESTE OUTRO CASO FOI CONDUZIDO POR ALUNOS DO SEXTO ANO, APOS UMA AULA DE COMPARTIMENTO</a:t>
            </a:r>
          </a:p>
        </p:txBody>
      </p:sp>
      <p:sp>
        <p:nvSpPr>
          <p:cNvPr id="4" name="Slide Number Placeholder 3"/>
          <p:cNvSpPr>
            <a:spLocks noGrp="1"/>
          </p:cNvSpPr>
          <p:nvPr>
            <p:ph type="sldNum" sz="quarter" idx="10"/>
          </p:nvPr>
        </p:nvSpPr>
        <p:spPr/>
        <p:txBody>
          <a:bodyPr/>
          <a:lstStyle/>
          <a:p>
            <a:fld id="{8033FCAB-CE29-2349-BB15-EC5603987863}" type="slidenum">
              <a:rPr lang="en-US" smtClean="0"/>
              <a:t>45</a:t>
            </a:fld>
            <a:endParaRPr lang="en-US"/>
          </a:p>
        </p:txBody>
      </p:sp>
    </p:spTree>
    <p:extLst>
      <p:ext uri="{BB962C8B-B14F-4D97-AF65-F5344CB8AC3E}">
        <p14:creationId xmlns:p14="http://schemas.microsoft.com/office/powerpoint/2010/main" val="2414729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OLHA O QUANTO ESTAVA HERNIADO APOS LIBERAÇÃO</a:t>
            </a:r>
          </a:p>
        </p:txBody>
      </p:sp>
      <p:sp>
        <p:nvSpPr>
          <p:cNvPr id="4" name="Slide Number Placeholder 3"/>
          <p:cNvSpPr>
            <a:spLocks noGrp="1"/>
          </p:cNvSpPr>
          <p:nvPr>
            <p:ph type="sldNum" sz="quarter" idx="10"/>
          </p:nvPr>
        </p:nvSpPr>
        <p:spPr/>
        <p:txBody>
          <a:bodyPr/>
          <a:lstStyle/>
          <a:p>
            <a:fld id="{8033FCAB-CE29-2349-BB15-EC5603987863}" type="slidenum">
              <a:rPr lang="en-US" smtClean="0"/>
              <a:t>46</a:t>
            </a:fld>
            <a:endParaRPr lang="en-US"/>
          </a:p>
        </p:txBody>
      </p:sp>
    </p:spTree>
    <p:extLst>
      <p:ext uri="{BB962C8B-B14F-4D97-AF65-F5344CB8AC3E}">
        <p14:creationId xmlns:p14="http://schemas.microsoft.com/office/powerpoint/2010/main" val="4095495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11:25) -----</a:t>
            </a:r>
          </a:p>
          <a:p>
            <a:r>
              <a:rPr lang="en-US"/>
              <a:t>NAO E A INTENÇÃO, MAS PRA ESCLARECER ESTE CASO APENAS ESTA E UMA FRATURA DE ALTA ENERGIA. FATO QUE ME ALERTA PARA TRAUMA GRAVE.</a:t>
            </a:r>
          </a:p>
          <a:p>
            <a:r>
              <a:rPr lang="en-US"/>
              <a:t>DESTA FORMA… PROXIMO SLIDE</a:t>
            </a:r>
          </a:p>
        </p:txBody>
      </p:sp>
      <p:sp>
        <p:nvSpPr>
          <p:cNvPr id="4" name="Slide Number Placeholder 3"/>
          <p:cNvSpPr>
            <a:spLocks noGrp="1"/>
          </p:cNvSpPr>
          <p:nvPr>
            <p:ph type="sldNum" sz="quarter" idx="10"/>
          </p:nvPr>
        </p:nvSpPr>
        <p:spPr/>
        <p:txBody>
          <a:bodyPr/>
          <a:lstStyle/>
          <a:p>
            <a:fld id="{8033FCAB-CE29-2349-BB15-EC5603987863}" type="slidenum">
              <a:rPr lang="en-US" smtClean="0"/>
              <a:t>5</a:t>
            </a:fld>
            <a:endParaRPr lang="en-US"/>
          </a:p>
        </p:txBody>
      </p:sp>
    </p:spTree>
    <p:extLst>
      <p:ext uri="{BB962C8B-B14F-4D97-AF65-F5344CB8AC3E}">
        <p14:creationId xmlns:p14="http://schemas.microsoft.com/office/powerpoint/2010/main" val="39893073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ESTE OUTRO CASO FOI CONDUZIDO POR ALUNOS DO SEXTO ANO, APOS UMA AULA DE COMPARTIMENTO</a:t>
            </a:r>
          </a:p>
        </p:txBody>
      </p:sp>
      <p:sp>
        <p:nvSpPr>
          <p:cNvPr id="4" name="Slide Number Placeholder 3"/>
          <p:cNvSpPr>
            <a:spLocks noGrp="1"/>
          </p:cNvSpPr>
          <p:nvPr>
            <p:ph type="sldNum" sz="quarter" idx="10"/>
          </p:nvPr>
        </p:nvSpPr>
        <p:spPr/>
        <p:txBody>
          <a:bodyPr/>
          <a:lstStyle/>
          <a:p>
            <a:fld id="{8033FCAB-CE29-2349-BB15-EC5603987863}" type="slidenum">
              <a:rPr lang="en-US" smtClean="0"/>
              <a:t>47</a:t>
            </a:fld>
            <a:endParaRPr lang="en-US"/>
          </a:p>
        </p:txBody>
      </p:sp>
    </p:spTree>
    <p:extLst>
      <p:ext uri="{BB962C8B-B14F-4D97-AF65-F5344CB8AC3E}">
        <p14:creationId xmlns:p14="http://schemas.microsoft.com/office/powerpoint/2010/main" val="24147299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FORA ESTA IMAGEM APRESENTAVA DOR DOR E DOR.</a:t>
            </a:r>
          </a:p>
          <a:p>
            <a:r>
              <a:rPr lang="en-US"/>
              <a:t>ENTAO PEDIMOS UMA RADIOGRAFIA...</a:t>
            </a:r>
          </a:p>
        </p:txBody>
      </p:sp>
      <p:sp>
        <p:nvSpPr>
          <p:cNvPr id="4" name="Slide Number Placeholder 3"/>
          <p:cNvSpPr>
            <a:spLocks noGrp="1"/>
          </p:cNvSpPr>
          <p:nvPr>
            <p:ph type="sldNum" sz="quarter" idx="10"/>
          </p:nvPr>
        </p:nvSpPr>
        <p:spPr/>
        <p:txBody>
          <a:bodyPr/>
          <a:lstStyle/>
          <a:p>
            <a:fld id="{8033FCAB-CE29-2349-BB15-EC5603987863}" type="slidenum">
              <a:rPr lang="en-US" smtClean="0"/>
              <a:t>48</a:t>
            </a:fld>
            <a:endParaRPr lang="en-US"/>
          </a:p>
        </p:txBody>
      </p:sp>
    </p:spTree>
    <p:extLst>
      <p:ext uri="{BB962C8B-B14F-4D97-AF65-F5344CB8AC3E}">
        <p14:creationId xmlns:p14="http://schemas.microsoft.com/office/powerpoint/2010/main" val="30341244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SEM FRATURA. E AGORA.?</a:t>
            </a:r>
          </a:p>
          <a:p>
            <a:r>
              <a:rPr lang="en-US"/>
              <a:t>COMO JA DISSE NA DUVIDA...</a:t>
            </a:r>
          </a:p>
        </p:txBody>
      </p:sp>
      <p:sp>
        <p:nvSpPr>
          <p:cNvPr id="4" name="Slide Number Placeholder 3"/>
          <p:cNvSpPr>
            <a:spLocks noGrp="1"/>
          </p:cNvSpPr>
          <p:nvPr>
            <p:ph type="sldNum" sz="quarter" idx="10"/>
          </p:nvPr>
        </p:nvSpPr>
        <p:spPr/>
        <p:txBody>
          <a:bodyPr/>
          <a:lstStyle/>
          <a:p>
            <a:fld id="{8033FCAB-CE29-2349-BB15-EC5603987863}" type="slidenum">
              <a:rPr lang="en-US" smtClean="0"/>
              <a:t>49</a:t>
            </a:fld>
            <a:endParaRPr lang="en-US"/>
          </a:p>
        </p:txBody>
      </p:sp>
    </p:spTree>
    <p:extLst>
      <p:ext uri="{BB962C8B-B14F-4D97-AF65-F5344CB8AC3E}">
        <p14:creationId xmlns:p14="http://schemas.microsoft.com/office/powerpoint/2010/main" val="3775723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12:08) -----</a:t>
            </a:r>
          </a:p>
          <a:p>
            <a:r>
              <a:rPr lang="en-US"/>
              <a:t>OLHA O QUANTO ESTAVA HERNIADO APOS LIBERAÇÃO</a:t>
            </a:r>
          </a:p>
        </p:txBody>
      </p:sp>
      <p:sp>
        <p:nvSpPr>
          <p:cNvPr id="4" name="Slide Number Placeholder 3"/>
          <p:cNvSpPr>
            <a:spLocks noGrp="1"/>
          </p:cNvSpPr>
          <p:nvPr>
            <p:ph type="sldNum" sz="quarter" idx="10"/>
          </p:nvPr>
        </p:nvSpPr>
        <p:spPr/>
        <p:txBody>
          <a:bodyPr/>
          <a:lstStyle/>
          <a:p>
            <a:fld id="{8033FCAB-CE29-2349-BB15-EC5603987863}" type="slidenum">
              <a:rPr lang="en-US" smtClean="0"/>
              <a:t>50</a:t>
            </a:fld>
            <a:endParaRPr lang="en-US"/>
          </a:p>
        </p:txBody>
      </p:sp>
    </p:spTree>
    <p:extLst>
      <p:ext uri="{BB962C8B-B14F-4D97-AF65-F5344CB8AC3E}">
        <p14:creationId xmlns:p14="http://schemas.microsoft.com/office/powerpoint/2010/main" val="4095495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0B1ABF0-8DD9-6347-8947-27D135D92249}" type="slidenum">
              <a:rPr lang="en-US" sz="1200">
                <a:solidFill>
                  <a:prstClr val="black"/>
                </a:solidFill>
              </a:rPr>
              <a:pPr/>
              <a:t>51</a:t>
            </a:fld>
            <a:endParaRPr lang="en-US" sz="1200">
              <a:solidFill>
                <a:prstClr val="black"/>
              </a:solidFill>
            </a:endParaRPr>
          </a:p>
        </p:txBody>
      </p:sp>
      <p:sp>
        <p:nvSpPr>
          <p:cNvPr id="95235" name="Rectangle 2"/>
          <p:cNvSpPr>
            <a:spLocks noGrp="1" noRot="1" noChangeAspect="1" noChangeArrowheads="1"/>
          </p:cNvSpPr>
          <p:nvPr>
            <p:ph type="sldImg"/>
          </p:nvPr>
        </p:nvSpPr>
        <p:spPr>
          <a:solidFill>
            <a:srgbClr val="FFFFFF"/>
          </a:solidFill>
          <a:ln/>
        </p:spPr>
      </p:sp>
      <p:sp>
        <p:nvSpPr>
          <p:cNvPr id="952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classical management of an acute compartment</a:t>
            </a:r>
          </a:p>
          <a:p>
            <a:pPr eaLnBrk="1" hangingPunct="1"/>
            <a:r>
              <a:rPr lang="en-US">
                <a:ea typeface="ＭＳ Ｐゴシック" charset="0"/>
                <a:cs typeface="ＭＳ Ｐゴシック" charset="0"/>
              </a:rPr>
              <a:t>syndrome has recently been reviewed. an immediate fasciotomy</a:t>
            </a:r>
          </a:p>
          <a:p>
            <a:pPr eaLnBrk="1" hangingPunct="1"/>
            <a:r>
              <a:rPr lang="en-US">
                <a:ea typeface="ＭＳ Ｐゴシック" charset="0"/>
                <a:cs typeface="ＭＳ Ｐゴシック" charset="0"/>
              </a:rPr>
              <a:t>is performed in order to achieve decompression, thereby improving both local and distal blood supply. However, there are dangers to this treatment as compartment syndrome usually follows a closed injury. By creating an open wound, profuse bleeding may occur, aggravating coagulopathy and complicating dialysis for myoglobinuric acute renal failure. Life- or limb-threatening sepsis is a real risk. Dead, crushed muscle bleeds abundantly, is deceptively normal in appearance, and can only be differentiated from healthy muscle by its lack of contractility on electrical stimulation. Excision of necrotic muscle is inevitably</a:t>
            </a:r>
          </a:p>
          <a:p>
            <a:pPr eaLnBrk="1" hangingPunct="1"/>
            <a:r>
              <a:rPr lang="en-US">
                <a:ea typeface="ＭＳ Ｐゴシック" charset="0"/>
                <a:cs typeface="ＭＳ Ｐゴシック" charset="0"/>
              </a:rPr>
              <a:t>incomplete and must be repeated, often several times, under general anaesthesia. If many fasciotomies have been performed in an earthquake disaster zone the queue of patients</a:t>
            </a:r>
          </a:p>
          <a:p>
            <a:pPr eaLnBrk="1" hangingPunct="1"/>
            <a:r>
              <a:rPr lang="en-US">
                <a:ea typeface="ＭＳ Ｐゴシック" charset="0"/>
                <a:cs typeface="ＭＳ Ｐゴシック" charset="0"/>
              </a:rPr>
              <a:t>requiring further excision compete for scarce operating theatre time and present a logistic problem. Acute muscle crush compartment syndrome differs from other forms of</a:t>
            </a:r>
          </a:p>
          <a:p>
            <a:pPr eaLnBrk="1" hangingPunct="1"/>
            <a:r>
              <a:rPr lang="en-US">
                <a:ea typeface="ＭＳ Ｐゴシック" charset="0"/>
                <a:cs typeface="ＭＳ Ｐゴシック" charset="0"/>
              </a:rPr>
              <a:t>compartment syndrome, in which at-risk muscle can be saved by fasciotomy because in acute muscle crush compartment syndrome the muscle is already dead. Worldwide</a:t>
            </a:r>
          </a:p>
          <a:p>
            <a:pPr eaLnBrk="1" hangingPunct="1"/>
            <a:r>
              <a:rPr lang="en-US">
                <a:ea typeface="ＭＳ Ｐゴシック" charset="0"/>
                <a:cs typeface="ＭＳ Ｐゴシック" charset="0"/>
              </a:rPr>
              <a:t>experience has shown that the theoretical benefits of a fasciotomy in these circumstances are far outweighed by its hazards. We first reported this following our experience in</a:t>
            </a:r>
          </a:p>
          <a:p>
            <a:pPr eaLnBrk="1" hangingPunct="1"/>
            <a:r>
              <a:rPr lang="en-US">
                <a:ea typeface="ＭＳ Ｐゴシック" charset="0"/>
                <a:cs typeface="ＭＳ Ｐゴシック" charset="0"/>
              </a:rPr>
              <a:t>1982.</a:t>
            </a:r>
          </a:p>
          <a:p>
            <a:pPr eaLnBrk="1" hangingPunct="1"/>
            <a:endParaRPr lang="en-US">
              <a:ea typeface="ＭＳ Ｐゴシック" charset="0"/>
              <a:cs typeface="ＭＳ Ｐゴシック" charset="0"/>
            </a:endParaRPr>
          </a:p>
          <a:p>
            <a:pPr eaLnBrk="1" hangingPunct="1"/>
            <a:endParaRPr lang="en-US">
              <a:latin typeface="Times New Roman" charset="0"/>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 Meeting Notes (21/09/13 12:08) -----</a:t>
            </a:r>
          </a:p>
          <a:p>
            <a:pPr eaLnBrk="1" hangingPunct="1"/>
            <a:r>
              <a:rPr lang="en-US">
                <a:ea typeface="ＭＳ Ｐゴシック" charset="0"/>
                <a:cs typeface="ＭＳ Ｐゴシック" charset="0"/>
              </a:rPr>
              <a:t>PRA RESUMIR.. PENSAR SEMPRE EM CASOS DE ALTA ENERGIA</a:t>
            </a:r>
          </a:p>
          <a:p>
            <a:pPr eaLnBrk="1" hangingPunct="1"/>
            <a:r>
              <a:rPr lang="en-US">
                <a:ea typeface="ＭＳ Ｐゴシック" charset="0"/>
                <a:cs typeface="ＭＳ Ｐゴシック" charset="0"/>
              </a:rPr>
              <a:t>IMPORTANTE AINDA CHAMAR ATENÇÃO QUE MESMO EM FRATURAS EXPOSTAS</a:t>
            </a:r>
          </a:p>
          <a:p>
            <a:pPr eaLnBrk="1" hangingPunct="1"/>
            <a:r>
              <a:rPr lang="en-US">
                <a:ea typeface="ＭＳ Ｐゴシック" charset="0"/>
                <a:cs typeface="ＭＳ Ｐゴシック" charset="0"/>
              </a:rPr>
              <a:t>OUTRAS CAUSAS COMO ACIDENTE OFIDICO</a:t>
            </a:r>
          </a:p>
          <a:p>
            <a:pPr eaLnBrk="1" hangingPunct="1"/>
            <a:r>
              <a:rPr lang="en-US">
                <a:ea typeface="ＭＳ Ｐゴシック" charset="0"/>
                <a:cs typeface="ＭＳ Ｐゴシック" charset="0"/>
              </a:rPr>
              <a:t>QUEIMADOS </a:t>
            </a:r>
          </a:p>
          <a:p>
            <a:pPr eaLnBrk="1" hangingPunct="1"/>
            <a:r>
              <a:rPr lang="en-US">
                <a:ea typeface="ＭＳ Ｐゴシック" charset="0"/>
                <a:cs typeface="ＭＳ Ｐゴシック" charset="0"/>
              </a:rPr>
              <a:t>E POLITRAUMA</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(21/09/13 11:25) -----</a:t>
            </a:r>
          </a:p>
          <a:p>
            <a:r>
              <a:rPr lang="en-US"/>
              <a:t>COM OS DOIS JUNTOS. FECHAMOS O DIAGNOSTICO?</a:t>
            </a:r>
          </a:p>
          <a:p>
            <a:r>
              <a:rPr lang="en-US"/>
              <a:t>SIM. TODOS CONCORDAM? UMA FRATURA DE ALTA ENERGIA E LESÃO DE PARTES MOLES. MAS AQUI TEM QUE ENTRAR O CONCEITO DA AULA… PROXIMO SLIDE</a:t>
            </a:r>
          </a:p>
        </p:txBody>
      </p:sp>
      <p:sp>
        <p:nvSpPr>
          <p:cNvPr id="4" name="Slide Number Placeholder 3"/>
          <p:cNvSpPr>
            <a:spLocks noGrp="1"/>
          </p:cNvSpPr>
          <p:nvPr>
            <p:ph type="sldNum" sz="quarter" idx="10"/>
          </p:nvPr>
        </p:nvSpPr>
        <p:spPr/>
        <p:txBody>
          <a:bodyPr/>
          <a:lstStyle/>
          <a:p>
            <a:fld id="{8033FCAB-CE29-2349-BB15-EC5603987863}" type="slidenum">
              <a:rPr lang="en-US" smtClean="0"/>
              <a:t>6</a:t>
            </a:fld>
            <a:endParaRPr lang="en-US"/>
          </a:p>
        </p:txBody>
      </p:sp>
    </p:spTree>
    <p:extLst>
      <p:ext uri="{BB962C8B-B14F-4D97-AF65-F5344CB8AC3E}">
        <p14:creationId xmlns:p14="http://schemas.microsoft.com/office/powerpoint/2010/main" val="3295343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96FED76-7F9B-1040-99CC-51C822FFD319}" type="slidenum">
              <a:rPr lang="en-US" sz="1200"/>
              <a:pPr/>
              <a:t>7</a:t>
            </a:fld>
            <a:endParaRPr lang="en-US" sz="1200"/>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11:25) -----</a:t>
            </a:r>
          </a:p>
          <a:p>
            <a:pPr eaLnBrk="1" hangingPunct="1"/>
            <a:r>
              <a:rPr lang="es-ES_tradnl">
                <a:ea typeface="ＭＳ Ｐゴシック" charset="0"/>
                <a:cs typeface="ＭＳ Ｐゴシック" charset="0"/>
              </a:rPr>
              <a:t>O QUE E COMPARTIMENTO?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79D4F08-3BFB-764D-BCC9-21EF49CF8A02}" type="slidenum">
              <a:rPr lang="en-US" sz="1200"/>
              <a:pPr/>
              <a:t>8</a:t>
            </a:fld>
            <a:endParaRPr lang="en-US" sz="1200"/>
          </a:p>
        </p:txBody>
      </p:sp>
      <p:sp>
        <p:nvSpPr>
          <p:cNvPr id="54275" name="Rectangle 2"/>
          <p:cNvSpPr>
            <a:spLocks noGrp="1" noRot="1" noChangeAspect="1" noChangeArrowheads="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11:25) -----</a:t>
            </a:r>
          </a:p>
          <a:p>
            <a:pPr eaLnBrk="1" hangingPunct="1"/>
            <a:r>
              <a:rPr lang="es-ES_tradnl">
                <a:ea typeface="ＭＳ Ｐゴシック" charset="0"/>
                <a:cs typeface="ＭＳ Ｐゴシック" charset="0"/>
              </a:rPr>
              <a:t>COMO IDENTIFICAR?</a:t>
            </a:r>
          </a:p>
          <a:p>
            <a:pPr eaLnBrk="1" hangingPunct="1"/>
            <a:r>
              <a:rPr lang="es-ES_tradnl">
                <a:ea typeface="ＭＳ Ｐゴシック" charset="0"/>
                <a:cs typeface="ＭＳ Ｐゴシック" charset="0"/>
              </a:rPr>
              <a:t>INICIALMENTE TEREMOS APENAS ESTES CRITERIOS QUE SÃO:….</a:t>
            </a:r>
          </a:p>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TODOS INESPECIFICOS</a:t>
            </a:r>
          </a:p>
          <a:p>
            <a:pPr eaLnBrk="1" hangingPunct="1"/>
            <a:r>
              <a:rPr lang="es-ES_tradnl">
                <a:ea typeface="ＭＳ Ｐゴシック" charset="0"/>
                <a:cs typeface="ＭＳ Ｐゴシック" charset="0"/>
              </a:rPr>
              <a:t>MAS TEMOS TB OUTROS QUE SÃO MAIS ESPECIFICOS… PROXIMO</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4A90AE-4FDE-B847-AF1F-C04F6DDAB2A5}" type="slidenum">
              <a:rPr lang="en-US" sz="1200"/>
              <a:pPr/>
              <a:t>9</a:t>
            </a:fld>
            <a:endParaRPr lang="en-US" sz="1200"/>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11:25) -----</a:t>
            </a:r>
          </a:p>
          <a:p>
            <a:pPr eaLnBrk="1" hangingPunct="1"/>
            <a:r>
              <a:rPr lang="es-ES_tradnl">
                <a:ea typeface="ＭＳ Ｐゴシック" charset="0"/>
                <a:cs typeface="ＭＳ Ｐゴシック" charset="0"/>
              </a:rPr>
              <a:t>DOR PARESTESIA PALIDEZ DIMINUIÇÃO DE PULSO OU AUSENCIA E PARALISIA</a:t>
            </a: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MAS QUERO RESSALTAR SE ESTES ESTIVEREM PRESENTES A SINDROME JA ESTA INSTALADA E PROVAVELMENTE AS CONSEQUENCIAS PODEM SER IRREVERSIVEIS. POR EXEMPLO O PULSO, QUANDO ESTA AUSENTE E PORQUE A PRESSÃO DO COMPARTIMENTO JA VENCEU A PRESSÃO INTRAVASCULAR DAS ARTERIAS MAIORES, MAS NESTA FASE OS CAPILARES E AS PERFURANTES, PORTANTO OS TECIDOS ESTAO SEM IRRIGAÇAO A UM LONGO PERIODO. OU SEJA ESTAMOS ATRASADOS. ASSIM PREFIRO QUE VOCES NUNCA IDENTIFIQUEM TODOS ESTES SINTOMAS E SIM APENAS…. PROXIMO</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484A90AE-4FDE-B847-AF1F-C04F6DDAB2A5}" type="slidenum">
              <a:rPr lang="en-US" sz="1200"/>
              <a:pPr/>
              <a:t>10</a:t>
            </a:fld>
            <a:endParaRPr lang="en-US" sz="1200"/>
          </a:p>
        </p:txBody>
      </p:sp>
      <p:sp>
        <p:nvSpPr>
          <p:cNvPr id="56323" name="Rectangle 2"/>
          <p:cNvSpPr>
            <a:spLocks noGrp="1" noRot="1" noChangeAspect="1" noChangeArrowheads="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s-ES_tradnl">
              <a:ea typeface="ＭＳ Ｐゴシック" charset="0"/>
              <a:cs typeface="ＭＳ Ｐゴシック" charset="0"/>
            </a:endParaRPr>
          </a:p>
          <a:p>
            <a:pPr eaLnBrk="1" hangingPunct="1"/>
            <a:r>
              <a:rPr lang="es-ES_tradnl">
                <a:ea typeface="ＭＳ Ｐゴシック" charset="0"/>
                <a:cs typeface="ＭＳ Ｐゴシック" charset="0"/>
              </a:rPr>
              <a:t>----- Meeting Notes (21/09/13 11:52) -----</a:t>
            </a:r>
          </a:p>
          <a:p>
            <a:pPr eaLnBrk="1" hangingPunct="1"/>
            <a:r>
              <a:rPr lang="es-ES_tradnl">
                <a:ea typeface="ＭＳ Ｐゴシック" charset="0"/>
                <a:cs typeface="ＭＳ Ｐゴシック" charset="0"/>
              </a:rPr>
              <a:t>DOR DOR, ANALGESIA E CONTINUA DOR, GELO E CONTINUA DOR, ELEVAÇÃO DO MEMBRO E PIORA DOR, DOR. DESTA FORMA CONCLUIMOS QUE O DIAGNOSTICO E …. PROXIMO</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FDB726-98BD-B64F-BB41-0D8969D112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6771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A8D68A-7584-2544-8D5E-DF40E2A9F2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838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FC9ED3-5EA3-7B4C-A218-D376606FE6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2401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FDB726-98BD-B64F-BB41-0D8969D112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6950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D5105D-4990-0946-B95A-180CBE528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986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C35DDB-779F-8D4D-95F5-623451EBCF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06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11E030-0611-6C4E-8A42-88B694B97E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80504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158CDA-9842-ED4B-86BC-FB141979CF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19570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C1B615-66C5-EC4F-A62D-FACB12C480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480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8DCDDA3-51BC-6547-8028-03907C5F3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2940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FDFDDD-3FBF-674D-9A65-618FA81B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652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D5105D-4990-0946-B95A-180CBE528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175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F7766D-DB16-4C48-8D63-54510884D8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3573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A8D68A-7584-2544-8D5E-DF40E2A9F2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738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FC9ED3-5EA3-7B4C-A218-D376606FE6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187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FDB726-98BD-B64F-BB41-0D8969D112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2359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D5105D-4990-0946-B95A-180CBE528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0147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C35DDB-779F-8D4D-95F5-623451EBCF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8204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11E030-0611-6C4E-8A42-88B694B97E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23497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158CDA-9842-ED4B-86BC-FB141979CF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225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C1B615-66C5-EC4F-A62D-FACB12C480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3468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8DCDDA3-51BC-6547-8028-03907C5F3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911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C35DDB-779F-8D4D-95F5-623451EBCF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3500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FDFDDD-3FBF-674D-9A65-618FA81B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5428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F7766D-DB16-4C48-8D63-54510884D8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4939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A8D68A-7584-2544-8D5E-DF40E2A9F2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455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FC9ED3-5EA3-7B4C-A218-D376606FE6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6792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600200" y="152400"/>
            <a:ext cx="7391400" cy="1447800"/>
          </a:xfrm>
        </p:spPr>
        <p:txBody>
          <a:bodyPr/>
          <a:lstStyle/>
          <a:p>
            <a:r>
              <a:rPr lang="x-none" smtClean="0"/>
              <a:t>Click to edit Master title style</a:t>
            </a:r>
            <a:endParaRPr lang="en-US"/>
          </a:p>
        </p:txBody>
      </p:sp>
      <p:sp>
        <p:nvSpPr>
          <p:cNvPr id="3" name="Content Placeholder 2"/>
          <p:cNvSpPr>
            <a:spLocks noGrp="1"/>
          </p:cNvSpPr>
          <p:nvPr>
            <p:ph sz="quarter" idx="1"/>
          </p:nvPr>
        </p:nvSpPr>
        <p:spPr>
          <a:xfrm>
            <a:off x="1600200" y="1752600"/>
            <a:ext cx="35814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quarter" idx="2"/>
          </p:nvPr>
        </p:nvSpPr>
        <p:spPr>
          <a:xfrm>
            <a:off x="5334000" y="1752600"/>
            <a:ext cx="35814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Content Placeholder 4"/>
          <p:cNvSpPr>
            <a:spLocks noGrp="1"/>
          </p:cNvSpPr>
          <p:nvPr>
            <p:ph sz="quarter" idx="3"/>
          </p:nvPr>
        </p:nvSpPr>
        <p:spPr>
          <a:xfrm>
            <a:off x="1600200" y="4191000"/>
            <a:ext cx="35814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Content Placeholder 5"/>
          <p:cNvSpPr>
            <a:spLocks noGrp="1"/>
          </p:cNvSpPr>
          <p:nvPr>
            <p:ph sz="quarter" idx="4"/>
          </p:nvPr>
        </p:nvSpPr>
        <p:spPr>
          <a:xfrm>
            <a:off x="5334000" y="4191000"/>
            <a:ext cx="3581400" cy="22860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Tree>
    <p:extLst>
      <p:ext uri="{BB962C8B-B14F-4D97-AF65-F5344CB8AC3E}">
        <p14:creationId xmlns:p14="http://schemas.microsoft.com/office/powerpoint/2010/main" val="15619223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7FDB726-98BD-B64F-BB41-0D8969D112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3765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DD5105D-4990-0946-B95A-180CBE5287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4297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C35DDB-779F-8D4D-95F5-623451EBCF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6155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11E030-0611-6C4E-8A42-88B694B97E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3367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158CDA-9842-ED4B-86BC-FB141979CF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0041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711E030-0611-6C4E-8A42-88B694B97EB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3464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C1B615-66C5-EC4F-A62D-FACB12C480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741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8DCDDA3-51BC-6547-8028-03907C5F3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526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FDFDDD-3FBF-674D-9A65-618FA81B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3672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F7766D-DB16-4C48-8D63-54510884D8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5963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A8D68A-7584-2544-8D5E-DF40E2A9F2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69171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FC9ED3-5EA3-7B4C-A218-D376606FE69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4246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32018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843316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896587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018591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5158CDA-9842-ED4B-86BC-FB141979CF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80726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latin typeface="Calibri"/>
            </a:endParaRPr>
          </a:p>
        </p:txBody>
      </p:sp>
      <p:sp>
        <p:nvSpPr>
          <p:cNvPr id="9" name="Espaço Reservado para Número de Slide 8"/>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428512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latin typeface="Calibri"/>
            </a:endParaRPr>
          </a:p>
        </p:txBody>
      </p:sp>
      <p:sp>
        <p:nvSpPr>
          <p:cNvPr id="5" name="Espaço Reservado para Número de Slide 4"/>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9435962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latin typeface="Calibri"/>
            </a:endParaRPr>
          </a:p>
        </p:txBody>
      </p:sp>
      <p:sp>
        <p:nvSpPr>
          <p:cNvPr id="4" name="Espaço Reservado para Número de Slide 3"/>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6072065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940634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latin typeface="Calibri"/>
            </a:endParaRPr>
          </a:p>
        </p:txBody>
      </p:sp>
      <p:sp>
        <p:nvSpPr>
          <p:cNvPr id="7" name="Espaço Reservado para Número de Slide 6"/>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1848532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37049661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12E8A9A-D30F-4A6E-A9DD-77152DE4C0F9}" type="datetimeFigureOut">
              <a:rPr lang="pt-BR" smtClean="0">
                <a:solidFill>
                  <a:prstClr val="black">
                    <a:tint val="75000"/>
                  </a:prstClr>
                </a:solidFill>
                <a:latin typeface="Calibri"/>
              </a:rPr>
              <a:pPr/>
              <a:t>15/06/15</a:t>
            </a:fld>
            <a:endParaRPr lang="pt-BR">
              <a:solidFill>
                <a:prstClr val="black">
                  <a:tint val="75000"/>
                </a:prstClr>
              </a:solidFill>
              <a:latin typeface="Calibri"/>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latin typeface="Calibri"/>
            </a:endParaRPr>
          </a:p>
        </p:txBody>
      </p:sp>
      <p:sp>
        <p:nvSpPr>
          <p:cNvPr id="6" name="Espaço Reservado para Número de Slide 5"/>
          <p:cNvSpPr>
            <a:spLocks noGrp="1"/>
          </p:cNvSpPr>
          <p:nvPr>
            <p:ph type="sldNum" sz="quarter" idx="12"/>
          </p:nvPr>
        </p:nvSpPr>
        <p:spPr/>
        <p:txBody>
          <a:bodyPr/>
          <a:lstStyle/>
          <a:p>
            <a:fld id="{8ABDB692-69BE-485D-9C9C-AC84391F9F7B}" type="slidenum">
              <a:rPr lang="pt-BR" smtClean="0">
                <a:solidFill>
                  <a:prstClr val="black">
                    <a:tint val="75000"/>
                  </a:prstClr>
                </a:solidFill>
                <a:latin typeface="Calibri"/>
              </a:rPr>
              <a:pPr/>
              <a:t>‹#›</a:t>
            </a:fld>
            <a:endParaRPr lang="pt-BR">
              <a:solidFill>
                <a:prstClr val="black">
                  <a:tint val="75000"/>
                </a:prstClr>
              </a:solidFill>
              <a:latin typeface="Calibri"/>
            </a:endParaRPr>
          </a:p>
        </p:txBody>
      </p:sp>
    </p:spTree>
    <p:extLst>
      <p:ext uri="{BB962C8B-B14F-4D97-AF65-F5344CB8AC3E}">
        <p14:creationId xmlns:p14="http://schemas.microsoft.com/office/powerpoint/2010/main" val="29644390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s-ES_trad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x-none" smtClean="0"/>
              <a:t>Click to edit Master subtitle style</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97FDB726-98BD-B64F-BB41-0D8969D11250}"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49874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DD5105D-4990-0946-B95A-180CBE52873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06618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s-ES_trad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C35DDB-779F-8D4D-95F5-623451EBCF69}"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17976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CC1B615-66C5-EC4F-A62D-FACB12C480E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47818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8711E030-0611-6C4E-8A42-88B694B97EBD}"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46715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s-ES_trad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95158CDA-9842-ED4B-86BC-FB141979CFD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660554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FCC1B615-66C5-EC4F-A62D-FACB12C480E7}"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21893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28DCDDA3-51BC-6547-8028-03907C5F36B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63154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B8FDFDDD-3FBF-674D-9A65-618FA81B31EB}"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193318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3F7766D-DB16-4C48-8D63-54510884D8C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016604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s-ES_tradnl"/>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EBA8D68A-7584-2544-8D5E-DF40E2A9F28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976492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x-none" smtClean="0"/>
              <a:t>Click to edit Master title style</a:t>
            </a:r>
            <a:endParaRPr lang="es-ES_trad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57FC9ED3-5EA3-7B4C-A218-D376606FE693}"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25743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28DCDDA3-51BC-6547-8028-03907C5F36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07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s-ES_trad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s-ES_trad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FDFDDD-3FBF-674D-9A65-618FA81B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862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s-ES_trad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3F7766D-DB16-4C48-8D63-54510884D8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20796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a:lvl1pPr>
          </a:lstStyle>
          <a:p>
            <a:pPr defTabSz="914400" eaLnBrk="0" fontAlgn="base" hangingPunct="0">
              <a:spcBef>
                <a:spcPct val="0"/>
              </a:spcBef>
              <a:spcAft>
                <a:spcPct val="0"/>
              </a:spcAft>
            </a:pPr>
            <a:fld id="{3F5A5E0E-BE28-3F41-835E-D9177AD3BB2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0333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
        <a:defRPr sz="2400" b="1">
          <a:solidFill>
            <a:schemeClr val="tx1"/>
          </a:solidFill>
          <a:latin typeface="+mn-lt"/>
          <a:ea typeface="+mn-ea"/>
        </a:defRPr>
      </a:lvl3pPr>
      <a:lvl4pPr marL="1600200" indent="-228600" algn="l" rtl="0" eaLnBrk="0" fontAlgn="base" hangingPunct="0">
        <a:spcBef>
          <a:spcPct val="20000"/>
        </a:spcBef>
        <a:spcAft>
          <a:spcPct val="0"/>
        </a:spcAft>
        <a:buChar char="–"/>
        <a:defRPr sz="2000" b="1">
          <a:solidFill>
            <a:schemeClr val="tx1"/>
          </a:solidFill>
          <a:latin typeface="+mn-lt"/>
          <a:ea typeface="+mn-ea"/>
        </a:defRPr>
      </a:lvl4pPr>
      <a:lvl5pPr marL="2057400" indent="-228600" algn="l" rtl="0" eaLnBrk="0" fontAlgn="base" hangingPunct="0">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a:lvl1pPr>
          </a:lstStyle>
          <a:p>
            <a:pPr defTabSz="914400" eaLnBrk="0" fontAlgn="base" hangingPunct="0">
              <a:spcBef>
                <a:spcPct val="0"/>
              </a:spcBef>
              <a:spcAft>
                <a:spcPct val="0"/>
              </a:spcAft>
            </a:pPr>
            <a:fld id="{3F5A5E0E-BE28-3F41-835E-D9177AD3BB2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81268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
        <a:defRPr sz="2400" b="1">
          <a:solidFill>
            <a:schemeClr val="tx1"/>
          </a:solidFill>
          <a:latin typeface="+mn-lt"/>
          <a:ea typeface="+mn-ea"/>
        </a:defRPr>
      </a:lvl3pPr>
      <a:lvl4pPr marL="1600200" indent="-228600" algn="l" rtl="0" eaLnBrk="0" fontAlgn="base" hangingPunct="0">
        <a:spcBef>
          <a:spcPct val="20000"/>
        </a:spcBef>
        <a:spcAft>
          <a:spcPct val="0"/>
        </a:spcAft>
        <a:buChar char="–"/>
        <a:defRPr sz="2000" b="1">
          <a:solidFill>
            <a:schemeClr val="tx1"/>
          </a:solidFill>
          <a:latin typeface="+mn-lt"/>
          <a:ea typeface="+mn-ea"/>
        </a:defRPr>
      </a:lvl4pPr>
      <a:lvl5pPr marL="2057400" indent="-228600" algn="l" rtl="0" eaLnBrk="0" fontAlgn="base" hangingPunct="0">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a:lvl1pPr>
          </a:lstStyle>
          <a:p>
            <a:pPr defTabSz="914400" eaLnBrk="0" fontAlgn="base" hangingPunct="0">
              <a:spcBef>
                <a:spcPct val="0"/>
              </a:spcBef>
              <a:spcAft>
                <a:spcPct val="0"/>
              </a:spcAft>
            </a:pPr>
            <a:fld id="{3F5A5E0E-BE28-3F41-835E-D9177AD3BB2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8617709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0" r:id="rId12"/>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
        <a:defRPr sz="2400" b="1">
          <a:solidFill>
            <a:schemeClr val="tx1"/>
          </a:solidFill>
          <a:latin typeface="+mn-lt"/>
          <a:ea typeface="+mn-ea"/>
        </a:defRPr>
      </a:lvl3pPr>
      <a:lvl4pPr marL="1600200" indent="-228600" algn="l" rtl="0" eaLnBrk="0" fontAlgn="base" hangingPunct="0">
        <a:spcBef>
          <a:spcPct val="20000"/>
        </a:spcBef>
        <a:spcAft>
          <a:spcPct val="0"/>
        </a:spcAft>
        <a:buChar char="–"/>
        <a:defRPr sz="2000" b="1">
          <a:solidFill>
            <a:schemeClr val="tx1"/>
          </a:solidFill>
          <a:latin typeface="+mn-lt"/>
          <a:ea typeface="+mn-ea"/>
        </a:defRPr>
      </a:lvl4pPr>
      <a:lvl5pPr marL="2057400" indent="-228600" algn="l" rtl="0" eaLnBrk="0" fontAlgn="base" hangingPunct="0">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a:lvl1pPr>
          </a:lstStyle>
          <a:p>
            <a:pPr defTabSz="914400" eaLnBrk="0" fontAlgn="base" hangingPunct="0">
              <a:spcBef>
                <a:spcPct val="0"/>
              </a:spcBef>
              <a:spcAft>
                <a:spcPct val="0"/>
              </a:spcAft>
            </a:pPr>
            <a:fld id="{3F5A5E0E-BE28-3F41-835E-D9177AD3BB2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958765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
        <a:defRPr sz="2400" b="1">
          <a:solidFill>
            <a:schemeClr val="tx1"/>
          </a:solidFill>
          <a:latin typeface="+mn-lt"/>
          <a:ea typeface="+mn-ea"/>
        </a:defRPr>
      </a:lvl3pPr>
      <a:lvl4pPr marL="1600200" indent="-228600" algn="l" rtl="0" eaLnBrk="0" fontAlgn="base" hangingPunct="0">
        <a:spcBef>
          <a:spcPct val="20000"/>
        </a:spcBef>
        <a:spcAft>
          <a:spcPct val="0"/>
        </a:spcAft>
        <a:buChar char="–"/>
        <a:defRPr sz="2000" b="1">
          <a:solidFill>
            <a:schemeClr val="tx1"/>
          </a:solidFill>
          <a:latin typeface="+mn-lt"/>
          <a:ea typeface="+mn-ea"/>
        </a:defRPr>
      </a:lvl4pPr>
      <a:lvl5pPr marL="2057400" indent="-228600" algn="l" rtl="0" eaLnBrk="0" fontAlgn="base" hangingPunct="0">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12E8A9A-D30F-4A6E-A9DD-77152DE4C0F9}" type="datetimeFigureOut">
              <a:rPr lang="pt-BR" smtClean="0">
                <a:solidFill>
                  <a:prstClr val="black">
                    <a:tint val="75000"/>
                  </a:prstClr>
                </a:solidFill>
                <a:latin typeface="Calibri"/>
              </a:rPr>
              <a:pPr defTabSz="914400"/>
              <a:t>15/06/15</a:t>
            </a:fld>
            <a:endParaRPr lang="pt-BR">
              <a:solidFill>
                <a:prstClr val="black">
                  <a:tint val="75000"/>
                </a:prstClr>
              </a:solidFill>
              <a:latin typeface="Calibri"/>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pt-BR">
              <a:solidFill>
                <a:prstClr val="black">
                  <a:tint val="75000"/>
                </a:prstClr>
              </a:solidFill>
              <a:latin typeface="Calibri"/>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ABDB692-69BE-485D-9C9C-AC84391F9F7B}" type="slidenum">
              <a:rPr lang="pt-BR" smtClean="0">
                <a:solidFill>
                  <a:prstClr val="black">
                    <a:tint val="75000"/>
                  </a:prstClr>
                </a:solidFill>
                <a:latin typeface="Calibri"/>
              </a:rPr>
              <a:pPr defTabSz="914400"/>
              <a:t>‹#›</a:t>
            </a:fld>
            <a:endParaRPr lang="pt-BR">
              <a:solidFill>
                <a:prstClr val="black">
                  <a:tint val="75000"/>
                </a:prstClr>
              </a:solidFill>
              <a:latin typeface="Calibri"/>
            </a:endParaRPr>
          </a:p>
        </p:txBody>
      </p:sp>
    </p:spTree>
    <p:extLst>
      <p:ext uri="{BB962C8B-B14F-4D97-AF65-F5344CB8AC3E}">
        <p14:creationId xmlns:p14="http://schemas.microsoft.com/office/powerpoint/2010/main" val="295372383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a:lvl1pPr>
          </a:lstStyle>
          <a:p>
            <a:pPr defTabSz="914400" eaLnBrk="0" fontAlgn="base" hangingPunct="0">
              <a:spcBef>
                <a:spcPct val="0"/>
              </a:spcBef>
              <a:spcAft>
                <a:spcPct val="0"/>
              </a:spcAft>
            </a:pPr>
            <a:fld id="{3F5A5E0E-BE28-3F41-835E-D9177AD3BB2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1209876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mn-ea"/>
        </a:defRPr>
      </a:lvl2pPr>
      <a:lvl3pPr marL="1143000" indent="-228600" algn="l" rtl="0" eaLnBrk="0" fontAlgn="base" hangingPunct="0">
        <a:spcBef>
          <a:spcPct val="20000"/>
        </a:spcBef>
        <a:spcAft>
          <a:spcPct val="0"/>
        </a:spcAft>
        <a:buChar char="•"/>
        <a:defRPr sz="2400" b="1">
          <a:solidFill>
            <a:schemeClr val="tx1"/>
          </a:solidFill>
          <a:latin typeface="+mn-lt"/>
          <a:ea typeface="+mn-ea"/>
        </a:defRPr>
      </a:lvl3pPr>
      <a:lvl4pPr marL="1600200" indent="-228600" algn="l" rtl="0" eaLnBrk="0" fontAlgn="base" hangingPunct="0">
        <a:spcBef>
          <a:spcPct val="20000"/>
        </a:spcBef>
        <a:spcAft>
          <a:spcPct val="0"/>
        </a:spcAft>
        <a:buChar char="–"/>
        <a:defRPr sz="2000" b="1">
          <a:solidFill>
            <a:schemeClr val="tx1"/>
          </a:solidFill>
          <a:latin typeface="+mn-lt"/>
          <a:ea typeface="+mn-ea"/>
        </a:defRPr>
      </a:lvl4pPr>
      <a:lvl5pPr marL="2057400" indent="-228600" algn="l" rtl="0" eaLnBrk="0" fontAlgn="base" hangingPunct="0">
        <a:spcBef>
          <a:spcPct val="20000"/>
        </a:spcBef>
        <a:spcAft>
          <a:spcPct val="0"/>
        </a:spcAft>
        <a:buChar char="»"/>
        <a:defRPr sz="2000" b="1">
          <a:solidFill>
            <a:schemeClr val="tx1"/>
          </a:solidFill>
          <a:latin typeface="+mn-lt"/>
          <a:ea typeface="+mn-ea"/>
        </a:defRPr>
      </a:lvl5pPr>
      <a:lvl6pPr marL="2514600" indent="-228600" algn="l" rtl="0" fontAlgn="base">
        <a:spcBef>
          <a:spcPct val="20000"/>
        </a:spcBef>
        <a:spcAft>
          <a:spcPct val="0"/>
        </a:spcAft>
        <a:buChar char="»"/>
        <a:defRPr sz="2000" b="1">
          <a:solidFill>
            <a:schemeClr val="tx1"/>
          </a:solidFill>
          <a:latin typeface="+mn-lt"/>
          <a:ea typeface="+mn-ea"/>
        </a:defRPr>
      </a:lvl6pPr>
      <a:lvl7pPr marL="2971800" indent="-228600" algn="l" rtl="0" fontAlgn="base">
        <a:spcBef>
          <a:spcPct val="20000"/>
        </a:spcBef>
        <a:spcAft>
          <a:spcPct val="0"/>
        </a:spcAft>
        <a:buChar char="»"/>
        <a:defRPr sz="2000" b="1">
          <a:solidFill>
            <a:schemeClr val="tx1"/>
          </a:solidFill>
          <a:latin typeface="+mn-lt"/>
          <a:ea typeface="+mn-ea"/>
        </a:defRPr>
      </a:lvl7pPr>
      <a:lvl8pPr marL="3429000" indent="-228600" algn="l" rtl="0" fontAlgn="base">
        <a:spcBef>
          <a:spcPct val="20000"/>
        </a:spcBef>
        <a:spcAft>
          <a:spcPct val="0"/>
        </a:spcAft>
        <a:buChar char="»"/>
        <a:defRPr sz="2000" b="1">
          <a:solidFill>
            <a:schemeClr val="tx1"/>
          </a:solidFill>
          <a:latin typeface="+mn-lt"/>
          <a:ea typeface="+mn-ea"/>
        </a:defRPr>
      </a:lvl8pPr>
      <a:lvl9pPr marL="3886200" indent="-228600" algn="l" rtl="0" fontAlgn="base">
        <a:spcBef>
          <a:spcPct val="20000"/>
        </a:spcBef>
        <a:spcAft>
          <a:spcPct val="0"/>
        </a:spcAft>
        <a:buChar char="»"/>
        <a:defRPr sz="20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image" Target="../media/image6.jpeg"/><Relationship Id="rId7" Type="http://schemas.openxmlformats.org/officeDocument/2006/relationships/image" Target="../media/image2.jpeg"/><Relationship Id="rId8" Type="http://schemas.openxmlformats.org/officeDocument/2006/relationships/image" Target="../media/image3.jpeg"/><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2.bin"/><Relationship Id="rId5" Type="http://schemas.openxmlformats.org/officeDocument/2006/relationships/image" Target="../media/image7.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41.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1" Type="http://schemas.openxmlformats.org/officeDocument/2006/relationships/slideLayout" Target="../slideLayouts/slideLayout34.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26.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47.xml"/><Relationship Id="rId2"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33.jpeg"/><Relationship Id="rId3" Type="http://schemas.openxmlformats.org/officeDocument/2006/relationships/image" Target="../media/image3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4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5.xml"/><Relationship Id="rId3"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4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image" Target="../media/image40.jpeg"/><Relationship Id="rId3"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png"/><Relationship Id="rId5" Type="http://schemas.openxmlformats.org/officeDocument/2006/relationships/image" Target="../media/image44.jpeg"/><Relationship Id="rId1" Type="http://schemas.openxmlformats.org/officeDocument/2006/relationships/slideLayout" Target="../slideLayouts/slideLayout47.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JPG"/><Relationship Id="rId6" Type="http://schemas.openxmlformats.org/officeDocument/2006/relationships/image" Target="../media/image48.JPG"/><Relationship Id="rId1" Type="http://schemas.openxmlformats.org/officeDocument/2006/relationships/slideLayout" Target="../slideLayouts/slideLayout47.xml"/><Relationship Id="rId2"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1.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47.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1" Type="http://schemas.openxmlformats.org/officeDocument/2006/relationships/slideLayout" Target="../slideLayouts/slideLayout47.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35478"/>
            <a:ext cx="7772400" cy="1470025"/>
          </a:xfrm>
        </p:spPr>
        <p:txBody>
          <a:bodyPr/>
          <a:lstStyle/>
          <a:p>
            <a:r>
              <a:rPr lang="pt-BR" sz="4000" dirty="0" err="1" smtClean="0">
                <a:solidFill>
                  <a:srgbClr val="1F497D"/>
                </a:solidFill>
              </a:rPr>
              <a:t>Sindrome</a:t>
            </a:r>
            <a:r>
              <a:rPr lang="pt-BR" sz="4000" dirty="0" smtClean="0">
                <a:solidFill>
                  <a:srgbClr val="1F497D"/>
                </a:solidFill>
              </a:rPr>
              <a:t> de Compartimento</a:t>
            </a:r>
            <a:endParaRPr lang="pt-BR" sz="4000" dirty="0">
              <a:solidFill>
                <a:srgbClr val="1F497D"/>
              </a:solidFill>
            </a:endParaRPr>
          </a:p>
        </p:txBody>
      </p:sp>
      <p:sp>
        <p:nvSpPr>
          <p:cNvPr id="3" name="Subtitle 2"/>
          <p:cNvSpPr>
            <a:spLocks noGrp="1"/>
          </p:cNvSpPr>
          <p:nvPr>
            <p:ph type="subTitle" idx="1"/>
          </p:nvPr>
        </p:nvSpPr>
        <p:spPr>
          <a:xfrm>
            <a:off x="1371600" y="3958350"/>
            <a:ext cx="6400800" cy="1752600"/>
          </a:xfrm>
        </p:spPr>
        <p:txBody>
          <a:bodyPr/>
          <a:lstStyle/>
          <a:p>
            <a:r>
              <a:rPr lang="pt-BR" sz="2800" dirty="0" smtClean="0">
                <a:solidFill>
                  <a:srgbClr val="1F497D"/>
                </a:solidFill>
                <a:latin typeface="Times New Roman"/>
                <a:cs typeface="Times New Roman"/>
              </a:rPr>
              <a:t>Ricardo Tavares</a:t>
            </a:r>
            <a:endParaRPr lang="pt-BR" sz="2800" dirty="0">
              <a:solidFill>
                <a:srgbClr val="1F497D"/>
              </a:solidFill>
              <a:latin typeface="Times New Roman"/>
              <a:cs typeface="Times New Roman"/>
            </a:endParaRPr>
          </a:p>
        </p:txBody>
      </p:sp>
      <p:pic>
        <p:nvPicPr>
          <p:cNvPr id="4" name="Picture 3" descr="curso.png"/>
          <p:cNvPicPr>
            <a:picLocks noChangeAspect="1"/>
          </p:cNvPicPr>
          <p:nvPr/>
        </p:nvPicPr>
        <p:blipFill rotWithShape="1">
          <a:blip r:embed="rId2">
            <a:extLst>
              <a:ext uri="{28A0092B-C50C-407E-A947-70E740481C1C}">
                <a14:useLocalDpi xmlns:a14="http://schemas.microsoft.com/office/drawing/2010/main" val="0"/>
              </a:ext>
            </a:extLst>
          </a:blip>
          <a:srcRect t="13750"/>
          <a:stretch/>
        </p:blipFill>
        <p:spPr>
          <a:xfrm>
            <a:off x="0" y="-14423"/>
            <a:ext cx="9160956" cy="2279987"/>
          </a:xfrm>
          <a:prstGeom prst="rect">
            <a:avLst/>
          </a:prstGeom>
        </p:spPr>
      </p:pic>
      <p:cxnSp>
        <p:nvCxnSpPr>
          <p:cNvPr id="6" name="Straight Connector 5"/>
          <p:cNvCxnSpPr/>
          <p:nvPr/>
        </p:nvCxnSpPr>
        <p:spPr>
          <a:xfrm>
            <a:off x="685800" y="3831333"/>
            <a:ext cx="7772400" cy="0"/>
          </a:xfrm>
          <a:prstGeom prst="line">
            <a:avLst/>
          </a:prstGeom>
          <a:ln>
            <a:solidFill>
              <a:srgbClr val="4F81B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264713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5 Ps</a:t>
            </a:r>
          </a:p>
        </p:txBody>
      </p:sp>
      <p:sp>
        <p:nvSpPr>
          <p:cNvPr id="55299" name="Rectangle 6"/>
          <p:cNvSpPr>
            <a:spLocks noChangeArrowheads="1"/>
          </p:cNvSpPr>
          <p:nvPr/>
        </p:nvSpPr>
        <p:spPr bwMode="auto">
          <a:xfrm>
            <a:off x="1905000" y="1524000"/>
            <a:ext cx="5410200" cy="448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buFont typeface="Times" charset="0"/>
              <a:buChar char="•"/>
            </a:pPr>
            <a:r>
              <a:rPr lang="en-US" sz="4800" b="1" dirty="0"/>
              <a:t> </a:t>
            </a:r>
            <a:r>
              <a:rPr lang="en-US" sz="4800" b="1" dirty="0">
                <a:solidFill>
                  <a:srgbClr val="00542F"/>
                </a:solidFill>
              </a:rPr>
              <a:t>P</a:t>
            </a:r>
            <a:r>
              <a:rPr lang="en-US" sz="4800" b="1" dirty="0"/>
              <a:t>ain</a:t>
            </a:r>
          </a:p>
          <a:p>
            <a:pPr>
              <a:lnSpc>
                <a:spcPct val="120000"/>
              </a:lnSpc>
              <a:buFont typeface="Times" charset="0"/>
              <a:buChar char="•"/>
            </a:pPr>
            <a:r>
              <a:rPr lang="en-US" sz="4800" b="1" dirty="0"/>
              <a:t> </a:t>
            </a:r>
            <a:r>
              <a:rPr lang="en-US" sz="4800" b="1" dirty="0">
                <a:solidFill>
                  <a:srgbClr val="00542F"/>
                </a:solidFill>
              </a:rPr>
              <a:t>P</a:t>
            </a:r>
            <a:r>
              <a:rPr lang="en-US" sz="4800" b="1" dirty="0"/>
              <a:t>ain</a:t>
            </a:r>
          </a:p>
          <a:p>
            <a:pPr>
              <a:lnSpc>
                <a:spcPct val="120000"/>
              </a:lnSpc>
              <a:buFont typeface="Times" charset="0"/>
              <a:buChar char="•"/>
            </a:pPr>
            <a:r>
              <a:rPr lang="en-US" sz="4800" b="1" dirty="0"/>
              <a:t> </a:t>
            </a:r>
            <a:r>
              <a:rPr lang="en-US" sz="4800" b="1" dirty="0">
                <a:solidFill>
                  <a:srgbClr val="00542F"/>
                </a:solidFill>
              </a:rPr>
              <a:t>P</a:t>
            </a:r>
            <a:r>
              <a:rPr lang="en-US" sz="4800" b="1" dirty="0"/>
              <a:t>ain</a:t>
            </a:r>
          </a:p>
          <a:p>
            <a:pPr>
              <a:lnSpc>
                <a:spcPct val="120000"/>
              </a:lnSpc>
              <a:buFont typeface="Times" charset="0"/>
              <a:buChar char="•"/>
            </a:pPr>
            <a:r>
              <a:rPr lang="en-US" sz="4800" b="1" dirty="0"/>
              <a:t> </a:t>
            </a:r>
            <a:r>
              <a:rPr lang="en-US" sz="4800" b="1" dirty="0">
                <a:solidFill>
                  <a:srgbClr val="00542F"/>
                </a:solidFill>
              </a:rPr>
              <a:t>P</a:t>
            </a:r>
            <a:r>
              <a:rPr lang="en-US" sz="4800" b="1" dirty="0"/>
              <a:t>ain</a:t>
            </a:r>
          </a:p>
          <a:p>
            <a:pPr>
              <a:lnSpc>
                <a:spcPct val="120000"/>
              </a:lnSpc>
              <a:buFont typeface="Times" charset="0"/>
              <a:buChar char="•"/>
            </a:pPr>
            <a:r>
              <a:rPr lang="en-US" sz="4800" b="1" dirty="0"/>
              <a:t> </a:t>
            </a:r>
            <a:r>
              <a:rPr lang="en-US" sz="4800" b="1" dirty="0">
                <a:solidFill>
                  <a:srgbClr val="00542F"/>
                </a:solidFill>
              </a:rPr>
              <a:t>P</a:t>
            </a:r>
            <a:r>
              <a:rPr lang="en-US" sz="4800" b="1" dirty="0"/>
              <a:t>ain</a:t>
            </a:r>
          </a:p>
        </p:txBody>
      </p:sp>
    </p:spTree>
    <p:extLst>
      <p:ext uri="{BB962C8B-B14F-4D97-AF65-F5344CB8AC3E}">
        <p14:creationId xmlns:p14="http://schemas.microsoft.com/office/powerpoint/2010/main" val="5568185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2954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Diagn</a:t>
            </a:r>
            <a:r>
              <a:rPr lang="en-US" altLang="ja-JP" sz="8000">
                <a:solidFill>
                  <a:schemeClr val="bg1"/>
                </a:solidFill>
                <a:latin typeface="Arial" charset="0"/>
                <a:ea typeface="ＭＳ Ｐゴシック" charset="0"/>
                <a:cs typeface="ＭＳ Ｐゴシック" charset="0"/>
              </a:rPr>
              <a:t>óstico</a:t>
            </a:r>
            <a:endParaRPr lang="en-US" sz="8000">
              <a:solidFill>
                <a:schemeClr val="bg1"/>
              </a:solidFill>
              <a:latin typeface="Arial" charset="0"/>
              <a:ea typeface="ＭＳ Ｐゴシック" charset="0"/>
              <a:cs typeface="ＭＳ Ｐゴシック" charset="0"/>
            </a:endParaRPr>
          </a:p>
        </p:txBody>
      </p:sp>
      <p:sp>
        <p:nvSpPr>
          <p:cNvPr id="59395" name="Rectangle 3"/>
          <p:cNvSpPr>
            <a:spLocks noChangeArrowheads="1"/>
          </p:cNvSpPr>
          <p:nvPr/>
        </p:nvSpPr>
        <p:spPr bwMode="auto">
          <a:xfrm>
            <a:off x="0" y="838200"/>
            <a:ext cx="914400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80000"/>
              </a:lnSpc>
              <a:buFont typeface="Times" charset="0"/>
              <a:buNone/>
            </a:pPr>
            <a:r>
              <a:rPr lang="en-US" sz="14200" b="1"/>
              <a:t>Cl</a:t>
            </a:r>
            <a:r>
              <a:rPr lang="en-US" altLang="ja-JP" sz="14200" b="1"/>
              <a:t>ínico</a:t>
            </a:r>
            <a:endParaRPr lang="en-US" sz="14200" b="1"/>
          </a:p>
        </p:txBody>
      </p:sp>
    </p:spTree>
    <p:extLst>
      <p:ext uri="{BB962C8B-B14F-4D97-AF65-F5344CB8AC3E}">
        <p14:creationId xmlns:p14="http://schemas.microsoft.com/office/powerpoint/2010/main" val="9150133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295400"/>
          </a:xfrm>
          <a:solidFill>
            <a:schemeClr val="tx1"/>
          </a:solidFill>
          <a:ln w="76200">
            <a:solidFill>
              <a:srgbClr val="00542F"/>
            </a:solidFill>
            <a:miter lim="800000"/>
            <a:headEnd/>
            <a:tailEnd/>
          </a:ln>
        </p:spPr>
        <p:txBody>
          <a:bodyPr/>
          <a:lstStyle/>
          <a:p>
            <a:pPr eaLnBrk="1" hangingPunct="1">
              <a:lnSpc>
                <a:spcPct val="90000"/>
              </a:lnSpc>
            </a:pPr>
            <a:r>
              <a:rPr lang="en-US" sz="8000" dirty="0" err="1">
                <a:solidFill>
                  <a:schemeClr val="bg1"/>
                </a:solidFill>
                <a:latin typeface="Arial" charset="0"/>
                <a:ea typeface="ＭＳ Ｐゴシック" charset="0"/>
                <a:cs typeface="ＭＳ Ｐゴシック" charset="0"/>
              </a:rPr>
              <a:t>Diagn</a:t>
            </a:r>
            <a:r>
              <a:rPr lang="en-US" altLang="ja-JP" sz="8000" dirty="0" err="1">
                <a:solidFill>
                  <a:schemeClr val="bg1"/>
                </a:solidFill>
                <a:latin typeface="Arial" charset="0"/>
                <a:ea typeface="ＭＳ Ｐゴシック" charset="0"/>
                <a:cs typeface="ＭＳ Ｐゴシック" charset="0"/>
              </a:rPr>
              <a:t>óstico</a:t>
            </a:r>
            <a:endParaRPr lang="en-US" sz="8000" dirty="0">
              <a:solidFill>
                <a:schemeClr val="bg1"/>
              </a:solidFill>
              <a:latin typeface="Arial" charset="0"/>
              <a:ea typeface="ＭＳ Ｐゴシック" charset="0"/>
              <a:cs typeface="ＭＳ Ｐゴシック" charset="0"/>
            </a:endParaRPr>
          </a:p>
        </p:txBody>
      </p:sp>
      <p:sp>
        <p:nvSpPr>
          <p:cNvPr id="2" name="TextBox 1"/>
          <p:cNvSpPr txBox="1"/>
          <p:nvPr/>
        </p:nvSpPr>
        <p:spPr>
          <a:xfrm>
            <a:off x="1188327" y="2378364"/>
            <a:ext cx="6841687" cy="2123658"/>
          </a:xfrm>
          <a:prstGeom prst="rect">
            <a:avLst/>
          </a:prstGeom>
          <a:noFill/>
        </p:spPr>
        <p:txBody>
          <a:bodyPr wrap="none" rtlCol="0">
            <a:spAutoFit/>
          </a:bodyPr>
          <a:lstStyle/>
          <a:p>
            <a:r>
              <a:rPr lang="en-US" sz="4400" b="1" dirty="0" err="1" smtClean="0"/>
              <a:t>Paciente</a:t>
            </a:r>
            <a:r>
              <a:rPr lang="en-US" sz="4400" b="1" dirty="0" smtClean="0"/>
              <a:t> </a:t>
            </a:r>
            <a:r>
              <a:rPr lang="en-US" sz="4400" b="1" dirty="0" err="1" smtClean="0"/>
              <a:t>Inconsciente</a:t>
            </a:r>
            <a:r>
              <a:rPr lang="en-US" sz="4400" b="1" dirty="0" smtClean="0"/>
              <a:t>??</a:t>
            </a:r>
          </a:p>
          <a:p>
            <a:endParaRPr lang="en-US" sz="4400" b="1" dirty="0"/>
          </a:p>
          <a:p>
            <a:r>
              <a:rPr lang="en-US" sz="4400" b="1" dirty="0" err="1" smtClean="0"/>
              <a:t>Paciente</a:t>
            </a:r>
            <a:r>
              <a:rPr lang="en-US" sz="4400" b="1" dirty="0" smtClean="0"/>
              <a:t> </a:t>
            </a:r>
            <a:r>
              <a:rPr lang="en-US" sz="4400" b="1" dirty="0" err="1" smtClean="0"/>
              <a:t>Alcoolizado</a:t>
            </a:r>
            <a:r>
              <a:rPr lang="en-US" sz="4400" b="1" dirty="0" smtClean="0"/>
              <a:t>???</a:t>
            </a:r>
            <a:endParaRPr lang="en-US" sz="4400" b="1" dirty="0"/>
          </a:p>
        </p:txBody>
      </p:sp>
    </p:spTree>
    <p:extLst>
      <p:ext uri="{BB962C8B-B14F-4D97-AF65-F5344CB8AC3E}">
        <p14:creationId xmlns:p14="http://schemas.microsoft.com/office/powerpoint/2010/main" val="44642695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50800"/>
            <a:ext cx="8890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5"/>
          <p:cNvSpPr>
            <a:spLocks noChangeArrowheads="1"/>
          </p:cNvSpPr>
          <p:nvPr/>
        </p:nvSpPr>
        <p:spPr bwMode="auto">
          <a:xfrm>
            <a:off x="4648200" y="152400"/>
            <a:ext cx="4249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M</a:t>
            </a:r>
            <a:r>
              <a:rPr lang="en-US" altLang="ja-JP" b="1"/>
              <a:t>etodo de Whitesides, 1975</a:t>
            </a:r>
            <a:endParaRPr lang="en-US" b="1"/>
          </a:p>
        </p:txBody>
      </p:sp>
    </p:spTree>
    <p:extLst>
      <p:ext uri="{BB962C8B-B14F-4D97-AF65-F5344CB8AC3E}">
        <p14:creationId xmlns:p14="http://schemas.microsoft.com/office/powerpoint/2010/main" val="22686618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0" y="0"/>
            <a:ext cx="9144000" cy="1828800"/>
          </a:xfrm>
          <a:solidFill>
            <a:schemeClr val="tx1"/>
          </a:solidFill>
          <a:ln w="57150">
            <a:solidFill>
              <a:srgbClr val="00542F"/>
            </a:solidFill>
            <a:miter lim="800000"/>
            <a:headEnd/>
            <a:tailEnd/>
          </a:ln>
        </p:spPr>
        <p:txBody>
          <a:bodyPr/>
          <a:lstStyle/>
          <a:p>
            <a:pPr eaLnBrk="1" hangingPunct="1">
              <a:lnSpc>
                <a:spcPct val="140000"/>
              </a:lnSpc>
            </a:pPr>
            <a:r>
              <a:rPr lang="en-US" dirty="0" err="1" smtClean="0">
                <a:solidFill>
                  <a:schemeClr val="bg1"/>
                </a:solidFill>
                <a:latin typeface="Arial" charset="0"/>
                <a:ea typeface="ＭＳ Ｐゴシック" charset="0"/>
                <a:cs typeface="ＭＳ Ｐゴシック" charset="0"/>
              </a:rPr>
              <a:t>Que</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medida</a:t>
            </a:r>
            <a:r>
              <a:rPr lang="en-US" dirty="0" smtClean="0">
                <a:solidFill>
                  <a:schemeClr val="bg1"/>
                </a:solidFill>
                <a:latin typeface="Arial" charset="0"/>
                <a:ea typeface="ＭＳ Ｐゴシック" charset="0"/>
                <a:cs typeface="ＭＳ Ｐゴシック" charset="0"/>
              </a:rPr>
              <a:t> de </a:t>
            </a:r>
            <a:r>
              <a:rPr lang="en-US" dirty="0" err="1" smtClean="0">
                <a:solidFill>
                  <a:schemeClr val="bg1"/>
                </a:solidFill>
                <a:latin typeface="Arial" charset="0"/>
                <a:ea typeface="ＭＳ Ｐゴシック" charset="0"/>
                <a:cs typeface="ＭＳ Ｐゴシック" charset="0"/>
              </a:rPr>
              <a:t>pressão</a:t>
            </a:r>
            <a:r>
              <a:rPr lang="en-US" dirty="0" smtClean="0">
                <a:solidFill>
                  <a:schemeClr val="bg1"/>
                </a:solidFill>
                <a:latin typeface="Arial" charset="0"/>
                <a:ea typeface="ＭＳ Ｐゴシック" charset="0"/>
                <a:cs typeface="ＭＳ Ｐゴシック" charset="0"/>
              </a:rPr>
              <a:t> </a:t>
            </a:r>
            <a:r>
              <a:rPr lang="en-US" dirty="0" err="1" smtClean="0">
                <a:solidFill>
                  <a:schemeClr val="bg1"/>
                </a:solidFill>
                <a:latin typeface="Arial" charset="0"/>
                <a:ea typeface="ＭＳ Ｐゴシック" charset="0"/>
                <a:cs typeface="ＭＳ Ｐゴシック" charset="0"/>
              </a:rPr>
              <a:t>indica</a:t>
            </a:r>
            <a:r>
              <a:rPr lang="en-US" dirty="0" smtClean="0">
                <a:solidFill>
                  <a:schemeClr val="bg1"/>
                </a:solidFill>
                <a:latin typeface="Arial" charset="0"/>
                <a:ea typeface="ＭＳ Ｐゴシック" charset="0"/>
                <a:cs typeface="ＭＳ Ｐゴシック" charset="0"/>
              </a:rPr>
              <a:t> a fasciotomia?</a:t>
            </a:r>
            <a:endParaRPr lang="en-US" dirty="0">
              <a:solidFill>
                <a:schemeClr val="bg1"/>
              </a:solidFill>
              <a:latin typeface="Arial" charset="0"/>
              <a:ea typeface="ＭＳ Ｐゴシック" charset="0"/>
              <a:cs typeface="ＭＳ Ｐゴシック" charset="0"/>
            </a:endParaRPr>
          </a:p>
        </p:txBody>
      </p:sp>
      <p:sp>
        <p:nvSpPr>
          <p:cNvPr id="67587" name="Rectangle 5"/>
          <p:cNvSpPr>
            <a:spLocks noChangeArrowheads="1"/>
          </p:cNvSpPr>
          <p:nvPr/>
        </p:nvSpPr>
        <p:spPr bwMode="auto">
          <a:xfrm>
            <a:off x="304800" y="2514600"/>
            <a:ext cx="87455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pt-BR" sz="3200" b="1">
                <a:solidFill>
                  <a:srgbClr val="00542F"/>
                </a:solidFill>
                <a:latin typeface="Times New Roman" charset="0"/>
                <a:sym typeface="Symbol" charset="0"/>
              </a:rPr>
              <a:t>P (P compartimento - P diastolica ) &lt; 40 mmHg </a:t>
            </a:r>
            <a:endParaRPr lang="en-US" sz="3200" b="1">
              <a:solidFill>
                <a:srgbClr val="00542F"/>
              </a:solidFill>
              <a:latin typeface="Times New Roman" charset="0"/>
              <a:sym typeface="Symbol" charset="0"/>
            </a:endParaRPr>
          </a:p>
        </p:txBody>
      </p:sp>
      <p:sp>
        <p:nvSpPr>
          <p:cNvPr id="67588" name="Rectangle 7"/>
          <p:cNvSpPr>
            <a:spLocks noChangeArrowheads="1"/>
          </p:cNvSpPr>
          <p:nvPr/>
        </p:nvSpPr>
        <p:spPr bwMode="auto">
          <a:xfrm>
            <a:off x="76200" y="4368800"/>
            <a:ext cx="899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b="1" dirty="0" smtClean="0"/>
              <a:t>A </a:t>
            </a:r>
            <a:r>
              <a:rPr lang="en-US" sz="2800" b="1" dirty="0" err="1" smtClean="0"/>
              <a:t>medida</a:t>
            </a:r>
            <a:r>
              <a:rPr lang="en-US" sz="2800" b="1" dirty="0" smtClean="0"/>
              <a:t> da </a:t>
            </a:r>
            <a:r>
              <a:rPr lang="en-US" sz="2800" b="1" dirty="0" err="1" smtClean="0"/>
              <a:t>pressão</a:t>
            </a:r>
            <a:r>
              <a:rPr lang="en-US" sz="2800" b="1" dirty="0" smtClean="0"/>
              <a:t> </a:t>
            </a:r>
            <a:r>
              <a:rPr lang="en-US" altLang="ja-JP" sz="2800" b="1" dirty="0" err="1" smtClean="0"/>
              <a:t>diastólica</a:t>
            </a:r>
            <a:r>
              <a:rPr lang="en-US" altLang="ja-JP" sz="2800" b="1" dirty="0" smtClean="0"/>
              <a:t> </a:t>
            </a:r>
            <a:r>
              <a:rPr lang="en-US" altLang="ja-JP" sz="2800" b="1" dirty="0" err="1" smtClean="0"/>
              <a:t>é</a:t>
            </a:r>
            <a:r>
              <a:rPr lang="en-US" altLang="ja-JP" sz="2800" b="1" dirty="0" smtClean="0"/>
              <a:t> </a:t>
            </a:r>
            <a:r>
              <a:rPr lang="en-US" altLang="ja-JP" sz="2800" b="1" dirty="0" err="1" smtClean="0"/>
              <a:t>importante</a:t>
            </a:r>
            <a:r>
              <a:rPr lang="en-US" altLang="ja-JP" sz="2800" b="1" dirty="0" smtClean="0"/>
              <a:t> </a:t>
            </a:r>
            <a:r>
              <a:rPr lang="en-US" altLang="ja-JP" sz="2800" b="1" dirty="0"/>
              <a:t>!</a:t>
            </a:r>
            <a:endParaRPr lang="en-US" sz="2800" b="1" dirty="0"/>
          </a:p>
        </p:txBody>
      </p:sp>
    </p:spTree>
    <p:extLst>
      <p:ext uri="{BB962C8B-B14F-4D97-AF65-F5344CB8AC3E}">
        <p14:creationId xmlns:p14="http://schemas.microsoft.com/office/powerpoint/2010/main" val="12588531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algn="r" eaLnBrk="1" hangingPunct="1"/>
            <a:endParaRPr lang="en-US" sz="4800" dirty="0">
              <a:solidFill>
                <a:schemeClr val="bg1"/>
              </a:solidFill>
              <a:latin typeface="Arial" charset="0"/>
              <a:ea typeface="ＭＳ Ｐゴシック" charset="0"/>
              <a:cs typeface="ＭＳ Ｐゴシック" charset="0"/>
            </a:endParaRPr>
          </a:p>
        </p:txBody>
      </p:sp>
      <p:sp>
        <p:nvSpPr>
          <p:cNvPr id="8" name="TextBox 7"/>
          <p:cNvSpPr txBox="1"/>
          <p:nvPr/>
        </p:nvSpPr>
        <p:spPr>
          <a:xfrm>
            <a:off x="4846338" y="2509329"/>
            <a:ext cx="3262932" cy="707886"/>
          </a:xfrm>
          <a:prstGeom prst="rect">
            <a:avLst/>
          </a:prstGeom>
          <a:noFill/>
        </p:spPr>
        <p:txBody>
          <a:bodyPr wrap="none" rtlCol="0">
            <a:spAutoFit/>
          </a:bodyPr>
          <a:lstStyle/>
          <a:p>
            <a:r>
              <a:rPr lang="en-US" sz="4000" b="1" dirty="0" err="1" smtClean="0"/>
              <a:t>Tratamento</a:t>
            </a:r>
            <a:r>
              <a:rPr lang="en-US" sz="4000" b="1" dirty="0" smtClean="0"/>
              <a:t>?</a:t>
            </a:r>
            <a:endParaRPr lang="en-US" sz="4000" b="1" dirty="0"/>
          </a:p>
        </p:txBody>
      </p:sp>
      <p:pic>
        <p:nvPicPr>
          <p:cNvPr id="5" name="Picture 7" descr="FR EXP AM 76230 94 2"/>
          <p:cNvPicPr>
            <a:picLocks noChangeAspect="1" noChangeArrowheads="1"/>
          </p:cNvPicPr>
          <p:nvPr/>
        </p:nvPicPr>
        <p:blipFill>
          <a:blip r:embed="rId3">
            <a:extLst>
              <a:ext uri="{28A0092B-C50C-407E-A947-70E740481C1C}">
                <a14:useLocalDpi xmlns:a14="http://schemas.microsoft.com/office/drawing/2010/main" val="0"/>
              </a:ext>
            </a:extLst>
          </a:blip>
          <a:srcRect r="49287"/>
          <a:stretch>
            <a:fillRect/>
          </a:stretch>
        </p:blipFill>
        <p:spPr bwMode="auto">
          <a:xfrm>
            <a:off x="2078182" y="0"/>
            <a:ext cx="2078182" cy="69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R EXP AM 76230 94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747"/>
            <a:ext cx="2147456" cy="68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00747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295400"/>
          </a:xfrm>
          <a:solidFill>
            <a:schemeClr val="tx1"/>
          </a:solidFill>
          <a:ln w="76200">
            <a:solidFill>
              <a:srgbClr val="00542F"/>
            </a:solidFill>
            <a:miter lim="800000"/>
            <a:headEnd/>
            <a:tailEnd/>
          </a:ln>
        </p:spPr>
        <p:txBody>
          <a:bodyPr/>
          <a:lstStyle/>
          <a:p>
            <a:pPr eaLnBrk="1" hangingPunct="1">
              <a:lnSpc>
                <a:spcPct val="90000"/>
              </a:lnSpc>
            </a:pPr>
            <a:r>
              <a:rPr lang="en-US" sz="8000" dirty="0" err="1" smtClean="0">
                <a:solidFill>
                  <a:schemeClr val="bg1"/>
                </a:solidFill>
                <a:latin typeface="Arial" charset="0"/>
                <a:ea typeface="ＭＳ Ｐゴシック" charset="0"/>
                <a:cs typeface="ＭＳ Ｐゴシック" charset="0"/>
              </a:rPr>
              <a:t>Medidas</a:t>
            </a:r>
            <a:r>
              <a:rPr lang="en-US" sz="8000" dirty="0" smtClean="0">
                <a:solidFill>
                  <a:schemeClr val="bg1"/>
                </a:solidFill>
                <a:latin typeface="Arial" charset="0"/>
                <a:ea typeface="ＭＳ Ｐゴシック" charset="0"/>
                <a:cs typeface="ＭＳ Ｐゴシック" charset="0"/>
              </a:rPr>
              <a:t> </a:t>
            </a:r>
            <a:r>
              <a:rPr lang="en-US" sz="8000" dirty="0" err="1" smtClean="0">
                <a:solidFill>
                  <a:schemeClr val="bg1"/>
                </a:solidFill>
                <a:latin typeface="Arial" charset="0"/>
                <a:ea typeface="ＭＳ Ｐゴシック" charset="0"/>
                <a:cs typeface="ＭＳ Ｐゴシック" charset="0"/>
              </a:rPr>
              <a:t>Iniciais</a:t>
            </a:r>
            <a:endParaRPr lang="en-US" sz="8000" dirty="0">
              <a:solidFill>
                <a:schemeClr val="bg1"/>
              </a:solidFill>
              <a:latin typeface="Arial" charset="0"/>
              <a:ea typeface="ＭＳ Ｐゴシック" charset="0"/>
              <a:cs typeface="ＭＳ Ｐゴシック" charset="0"/>
            </a:endParaRPr>
          </a:p>
        </p:txBody>
      </p:sp>
      <p:sp>
        <p:nvSpPr>
          <p:cNvPr id="2" name="TextBox 1"/>
          <p:cNvSpPr txBox="1"/>
          <p:nvPr/>
        </p:nvSpPr>
        <p:spPr>
          <a:xfrm>
            <a:off x="1188327" y="1916546"/>
            <a:ext cx="6237204" cy="3477875"/>
          </a:xfrm>
          <a:prstGeom prst="rect">
            <a:avLst/>
          </a:prstGeom>
          <a:noFill/>
        </p:spPr>
        <p:txBody>
          <a:bodyPr wrap="none" rtlCol="0">
            <a:spAutoFit/>
          </a:bodyPr>
          <a:lstStyle/>
          <a:p>
            <a:r>
              <a:rPr lang="en-US" sz="4400" b="1" dirty="0" err="1" smtClean="0"/>
              <a:t>Observação</a:t>
            </a:r>
            <a:r>
              <a:rPr lang="en-US" sz="4400" b="1" dirty="0" smtClean="0"/>
              <a:t> </a:t>
            </a:r>
            <a:r>
              <a:rPr lang="en-US" sz="4400" b="1" dirty="0" err="1" smtClean="0"/>
              <a:t>constante</a:t>
            </a:r>
            <a:endParaRPr lang="en-US" sz="4400" b="1" dirty="0" smtClean="0"/>
          </a:p>
          <a:p>
            <a:endParaRPr lang="en-US" sz="4400" b="1" dirty="0"/>
          </a:p>
          <a:p>
            <a:r>
              <a:rPr lang="en-US" sz="4400" b="1" dirty="0" err="1" smtClean="0"/>
              <a:t>Elevaçao</a:t>
            </a:r>
            <a:r>
              <a:rPr lang="en-US" sz="4400" b="1" dirty="0" smtClean="0"/>
              <a:t> do </a:t>
            </a:r>
            <a:r>
              <a:rPr lang="en-US" sz="4400" b="1" dirty="0" err="1"/>
              <a:t>m</a:t>
            </a:r>
            <a:r>
              <a:rPr lang="en-US" sz="4400" b="1" dirty="0" err="1" smtClean="0"/>
              <a:t>embro</a:t>
            </a:r>
            <a:endParaRPr lang="en-US" sz="4400" b="1" dirty="0" smtClean="0"/>
          </a:p>
          <a:p>
            <a:endParaRPr lang="en-US" sz="4400" b="1" dirty="0"/>
          </a:p>
          <a:p>
            <a:r>
              <a:rPr lang="en-US" sz="4400" b="1" dirty="0" smtClean="0"/>
              <a:t>Crioterapia</a:t>
            </a:r>
            <a:endParaRPr lang="en-US" sz="4400" b="1" dirty="0"/>
          </a:p>
        </p:txBody>
      </p:sp>
    </p:spTree>
    <p:extLst>
      <p:ext uri="{BB962C8B-B14F-4D97-AF65-F5344CB8AC3E}">
        <p14:creationId xmlns:p14="http://schemas.microsoft.com/office/powerpoint/2010/main" val="8962444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2939764"/>
            <a:ext cx="9144000" cy="1295400"/>
          </a:xfrm>
          <a:solidFill>
            <a:schemeClr val="tx1"/>
          </a:solidFill>
          <a:ln w="76200">
            <a:solidFill>
              <a:srgbClr val="00542F"/>
            </a:solidFill>
            <a:miter lim="800000"/>
            <a:headEnd/>
            <a:tailEnd/>
          </a:ln>
        </p:spPr>
        <p:txBody>
          <a:bodyPr/>
          <a:lstStyle/>
          <a:p>
            <a:pPr eaLnBrk="1" hangingPunct="1">
              <a:lnSpc>
                <a:spcPct val="90000"/>
              </a:lnSpc>
            </a:pPr>
            <a:r>
              <a:rPr lang="en-US" sz="8000" dirty="0" smtClean="0">
                <a:solidFill>
                  <a:schemeClr val="bg1"/>
                </a:solidFill>
                <a:latin typeface="Arial" charset="0"/>
                <a:ea typeface="ＭＳ Ｐゴシック" charset="0"/>
                <a:cs typeface="ＭＳ Ｐゴシック" charset="0"/>
              </a:rPr>
              <a:t>FLUXOGRAMA</a:t>
            </a:r>
            <a:endParaRPr lang="en-US" sz="80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968248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p:cNvSpPr txBox="1">
            <a:spLocks/>
          </p:cNvSpPr>
          <p:nvPr/>
        </p:nvSpPr>
        <p:spPr bwMode="auto">
          <a:xfrm>
            <a:off x="4572000" y="142852"/>
            <a:ext cx="457203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r>
              <a:rPr lang="pt-BR" dirty="0" err="1" smtClean="0"/>
              <a:t>Algorítimo</a:t>
            </a:r>
            <a:endParaRPr lang="pt-BR" dirty="0"/>
          </a:p>
        </p:txBody>
      </p:sp>
      <p:sp>
        <p:nvSpPr>
          <p:cNvPr id="5" name="CaixaDeTexto 6"/>
          <p:cNvSpPr txBox="1"/>
          <p:nvPr/>
        </p:nvSpPr>
        <p:spPr>
          <a:xfrm>
            <a:off x="357158" y="6072206"/>
            <a:ext cx="2714644" cy="584775"/>
          </a:xfrm>
          <a:prstGeom prst="rect">
            <a:avLst/>
          </a:prstGeom>
          <a:solidFill>
            <a:schemeClr val="bg1">
              <a:lumMod val="85000"/>
            </a:schemeClr>
          </a:solidFill>
        </p:spPr>
        <p:txBody>
          <a:bodyPr wrap="square" rtlCol="0">
            <a:spAutoFit/>
          </a:bodyPr>
          <a:lstStyle/>
          <a:p>
            <a:r>
              <a:rPr lang="pt-BR" sz="1600" dirty="0" err="1" smtClean="0"/>
              <a:t>Δp</a:t>
            </a:r>
            <a:r>
              <a:rPr lang="pt-BR" sz="1600" dirty="0" smtClean="0"/>
              <a:t> </a:t>
            </a:r>
            <a:r>
              <a:rPr lang="pt-BR" sz="1600" dirty="0"/>
              <a:t>= PAD – PIC (</a:t>
            </a:r>
            <a:r>
              <a:rPr lang="pt-BR" sz="1600" dirty="0" err="1"/>
              <a:t>mmHg</a:t>
            </a:r>
            <a:r>
              <a:rPr lang="pt-BR" sz="1600" dirty="0"/>
              <a:t>). </a:t>
            </a:r>
            <a:r>
              <a:rPr lang="pt-BR" sz="1600" dirty="0" err="1"/>
              <a:t>McQueen</a:t>
            </a:r>
            <a:r>
              <a:rPr lang="pt-BR" sz="1600" dirty="0"/>
              <a:t> </a:t>
            </a:r>
            <a:r>
              <a:rPr lang="pt-BR" sz="1600" dirty="0" err="1"/>
              <a:t>and</a:t>
            </a:r>
            <a:r>
              <a:rPr lang="pt-BR" sz="1600" dirty="0"/>
              <a:t> </a:t>
            </a:r>
            <a:r>
              <a:rPr lang="pt-BR" sz="1600" dirty="0" err="1" smtClean="0"/>
              <a:t>Court-Brown</a:t>
            </a:r>
            <a:r>
              <a:rPr lang="pt-BR" sz="1600" dirty="0" smtClean="0"/>
              <a:t>.</a:t>
            </a:r>
            <a:endParaRPr lang="pt-BR" sz="1600" dirty="0"/>
          </a:p>
        </p:txBody>
      </p:sp>
      <p:sp>
        <p:nvSpPr>
          <p:cNvPr id="6" name="CaixaDeTexto 7"/>
          <p:cNvSpPr txBox="1"/>
          <p:nvPr/>
        </p:nvSpPr>
        <p:spPr>
          <a:xfrm>
            <a:off x="571472" y="428604"/>
            <a:ext cx="3082895" cy="369332"/>
          </a:xfrm>
          <a:prstGeom prst="rect">
            <a:avLst/>
          </a:prstGeom>
          <a:noFill/>
          <a:ln>
            <a:solidFill>
              <a:srgbClr val="FF0000"/>
            </a:solidFill>
          </a:ln>
        </p:spPr>
        <p:txBody>
          <a:bodyPr wrap="none" rtlCol="0">
            <a:spAutoFit/>
          </a:bodyPr>
          <a:lstStyle/>
          <a:p>
            <a:r>
              <a:rPr lang="pt-BR" dirty="0" err="1" smtClean="0"/>
              <a:t>Sd</a:t>
            </a:r>
            <a:r>
              <a:rPr lang="pt-BR" dirty="0" smtClean="0"/>
              <a:t> </a:t>
            </a:r>
            <a:r>
              <a:rPr lang="pt-BR" dirty="0" err="1" smtClean="0"/>
              <a:t>Compartimental</a:t>
            </a:r>
            <a:r>
              <a:rPr lang="pt-BR" dirty="0" smtClean="0"/>
              <a:t> suspeita</a:t>
            </a:r>
            <a:endParaRPr lang="pt-BR" dirty="0"/>
          </a:p>
        </p:txBody>
      </p:sp>
      <p:sp>
        <p:nvSpPr>
          <p:cNvPr id="7" name="CaixaDeTexto 9"/>
          <p:cNvSpPr txBox="1"/>
          <p:nvPr/>
        </p:nvSpPr>
        <p:spPr>
          <a:xfrm>
            <a:off x="1313476" y="2559602"/>
            <a:ext cx="1544012" cy="369332"/>
          </a:xfrm>
          <a:prstGeom prst="rect">
            <a:avLst/>
          </a:prstGeom>
          <a:noFill/>
          <a:ln>
            <a:solidFill>
              <a:srgbClr val="FF0000"/>
            </a:solidFill>
          </a:ln>
        </p:spPr>
        <p:txBody>
          <a:bodyPr wrap="none" rtlCol="0">
            <a:spAutoFit/>
          </a:bodyPr>
          <a:lstStyle/>
          <a:p>
            <a:r>
              <a:rPr lang="pt-BR" dirty="0" smtClean="0"/>
              <a:t>Sinais Claros</a:t>
            </a:r>
            <a:endParaRPr lang="pt-BR" dirty="0"/>
          </a:p>
        </p:txBody>
      </p:sp>
      <p:sp>
        <p:nvSpPr>
          <p:cNvPr id="8" name="CaixaDeTexto 10"/>
          <p:cNvSpPr txBox="1"/>
          <p:nvPr/>
        </p:nvSpPr>
        <p:spPr>
          <a:xfrm>
            <a:off x="1357290" y="5214950"/>
            <a:ext cx="1544012" cy="369332"/>
          </a:xfrm>
          <a:prstGeom prst="rect">
            <a:avLst/>
          </a:prstGeom>
          <a:noFill/>
          <a:ln>
            <a:solidFill>
              <a:srgbClr val="FF0000"/>
            </a:solidFill>
          </a:ln>
        </p:spPr>
        <p:txBody>
          <a:bodyPr wrap="none" rtlCol="0">
            <a:spAutoFit/>
          </a:bodyPr>
          <a:lstStyle/>
          <a:p>
            <a:r>
              <a:rPr lang="pt-BR" dirty="0" err="1" smtClean="0"/>
              <a:t>Fasciectomia</a:t>
            </a:r>
            <a:endParaRPr lang="pt-BR" dirty="0"/>
          </a:p>
        </p:txBody>
      </p:sp>
      <p:sp>
        <p:nvSpPr>
          <p:cNvPr id="9" name="CaixaDeTexto 11"/>
          <p:cNvSpPr txBox="1"/>
          <p:nvPr/>
        </p:nvSpPr>
        <p:spPr>
          <a:xfrm>
            <a:off x="5500694" y="1442059"/>
            <a:ext cx="3224527" cy="1200329"/>
          </a:xfrm>
          <a:prstGeom prst="rect">
            <a:avLst/>
          </a:prstGeom>
          <a:noFill/>
          <a:ln>
            <a:solidFill>
              <a:srgbClr val="FF0000"/>
            </a:solidFill>
          </a:ln>
        </p:spPr>
        <p:txBody>
          <a:bodyPr wrap="square" rtlCol="0">
            <a:spAutoFit/>
          </a:bodyPr>
          <a:lstStyle/>
          <a:p>
            <a:r>
              <a:rPr lang="pt-BR" dirty="0" smtClean="0"/>
              <a:t>Paciente desacordado, </a:t>
            </a:r>
            <a:r>
              <a:rPr lang="pt-BR" dirty="0" err="1" smtClean="0"/>
              <a:t>politraumatizado</a:t>
            </a:r>
            <a:r>
              <a:rPr lang="pt-BR" dirty="0" smtClean="0"/>
              <a:t>, informações não confiáveis, sinais clínicos inconclusivos</a:t>
            </a:r>
            <a:endParaRPr lang="pt-BR" dirty="0"/>
          </a:p>
        </p:txBody>
      </p:sp>
      <p:sp>
        <p:nvSpPr>
          <p:cNvPr id="10" name="CaixaDeTexto 12"/>
          <p:cNvSpPr txBox="1"/>
          <p:nvPr/>
        </p:nvSpPr>
        <p:spPr>
          <a:xfrm>
            <a:off x="5715008" y="2925545"/>
            <a:ext cx="2428892" cy="646331"/>
          </a:xfrm>
          <a:prstGeom prst="rect">
            <a:avLst/>
          </a:prstGeom>
          <a:noFill/>
          <a:ln>
            <a:solidFill>
              <a:srgbClr val="FF0000"/>
            </a:solidFill>
          </a:ln>
        </p:spPr>
        <p:txBody>
          <a:bodyPr wrap="square" rtlCol="0">
            <a:spAutoFit/>
          </a:bodyPr>
          <a:lstStyle/>
          <a:p>
            <a:r>
              <a:rPr lang="pt-BR" dirty="0" smtClean="0"/>
              <a:t>Medida de pressão do compartimento</a:t>
            </a:r>
            <a:endParaRPr lang="pt-BR" dirty="0"/>
          </a:p>
        </p:txBody>
      </p:sp>
      <p:sp>
        <p:nvSpPr>
          <p:cNvPr id="11" name="CaixaDeTexto 13"/>
          <p:cNvSpPr txBox="1"/>
          <p:nvPr/>
        </p:nvSpPr>
        <p:spPr>
          <a:xfrm>
            <a:off x="4357686" y="3786190"/>
            <a:ext cx="1088760" cy="369332"/>
          </a:xfrm>
          <a:prstGeom prst="rect">
            <a:avLst/>
          </a:prstGeom>
          <a:noFill/>
          <a:ln>
            <a:solidFill>
              <a:srgbClr val="FF0000"/>
            </a:solidFill>
          </a:ln>
        </p:spPr>
        <p:txBody>
          <a:bodyPr wrap="none" rtlCol="0">
            <a:spAutoFit/>
          </a:bodyPr>
          <a:lstStyle/>
          <a:p>
            <a:r>
              <a:rPr lang="pt-BR" dirty="0" smtClean="0"/>
              <a:t>PIC &gt; 30</a:t>
            </a:r>
            <a:endParaRPr lang="pt-BR" dirty="0"/>
          </a:p>
        </p:txBody>
      </p:sp>
      <p:sp>
        <p:nvSpPr>
          <p:cNvPr id="12" name="CaixaDeTexto 14"/>
          <p:cNvSpPr txBox="1"/>
          <p:nvPr/>
        </p:nvSpPr>
        <p:spPr>
          <a:xfrm>
            <a:off x="7483768" y="3845486"/>
            <a:ext cx="1088760" cy="369332"/>
          </a:xfrm>
          <a:prstGeom prst="rect">
            <a:avLst/>
          </a:prstGeom>
          <a:solidFill>
            <a:srgbClr val="DA1F28"/>
          </a:solidFill>
          <a:ln>
            <a:solidFill>
              <a:srgbClr val="FF0000"/>
            </a:solidFill>
          </a:ln>
        </p:spPr>
        <p:txBody>
          <a:bodyPr wrap="none" rtlCol="0">
            <a:spAutoFit/>
          </a:bodyPr>
          <a:lstStyle/>
          <a:p>
            <a:r>
              <a:rPr lang="pt-BR" dirty="0" smtClean="0"/>
              <a:t>PIC &lt; 30</a:t>
            </a:r>
            <a:endParaRPr lang="pt-BR" dirty="0"/>
          </a:p>
        </p:txBody>
      </p:sp>
      <p:sp>
        <p:nvSpPr>
          <p:cNvPr id="13" name="CaixaDeTexto 15"/>
          <p:cNvSpPr txBox="1"/>
          <p:nvPr/>
        </p:nvSpPr>
        <p:spPr>
          <a:xfrm>
            <a:off x="6429388" y="4572008"/>
            <a:ext cx="2286016" cy="1200329"/>
          </a:xfrm>
          <a:prstGeom prst="rect">
            <a:avLst/>
          </a:prstGeom>
          <a:noFill/>
          <a:ln>
            <a:solidFill>
              <a:srgbClr val="FF0000"/>
            </a:solidFill>
          </a:ln>
        </p:spPr>
        <p:txBody>
          <a:bodyPr wrap="square" rtlCol="0">
            <a:spAutoFit/>
          </a:bodyPr>
          <a:lstStyle/>
          <a:p>
            <a:r>
              <a:rPr lang="pt-BR" dirty="0" err="1" smtClean="0"/>
              <a:t>Monitorização</a:t>
            </a:r>
            <a:r>
              <a:rPr lang="pt-BR" dirty="0" smtClean="0"/>
              <a:t> de pressão contínua; avaliações clínicas seriadas</a:t>
            </a:r>
            <a:endParaRPr lang="pt-BR" dirty="0"/>
          </a:p>
        </p:txBody>
      </p:sp>
      <p:cxnSp>
        <p:nvCxnSpPr>
          <p:cNvPr id="14" name="Conector de seta reta 17"/>
          <p:cNvCxnSpPr/>
          <p:nvPr/>
        </p:nvCxnSpPr>
        <p:spPr>
          <a:xfrm rot="16200000" flipH="1">
            <a:off x="1255004" y="1619075"/>
            <a:ext cx="1642280" cy="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ector de seta reta 19"/>
          <p:cNvCxnSpPr/>
          <p:nvPr/>
        </p:nvCxnSpPr>
        <p:spPr>
          <a:xfrm rot="5400000">
            <a:off x="963190" y="4035826"/>
            <a:ext cx="221537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ector de seta reta 21"/>
          <p:cNvCxnSpPr/>
          <p:nvPr/>
        </p:nvCxnSpPr>
        <p:spPr>
          <a:xfrm rot="5400000">
            <a:off x="6822297" y="2749545"/>
            <a:ext cx="214314"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ector de seta reta 25"/>
          <p:cNvCxnSpPr/>
          <p:nvPr/>
        </p:nvCxnSpPr>
        <p:spPr>
          <a:xfrm>
            <a:off x="5500694" y="4000504"/>
            <a:ext cx="1928826" cy="1588"/>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Conector reto 27"/>
          <p:cNvCxnSpPr>
            <a:stCxn id="10" idx="2"/>
          </p:cNvCxnSpPr>
          <p:nvPr/>
        </p:nvCxnSpPr>
        <p:spPr>
          <a:xfrm rot="5400000">
            <a:off x="6715140" y="3786190"/>
            <a:ext cx="428628"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de seta reta 28"/>
          <p:cNvCxnSpPr/>
          <p:nvPr/>
        </p:nvCxnSpPr>
        <p:spPr>
          <a:xfrm rot="16200000" flipH="1">
            <a:off x="7893866" y="4393412"/>
            <a:ext cx="21431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CaixaDeTexto 30"/>
          <p:cNvSpPr txBox="1"/>
          <p:nvPr/>
        </p:nvSpPr>
        <p:spPr>
          <a:xfrm>
            <a:off x="5857884" y="6202940"/>
            <a:ext cx="2159566" cy="369332"/>
          </a:xfrm>
          <a:prstGeom prst="rect">
            <a:avLst/>
          </a:prstGeom>
          <a:noFill/>
          <a:ln>
            <a:solidFill>
              <a:srgbClr val="FF0000"/>
            </a:solidFill>
          </a:ln>
        </p:spPr>
        <p:txBody>
          <a:bodyPr wrap="none" rtlCol="0">
            <a:spAutoFit/>
          </a:bodyPr>
          <a:lstStyle/>
          <a:p>
            <a:r>
              <a:rPr lang="pt-BR" dirty="0" smtClean="0"/>
              <a:t>Diagnóstico Clínico</a:t>
            </a:r>
            <a:endParaRPr lang="pt-BR" dirty="0"/>
          </a:p>
        </p:txBody>
      </p:sp>
      <p:cxnSp>
        <p:nvCxnSpPr>
          <p:cNvPr id="21" name="Conector de seta reta 34"/>
          <p:cNvCxnSpPr/>
          <p:nvPr/>
        </p:nvCxnSpPr>
        <p:spPr>
          <a:xfrm>
            <a:off x="2071670" y="1855776"/>
            <a:ext cx="328614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ector de seta reta 40"/>
          <p:cNvCxnSpPr/>
          <p:nvPr/>
        </p:nvCxnSpPr>
        <p:spPr>
          <a:xfrm rot="5400000">
            <a:off x="7464444" y="5964255"/>
            <a:ext cx="35719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ector angulado 42"/>
          <p:cNvCxnSpPr/>
          <p:nvPr/>
        </p:nvCxnSpPr>
        <p:spPr>
          <a:xfrm rot="10800000">
            <a:off x="3000364" y="5357826"/>
            <a:ext cx="3143272" cy="785819"/>
          </a:xfrm>
          <a:prstGeom prst="bentConnector3">
            <a:avLst>
              <a:gd name="adj1" fmla="val 19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Conector reto 47"/>
          <p:cNvCxnSpPr/>
          <p:nvPr/>
        </p:nvCxnSpPr>
        <p:spPr>
          <a:xfrm rot="10800000">
            <a:off x="2071671" y="4000501"/>
            <a:ext cx="2214578"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Forma 53"/>
          <p:cNvCxnSpPr/>
          <p:nvPr/>
        </p:nvCxnSpPr>
        <p:spPr>
          <a:xfrm rot="10800000">
            <a:off x="4902066" y="4298397"/>
            <a:ext cx="1527322" cy="702238"/>
          </a:xfrm>
          <a:prstGeom prst="bentConnector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08391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0" y="0"/>
            <a:ext cx="9144000" cy="1295400"/>
          </a:xfrm>
          <a:solidFill>
            <a:schemeClr val="tx1"/>
          </a:solidFill>
          <a:ln w="76200">
            <a:solidFill>
              <a:srgbClr val="00542F"/>
            </a:solidFill>
            <a:miter lim="800000"/>
            <a:headEnd/>
            <a:tailEnd/>
          </a:ln>
        </p:spPr>
        <p:txBody>
          <a:bodyPr/>
          <a:lstStyle/>
          <a:p>
            <a:pPr eaLnBrk="1" hangingPunct="1">
              <a:lnSpc>
                <a:spcPct val="90000"/>
              </a:lnSpc>
            </a:pPr>
            <a:r>
              <a:rPr lang="en-US" sz="8000" dirty="0" err="1" smtClean="0">
                <a:solidFill>
                  <a:schemeClr val="bg1"/>
                </a:solidFill>
                <a:latin typeface="Arial" charset="0"/>
                <a:ea typeface="ＭＳ Ｐゴシック" charset="0"/>
                <a:cs typeface="ＭＳ Ｐゴシック" charset="0"/>
              </a:rPr>
              <a:t>Há</a:t>
            </a:r>
            <a:r>
              <a:rPr lang="en-US" sz="8000" dirty="0" smtClean="0">
                <a:solidFill>
                  <a:schemeClr val="bg1"/>
                </a:solidFill>
                <a:latin typeface="Arial" charset="0"/>
                <a:ea typeface="ＭＳ Ｐゴシック" charset="0"/>
                <a:cs typeface="ＭＳ Ｐゴシック" charset="0"/>
              </a:rPr>
              <a:t> </a:t>
            </a:r>
            <a:r>
              <a:rPr lang="en-US" sz="8000" dirty="0" err="1" smtClean="0">
                <a:solidFill>
                  <a:schemeClr val="bg1"/>
                </a:solidFill>
                <a:latin typeface="Arial" charset="0"/>
                <a:ea typeface="ＭＳ Ｐゴシック" charset="0"/>
                <a:cs typeface="ＭＳ Ｐゴシック" charset="0"/>
              </a:rPr>
              <a:t>Duvida</a:t>
            </a:r>
            <a:r>
              <a:rPr lang="en-US" sz="8000" dirty="0" smtClean="0">
                <a:solidFill>
                  <a:schemeClr val="bg1"/>
                </a:solidFill>
                <a:latin typeface="Arial" charset="0"/>
                <a:ea typeface="ＭＳ Ｐゴシック" charset="0"/>
                <a:cs typeface="ＭＳ Ｐゴシック" charset="0"/>
              </a:rPr>
              <a:t>?</a:t>
            </a:r>
            <a:endParaRPr lang="en-US" sz="8000" dirty="0">
              <a:solidFill>
                <a:schemeClr val="bg1"/>
              </a:solidFill>
              <a:latin typeface="Arial" charset="0"/>
              <a:ea typeface="ＭＳ Ｐゴシック" charset="0"/>
              <a:cs typeface="ＭＳ Ｐゴシック" charset="0"/>
            </a:endParaRPr>
          </a:p>
        </p:txBody>
      </p:sp>
      <p:sp>
        <p:nvSpPr>
          <p:cNvPr id="2" name="TextBox 1"/>
          <p:cNvSpPr txBox="1"/>
          <p:nvPr/>
        </p:nvSpPr>
        <p:spPr>
          <a:xfrm>
            <a:off x="2458327" y="2378364"/>
            <a:ext cx="4040790" cy="769441"/>
          </a:xfrm>
          <a:prstGeom prst="rect">
            <a:avLst/>
          </a:prstGeom>
          <a:noFill/>
        </p:spPr>
        <p:txBody>
          <a:bodyPr wrap="none" rtlCol="0">
            <a:spAutoFit/>
          </a:bodyPr>
          <a:lstStyle/>
          <a:p>
            <a:r>
              <a:rPr lang="en-US" sz="4400" b="1" dirty="0" smtClean="0"/>
              <a:t>Fasciotomia!!!</a:t>
            </a:r>
            <a:endParaRPr lang="en-US" sz="4400" b="1" dirty="0"/>
          </a:p>
        </p:txBody>
      </p:sp>
    </p:spTree>
    <p:extLst>
      <p:ext uri="{BB962C8B-B14F-4D97-AF65-F5344CB8AC3E}">
        <p14:creationId xmlns:p14="http://schemas.microsoft.com/office/powerpoint/2010/main" val="896244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ctrTitle"/>
          </p:nvPr>
        </p:nvSpPr>
        <p:spPr>
          <a:xfrm>
            <a:off x="0" y="0"/>
            <a:ext cx="9144000" cy="1143000"/>
          </a:xfrm>
          <a:solidFill>
            <a:schemeClr val="tx1"/>
          </a:solidFill>
          <a:ln w="57150">
            <a:solidFill>
              <a:srgbClr val="00542F"/>
            </a:solidFill>
            <a:miter lim="800000"/>
            <a:headEnd/>
            <a:tailEnd/>
          </a:ln>
        </p:spPr>
        <p:txBody>
          <a:bodyPr/>
          <a:lstStyle/>
          <a:p>
            <a:pPr eaLnBrk="1" hangingPunct="1"/>
            <a:r>
              <a:rPr lang="en-US" sz="7200">
                <a:solidFill>
                  <a:schemeClr val="bg1"/>
                </a:solidFill>
                <a:latin typeface="Arial" charset="0"/>
                <a:ea typeface="ＭＳ Ｐゴシック" charset="0"/>
                <a:cs typeface="ＭＳ Ｐゴシック" charset="0"/>
              </a:rPr>
              <a:t>Objetivos</a:t>
            </a:r>
          </a:p>
        </p:txBody>
      </p:sp>
      <p:sp>
        <p:nvSpPr>
          <p:cNvPr id="16387" name="Rectangle 5"/>
          <p:cNvSpPr>
            <a:spLocks noGrp="1" noChangeArrowheads="1"/>
          </p:cNvSpPr>
          <p:nvPr>
            <p:ph type="subTitle" idx="1"/>
          </p:nvPr>
        </p:nvSpPr>
        <p:spPr>
          <a:xfrm>
            <a:off x="838200" y="1295400"/>
            <a:ext cx="7239000" cy="4648200"/>
          </a:xfrm>
        </p:spPr>
        <p:txBody>
          <a:bodyPr/>
          <a:lstStyle/>
          <a:p>
            <a:pPr algn="just" eaLnBrk="1" hangingPunct="1">
              <a:lnSpc>
                <a:spcPct val="210000"/>
              </a:lnSpc>
              <a:buClr>
                <a:srgbClr val="00321C"/>
              </a:buClr>
              <a:buFont typeface="Times" charset="0"/>
              <a:buChar char="•"/>
            </a:pPr>
            <a:r>
              <a:rPr lang="en-US" sz="4000" dirty="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Urgência</a:t>
            </a:r>
            <a:endParaRPr lang="en-US" sz="4000" dirty="0" smtClean="0">
              <a:latin typeface="Arial" charset="0"/>
              <a:ea typeface="ＭＳ Ｐゴシック" charset="0"/>
              <a:cs typeface="ＭＳ Ｐゴシック" charset="0"/>
            </a:endParaRPr>
          </a:p>
          <a:p>
            <a:pPr algn="just" eaLnBrk="1" hangingPunct="1">
              <a:lnSpc>
                <a:spcPct val="210000"/>
              </a:lnSpc>
              <a:buClr>
                <a:srgbClr val="00321C"/>
              </a:buClr>
              <a:buFont typeface="Times" charset="0"/>
              <a:buChar char="•"/>
            </a:pPr>
            <a:r>
              <a:rPr lang="en-US" sz="4000" dirty="0" smtClean="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Diagnóstico</a:t>
            </a:r>
            <a:r>
              <a:rPr lang="en-US" sz="4000" dirty="0" smtClean="0">
                <a:latin typeface="Arial" charset="0"/>
                <a:ea typeface="ＭＳ Ｐゴシック" charset="0"/>
                <a:cs typeface="ＭＳ Ｐゴシック" charset="0"/>
              </a:rPr>
              <a:t> </a:t>
            </a:r>
          </a:p>
          <a:p>
            <a:pPr algn="just" eaLnBrk="1" hangingPunct="1">
              <a:lnSpc>
                <a:spcPct val="210000"/>
              </a:lnSpc>
              <a:buClr>
                <a:srgbClr val="00321C"/>
              </a:buClr>
              <a:buFont typeface="Times" charset="0"/>
              <a:buChar char="•"/>
            </a:pPr>
            <a:r>
              <a:rPr lang="en-US" sz="4000" dirty="0">
                <a:latin typeface="Arial" charset="0"/>
                <a:ea typeface="ＭＳ Ｐゴシック" charset="0"/>
                <a:cs typeface="ＭＳ Ｐゴシック" charset="0"/>
              </a:rPr>
              <a:t> </a:t>
            </a:r>
            <a:r>
              <a:rPr lang="en-US" sz="4000" dirty="0" err="1" smtClean="0">
                <a:latin typeface="Arial" charset="0"/>
                <a:ea typeface="ＭＳ Ｐゴシック" charset="0"/>
                <a:cs typeface="ＭＳ Ｐゴシック" charset="0"/>
              </a:rPr>
              <a:t>Conduta</a:t>
            </a:r>
            <a:r>
              <a:rPr lang="en-US" sz="4000" dirty="0" smtClean="0">
                <a:latin typeface="Arial" charset="0"/>
                <a:ea typeface="ＭＳ Ｐゴシック" charset="0"/>
                <a:cs typeface="ＭＳ Ｐゴシック" charset="0"/>
              </a:rPr>
              <a:t> </a:t>
            </a:r>
            <a:r>
              <a:rPr lang="en-US" sz="4000" dirty="0" err="1">
                <a:latin typeface="Arial" charset="0"/>
                <a:ea typeface="ＭＳ Ｐゴシック" charset="0"/>
                <a:cs typeface="ＭＳ Ｐゴシック" charset="0"/>
              </a:rPr>
              <a:t>i</a:t>
            </a:r>
            <a:r>
              <a:rPr lang="en-US" sz="4000" dirty="0" err="1" smtClean="0">
                <a:latin typeface="Arial" charset="0"/>
                <a:ea typeface="ＭＳ Ｐゴシック" charset="0"/>
                <a:cs typeface="ＭＳ Ｐゴシック" charset="0"/>
              </a:rPr>
              <a:t>nicial</a:t>
            </a:r>
            <a:endParaRPr lang="en-US" sz="4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683748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Principios</a:t>
            </a:r>
          </a:p>
        </p:txBody>
      </p:sp>
      <p:sp>
        <p:nvSpPr>
          <p:cNvPr id="71683" name="Rectangle 3"/>
          <p:cNvSpPr>
            <a:spLocks noGrp="1" noChangeArrowheads="1"/>
          </p:cNvSpPr>
          <p:nvPr>
            <p:ph type="body" idx="1"/>
          </p:nvPr>
        </p:nvSpPr>
        <p:spPr>
          <a:xfrm>
            <a:off x="0" y="1524000"/>
            <a:ext cx="9144000" cy="4724400"/>
          </a:xfrm>
        </p:spPr>
        <p:txBody>
          <a:bodyPr/>
          <a:lstStyle/>
          <a:p>
            <a:pPr eaLnBrk="1" hangingPunct="1">
              <a:lnSpc>
                <a:spcPct val="300000"/>
              </a:lnSpc>
              <a:buClr>
                <a:srgbClr val="00542F"/>
              </a:buClr>
              <a:buFont typeface="Times" charset="0"/>
              <a:buChar char="•"/>
            </a:pPr>
            <a:r>
              <a:rPr lang="en-US" sz="2800" dirty="0" err="1" smtClean="0">
                <a:latin typeface="Arial" charset="0"/>
                <a:ea typeface="ＭＳ Ｐゴシック" charset="0"/>
                <a:cs typeface="ＭＳ Ｐゴシック" charset="0"/>
              </a:rPr>
              <a:t>Liberação</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ampla</a:t>
            </a:r>
            <a:r>
              <a:rPr lang="en-US" sz="2800" dirty="0" smtClean="0">
                <a:latin typeface="Arial" charset="0"/>
                <a:ea typeface="ＭＳ Ｐゴシック" charset="0"/>
                <a:cs typeface="ＭＳ Ｐゴシック" charset="0"/>
              </a:rPr>
              <a:t> de </a:t>
            </a:r>
            <a:r>
              <a:rPr lang="en-US" sz="2800" dirty="0" err="1" smtClean="0">
                <a:latin typeface="Arial" charset="0"/>
                <a:ea typeface="ＭＳ Ｐゴシック" charset="0"/>
                <a:cs typeface="ＭＳ Ｐゴシック" charset="0"/>
              </a:rPr>
              <a:t>todos</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os</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compartimentos</a:t>
            </a:r>
            <a:endParaRPr lang="en-US" sz="2800" dirty="0">
              <a:latin typeface="Arial" charset="0"/>
              <a:ea typeface="ＭＳ Ｐゴシック" charset="0"/>
              <a:cs typeface="ＭＳ Ｐゴシック" charset="0"/>
            </a:endParaRPr>
          </a:p>
          <a:p>
            <a:pPr eaLnBrk="1" hangingPunct="1">
              <a:lnSpc>
                <a:spcPct val="300000"/>
              </a:lnSpc>
              <a:buClr>
                <a:srgbClr val="00542F"/>
              </a:buClr>
              <a:buFont typeface="Times" charset="0"/>
              <a:buChar char="•"/>
            </a:pPr>
            <a:r>
              <a:rPr lang="en-US" sz="2800" dirty="0" smtClean="0">
                <a:latin typeface="Arial" charset="0"/>
                <a:ea typeface="ＭＳ Ｐゴシック" charset="0"/>
                <a:cs typeface="ＭＳ Ｐゴシック" charset="0"/>
              </a:rPr>
              <a:t>Desbridamento </a:t>
            </a:r>
            <a:r>
              <a:rPr lang="en-US" sz="2800" dirty="0" err="1" smtClean="0">
                <a:latin typeface="Arial" charset="0"/>
                <a:ea typeface="ＭＳ Ｐゴシック" charset="0"/>
                <a:cs typeface="ＭＳ Ｐゴシック" charset="0"/>
              </a:rPr>
              <a:t>tecido</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necrótico</a:t>
            </a:r>
            <a:endParaRPr lang="en-US" sz="2800" dirty="0">
              <a:latin typeface="Arial" charset="0"/>
              <a:ea typeface="ＭＳ Ｐゴシック" charset="0"/>
              <a:cs typeface="ＭＳ Ｐゴシック" charset="0"/>
            </a:endParaRPr>
          </a:p>
          <a:p>
            <a:pPr eaLnBrk="1" hangingPunct="1">
              <a:lnSpc>
                <a:spcPct val="300000"/>
              </a:lnSpc>
              <a:buClr>
                <a:srgbClr val="00542F"/>
              </a:buClr>
              <a:buFont typeface="Times" charset="0"/>
              <a:buChar char="•"/>
            </a:pPr>
            <a:r>
              <a:rPr lang="en-US" sz="2800" dirty="0" err="1" smtClean="0">
                <a:latin typeface="Arial" charset="0"/>
                <a:ea typeface="ＭＳ Ｐゴシック" charset="0"/>
                <a:cs typeface="ＭＳ Ｐゴシック" charset="0"/>
              </a:rPr>
              <a:t>Estabilização</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óssea</a:t>
            </a:r>
            <a:endParaRPr lang="en-US" sz="2800" dirty="0">
              <a:latin typeface="Arial" charset="0"/>
              <a:ea typeface="ＭＳ Ｐゴシック" charset="0"/>
              <a:cs typeface="ＭＳ Ｐゴシック" charset="0"/>
            </a:endParaRPr>
          </a:p>
          <a:p>
            <a:pPr eaLnBrk="1" hangingPunct="1">
              <a:lnSpc>
                <a:spcPct val="300000"/>
              </a:lnSpc>
              <a:buClr>
                <a:srgbClr val="00542F"/>
              </a:buClr>
              <a:buFont typeface="Times" charset="0"/>
              <a:buChar char="•"/>
            </a:pPr>
            <a:endParaRPr lang="en-US" sz="28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093309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092575" y="0"/>
            <a:ext cx="5051425" cy="6481763"/>
            <a:chOff x="2578" y="0"/>
            <a:chExt cx="3182" cy="4083"/>
          </a:xfrm>
        </p:grpSpPr>
        <p:graphicFrame>
          <p:nvGraphicFramePr>
            <p:cNvPr id="83970" name="Object 2"/>
            <p:cNvGraphicFramePr>
              <a:graphicFrameLocks noChangeAspect="1"/>
            </p:cNvGraphicFramePr>
            <p:nvPr/>
          </p:nvGraphicFramePr>
          <p:xfrm>
            <a:off x="2578" y="0"/>
            <a:ext cx="1358" cy="3408"/>
          </p:xfrm>
          <a:graphic>
            <a:graphicData uri="http://schemas.openxmlformats.org/presentationml/2006/ole">
              <mc:AlternateContent xmlns:mc="http://schemas.openxmlformats.org/markup-compatibility/2006">
                <mc:Choice xmlns:v="urn:schemas-microsoft-com:vml" Requires="v">
                  <p:oleObj spid="_x0000_s58403" name="Image" r:id="rId4" imgW="3037063" imgH="7624426" progId="Photoshop.Image.5">
                    <p:embed/>
                  </p:oleObj>
                </mc:Choice>
                <mc:Fallback>
                  <p:oleObj name="Image" r:id="rId4" imgW="3037063" imgH="7624426" progId="Photoshop.Image.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8" y="0"/>
                          <a:ext cx="1358" cy="3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83976" name="Picture 4" descr="FR EXP AM 76230 94 5"/>
            <p:cNvPicPr>
              <a:picLocks noChangeAspect="1" noChangeArrowheads="1"/>
            </p:cNvPicPr>
            <p:nvPr/>
          </p:nvPicPr>
          <p:blipFill>
            <a:blip r:embed="rId6">
              <a:lum bright="18000"/>
              <a:extLst>
                <a:ext uri="{28A0092B-C50C-407E-A947-70E740481C1C}">
                  <a14:useLocalDpi xmlns:a14="http://schemas.microsoft.com/office/drawing/2010/main" val="0"/>
                </a:ext>
              </a:extLst>
            </a:blip>
            <a:srcRect/>
            <a:stretch>
              <a:fillRect/>
            </a:stretch>
          </p:blipFill>
          <p:spPr bwMode="auto">
            <a:xfrm>
              <a:off x="4037" y="0"/>
              <a:ext cx="1723" cy="3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 Box 5"/>
            <p:cNvSpPr txBox="1">
              <a:spLocks noChangeArrowheads="1"/>
            </p:cNvSpPr>
            <p:nvPr/>
          </p:nvSpPr>
          <p:spPr bwMode="auto">
            <a:xfrm>
              <a:off x="3168" y="3792"/>
              <a:ext cx="11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pt-BR" dirty="0">
                <a:solidFill>
                  <a:srgbClr val="FFFFFF"/>
                </a:solidFill>
                <a:latin typeface="Tahoma" charset="0"/>
              </a:endParaRPr>
            </a:p>
          </p:txBody>
        </p:sp>
      </p:grpSp>
      <p:pic>
        <p:nvPicPr>
          <p:cNvPr id="83972" name="Picture 6" descr="FR EXP AM 76230 94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84308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5" name="Picture 7" descr="FR EXP AM 76230 94 2"/>
          <p:cNvPicPr>
            <a:picLocks noChangeAspect="1" noChangeArrowheads="1"/>
          </p:cNvPicPr>
          <p:nvPr/>
        </p:nvPicPr>
        <p:blipFill>
          <a:blip r:embed="rId8">
            <a:extLst>
              <a:ext uri="{28A0092B-C50C-407E-A947-70E740481C1C}">
                <a14:useLocalDpi xmlns:a14="http://schemas.microsoft.com/office/drawing/2010/main" val="0"/>
              </a:ext>
            </a:extLst>
          </a:blip>
          <a:srcRect r="49287"/>
          <a:stretch>
            <a:fillRect/>
          </a:stretch>
        </p:blipFill>
        <p:spPr bwMode="auto">
          <a:xfrm>
            <a:off x="2057400" y="0"/>
            <a:ext cx="1751013"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14563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T</a:t>
            </a:r>
            <a:r>
              <a:rPr lang="en-US" altLang="ja-JP" sz="8000">
                <a:solidFill>
                  <a:schemeClr val="bg1"/>
                </a:solidFill>
                <a:latin typeface="Arial" charset="0"/>
                <a:ea typeface="ＭＳ Ｐゴシック" charset="0"/>
                <a:cs typeface="ＭＳ Ｐゴシック" charset="0"/>
              </a:rPr>
              <a:t>é</a:t>
            </a:r>
            <a:r>
              <a:rPr lang="en-US" sz="8000">
                <a:solidFill>
                  <a:schemeClr val="bg1"/>
                </a:solidFill>
                <a:latin typeface="Arial" charset="0"/>
                <a:ea typeface="ＭＳ Ｐゴシック" charset="0"/>
                <a:cs typeface="ＭＳ Ｐゴシック" charset="0"/>
              </a:rPr>
              <a:t>cnica</a:t>
            </a:r>
          </a:p>
        </p:txBody>
      </p:sp>
      <p:sp>
        <p:nvSpPr>
          <p:cNvPr id="79876" name="Rectangle 3"/>
          <p:cNvSpPr>
            <a:spLocks noChangeArrowheads="1"/>
          </p:cNvSpPr>
          <p:nvPr/>
        </p:nvSpPr>
        <p:spPr bwMode="auto">
          <a:xfrm>
            <a:off x="2817813" y="1143000"/>
            <a:ext cx="35087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dirty="0" smtClean="0"/>
              <a:t>Uma </a:t>
            </a:r>
            <a:r>
              <a:rPr lang="en-US" sz="4400" b="1" dirty="0" err="1" smtClean="0"/>
              <a:t>incisão</a:t>
            </a:r>
            <a:endParaRPr lang="en-US" sz="4400" b="1" dirty="0"/>
          </a:p>
        </p:txBody>
      </p:sp>
      <p:graphicFrame>
        <p:nvGraphicFramePr>
          <p:cNvPr id="79874" name="Object 2"/>
          <p:cNvGraphicFramePr>
            <a:graphicFrameLocks noChangeAspect="1"/>
          </p:cNvGraphicFramePr>
          <p:nvPr/>
        </p:nvGraphicFramePr>
        <p:xfrm>
          <a:off x="762000" y="1905000"/>
          <a:ext cx="7696200" cy="4859338"/>
        </p:xfrm>
        <a:graphic>
          <a:graphicData uri="http://schemas.openxmlformats.org/presentationml/2006/ole">
            <mc:AlternateContent xmlns:mc="http://schemas.openxmlformats.org/markup-compatibility/2006">
              <mc:Choice xmlns:v="urn:schemas-microsoft-com:vml" Requires="v">
                <p:oleObj spid="_x0000_s60450" name="Image" r:id="rId4" imgW="6034541" imgH="4315611" progId="Photoshop.Image.7">
                  <p:embed/>
                </p:oleObj>
              </mc:Choice>
              <mc:Fallback>
                <p:oleObj name="Image" r:id="rId4" imgW="6034541" imgH="4315611"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7616" b="4083"/>
                      <a:stretch>
                        <a:fillRect/>
                      </a:stretch>
                    </p:blipFill>
                    <p:spPr bwMode="auto">
                      <a:xfrm>
                        <a:off x="762000" y="1905000"/>
                        <a:ext cx="7696200" cy="485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0635126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T</a:t>
            </a:r>
            <a:r>
              <a:rPr lang="en-US" altLang="ja-JP" sz="8000">
                <a:solidFill>
                  <a:schemeClr val="bg1"/>
                </a:solidFill>
                <a:latin typeface="Arial" charset="0"/>
                <a:ea typeface="ＭＳ Ｐゴシック" charset="0"/>
                <a:cs typeface="ＭＳ Ｐゴシック" charset="0"/>
              </a:rPr>
              <a:t>é</a:t>
            </a:r>
            <a:r>
              <a:rPr lang="en-US" sz="8000">
                <a:solidFill>
                  <a:schemeClr val="bg1"/>
                </a:solidFill>
                <a:latin typeface="Arial" charset="0"/>
                <a:ea typeface="ＭＳ Ｐゴシック" charset="0"/>
                <a:cs typeface="ＭＳ Ｐゴシック" charset="0"/>
              </a:rPr>
              <a:t>cnica</a:t>
            </a:r>
          </a:p>
        </p:txBody>
      </p:sp>
      <p:sp>
        <p:nvSpPr>
          <p:cNvPr id="81923" name="Rectangle 3"/>
          <p:cNvSpPr>
            <a:spLocks noChangeArrowheads="1"/>
          </p:cNvSpPr>
          <p:nvPr/>
        </p:nvSpPr>
        <p:spPr bwMode="auto">
          <a:xfrm>
            <a:off x="2976563" y="1295400"/>
            <a:ext cx="350876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dirty="0" smtClean="0"/>
              <a:t>Uma </a:t>
            </a:r>
            <a:r>
              <a:rPr lang="en-US" sz="4400" b="1" dirty="0" err="1" smtClean="0"/>
              <a:t>incisão</a:t>
            </a:r>
            <a:endParaRPr lang="en-US" sz="4400" b="1" dirty="0"/>
          </a:p>
        </p:txBody>
      </p:sp>
      <p:pic>
        <p:nvPicPr>
          <p:cNvPr id="81924" name="Picture 5" descr="Figura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11375"/>
            <a:ext cx="91440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079565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T</a:t>
            </a:r>
            <a:r>
              <a:rPr lang="en-US" altLang="ja-JP" sz="8000">
                <a:solidFill>
                  <a:schemeClr val="bg1"/>
                </a:solidFill>
                <a:latin typeface="Arial" charset="0"/>
                <a:ea typeface="ＭＳ Ｐゴシック" charset="0"/>
                <a:cs typeface="ＭＳ Ｐゴシック" charset="0"/>
              </a:rPr>
              <a:t>é</a:t>
            </a:r>
            <a:r>
              <a:rPr lang="en-US" sz="8000">
                <a:solidFill>
                  <a:schemeClr val="bg1"/>
                </a:solidFill>
                <a:latin typeface="Arial" charset="0"/>
                <a:ea typeface="ＭＳ Ｐゴシック" charset="0"/>
                <a:cs typeface="ＭＳ Ｐゴシック" charset="0"/>
              </a:rPr>
              <a:t>cnica</a:t>
            </a:r>
          </a:p>
        </p:txBody>
      </p:sp>
      <p:grpSp>
        <p:nvGrpSpPr>
          <p:cNvPr id="2" name="Group 5"/>
          <p:cNvGrpSpPr>
            <a:grpSpLocks/>
          </p:cNvGrpSpPr>
          <p:nvPr/>
        </p:nvGrpSpPr>
        <p:grpSpPr bwMode="auto">
          <a:xfrm>
            <a:off x="0" y="1295400"/>
            <a:ext cx="4267200" cy="5562600"/>
            <a:chOff x="3552" y="960"/>
            <a:chExt cx="2004" cy="2607"/>
          </a:xfrm>
        </p:grpSpPr>
        <p:pic>
          <p:nvPicPr>
            <p:cNvPr id="75781"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 y="960"/>
              <a:ext cx="2004"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1820"/>
              <a:ext cx="2000" cy="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 y="2751"/>
              <a:ext cx="200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5780" name="Rectangle 9"/>
          <p:cNvSpPr>
            <a:spLocks noChangeArrowheads="1"/>
          </p:cNvSpPr>
          <p:nvPr/>
        </p:nvSpPr>
        <p:spPr bwMode="auto">
          <a:xfrm>
            <a:off x="4724400" y="3048000"/>
            <a:ext cx="3979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dirty="0" err="1" smtClean="0"/>
              <a:t>Duas</a:t>
            </a:r>
            <a:r>
              <a:rPr lang="en-US" sz="4400" b="1" dirty="0" smtClean="0"/>
              <a:t> </a:t>
            </a:r>
            <a:r>
              <a:rPr lang="en-US" sz="4400" b="1" dirty="0" err="1" smtClean="0"/>
              <a:t>incisões</a:t>
            </a:r>
            <a:endParaRPr lang="en-US" sz="4400" b="1" dirty="0"/>
          </a:p>
        </p:txBody>
      </p:sp>
    </p:spTree>
    <p:extLst>
      <p:ext uri="{BB962C8B-B14F-4D97-AF65-F5344CB8AC3E}">
        <p14:creationId xmlns:p14="http://schemas.microsoft.com/office/powerpoint/2010/main" val="16808663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T</a:t>
            </a:r>
            <a:r>
              <a:rPr lang="en-US" altLang="ja-JP" sz="8000">
                <a:solidFill>
                  <a:schemeClr val="bg1"/>
                </a:solidFill>
                <a:latin typeface="Arial" charset="0"/>
                <a:ea typeface="ＭＳ Ｐゴシック" charset="0"/>
                <a:cs typeface="ＭＳ Ｐゴシック" charset="0"/>
              </a:rPr>
              <a:t>é</a:t>
            </a:r>
            <a:r>
              <a:rPr lang="en-US" sz="8000">
                <a:solidFill>
                  <a:schemeClr val="bg1"/>
                </a:solidFill>
                <a:latin typeface="Arial" charset="0"/>
                <a:ea typeface="ＭＳ Ｐゴシック" charset="0"/>
                <a:cs typeface="ＭＳ Ｐゴシック" charset="0"/>
              </a:rPr>
              <a:t>cnica</a:t>
            </a:r>
          </a:p>
        </p:txBody>
      </p:sp>
      <p:sp>
        <p:nvSpPr>
          <p:cNvPr id="77827" name="Rectangle 7"/>
          <p:cNvSpPr>
            <a:spLocks noChangeArrowheads="1"/>
          </p:cNvSpPr>
          <p:nvPr/>
        </p:nvSpPr>
        <p:spPr bwMode="auto">
          <a:xfrm>
            <a:off x="2514600" y="1295400"/>
            <a:ext cx="39793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dirty="0" err="1" smtClean="0"/>
              <a:t>Duas</a:t>
            </a:r>
            <a:r>
              <a:rPr lang="en-US" sz="4400" b="1" dirty="0" smtClean="0"/>
              <a:t> </a:t>
            </a:r>
            <a:r>
              <a:rPr lang="en-US" sz="4400" b="1" dirty="0" err="1" smtClean="0"/>
              <a:t>Incisões</a:t>
            </a:r>
            <a:endParaRPr lang="en-US" sz="4400" b="1" dirty="0"/>
          </a:p>
        </p:txBody>
      </p:sp>
      <p:pic>
        <p:nvPicPr>
          <p:cNvPr id="77828" name="Picture 8" descr="Figura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35213"/>
            <a:ext cx="9144000" cy="31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0465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114" name="Picture 2" descr="OJNA 0796960K -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30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3" descr="OJNA 0796960K -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1673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OJNA 0796960K -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817269" y="2531269"/>
            <a:ext cx="6858000"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OJNA 0796960K -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570163" y="2112962"/>
            <a:ext cx="6858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10866" y="4202545"/>
            <a:ext cx="800219" cy="369332"/>
          </a:xfrm>
          <a:prstGeom prst="rect">
            <a:avLst/>
          </a:prstGeom>
          <a:noFill/>
        </p:spPr>
        <p:txBody>
          <a:bodyPr wrap="none" rtlCol="0">
            <a:spAutoFit/>
          </a:bodyPr>
          <a:lstStyle/>
          <a:p>
            <a:r>
              <a:rPr lang="en-US" b="1" dirty="0" smtClean="0">
                <a:solidFill>
                  <a:schemeClr val="bg1"/>
                </a:solidFill>
              </a:rPr>
              <a:t>10 PT</a:t>
            </a:r>
            <a:endParaRPr lang="en-US" b="1" dirty="0">
              <a:solidFill>
                <a:schemeClr val="bg1"/>
              </a:solidFill>
            </a:endParaRPr>
          </a:p>
        </p:txBody>
      </p:sp>
      <p:sp>
        <p:nvSpPr>
          <p:cNvPr id="9" name="TextBox 8"/>
          <p:cNvSpPr txBox="1"/>
          <p:nvPr/>
        </p:nvSpPr>
        <p:spPr>
          <a:xfrm>
            <a:off x="5588721" y="5578763"/>
            <a:ext cx="800520" cy="369332"/>
          </a:xfrm>
          <a:prstGeom prst="rect">
            <a:avLst/>
          </a:prstGeom>
          <a:noFill/>
        </p:spPr>
        <p:txBody>
          <a:bodyPr wrap="none" rtlCol="0">
            <a:spAutoFit/>
          </a:bodyPr>
          <a:lstStyle/>
          <a:p>
            <a:r>
              <a:rPr lang="en-US" b="1" dirty="0" smtClean="0">
                <a:solidFill>
                  <a:schemeClr val="bg1"/>
                </a:solidFill>
              </a:rPr>
              <a:t>15 PT</a:t>
            </a:r>
            <a:endParaRPr lang="en-US" b="1" dirty="0">
              <a:solidFill>
                <a:schemeClr val="bg1"/>
              </a:solidFill>
            </a:endParaRPr>
          </a:p>
        </p:txBody>
      </p:sp>
    </p:spTree>
    <p:extLst>
      <p:ext uri="{BB962C8B-B14F-4D97-AF65-F5344CB8AC3E}">
        <p14:creationId xmlns:p14="http://schemas.microsoft.com/office/powerpoint/2010/main" val="10876597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0" y="2139577"/>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2</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907103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Paciente</a:t>
            </a:r>
            <a:r>
              <a:rPr lang="en-US" dirty="0" smtClean="0"/>
              <a:t> 38 </a:t>
            </a:r>
            <a:r>
              <a:rPr lang="en-US" dirty="0" err="1" smtClean="0"/>
              <a:t>anos</a:t>
            </a:r>
            <a:r>
              <a:rPr lang="en-US" dirty="0" smtClean="0"/>
              <a:t> </a:t>
            </a:r>
            <a:r>
              <a:rPr lang="en-US" dirty="0" err="1" smtClean="0"/>
              <a:t>idade</a:t>
            </a:r>
            <a:endParaRPr lang="en-US" dirty="0" smtClean="0"/>
          </a:p>
          <a:p>
            <a:endParaRPr lang="en-US" dirty="0"/>
          </a:p>
          <a:p>
            <a:r>
              <a:rPr lang="en-US" dirty="0" err="1" smtClean="0"/>
              <a:t>Acidente</a:t>
            </a:r>
            <a:r>
              <a:rPr lang="en-US" dirty="0" smtClean="0"/>
              <a:t> de </a:t>
            </a:r>
            <a:r>
              <a:rPr lang="en-US" dirty="0" err="1" smtClean="0"/>
              <a:t>bicicleta</a:t>
            </a:r>
            <a:endParaRPr lang="en-US" dirty="0" smtClean="0"/>
          </a:p>
          <a:p>
            <a:endParaRPr lang="en-US" dirty="0"/>
          </a:p>
          <a:p>
            <a:r>
              <a:rPr lang="en-US" dirty="0" err="1" smtClean="0"/>
              <a:t>Primeiro</a:t>
            </a:r>
            <a:r>
              <a:rPr lang="en-US" dirty="0" smtClean="0"/>
              <a:t> </a:t>
            </a:r>
            <a:r>
              <a:rPr lang="en-US" dirty="0" err="1" smtClean="0"/>
              <a:t>atendimento</a:t>
            </a:r>
            <a:r>
              <a:rPr lang="en-US" dirty="0" smtClean="0"/>
              <a:t> outro </a:t>
            </a:r>
            <a:r>
              <a:rPr lang="en-US" dirty="0" err="1" smtClean="0"/>
              <a:t>serviço</a:t>
            </a:r>
            <a:endParaRPr lang="en-US" dirty="0" smtClean="0"/>
          </a:p>
          <a:p>
            <a:endParaRPr lang="en-US" dirty="0"/>
          </a:p>
          <a:p>
            <a:r>
              <a:rPr lang="en-US" dirty="0" err="1" smtClean="0"/>
              <a:t>Encaminhamento</a:t>
            </a:r>
            <a:r>
              <a:rPr lang="en-US" dirty="0" smtClean="0"/>
              <a:t> </a:t>
            </a:r>
            <a:r>
              <a:rPr lang="en-US" dirty="0" err="1" smtClean="0"/>
              <a:t>para</a:t>
            </a:r>
            <a:r>
              <a:rPr lang="en-US" dirty="0" smtClean="0"/>
              <a:t> </a:t>
            </a:r>
            <a:r>
              <a:rPr lang="en-US" dirty="0" err="1" smtClean="0"/>
              <a:t>tto</a:t>
            </a:r>
            <a:r>
              <a:rPr lang="en-US" dirty="0" smtClean="0"/>
              <a:t> </a:t>
            </a:r>
            <a:r>
              <a:rPr lang="en-US" dirty="0" err="1" smtClean="0"/>
              <a:t>definitivo</a:t>
            </a:r>
            <a:endParaRPr lang="en-US" dirty="0"/>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2</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064671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PSF070112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5151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PSF070112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852" y="0"/>
            <a:ext cx="4395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2011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Paciente</a:t>
            </a:r>
            <a:r>
              <a:rPr lang="en-US" dirty="0" smtClean="0"/>
              <a:t> 24 </a:t>
            </a:r>
            <a:r>
              <a:rPr lang="en-US" dirty="0" err="1" smtClean="0"/>
              <a:t>anos</a:t>
            </a:r>
            <a:r>
              <a:rPr lang="en-US" dirty="0" smtClean="0"/>
              <a:t> </a:t>
            </a:r>
            <a:r>
              <a:rPr lang="en-US" dirty="0" err="1" smtClean="0"/>
              <a:t>idade</a:t>
            </a:r>
            <a:endParaRPr lang="en-US" dirty="0" smtClean="0"/>
          </a:p>
          <a:p>
            <a:endParaRPr lang="en-US" dirty="0"/>
          </a:p>
          <a:p>
            <a:r>
              <a:rPr lang="en-US" dirty="0" err="1" smtClean="0"/>
              <a:t>Acidente</a:t>
            </a:r>
            <a:r>
              <a:rPr lang="en-US" dirty="0" smtClean="0"/>
              <a:t> </a:t>
            </a:r>
            <a:r>
              <a:rPr lang="en-US" dirty="0" err="1" smtClean="0"/>
              <a:t>moto</a:t>
            </a:r>
            <a:r>
              <a:rPr lang="en-US" dirty="0" smtClean="0"/>
              <a:t> </a:t>
            </a:r>
            <a:r>
              <a:rPr lang="en-US" dirty="0" err="1" smtClean="0"/>
              <a:t>vs</a:t>
            </a:r>
            <a:r>
              <a:rPr lang="en-US" dirty="0" smtClean="0"/>
              <a:t> </a:t>
            </a:r>
            <a:r>
              <a:rPr lang="en-US" dirty="0" err="1"/>
              <a:t>c</a:t>
            </a:r>
            <a:r>
              <a:rPr lang="en-US" dirty="0" err="1" smtClean="0"/>
              <a:t>arro</a:t>
            </a:r>
            <a:endParaRPr lang="en-US" dirty="0" smtClean="0"/>
          </a:p>
          <a:p>
            <a:endParaRPr lang="en-US" dirty="0"/>
          </a:p>
          <a:p>
            <a:r>
              <a:rPr lang="en-US" dirty="0" err="1" smtClean="0"/>
              <a:t>Consciente</a:t>
            </a:r>
            <a:r>
              <a:rPr lang="en-US" dirty="0" smtClean="0"/>
              <a:t>, </a:t>
            </a:r>
            <a:r>
              <a:rPr lang="en-US" dirty="0" err="1"/>
              <a:t>o</a:t>
            </a:r>
            <a:r>
              <a:rPr lang="en-US" dirty="0" err="1" smtClean="0"/>
              <a:t>rientado</a:t>
            </a:r>
            <a:r>
              <a:rPr lang="en-US" dirty="0" smtClean="0"/>
              <a:t>, </a:t>
            </a:r>
            <a:r>
              <a:rPr lang="en-US" dirty="0" err="1"/>
              <a:t>e</a:t>
            </a:r>
            <a:r>
              <a:rPr lang="en-US" dirty="0" err="1" smtClean="0"/>
              <a:t>stável</a:t>
            </a:r>
            <a:endParaRPr lang="en-US" dirty="0" smtClean="0"/>
          </a:p>
          <a:p>
            <a:endParaRPr lang="en-US" dirty="0"/>
          </a:p>
          <a:p>
            <a:r>
              <a:rPr lang="en-US" dirty="0" err="1" smtClean="0"/>
              <a:t>Queixa</a:t>
            </a:r>
            <a:r>
              <a:rPr lang="en-US" dirty="0" smtClean="0"/>
              <a:t>: </a:t>
            </a:r>
            <a:r>
              <a:rPr lang="en-US" dirty="0" err="1" smtClean="0"/>
              <a:t>Dor</a:t>
            </a:r>
            <a:r>
              <a:rPr lang="en-US" dirty="0" smtClean="0"/>
              <a:t> </a:t>
            </a:r>
            <a:r>
              <a:rPr lang="en-US" dirty="0" err="1" smtClean="0"/>
              <a:t>em</a:t>
            </a:r>
            <a:r>
              <a:rPr lang="en-US" dirty="0" smtClean="0"/>
              <a:t> </a:t>
            </a:r>
            <a:r>
              <a:rPr lang="en-US" dirty="0" err="1" smtClean="0"/>
              <a:t>membro</a:t>
            </a:r>
            <a:r>
              <a:rPr lang="en-US" dirty="0" smtClean="0"/>
              <a:t> </a:t>
            </a:r>
            <a:r>
              <a:rPr lang="en-US" dirty="0"/>
              <a:t>i</a:t>
            </a:r>
            <a:r>
              <a:rPr lang="en-US" dirty="0" smtClean="0"/>
              <a:t>nferior </a:t>
            </a:r>
            <a:endParaRPr lang="en-US" dirty="0"/>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1</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5090858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PSF070112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0"/>
            <a:ext cx="281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4" descr="PSF070112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25" y="0"/>
            <a:ext cx="2238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PSF070112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5350" y="0"/>
            <a:ext cx="245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PSF0701120B1807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738" y="0"/>
            <a:ext cx="23542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006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PSF0701120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10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4" descr="PSF0701120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2288" y="0"/>
            <a:ext cx="4811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7195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Outras</a:t>
            </a:r>
            <a:r>
              <a:rPr lang="en-US" sz="7200" dirty="0" smtClean="0">
                <a:solidFill>
                  <a:schemeClr val="bg1"/>
                </a:solidFill>
                <a:latin typeface="Arial" charset="0"/>
                <a:ea typeface="ＭＳ Ｐゴシック" charset="0"/>
                <a:cs typeface="ＭＳ Ｐゴシック" charset="0"/>
              </a:rPr>
              <a:t> </a:t>
            </a:r>
            <a:r>
              <a:rPr lang="en-US" sz="7200" dirty="0" err="1" smtClean="0">
                <a:solidFill>
                  <a:schemeClr val="bg1"/>
                </a:solidFill>
                <a:latin typeface="Arial" charset="0"/>
                <a:ea typeface="ＭＳ Ｐゴシック" charset="0"/>
                <a:cs typeface="ＭＳ Ｐゴシック" charset="0"/>
              </a:rPr>
              <a:t>causa</a:t>
            </a:r>
            <a:endParaRPr lang="en-US" sz="7200" dirty="0">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0" y="245334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3</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450440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073" y="1981200"/>
            <a:ext cx="8458200" cy="4114800"/>
          </a:xfrm>
        </p:spPr>
        <p:txBody>
          <a:bodyPr/>
          <a:lstStyle/>
          <a:p>
            <a:r>
              <a:rPr lang="en-US" dirty="0" err="1" smtClean="0"/>
              <a:t>Picada</a:t>
            </a:r>
            <a:r>
              <a:rPr lang="en-US" dirty="0" smtClean="0"/>
              <a:t> de cobra </a:t>
            </a:r>
            <a:r>
              <a:rPr lang="en-US" dirty="0" err="1" smtClean="0"/>
              <a:t>há</a:t>
            </a:r>
            <a:r>
              <a:rPr lang="en-US" dirty="0" smtClean="0"/>
              <a:t> um </a:t>
            </a:r>
            <a:r>
              <a:rPr lang="en-US" dirty="0" err="1" smtClean="0"/>
              <a:t>dia</a:t>
            </a:r>
            <a:endParaRPr lang="en-US" dirty="0" smtClean="0"/>
          </a:p>
          <a:p>
            <a:endParaRPr lang="en-US" dirty="0"/>
          </a:p>
          <a:p>
            <a:r>
              <a:rPr lang="en-US" dirty="0" err="1" smtClean="0"/>
              <a:t>Encaminhado</a:t>
            </a:r>
            <a:r>
              <a:rPr lang="en-US" dirty="0" smtClean="0"/>
              <a:t> a </a:t>
            </a:r>
            <a:r>
              <a:rPr lang="en-US" dirty="0" err="1" smtClean="0"/>
              <a:t>Unidade</a:t>
            </a:r>
            <a:r>
              <a:rPr lang="en-US" dirty="0" smtClean="0"/>
              <a:t> de </a:t>
            </a:r>
            <a:r>
              <a:rPr lang="en-US" dirty="0" err="1" smtClean="0"/>
              <a:t>Emergencia</a:t>
            </a:r>
            <a:endParaRPr lang="en-US" dirty="0" smtClean="0"/>
          </a:p>
          <a:p>
            <a:endParaRPr lang="en-US" dirty="0"/>
          </a:p>
          <a:p>
            <a:r>
              <a:rPr lang="en-US" dirty="0" err="1" smtClean="0"/>
              <a:t>Dor</a:t>
            </a:r>
            <a:r>
              <a:rPr lang="en-US" dirty="0" smtClean="0"/>
              <a:t> </a:t>
            </a:r>
            <a:r>
              <a:rPr lang="en-US" dirty="0" err="1" smtClean="0"/>
              <a:t>lancinante</a:t>
            </a:r>
            <a:r>
              <a:rPr lang="en-US" dirty="0" smtClean="0"/>
              <a:t> </a:t>
            </a:r>
            <a:r>
              <a:rPr lang="en-US" dirty="0" err="1" smtClean="0"/>
              <a:t>membro</a:t>
            </a:r>
            <a:r>
              <a:rPr lang="en-US" dirty="0" smtClean="0"/>
              <a:t> inferior</a:t>
            </a:r>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3</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9340263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5961" name="Rectangle 9"/>
          <p:cNvSpPr>
            <a:spLocks noGrp="1" noChangeArrowheads="1"/>
          </p:cNvSpPr>
          <p:nvPr>
            <p:ph type="title" sz="quarter"/>
          </p:nvPr>
        </p:nvSpPr>
        <p:spPr>
          <a:xfrm>
            <a:off x="0" y="7725"/>
            <a:ext cx="9144000" cy="1447800"/>
          </a:xfrm>
          <a:solidFill>
            <a:schemeClr val="tx1"/>
          </a:solidFill>
        </p:spPr>
        <p:txBody>
          <a:bodyPr>
            <a:normAutofit/>
          </a:bodyPr>
          <a:lstStyle/>
          <a:p>
            <a:r>
              <a:rPr lang="pt-BR" sz="4000" dirty="0" smtClean="0">
                <a:solidFill>
                  <a:schemeClr val="bg1"/>
                </a:solidFill>
              </a:rPr>
              <a:t>59a, </a:t>
            </a:r>
            <a:r>
              <a:rPr lang="pt-BR" sz="4000" dirty="0" err="1" smtClean="0">
                <a:solidFill>
                  <a:schemeClr val="bg1"/>
                </a:solidFill>
              </a:rPr>
              <a:t>masc</a:t>
            </a:r>
            <a:r>
              <a:rPr lang="pt-BR" sz="4000" dirty="0">
                <a:solidFill>
                  <a:schemeClr val="bg1"/>
                </a:solidFill>
              </a:rPr>
              <a:t>, acidente </a:t>
            </a:r>
            <a:r>
              <a:rPr lang="pt-BR" sz="4000" dirty="0" smtClean="0">
                <a:solidFill>
                  <a:schemeClr val="bg1"/>
                </a:solidFill>
              </a:rPr>
              <a:t>ofídico (</a:t>
            </a:r>
            <a:r>
              <a:rPr lang="pt-BR" sz="4000" i="1" dirty="0" err="1">
                <a:solidFill>
                  <a:schemeClr val="bg1"/>
                </a:solidFill>
              </a:rPr>
              <a:t>botrops</a:t>
            </a:r>
            <a:r>
              <a:rPr lang="pt-BR" sz="4000" dirty="0">
                <a:solidFill>
                  <a:schemeClr val="bg1"/>
                </a:solidFill>
              </a:rPr>
              <a:t>), dt:11/11/05</a:t>
            </a:r>
          </a:p>
        </p:txBody>
      </p:sp>
      <p:pic>
        <p:nvPicPr>
          <p:cNvPr id="3325959" name="Picture 7" descr="fotos 46"/>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55974" y="1752600"/>
            <a:ext cx="3048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325960" name="Picture 8" descr="fotos 46"/>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780773" y="1752600"/>
            <a:ext cx="3048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325964" name="Picture 12" descr="fotos 46"/>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255974" y="4191000"/>
            <a:ext cx="3048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325966" name="Picture 14" descr="fotos 46"/>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4780773" y="4191000"/>
            <a:ext cx="3048000" cy="2286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5612578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9031" name="Picture 7" descr="fotos 4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3119" y="2314801"/>
            <a:ext cx="4533632" cy="340022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329032" name="Picture 8" descr="fotos 4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22916" y="2363025"/>
            <a:ext cx="4469332" cy="33519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6" name="Rectangle 9"/>
          <p:cNvSpPr>
            <a:spLocks noGrp="1" noChangeArrowheads="1"/>
          </p:cNvSpPr>
          <p:nvPr>
            <p:ph type="title" sz="quarter"/>
          </p:nvPr>
        </p:nvSpPr>
        <p:spPr>
          <a:xfrm>
            <a:off x="0" y="7725"/>
            <a:ext cx="9144000" cy="1447800"/>
          </a:xfrm>
          <a:solidFill>
            <a:schemeClr val="tx1"/>
          </a:solidFill>
        </p:spPr>
        <p:txBody>
          <a:bodyPr>
            <a:normAutofit/>
          </a:bodyPr>
          <a:lstStyle/>
          <a:p>
            <a:r>
              <a:rPr lang="pt-BR" sz="4000" dirty="0" smtClean="0">
                <a:solidFill>
                  <a:schemeClr val="bg1"/>
                </a:solidFill>
              </a:rPr>
              <a:t>Amputação Supra-patelar</a:t>
            </a:r>
            <a:endParaRPr lang="pt-BR" sz="4000" dirty="0">
              <a:solidFill>
                <a:schemeClr val="bg1"/>
              </a:solidFill>
            </a:endParaRPr>
          </a:p>
        </p:txBody>
      </p:sp>
    </p:spTree>
    <p:extLst>
      <p:ext uri="{BB962C8B-B14F-4D97-AF65-F5344CB8AC3E}">
        <p14:creationId xmlns:p14="http://schemas.microsoft.com/office/powerpoint/2010/main" val="4030898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Membro</a:t>
            </a:r>
            <a:r>
              <a:rPr lang="en-US" sz="7200" dirty="0" smtClean="0">
                <a:solidFill>
                  <a:schemeClr val="bg1"/>
                </a:solidFill>
                <a:latin typeface="Arial" charset="0"/>
                <a:ea typeface="ＭＳ Ｐゴシック" charset="0"/>
                <a:cs typeface="ＭＳ Ｐゴシック" charset="0"/>
              </a:rPr>
              <a:t> superior</a:t>
            </a:r>
            <a:endParaRPr lang="en-US" sz="7200" dirty="0">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0" y="2348753"/>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4</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5938253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981200"/>
            <a:ext cx="9143999" cy="4114800"/>
          </a:xfrm>
        </p:spPr>
        <p:txBody>
          <a:bodyPr/>
          <a:lstStyle/>
          <a:p>
            <a:r>
              <a:rPr lang="en-US" dirty="0" smtClean="0"/>
              <a:t>Trauma </a:t>
            </a:r>
            <a:r>
              <a:rPr lang="en-US" dirty="0" err="1" smtClean="0"/>
              <a:t>por</a:t>
            </a:r>
            <a:r>
              <a:rPr lang="en-US" dirty="0" smtClean="0"/>
              <a:t> </a:t>
            </a:r>
            <a:r>
              <a:rPr lang="en-US" dirty="0" err="1" smtClean="0"/>
              <a:t>esmagamento</a:t>
            </a:r>
            <a:r>
              <a:rPr lang="en-US" dirty="0" smtClean="0"/>
              <a:t> </a:t>
            </a:r>
            <a:r>
              <a:rPr lang="en-US" dirty="0" err="1" smtClean="0"/>
              <a:t>membro</a:t>
            </a:r>
            <a:r>
              <a:rPr lang="en-US" dirty="0" smtClean="0"/>
              <a:t> superior</a:t>
            </a:r>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4</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4292897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RX entrada</a:t>
            </a:r>
            <a:endParaRPr lang="pt-BR" dirty="0"/>
          </a:p>
        </p:txBody>
      </p:sp>
      <p:pic>
        <p:nvPicPr>
          <p:cNvPr id="2050" name="Picture 2"/>
          <p:cNvPicPr>
            <a:picLocks noChangeAspect="1" noChangeArrowheads="1"/>
          </p:cNvPicPr>
          <p:nvPr/>
        </p:nvPicPr>
        <p:blipFill>
          <a:blip r:embed="rId3" cstate="print"/>
          <a:srcRect/>
          <a:stretch>
            <a:fillRect/>
          </a:stretch>
        </p:blipFill>
        <p:spPr bwMode="auto">
          <a:xfrm>
            <a:off x="262880" y="704824"/>
            <a:ext cx="4788024" cy="5443835"/>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5050904" y="704824"/>
            <a:ext cx="3635896" cy="5325903"/>
          </a:xfrm>
          <a:prstGeom prst="rect">
            <a:avLst/>
          </a:prstGeom>
          <a:noFill/>
          <a:ln w="9525">
            <a:noFill/>
            <a:miter lim="800000"/>
            <a:headEnd/>
            <a:tailEnd/>
          </a:ln>
          <a:effectLst/>
        </p:spPr>
      </p:pic>
    </p:spTree>
    <p:extLst>
      <p:ext uri="{BB962C8B-B14F-4D97-AF65-F5344CB8AC3E}">
        <p14:creationId xmlns:p14="http://schemas.microsoft.com/office/powerpoint/2010/main" val="34417061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RX entrada</a:t>
            </a:r>
            <a:endParaRPr lang="pt-BR" dirty="0"/>
          </a:p>
        </p:txBody>
      </p:sp>
      <p:pic>
        <p:nvPicPr>
          <p:cNvPr id="3074" name="Picture 2"/>
          <p:cNvPicPr>
            <a:picLocks noChangeAspect="1" noChangeArrowheads="1"/>
          </p:cNvPicPr>
          <p:nvPr/>
        </p:nvPicPr>
        <p:blipFill>
          <a:blip r:embed="rId2" cstate="print"/>
          <a:srcRect/>
          <a:stretch>
            <a:fillRect/>
          </a:stretch>
        </p:blipFill>
        <p:spPr bwMode="auto">
          <a:xfrm>
            <a:off x="786910" y="487354"/>
            <a:ext cx="3131840" cy="5264999"/>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cstate="print"/>
          <a:srcRect/>
          <a:stretch>
            <a:fillRect/>
          </a:stretch>
        </p:blipFill>
        <p:spPr bwMode="auto">
          <a:xfrm>
            <a:off x="4427984" y="487354"/>
            <a:ext cx="3779912" cy="5320415"/>
          </a:xfrm>
          <a:prstGeom prst="rect">
            <a:avLst/>
          </a:prstGeom>
          <a:noFill/>
          <a:ln w="9525">
            <a:noFill/>
            <a:miter lim="800000"/>
            <a:headEnd/>
            <a:tailEnd/>
          </a:ln>
          <a:effectLst/>
        </p:spPr>
      </p:pic>
    </p:spTree>
    <p:extLst>
      <p:ext uri="{BB962C8B-B14F-4D97-AF65-F5344CB8AC3E}">
        <p14:creationId xmlns:p14="http://schemas.microsoft.com/office/powerpoint/2010/main" val="6072531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algn="r" eaLnBrk="1" hangingPunct="1"/>
            <a:r>
              <a:rPr lang="en-US" sz="7200" dirty="0" err="1" smtClean="0">
                <a:solidFill>
                  <a:schemeClr val="bg1"/>
                </a:solidFill>
                <a:latin typeface="Arial" charset="0"/>
                <a:ea typeface="ＭＳ Ｐゴシック" charset="0"/>
                <a:cs typeface="ＭＳ Ｐゴシック" charset="0"/>
              </a:rPr>
              <a:t>Exame</a:t>
            </a:r>
            <a:r>
              <a:rPr lang="en-US" sz="7200" dirty="0" smtClean="0">
                <a:solidFill>
                  <a:schemeClr val="bg1"/>
                </a:solidFill>
                <a:latin typeface="Arial" charset="0"/>
                <a:ea typeface="ＭＳ Ｐゴシック" charset="0"/>
                <a:cs typeface="ＭＳ Ｐゴシック" charset="0"/>
              </a:rPr>
              <a:t> </a:t>
            </a:r>
            <a:r>
              <a:rPr lang="en-US" sz="7200" dirty="0" err="1">
                <a:solidFill>
                  <a:schemeClr val="bg1"/>
                </a:solidFill>
                <a:latin typeface="Arial" charset="0"/>
                <a:ea typeface="ＭＳ Ｐゴシック" charset="0"/>
                <a:cs typeface="ＭＳ Ｐゴシック" charset="0"/>
              </a:rPr>
              <a:t>c</a:t>
            </a:r>
            <a:r>
              <a:rPr lang="en-US" sz="7200" dirty="0" err="1" smtClean="0">
                <a:solidFill>
                  <a:schemeClr val="bg1"/>
                </a:solidFill>
                <a:latin typeface="Arial" charset="0"/>
                <a:ea typeface="ＭＳ Ｐゴシック" charset="0"/>
                <a:cs typeface="ＭＳ Ｐゴシック" charset="0"/>
              </a:rPr>
              <a:t>línico</a:t>
            </a:r>
            <a:endParaRPr lang="en-US" sz="7200" dirty="0">
              <a:solidFill>
                <a:schemeClr val="bg1"/>
              </a:solidFill>
              <a:latin typeface="Arial" charset="0"/>
              <a:ea typeface="ＭＳ Ｐゴシック" charset="0"/>
              <a:cs typeface="ＭＳ Ｐゴシック" charset="0"/>
            </a:endParaRPr>
          </a:p>
        </p:txBody>
      </p:sp>
      <p:pic>
        <p:nvPicPr>
          <p:cNvPr id="7" name="Picture 6" descr="FR EXP AM 76230 94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1656"/>
            <a:ext cx="2147456" cy="68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398702" y="2670966"/>
            <a:ext cx="6228237" cy="707886"/>
          </a:xfrm>
          <a:prstGeom prst="rect">
            <a:avLst/>
          </a:prstGeom>
          <a:noFill/>
        </p:spPr>
        <p:txBody>
          <a:bodyPr wrap="none" rtlCol="0">
            <a:spAutoFit/>
          </a:bodyPr>
          <a:lstStyle/>
          <a:p>
            <a:r>
              <a:rPr lang="en-US" sz="4000" b="1" dirty="0" smtClean="0"/>
              <a:t>O </a:t>
            </a:r>
            <a:r>
              <a:rPr lang="en-US" sz="4000" b="1" dirty="0" err="1" smtClean="0"/>
              <a:t>que</a:t>
            </a:r>
            <a:r>
              <a:rPr lang="en-US" sz="4000" b="1" dirty="0" smtClean="0"/>
              <a:t> </a:t>
            </a:r>
            <a:r>
              <a:rPr lang="en-US" sz="4000" b="1" dirty="0" err="1" smtClean="0"/>
              <a:t>chama</a:t>
            </a:r>
            <a:r>
              <a:rPr lang="en-US" sz="4000" b="1" dirty="0" smtClean="0"/>
              <a:t> a </a:t>
            </a:r>
            <a:r>
              <a:rPr lang="en-US" sz="4000" b="1" dirty="0" err="1" smtClean="0"/>
              <a:t>atenção</a:t>
            </a:r>
            <a:r>
              <a:rPr lang="en-US" sz="4000" b="1" dirty="0" smtClean="0"/>
              <a:t>?</a:t>
            </a:r>
            <a:endParaRPr lang="en-US" sz="4000" b="1" dirty="0"/>
          </a:p>
        </p:txBody>
      </p:sp>
    </p:spTree>
    <p:extLst>
      <p:ext uri="{BB962C8B-B14F-4D97-AF65-F5344CB8AC3E}">
        <p14:creationId xmlns:p14="http://schemas.microsoft.com/office/powerpoint/2010/main" val="78180562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Aspecto clínico intra op.</a:t>
            </a:r>
            <a:endParaRPr lang="pt-BR" dirty="0"/>
          </a:p>
        </p:txBody>
      </p:sp>
      <p:pic>
        <p:nvPicPr>
          <p:cNvPr id="4099" name="Picture 3"/>
          <p:cNvPicPr>
            <a:picLocks noChangeAspect="1" noChangeArrowheads="1"/>
          </p:cNvPicPr>
          <p:nvPr/>
        </p:nvPicPr>
        <p:blipFill>
          <a:blip r:embed="rId3" cstate="print"/>
          <a:srcRect/>
          <a:stretch>
            <a:fillRect/>
          </a:stretch>
        </p:blipFill>
        <p:spPr bwMode="auto">
          <a:xfrm>
            <a:off x="119529" y="770306"/>
            <a:ext cx="5652120" cy="2796622"/>
          </a:xfrm>
          <a:prstGeom prst="rect">
            <a:avLst/>
          </a:prstGeom>
          <a:noFill/>
          <a:ln w="9525">
            <a:noFill/>
            <a:miter lim="800000"/>
            <a:headEnd/>
            <a:tailEnd/>
          </a:ln>
          <a:effectLst/>
        </p:spPr>
      </p:pic>
      <p:pic>
        <p:nvPicPr>
          <p:cNvPr id="4100" name="Picture 4"/>
          <p:cNvPicPr>
            <a:picLocks noChangeAspect="1" noChangeArrowheads="1"/>
          </p:cNvPicPr>
          <p:nvPr/>
        </p:nvPicPr>
        <p:blipFill>
          <a:blip r:embed="rId4" cstate="print"/>
          <a:srcRect/>
          <a:stretch>
            <a:fillRect/>
          </a:stretch>
        </p:blipFill>
        <p:spPr bwMode="auto">
          <a:xfrm>
            <a:off x="3598348" y="3847559"/>
            <a:ext cx="5545652" cy="2636912"/>
          </a:xfrm>
          <a:prstGeom prst="rect">
            <a:avLst/>
          </a:prstGeom>
          <a:noFill/>
          <a:ln w="9525">
            <a:noFill/>
            <a:miter lim="800000"/>
            <a:headEnd/>
            <a:tailEnd/>
          </a:ln>
          <a:effectLst/>
        </p:spPr>
      </p:pic>
    </p:spTree>
    <p:extLst>
      <p:ext uri="{BB962C8B-B14F-4D97-AF65-F5344CB8AC3E}">
        <p14:creationId xmlns:p14="http://schemas.microsoft.com/office/powerpoint/2010/main" val="5314289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307788" y="895059"/>
            <a:ext cx="8532440" cy="5230824"/>
          </a:xfrm>
          <a:prstGeom prst="rect">
            <a:avLst/>
          </a:prstGeom>
          <a:noFill/>
          <a:ln w="9525">
            <a:noFill/>
            <a:miter lim="800000"/>
            <a:headEnd/>
            <a:tailEnd/>
          </a:ln>
          <a:effectLst/>
        </p:spPr>
      </p:pic>
    </p:spTree>
    <p:extLst>
      <p:ext uri="{BB962C8B-B14F-4D97-AF65-F5344CB8AC3E}">
        <p14:creationId xmlns:p14="http://schemas.microsoft.com/office/powerpoint/2010/main" val="39384070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Rx</a:t>
            </a:r>
            <a:r>
              <a:rPr lang="pt-BR" dirty="0" smtClean="0"/>
              <a:t> pós op.</a:t>
            </a:r>
            <a:endParaRPr lang="pt-BR" dirty="0"/>
          </a:p>
        </p:txBody>
      </p:sp>
      <p:pic>
        <p:nvPicPr>
          <p:cNvPr id="1026" name="Picture 2"/>
          <p:cNvPicPr>
            <a:picLocks noChangeAspect="1" noChangeArrowheads="1"/>
          </p:cNvPicPr>
          <p:nvPr/>
        </p:nvPicPr>
        <p:blipFill>
          <a:blip r:embed="rId3" cstate="print"/>
          <a:srcRect/>
          <a:stretch>
            <a:fillRect/>
          </a:stretch>
        </p:blipFill>
        <p:spPr bwMode="auto">
          <a:xfrm>
            <a:off x="457200" y="474103"/>
            <a:ext cx="3851920" cy="5382837"/>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5221935" y="474103"/>
            <a:ext cx="2843808" cy="5329728"/>
          </a:xfrm>
          <a:prstGeom prst="rect">
            <a:avLst/>
          </a:prstGeom>
          <a:noFill/>
          <a:ln w="9525">
            <a:noFill/>
            <a:miter lim="800000"/>
            <a:headEnd/>
            <a:tailEnd/>
          </a:ln>
          <a:effectLst/>
        </p:spPr>
      </p:pic>
    </p:spTree>
    <p:extLst>
      <p:ext uri="{BB962C8B-B14F-4D97-AF65-F5344CB8AC3E}">
        <p14:creationId xmlns:p14="http://schemas.microsoft.com/office/powerpoint/2010/main" val="39523547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8372" y="761896"/>
            <a:ext cx="3621539" cy="5124928"/>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3978691" y="761896"/>
            <a:ext cx="5165309" cy="4855987"/>
          </a:xfrm>
          <a:prstGeom prst="rect">
            <a:avLst/>
          </a:prstGeom>
          <a:noFill/>
          <a:ln w="9525">
            <a:noFill/>
            <a:miter lim="800000"/>
            <a:headEnd/>
            <a:tailEnd/>
          </a:ln>
          <a:effectLst/>
        </p:spPr>
      </p:pic>
    </p:spTree>
    <p:extLst>
      <p:ext uri="{BB962C8B-B14F-4D97-AF65-F5344CB8AC3E}">
        <p14:creationId xmlns:p14="http://schemas.microsoft.com/office/powerpoint/2010/main" val="212131584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Aspecto clínico atual</a:t>
            </a:r>
            <a:endParaRPr lang="pt-BR" dirty="0"/>
          </a:p>
        </p:txBody>
      </p:sp>
      <p:pic>
        <p:nvPicPr>
          <p:cNvPr id="2050" name="Picture 2"/>
          <p:cNvPicPr>
            <a:picLocks noChangeAspect="1" noChangeArrowheads="1"/>
          </p:cNvPicPr>
          <p:nvPr/>
        </p:nvPicPr>
        <p:blipFill>
          <a:blip r:embed="rId3" cstate="print"/>
          <a:srcRect/>
          <a:stretch>
            <a:fillRect/>
          </a:stretch>
        </p:blipFill>
        <p:spPr bwMode="auto">
          <a:xfrm rot="5400000">
            <a:off x="3091400" y="-202967"/>
            <a:ext cx="2564651" cy="5652122"/>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3113"/>
            <a:ext cx="966566" cy="2660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cstate="print"/>
          <a:srcRect/>
          <a:stretch>
            <a:fillRect/>
          </a:stretch>
        </p:blipFill>
        <p:spPr bwMode="auto">
          <a:xfrm rot="5400000">
            <a:off x="3305301" y="1527347"/>
            <a:ext cx="2568895" cy="7668345"/>
          </a:xfrm>
          <a:prstGeom prst="rect">
            <a:avLst/>
          </a:prstGeom>
          <a:noFill/>
          <a:ln w="9525">
            <a:noFill/>
            <a:miter lim="800000"/>
            <a:headEnd/>
            <a:tailEnd/>
          </a:ln>
          <a:effectLst/>
        </p:spPr>
      </p:pic>
    </p:spTree>
    <p:extLst>
      <p:ext uri="{BB962C8B-B14F-4D97-AF65-F5344CB8AC3E}">
        <p14:creationId xmlns:p14="http://schemas.microsoft.com/office/powerpoint/2010/main" val="14443073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Paciente</a:t>
            </a:r>
            <a:r>
              <a:rPr lang="en-US" dirty="0" smtClean="0"/>
              <a:t> </a:t>
            </a:r>
            <a:r>
              <a:rPr lang="en-US" dirty="0" smtClean="0"/>
              <a:t>23  </a:t>
            </a:r>
            <a:r>
              <a:rPr lang="en-US" dirty="0" err="1" smtClean="0"/>
              <a:t>anos</a:t>
            </a:r>
            <a:r>
              <a:rPr lang="en-US" dirty="0" smtClean="0"/>
              <a:t> </a:t>
            </a:r>
            <a:r>
              <a:rPr lang="en-US" dirty="0" err="1" smtClean="0"/>
              <a:t>idade</a:t>
            </a:r>
            <a:endParaRPr lang="en-US" dirty="0" smtClean="0"/>
          </a:p>
          <a:p>
            <a:endParaRPr lang="en-US" dirty="0"/>
          </a:p>
          <a:p>
            <a:r>
              <a:rPr lang="en-US" dirty="0" err="1" smtClean="0"/>
              <a:t>Acidente</a:t>
            </a:r>
            <a:r>
              <a:rPr lang="en-US" dirty="0" smtClean="0"/>
              <a:t> </a:t>
            </a:r>
            <a:r>
              <a:rPr lang="en-US" dirty="0" err="1" smtClean="0"/>
              <a:t>moto</a:t>
            </a:r>
            <a:r>
              <a:rPr lang="en-US" dirty="0" smtClean="0"/>
              <a:t> </a:t>
            </a:r>
            <a:r>
              <a:rPr lang="en-US" dirty="0" err="1" smtClean="0"/>
              <a:t>vs</a:t>
            </a:r>
            <a:r>
              <a:rPr lang="en-US" dirty="0" smtClean="0"/>
              <a:t> </a:t>
            </a:r>
            <a:r>
              <a:rPr lang="en-US" dirty="0" err="1"/>
              <a:t>c</a:t>
            </a:r>
            <a:r>
              <a:rPr lang="en-US" dirty="0" err="1" smtClean="0"/>
              <a:t>arro</a:t>
            </a:r>
            <a:endParaRPr lang="en-US" dirty="0" smtClean="0"/>
          </a:p>
          <a:p>
            <a:endParaRPr lang="en-US" dirty="0"/>
          </a:p>
          <a:p>
            <a:r>
              <a:rPr lang="en-US" dirty="0" err="1" smtClean="0"/>
              <a:t>Consciente</a:t>
            </a:r>
            <a:r>
              <a:rPr lang="en-US" dirty="0" smtClean="0"/>
              <a:t>, </a:t>
            </a:r>
            <a:r>
              <a:rPr lang="en-US" dirty="0" err="1"/>
              <a:t>o</a:t>
            </a:r>
            <a:r>
              <a:rPr lang="en-US" dirty="0" err="1" smtClean="0"/>
              <a:t>rientado</a:t>
            </a:r>
            <a:r>
              <a:rPr lang="en-US" dirty="0" smtClean="0"/>
              <a:t>, </a:t>
            </a:r>
            <a:r>
              <a:rPr lang="en-US" dirty="0" err="1"/>
              <a:t>e</a:t>
            </a:r>
            <a:r>
              <a:rPr lang="en-US" dirty="0" err="1" smtClean="0"/>
              <a:t>stável</a:t>
            </a:r>
            <a:endParaRPr lang="en-US" dirty="0" smtClean="0"/>
          </a:p>
          <a:p>
            <a:endParaRPr lang="en-US" dirty="0"/>
          </a:p>
          <a:p>
            <a:r>
              <a:rPr lang="en-US" dirty="0" err="1" smtClean="0"/>
              <a:t>Queixa</a:t>
            </a:r>
            <a:r>
              <a:rPr lang="en-US" dirty="0" smtClean="0"/>
              <a:t>: </a:t>
            </a:r>
            <a:r>
              <a:rPr lang="en-US" dirty="0" err="1" smtClean="0"/>
              <a:t>Dor</a:t>
            </a:r>
            <a:r>
              <a:rPr lang="en-US" dirty="0" smtClean="0"/>
              <a:t> </a:t>
            </a:r>
            <a:r>
              <a:rPr lang="en-US" dirty="0" err="1" smtClean="0"/>
              <a:t>em</a:t>
            </a:r>
            <a:r>
              <a:rPr lang="en-US" dirty="0"/>
              <a:t> </a:t>
            </a:r>
            <a:r>
              <a:rPr lang="en-US" dirty="0" smtClean="0"/>
              <a:t>COXA DIREITA.</a:t>
            </a:r>
            <a:endParaRPr lang="en-US" dirty="0"/>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5</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7618417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4800" dirty="0" err="1" smtClean="0">
                <a:solidFill>
                  <a:schemeClr val="bg1"/>
                </a:solidFill>
                <a:latin typeface="Arial" charset="0"/>
                <a:ea typeface="ＭＳ Ｐゴシック" charset="0"/>
                <a:cs typeface="ＭＳ Ｐゴシック" charset="0"/>
              </a:rPr>
              <a:t>Tratamento</a:t>
            </a:r>
            <a:endParaRPr lang="en-US" sz="4800" dirty="0">
              <a:solidFill>
                <a:schemeClr val="bg1"/>
              </a:solidFill>
              <a:latin typeface="Arial" charset="0"/>
              <a:ea typeface="ＭＳ Ｐゴシック" charset="0"/>
              <a:cs typeface="ＭＳ Ｐゴシック" charset="0"/>
            </a:endParaRPr>
          </a:p>
        </p:txBody>
      </p:sp>
      <p:pic>
        <p:nvPicPr>
          <p:cNvPr id="3" name="Content Placeholder 2" descr="IMG_3354.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rot="16200000">
            <a:off x="-66153" y="1590659"/>
            <a:ext cx="5142587" cy="4525963"/>
          </a:xfrm>
        </p:spPr>
      </p:pic>
      <p:pic>
        <p:nvPicPr>
          <p:cNvPr id="5" name="Picture 4" descr="IMG_336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315207" y="1302008"/>
            <a:ext cx="2648059" cy="4707660"/>
          </a:xfrm>
          <a:prstGeom prst="rect">
            <a:avLst/>
          </a:prstGeom>
        </p:spPr>
      </p:pic>
      <p:pic>
        <p:nvPicPr>
          <p:cNvPr id="6" name="Picture 5" descr="IMG_338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006600" y="730592"/>
            <a:ext cx="5122333" cy="6127408"/>
          </a:xfrm>
          <a:prstGeom prst="rect">
            <a:avLst/>
          </a:prstGeom>
        </p:spPr>
      </p:pic>
      <p:pic>
        <p:nvPicPr>
          <p:cNvPr id="8" name="Picture 7" descr="IMG_3524.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9408" y="2731022"/>
            <a:ext cx="5504592" cy="4111455"/>
          </a:xfrm>
          <a:prstGeom prst="rect">
            <a:avLst/>
          </a:prstGeom>
        </p:spPr>
      </p:pic>
    </p:spTree>
    <p:extLst>
      <p:ext uri="{BB962C8B-B14F-4D97-AF65-F5344CB8AC3E}">
        <p14:creationId xmlns:p14="http://schemas.microsoft.com/office/powerpoint/2010/main" val="548316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smtClean="0"/>
              <a:t>Paciente</a:t>
            </a:r>
            <a:r>
              <a:rPr lang="en-US" dirty="0" smtClean="0"/>
              <a:t> 21  </a:t>
            </a:r>
            <a:r>
              <a:rPr lang="en-US" dirty="0" err="1" smtClean="0"/>
              <a:t>anos</a:t>
            </a:r>
            <a:r>
              <a:rPr lang="en-US" dirty="0" smtClean="0"/>
              <a:t> </a:t>
            </a:r>
            <a:r>
              <a:rPr lang="en-US" dirty="0" err="1" smtClean="0"/>
              <a:t>idade</a:t>
            </a:r>
            <a:endParaRPr lang="en-US" dirty="0" smtClean="0"/>
          </a:p>
          <a:p>
            <a:endParaRPr lang="en-US" dirty="0"/>
          </a:p>
          <a:p>
            <a:r>
              <a:rPr lang="en-US" dirty="0" err="1" smtClean="0"/>
              <a:t>Acidente</a:t>
            </a:r>
            <a:r>
              <a:rPr lang="en-US" dirty="0" smtClean="0"/>
              <a:t> </a:t>
            </a:r>
            <a:r>
              <a:rPr lang="en-US" dirty="0" err="1" smtClean="0"/>
              <a:t>moto</a:t>
            </a:r>
            <a:r>
              <a:rPr lang="en-US" dirty="0" smtClean="0"/>
              <a:t> </a:t>
            </a:r>
            <a:r>
              <a:rPr lang="en-US" dirty="0" err="1" smtClean="0"/>
              <a:t>vs</a:t>
            </a:r>
            <a:r>
              <a:rPr lang="en-US" dirty="0" smtClean="0"/>
              <a:t> </a:t>
            </a:r>
            <a:r>
              <a:rPr lang="en-US" dirty="0" err="1"/>
              <a:t>c</a:t>
            </a:r>
            <a:r>
              <a:rPr lang="en-US" dirty="0" err="1" smtClean="0"/>
              <a:t>arro</a:t>
            </a:r>
            <a:endParaRPr lang="en-US" dirty="0" smtClean="0"/>
          </a:p>
          <a:p>
            <a:endParaRPr lang="en-US" dirty="0"/>
          </a:p>
          <a:p>
            <a:r>
              <a:rPr lang="en-US" dirty="0" err="1" smtClean="0"/>
              <a:t>Consciente</a:t>
            </a:r>
            <a:r>
              <a:rPr lang="en-US" dirty="0" smtClean="0"/>
              <a:t>, </a:t>
            </a:r>
            <a:r>
              <a:rPr lang="en-US" dirty="0" err="1"/>
              <a:t>o</a:t>
            </a:r>
            <a:r>
              <a:rPr lang="en-US" dirty="0" err="1" smtClean="0"/>
              <a:t>rientado</a:t>
            </a:r>
            <a:r>
              <a:rPr lang="en-US" dirty="0" smtClean="0"/>
              <a:t>, </a:t>
            </a:r>
            <a:r>
              <a:rPr lang="en-US" dirty="0" err="1"/>
              <a:t>e</a:t>
            </a:r>
            <a:r>
              <a:rPr lang="en-US" dirty="0" err="1" smtClean="0"/>
              <a:t>stável</a:t>
            </a:r>
            <a:endParaRPr lang="en-US" dirty="0" smtClean="0"/>
          </a:p>
          <a:p>
            <a:endParaRPr lang="en-US" dirty="0"/>
          </a:p>
          <a:p>
            <a:r>
              <a:rPr lang="en-US" dirty="0" err="1" smtClean="0"/>
              <a:t>Queixa</a:t>
            </a:r>
            <a:r>
              <a:rPr lang="en-US" dirty="0" smtClean="0"/>
              <a:t>: </a:t>
            </a:r>
            <a:r>
              <a:rPr lang="en-US" dirty="0" err="1" smtClean="0"/>
              <a:t>Dor</a:t>
            </a:r>
            <a:r>
              <a:rPr lang="en-US" dirty="0" smtClean="0"/>
              <a:t> </a:t>
            </a:r>
            <a:r>
              <a:rPr lang="en-US" dirty="0" err="1" smtClean="0"/>
              <a:t>em</a:t>
            </a:r>
            <a:r>
              <a:rPr lang="en-US" dirty="0"/>
              <a:t> </a:t>
            </a:r>
            <a:r>
              <a:rPr lang="en-US" dirty="0" err="1" smtClean="0"/>
              <a:t>membro</a:t>
            </a:r>
            <a:r>
              <a:rPr lang="en-US" dirty="0" smtClean="0"/>
              <a:t> </a:t>
            </a:r>
            <a:r>
              <a:rPr lang="en-US" dirty="0"/>
              <a:t>i</a:t>
            </a:r>
            <a:r>
              <a:rPr lang="en-US" dirty="0" smtClean="0"/>
              <a:t>nferior </a:t>
            </a:r>
            <a:endParaRPr lang="en-US" dirty="0"/>
          </a:p>
        </p:txBody>
      </p:sp>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7200" dirty="0" err="1" smtClean="0">
                <a:solidFill>
                  <a:schemeClr val="bg1"/>
                </a:solidFill>
                <a:latin typeface="Arial" charset="0"/>
                <a:ea typeface="ＭＳ Ｐゴシック" charset="0"/>
                <a:cs typeface="ＭＳ Ｐゴシック" charset="0"/>
              </a:rPr>
              <a:t>Caso</a:t>
            </a:r>
            <a:r>
              <a:rPr lang="en-US" sz="7200" dirty="0" smtClean="0">
                <a:solidFill>
                  <a:schemeClr val="bg1"/>
                </a:solidFill>
                <a:latin typeface="Arial" charset="0"/>
                <a:ea typeface="ＭＳ Ｐゴシック" charset="0"/>
                <a:cs typeface="ＭＳ Ｐゴシック" charset="0"/>
              </a:rPr>
              <a:t> </a:t>
            </a:r>
            <a:r>
              <a:rPr lang="en-US" sz="7200" dirty="0" smtClean="0">
                <a:solidFill>
                  <a:schemeClr val="bg1"/>
                </a:solidFill>
                <a:latin typeface="Arial" charset="0"/>
                <a:ea typeface="ＭＳ Ｐゴシック" charset="0"/>
                <a:cs typeface="ＭＳ Ｐゴシック" charset="0"/>
              </a:rPr>
              <a:t>6</a:t>
            </a:r>
            <a:endParaRPr lang="en-US" sz="7200" dirty="0">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0582523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algn="r" eaLnBrk="1" hangingPunct="1"/>
            <a:r>
              <a:rPr lang="en-US" sz="7200" dirty="0" err="1" smtClean="0">
                <a:solidFill>
                  <a:schemeClr val="bg1"/>
                </a:solidFill>
                <a:latin typeface="Arial" charset="0"/>
                <a:ea typeface="ＭＳ Ｐゴシック" charset="0"/>
                <a:cs typeface="ＭＳ Ｐゴシック" charset="0"/>
              </a:rPr>
              <a:t>Exame</a:t>
            </a:r>
            <a:r>
              <a:rPr lang="en-US" sz="7200" dirty="0" smtClean="0">
                <a:solidFill>
                  <a:schemeClr val="bg1"/>
                </a:solidFill>
                <a:latin typeface="Arial" charset="0"/>
                <a:ea typeface="ＭＳ Ｐゴシック" charset="0"/>
                <a:cs typeface="ＭＳ Ｐゴシック" charset="0"/>
              </a:rPr>
              <a:t> </a:t>
            </a:r>
            <a:r>
              <a:rPr lang="en-US" sz="7200" dirty="0" err="1" smtClean="0">
                <a:solidFill>
                  <a:schemeClr val="bg1"/>
                </a:solidFill>
                <a:latin typeface="Arial" charset="0"/>
                <a:ea typeface="ＭＳ Ｐゴシック" charset="0"/>
                <a:cs typeface="ＭＳ Ｐゴシック" charset="0"/>
              </a:rPr>
              <a:t>Clínico</a:t>
            </a:r>
            <a:endParaRPr lang="en-US" sz="7200" dirty="0">
              <a:solidFill>
                <a:schemeClr val="bg1"/>
              </a:solidFill>
              <a:latin typeface="Arial" charset="0"/>
              <a:ea typeface="ＭＳ Ｐゴシック" charset="0"/>
              <a:cs typeface="ＭＳ Ｐゴシック" charset="0"/>
            </a:endParaRPr>
          </a:p>
        </p:txBody>
      </p:sp>
      <p:sp>
        <p:nvSpPr>
          <p:cNvPr id="8" name="TextBox 7"/>
          <p:cNvSpPr txBox="1"/>
          <p:nvPr/>
        </p:nvSpPr>
        <p:spPr>
          <a:xfrm>
            <a:off x="2398702" y="2670966"/>
            <a:ext cx="6228237" cy="707886"/>
          </a:xfrm>
          <a:prstGeom prst="rect">
            <a:avLst/>
          </a:prstGeom>
          <a:noFill/>
        </p:spPr>
        <p:txBody>
          <a:bodyPr wrap="none" rtlCol="0">
            <a:spAutoFit/>
          </a:bodyPr>
          <a:lstStyle/>
          <a:p>
            <a:r>
              <a:rPr lang="en-US" sz="4000" b="1" dirty="0" smtClean="0"/>
              <a:t>O </a:t>
            </a:r>
            <a:r>
              <a:rPr lang="en-US" sz="4000" b="1" dirty="0" err="1" smtClean="0"/>
              <a:t>que</a:t>
            </a:r>
            <a:r>
              <a:rPr lang="en-US" sz="4000" b="1" dirty="0" smtClean="0"/>
              <a:t> </a:t>
            </a:r>
            <a:r>
              <a:rPr lang="en-US" sz="4000" b="1" dirty="0" err="1" smtClean="0"/>
              <a:t>chama</a:t>
            </a:r>
            <a:r>
              <a:rPr lang="en-US" sz="4000" b="1" dirty="0" smtClean="0"/>
              <a:t> a </a:t>
            </a:r>
            <a:r>
              <a:rPr lang="en-US" sz="4000" b="1" dirty="0" err="1" smtClean="0"/>
              <a:t>atenção</a:t>
            </a:r>
            <a:r>
              <a:rPr lang="en-US" sz="4000" b="1" dirty="0" smtClean="0"/>
              <a:t>?</a:t>
            </a:r>
            <a:endParaRPr lang="en-US" sz="4000" b="1" dirty="0"/>
          </a:p>
        </p:txBody>
      </p:sp>
      <p:pic>
        <p:nvPicPr>
          <p:cNvPr id="5" name="Content Placeholder 4" descr="P101058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273" y="-6070"/>
            <a:ext cx="2439809" cy="6777973"/>
          </a:xfrm>
        </p:spPr>
      </p:pic>
    </p:spTree>
    <p:extLst>
      <p:ext uri="{BB962C8B-B14F-4D97-AF65-F5344CB8AC3E}">
        <p14:creationId xmlns:p14="http://schemas.microsoft.com/office/powerpoint/2010/main" val="13095008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4800" dirty="0" err="1" smtClean="0">
                <a:solidFill>
                  <a:schemeClr val="bg1"/>
                </a:solidFill>
                <a:latin typeface="Arial" charset="0"/>
                <a:ea typeface="ＭＳ Ｐゴシック" charset="0"/>
                <a:cs typeface="ＭＳ Ｐゴシック" charset="0"/>
              </a:rPr>
              <a:t>Exame</a:t>
            </a:r>
            <a:r>
              <a:rPr lang="en-US" sz="4800" dirty="0" smtClean="0">
                <a:solidFill>
                  <a:schemeClr val="bg1"/>
                </a:solidFill>
                <a:latin typeface="Arial" charset="0"/>
                <a:ea typeface="ＭＳ Ｐゴシック" charset="0"/>
                <a:cs typeface="ＭＳ Ｐゴシック" charset="0"/>
              </a:rPr>
              <a:t> </a:t>
            </a:r>
            <a:r>
              <a:rPr lang="en-US" sz="4800" dirty="0" err="1" smtClean="0">
                <a:solidFill>
                  <a:schemeClr val="bg1"/>
                </a:solidFill>
                <a:latin typeface="Arial" charset="0"/>
                <a:ea typeface="ＭＳ Ｐゴシック" charset="0"/>
                <a:cs typeface="ＭＳ Ｐゴシック" charset="0"/>
              </a:rPr>
              <a:t>Radiográfico</a:t>
            </a:r>
            <a:endParaRPr lang="en-US" sz="4800" dirty="0">
              <a:solidFill>
                <a:schemeClr val="bg1"/>
              </a:solidFill>
              <a:latin typeface="Arial" charset="0"/>
              <a:ea typeface="ＭＳ Ｐゴシック" charset="0"/>
              <a:cs typeface="ＭＳ Ｐゴシック" charset="0"/>
            </a:endParaRPr>
          </a:p>
        </p:txBody>
      </p:sp>
      <p:sp>
        <p:nvSpPr>
          <p:cNvPr id="8" name="TextBox 7"/>
          <p:cNvSpPr txBox="1"/>
          <p:nvPr/>
        </p:nvSpPr>
        <p:spPr>
          <a:xfrm>
            <a:off x="3691448" y="1713655"/>
            <a:ext cx="2264312" cy="707886"/>
          </a:xfrm>
          <a:prstGeom prst="rect">
            <a:avLst/>
          </a:prstGeom>
          <a:noFill/>
        </p:spPr>
        <p:txBody>
          <a:bodyPr wrap="none" rtlCol="0">
            <a:spAutoFit/>
          </a:bodyPr>
          <a:lstStyle/>
          <a:p>
            <a:r>
              <a:rPr lang="en-US" sz="4000" b="1" dirty="0" err="1" smtClean="0"/>
              <a:t>Ajudou</a:t>
            </a:r>
            <a:r>
              <a:rPr lang="en-US" sz="4000" b="1" dirty="0" smtClean="0"/>
              <a:t>?</a:t>
            </a:r>
            <a:endParaRPr lang="en-US" sz="4000" b="1" dirty="0"/>
          </a:p>
        </p:txBody>
      </p:sp>
      <p:pic>
        <p:nvPicPr>
          <p:cNvPr id="6" name="Picture 4" descr="WAPL 0274053E TIBIA 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rot="19442191">
            <a:off x="806850" y="2062063"/>
            <a:ext cx="3059953" cy="3740964"/>
          </a:xfrm>
          <a:prstGeom prst="rect">
            <a:avLst/>
          </a:prstGeom>
        </p:spPr>
      </p:pic>
      <p:pic>
        <p:nvPicPr>
          <p:cNvPr id="7" name="Picture 5" descr="WAPL 0274053E TIBIA P"/>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rot="2055795">
            <a:off x="5392848" y="2283054"/>
            <a:ext cx="3070200" cy="3501256"/>
          </a:xfrm>
          <a:prstGeom prst="rect">
            <a:avLst/>
          </a:prstGeom>
        </p:spPr>
      </p:pic>
    </p:spTree>
    <p:extLst>
      <p:ext uri="{BB962C8B-B14F-4D97-AF65-F5344CB8AC3E}">
        <p14:creationId xmlns:p14="http://schemas.microsoft.com/office/powerpoint/2010/main" val="30250831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algn="r" eaLnBrk="1" hangingPunct="1"/>
            <a:r>
              <a:rPr lang="en-US" sz="4800" dirty="0" err="1" smtClean="0">
                <a:solidFill>
                  <a:schemeClr val="bg1"/>
                </a:solidFill>
                <a:latin typeface="Arial" charset="0"/>
                <a:ea typeface="ＭＳ Ｐゴシック" charset="0"/>
                <a:cs typeface="ＭＳ Ｐゴシック" charset="0"/>
              </a:rPr>
              <a:t>Exame</a:t>
            </a:r>
            <a:r>
              <a:rPr lang="en-US" sz="4800" dirty="0" smtClean="0">
                <a:solidFill>
                  <a:schemeClr val="bg1"/>
                </a:solidFill>
                <a:latin typeface="Arial" charset="0"/>
                <a:ea typeface="ＭＳ Ｐゴシック" charset="0"/>
                <a:cs typeface="ＭＳ Ｐゴシック" charset="0"/>
              </a:rPr>
              <a:t> </a:t>
            </a:r>
            <a:r>
              <a:rPr lang="en-US" sz="4800" dirty="0" err="1">
                <a:solidFill>
                  <a:schemeClr val="bg1"/>
                </a:solidFill>
                <a:latin typeface="Arial" charset="0"/>
                <a:ea typeface="ＭＳ Ｐゴシック" charset="0"/>
                <a:cs typeface="ＭＳ Ｐゴシック" charset="0"/>
              </a:rPr>
              <a:t>r</a:t>
            </a:r>
            <a:r>
              <a:rPr lang="en-US" sz="4800" dirty="0" err="1" smtClean="0">
                <a:solidFill>
                  <a:schemeClr val="bg1"/>
                </a:solidFill>
                <a:latin typeface="Arial" charset="0"/>
                <a:ea typeface="ＭＳ Ｐゴシック" charset="0"/>
                <a:cs typeface="ＭＳ Ｐゴシック" charset="0"/>
              </a:rPr>
              <a:t>adiográfico</a:t>
            </a:r>
            <a:endParaRPr lang="en-US" sz="4800" dirty="0">
              <a:solidFill>
                <a:schemeClr val="bg1"/>
              </a:solidFill>
              <a:latin typeface="Arial" charset="0"/>
              <a:ea typeface="ＭＳ Ｐゴシック" charset="0"/>
              <a:cs typeface="ＭＳ Ｐゴシック" charset="0"/>
            </a:endParaRPr>
          </a:p>
        </p:txBody>
      </p:sp>
      <p:sp>
        <p:nvSpPr>
          <p:cNvPr id="8" name="TextBox 7"/>
          <p:cNvSpPr txBox="1"/>
          <p:nvPr/>
        </p:nvSpPr>
        <p:spPr>
          <a:xfrm>
            <a:off x="5100338" y="2509329"/>
            <a:ext cx="2264312" cy="707886"/>
          </a:xfrm>
          <a:prstGeom prst="rect">
            <a:avLst/>
          </a:prstGeom>
          <a:noFill/>
        </p:spPr>
        <p:txBody>
          <a:bodyPr wrap="none" rtlCol="0">
            <a:spAutoFit/>
          </a:bodyPr>
          <a:lstStyle/>
          <a:p>
            <a:r>
              <a:rPr lang="en-US" sz="4000" b="1" dirty="0" err="1" smtClean="0"/>
              <a:t>Ajudou</a:t>
            </a:r>
            <a:r>
              <a:rPr lang="en-US" sz="4000" b="1" dirty="0" smtClean="0"/>
              <a:t>?</a:t>
            </a:r>
            <a:endParaRPr lang="en-US" sz="4000" b="1" dirty="0"/>
          </a:p>
        </p:txBody>
      </p:sp>
      <p:pic>
        <p:nvPicPr>
          <p:cNvPr id="5" name="Picture 7" descr="FR EXP AM 76230 94 2"/>
          <p:cNvPicPr>
            <a:picLocks noChangeAspect="1" noChangeArrowheads="1"/>
          </p:cNvPicPr>
          <p:nvPr/>
        </p:nvPicPr>
        <p:blipFill>
          <a:blip r:embed="rId3">
            <a:extLst>
              <a:ext uri="{28A0092B-C50C-407E-A947-70E740481C1C}">
                <a14:useLocalDpi xmlns:a14="http://schemas.microsoft.com/office/drawing/2010/main" val="0"/>
              </a:ext>
            </a:extLst>
          </a:blip>
          <a:srcRect r="49287"/>
          <a:stretch>
            <a:fillRect/>
          </a:stretch>
        </p:blipFill>
        <p:spPr bwMode="auto">
          <a:xfrm>
            <a:off x="0" y="0"/>
            <a:ext cx="2078182" cy="69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329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eaLnBrk="1" hangingPunct="1"/>
            <a:r>
              <a:rPr lang="en-US" sz="4800" dirty="0" err="1" smtClean="0">
                <a:solidFill>
                  <a:schemeClr val="bg1"/>
                </a:solidFill>
                <a:latin typeface="Arial" charset="0"/>
                <a:ea typeface="ＭＳ Ｐゴシック" charset="0"/>
                <a:cs typeface="ＭＳ Ｐゴシック" charset="0"/>
              </a:rPr>
              <a:t>Tratamento</a:t>
            </a:r>
            <a:endParaRPr lang="en-US" sz="4800" dirty="0">
              <a:solidFill>
                <a:schemeClr val="bg1"/>
              </a:solidFill>
              <a:latin typeface="Arial" charset="0"/>
              <a:ea typeface="ＭＳ Ｐゴシック" charset="0"/>
              <a:cs typeface="ＭＳ Ｐゴシック" charset="0"/>
            </a:endParaRPr>
          </a:p>
        </p:txBody>
      </p:sp>
      <p:pic>
        <p:nvPicPr>
          <p:cNvPr id="9" name="Picture 4" descr="P1010587"/>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457200" y="1633538"/>
            <a:ext cx="4038600" cy="2117725"/>
          </a:xfrm>
        </p:spPr>
      </p:pic>
      <p:pic>
        <p:nvPicPr>
          <p:cNvPr id="10" name="Picture 5" descr="P10105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648200" y="1644650"/>
            <a:ext cx="4038600" cy="2095500"/>
          </a:xfrm>
          <a:prstGeom prst="rect">
            <a:avLst/>
          </a:prstGeom>
        </p:spPr>
      </p:pic>
      <p:pic>
        <p:nvPicPr>
          <p:cNvPr id="11" name="Picture 6" descr="P10105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68313" y="5013325"/>
            <a:ext cx="4038600" cy="1482725"/>
          </a:xfrm>
          <a:prstGeom prst="rect">
            <a:avLst/>
          </a:prstGeom>
        </p:spPr>
      </p:pic>
      <p:pic>
        <p:nvPicPr>
          <p:cNvPr id="12" name="Picture 7" descr="P101059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643438" y="4292600"/>
            <a:ext cx="3057525" cy="2187575"/>
          </a:xfrm>
          <a:prstGeom prst="rect">
            <a:avLst/>
          </a:prstGeom>
        </p:spPr>
      </p:pic>
    </p:spTree>
    <p:extLst>
      <p:ext uri="{BB962C8B-B14F-4D97-AF65-F5344CB8AC3E}">
        <p14:creationId xmlns:p14="http://schemas.microsoft.com/office/powerpoint/2010/main" val="11459311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0" y="0"/>
            <a:ext cx="9144000" cy="1143000"/>
          </a:xfrm>
          <a:solidFill>
            <a:schemeClr val="tx1"/>
          </a:solidFill>
          <a:ln w="57150">
            <a:solidFill>
              <a:srgbClr val="00542F"/>
            </a:solidFill>
            <a:miter lim="800000"/>
            <a:headEnd/>
            <a:tailEnd/>
          </a:ln>
        </p:spPr>
        <p:txBody>
          <a:bodyPr/>
          <a:lstStyle/>
          <a:p>
            <a:pPr eaLnBrk="1" hangingPunct="1"/>
            <a:r>
              <a:rPr lang="en-US" sz="4800" dirty="0" err="1" smtClean="0">
                <a:solidFill>
                  <a:schemeClr val="bg1"/>
                </a:solidFill>
                <a:latin typeface="Arial" charset="0"/>
                <a:ea typeface="ＭＳ Ｐゴシック" charset="0"/>
                <a:cs typeface="ＭＳ Ｐゴシック" charset="0"/>
              </a:rPr>
              <a:t>Sindrome</a:t>
            </a:r>
            <a:r>
              <a:rPr lang="en-US" sz="4800" dirty="0" smtClean="0">
                <a:solidFill>
                  <a:schemeClr val="bg1"/>
                </a:solidFill>
                <a:latin typeface="Arial" charset="0"/>
                <a:ea typeface="ＭＳ Ｐゴシック" charset="0"/>
                <a:cs typeface="ＭＳ Ｐゴシック" charset="0"/>
              </a:rPr>
              <a:t> de </a:t>
            </a:r>
            <a:r>
              <a:rPr lang="en-US" sz="4800" dirty="0" err="1" smtClean="0">
                <a:solidFill>
                  <a:schemeClr val="bg1"/>
                </a:solidFill>
                <a:latin typeface="Arial" charset="0"/>
                <a:ea typeface="ＭＳ Ｐゴシック" charset="0"/>
                <a:cs typeface="ＭＳ Ｐゴシック" charset="0"/>
              </a:rPr>
              <a:t>Compartimento</a:t>
            </a:r>
            <a:endParaRPr lang="en-US" sz="4800" dirty="0">
              <a:solidFill>
                <a:schemeClr val="bg1"/>
              </a:solidFill>
              <a:latin typeface="Arial" charset="0"/>
              <a:ea typeface="ＭＳ Ｐゴシック" charset="0"/>
              <a:cs typeface="ＭＳ Ｐゴシック" charset="0"/>
            </a:endParaRPr>
          </a:p>
        </p:txBody>
      </p:sp>
      <p:sp>
        <p:nvSpPr>
          <p:cNvPr id="15364" name="Rectangle 4"/>
          <p:cNvSpPr>
            <a:spLocks noChangeArrowheads="1"/>
          </p:cNvSpPr>
          <p:nvPr/>
        </p:nvSpPr>
        <p:spPr bwMode="auto">
          <a:xfrm>
            <a:off x="134938" y="1546225"/>
            <a:ext cx="8856662" cy="615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lnSpc>
                <a:spcPct val="150000"/>
              </a:lnSpc>
              <a:spcBef>
                <a:spcPct val="0"/>
              </a:spcBef>
              <a:spcAft>
                <a:spcPct val="0"/>
              </a:spcAft>
              <a:buClr>
                <a:srgbClr val="00542F"/>
              </a:buClr>
              <a:buSzPct val="110000"/>
              <a:buFont typeface="Times" charset="0"/>
              <a:buChar char="•"/>
            </a:pPr>
            <a:r>
              <a:rPr lang="en-US" sz="2400" b="1" dirty="0">
                <a:solidFill>
                  <a:srgbClr val="000000"/>
                </a:solidFill>
                <a:latin typeface="Arial" charset="0"/>
                <a:ea typeface="ＭＳ Ｐゴシック" charset="0"/>
                <a:cs typeface="ＭＳ Ｐゴシック" charset="0"/>
              </a:rPr>
              <a:t> Trauma de </a:t>
            </a:r>
            <a:r>
              <a:rPr lang="en-US" sz="2400" b="1" dirty="0" err="1">
                <a:solidFill>
                  <a:srgbClr val="000000"/>
                </a:solidFill>
                <a:latin typeface="Arial" charset="0"/>
                <a:ea typeface="ＭＳ Ｐゴシック" charset="0"/>
                <a:cs typeface="ＭＳ Ｐゴシック" charset="0"/>
              </a:rPr>
              <a:t>alta</a:t>
            </a: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energia</a:t>
            </a: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Mesmo</a:t>
            </a: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em</a:t>
            </a: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fraturas</a:t>
            </a: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expostas</a:t>
            </a: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Acidentes</a:t>
            </a: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ofídicos</a:t>
            </a: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Queimados</a:t>
            </a: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Char char="•"/>
            </a:pPr>
            <a:r>
              <a:rPr lang="en-US" sz="2400" b="1" dirty="0">
                <a:solidFill>
                  <a:srgbClr val="000000"/>
                </a:solidFill>
                <a:latin typeface="Arial" charset="0"/>
                <a:ea typeface="ＭＳ Ｐゴシック" charset="0"/>
                <a:cs typeface="ＭＳ Ｐゴシック" charset="0"/>
              </a:rPr>
              <a:t> </a:t>
            </a:r>
            <a:r>
              <a:rPr lang="en-US" sz="2400" b="1" dirty="0" err="1">
                <a:solidFill>
                  <a:srgbClr val="000000"/>
                </a:solidFill>
                <a:latin typeface="Arial" charset="0"/>
                <a:ea typeface="ＭＳ Ｐゴシック" charset="0"/>
                <a:cs typeface="ＭＳ Ｐゴシック" charset="0"/>
              </a:rPr>
              <a:t>Politrauma</a:t>
            </a: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None/>
            </a:pPr>
            <a:endParaRPr lang="en-US" sz="2400" b="1" dirty="0">
              <a:solidFill>
                <a:srgbClr val="000000"/>
              </a:solidFill>
              <a:latin typeface="Arial" charset="0"/>
              <a:ea typeface="ＭＳ Ｐゴシック" charset="0"/>
              <a:cs typeface="ＭＳ Ｐゴシック" charset="0"/>
            </a:endParaRPr>
          </a:p>
          <a:p>
            <a:pPr defTabSz="914400" eaLnBrk="0" fontAlgn="base" hangingPunct="0">
              <a:lnSpc>
                <a:spcPct val="150000"/>
              </a:lnSpc>
              <a:spcBef>
                <a:spcPct val="0"/>
              </a:spcBef>
              <a:spcAft>
                <a:spcPct val="0"/>
              </a:spcAft>
              <a:buClr>
                <a:srgbClr val="00542F"/>
              </a:buClr>
              <a:buSzPct val="110000"/>
              <a:buFont typeface="Times" charset="0"/>
              <a:buNone/>
            </a:pPr>
            <a:endParaRPr lang="en-US" sz="2400" b="1"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447470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5364">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4">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15364">
                                            <p:txEl>
                                              <p:pRg st="2" end="2"/>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4">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15364">
                                            <p:txEl>
                                              <p:pRg st="4" end="4"/>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4">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15364">
                                            <p:txEl>
                                              <p:pRg st="6" end="6"/>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4">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15364">
                                            <p:txEl>
                                              <p:pRg st="8" end="8"/>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0" y="0"/>
            <a:ext cx="9144000" cy="1143000"/>
          </a:xfrm>
          <a:prstGeom prst="rect">
            <a:avLst/>
          </a:prstGeom>
          <a:solidFill>
            <a:schemeClr val="tx1"/>
          </a:solidFill>
          <a:ln w="57150">
            <a:solidFill>
              <a:srgbClr val="00542F"/>
            </a:solidFill>
            <a:miter lim="800000"/>
            <a:headEnd/>
            <a:tailEnd/>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tx2"/>
                </a:solidFill>
                <a:latin typeface="Arial" charset="0"/>
                <a:ea typeface="ＭＳ Ｐゴシック" charset="-128"/>
                <a:cs typeface="ＭＳ Ｐゴシック" charset="-128"/>
              </a:defRPr>
            </a:lvl9pPr>
          </a:lstStyle>
          <a:p>
            <a:pPr algn="r" eaLnBrk="1" hangingPunct="1"/>
            <a:endParaRPr lang="en-US" sz="4800" dirty="0">
              <a:solidFill>
                <a:schemeClr val="bg1"/>
              </a:solidFill>
              <a:latin typeface="Arial" charset="0"/>
              <a:ea typeface="ＭＳ Ｐゴシック" charset="0"/>
              <a:cs typeface="ＭＳ Ｐゴシック" charset="0"/>
            </a:endParaRPr>
          </a:p>
        </p:txBody>
      </p:sp>
      <p:sp>
        <p:nvSpPr>
          <p:cNvPr id="8" name="TextBox 7"/>
          <p:cNvSpPr txBox="1"/>
          <p:nvPr/>
        </p:nvSpPr>
        <p:spPr>
          <a:xfrm>
            <a:off x="4846338" y="2509329"/>
            <a:ext cx="3120165" cy="707886"/>
          </a:xfrm>
          <a:prstGeom prst="rect">
            <a:avLst/>
          </a:prstGeom>
          <a:noFill/>
        </p:spPr>
        <p:txBody>
          <a:bodyPr wrap="none" rtlCol="0">
            <a:spAutoFit/>
          </a:bodyPr>
          <a:lstStyle/>
          <a:p>
            <a:r>
              <a:rPr lang="en-US" sz="4000" b="1" dirty="0" err="1" smtClean="0"/>
              <a:t>Diagnóstico</a:t>
            </a:r>
            <a:endParaRPr lang="en-US" sz="4000" b="1" dirty="0"/>
          </a:p>
        </p:txBody>
      </p:sp>
      <p:pic>
        <p:nvPicPr>
          <p:cNvPr id="5" name="Picture 7" descr="FR EXP AM 76230 94 2"/>
          <p:cNvPicPr>
            <a:picLocks noChangeAspect="1" noChangeArrowheads="1"/>
          </p:cNvPicPr>
          <p:nvPr/>
        </p:nvPicPr>
        <p:blipFill>
          <a:blip r:embed="rId3">
            <a:extLst>
              <a:ext uri="{28A0092B-C50C-407E-A947-70E740481C1C}">
                <a14:useLocalDpi xmlns:a14="http://schemas.microsoft.com/office/drawing/2010/main" val="0"/>
              </a:ext>
            </a:extLst>
          </a:blip>
          <a:srcRect r="49287"/>
          <a:stretch>
            <a:fillRect/>
          </a:stretch>
        </p:blipFill>
        <p:spPr bwMode="auto">
          <a:xfrm>
            <a:off x="2078182" y="0"/>
            <a:ext cx="2078182" cy="69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R EXP AM 76230 94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4747"/>
            <a:ext cx="2147456" cy="683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01937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1143000"/>
          </a:xfrm>
          <a:solidFill>
            <a:schemeClr val="tx1"/>
          </a:solidFill>
          <a:ln w="57150">
            <a:solidFill>
              <a:srgbClr val="00542F"/>
            </a:solidFill>
            <a:miter lim="800000"/>
            <a:headEnd/>
            <a:tailEnd/>
          </a:ln>
        </p:spPr>
        <p:txBody>
          <a:bodyPr/>
          <a:lstStyle/>
          <a:p>
            <a:pPr eaLnBrk="1" hangingPunct="1"/>
            <a:r>
              <a:rPr lang="en-US" sz="7200" dirty="0" err="1" smtClean="0">
                <a:solidFill>
                  <a:schemeClr val="bg1"/>
                </a:solidFill>
                <a:latin typeface="Arial" charset="0"/>
                <a:ea typeface="ＭＳ Ｐゴシック" charset="0"/>
                <a:cs typeface="ＭＳ Ｐゴシック" charset="0"/>
              </a:rPr>
              <a:t>Conceito</a:t>
            </a:r>
            <a:endParaRPr lang="en-US" sz="7200" dirty="0">
              <a:solidFill>
                <a:schemeClr val="bg1"/>
              </a:solidFill>
              <a:latin typeface="Arial" charset="0"/>
              <a:ea typeface="ＭＳ Ｐゴシック" charset="0"/>
              <a:cs typeface="ＭＳ Ｐゴシック" charset="0"/>
            </a:endParaRPr>
          </a:p>
        </p:txBody>
      </p:sp>
      <p:sp>
        <p:nvSpPr>
          <p:cNvPr id="20483" name="Rectangle 3"/>
          <p:cNvSpPr>
            <a:spLocks noGrp="1" noChangeArrowheads="1"/>
          </p:cNvSpPr>
          <p:nvPr>
            <p:ph type="subTitle" idx="1"/>
          </p:nvPr>
        </p:nvSpPr>
        <p:spPr>
          <a:xfrm>
            <a:off x="228600" y="963804"/>
            <a:ext cx="8686800" cy="4648200"/>
          </a:xfrm>
        </p:spPr>
        <p:txBody>
          <a:bodyPr/>
          <a:lstStyle/>
          <a:p>
            <a:pPr algn="just" eaLnBrk="1" hangingPunct="1">
              <a:lnSpc>
                <a:spcPct val="210000"/>
              </a:lnSpc>
            </a:pPr>
            <a:r>
              <a:rPr lang="en-US" dirty="0" err="1" smtClean="0">
                <a:latin typeface="Arial" charset="0"/>
                <a:ea typeface="ＭＳ Ｐゴシック" charset="0"/>
                <a:cs typeface="ＭＳ Ｐゴシック" charset="0"/>
              </a:rPr>
              <a:t>Aumento</a:t>
            </a:r>
            <a:r>
              <a:rPr lang="en-US" dirty="0" smtClean="0">
                <a:latin typeface="Arial" charset="0"/>
                <a:ea typeface="ＭＳ Ｐゴシック" charset="0"/>
                <a:cs typeface="ＭＳ Ｐゴシック" charset="0"/>
              </a:rPr>
              <a:t> de </a:t>
            </a:r>
            <a:r>
              <a:rPr lang="en-US" dirty="0" err="1" smtClean="0">
                <a:latin typeface="Arial" charset="0"/>
                <a:ea typeface="ＭＳ Ｐゴシック" charset="0"/>
                <a:cs typeface="ＭＳ Ｐゴシック" charset="0"/>
              </a:rPr>
              <a:t>pressão</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em</a:t>
            </a:r>
            <a:r>
              <a:rPr lang="en-US" dirty="0" smtClean="0">
                <a:latin typeface="Arial" charset="0"/>
                <a:ea typeface="ＭＳ Ｐゴシック" charset="0"/>
                <a:cs typeface="ＭＳ Ｐゴシック" charset="0"/>
              </a:rPr>
              <a:t> um </a:t>
            </a:r>
            <a:r>
              <a:rPr lang="en-US" dirty="0" err="1" smtClean="0">
                <a:latin typeface="Arial" charset="0"/>
                <a:ea typeface="ＭＳ Ｐゴシック" charset="0"/>
                <a:cs typeface="ＭＳ Ｐゴシック" charset="0"/>
              </a:rPr>
              <a:t>espaço</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fechado</a:t>
            </a:r>
            <a:r>
              <a:rPr lang="en-US" dirty="0" smtClean="0">
                <a:latin typeface="Arial" charset="0"/>
                <a:ea typeface="ＭＳ Ｐゴシック" charset="0"/>
                <a:cs typeface="ＭＳ Ｐゴシック" charset="0"/>
              </a:rPr>
              <a:t> com o </a:t>
            </a:r>
            <a:r>
              <a:rPr lang="en-US" dirty="0" err="1" smtClean="0">
                <a:latin typeface="Arial" charset="0"/>
                <a:ea typeface="ＭＳ Ｐゴシック" charset="0"/>
                <a:cs typeface="ＭＳ Ｐゴシック" charset="0"/>
              </a:rPr>
              <a:t>potencial</a:t>
            </a:r>
            <a:r>
              <a:rPr lang="en-US" dirty="0" smtClean="0">
                <a:latin typeface="Arial" charset="0"/>
                <a:ea typeface="ＭＳ Ｐゴシック" charset="0"/>
                <a:cs typeface="ＭＳ Ｐゴシック" charset="0"/>
              </a:rPr>
              <a:t> de </a:t>
            </a:r>
            <a:r>
              <a:rPr lang="en-US" dirty="0" err="1" smtClean="0">
                <a:latin typeface="Arial" charset="0"/>
                <a:ea typeface="ＭＳ Ｐゴシック" charset="0"/>
                <a:cs typeface="ＭＳ Ｐゴシック" charset="0"/>
              </a:rPr>
              <a:t>causar</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danos</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às</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estruturas</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nele</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contidas</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por</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compressão</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pelo</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meio</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externo</a:t>
            </a:r>
            <a:r>
              <a:rPr lang="en-US" dirty="0" smtClean="0">
                <a:latin typeface="Arial" charset="0"/>
                <a:ea typeface="ＭＳ Ｐゴシック" charset="0"/>
                <a:cs typeface="ＭＳ Ｐゴシック" charset="0"/>
              </a:rPr>
              <a:t> (gesso</a:t>
            </a:r>
            <a:r>
              <a:rPr lang="en-US" dirty="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ou</a:t>
            </a:r>
            <a:r>
              <a:rPr lang="en-US" dirty="0" smtClean="0">
                <a:latin typeface="Arial" charset="0"/>
                <a:ea typeface="ＭＳ Ｐゴシック" charset="0"/>
                <a:cs typeface="ＭＳ Ｐゴシック" charset="0"/>
              </a:rPr>
              <a:t> </a:t>
            </a:r>
            <a:r>
              <a:rPr lang="en-US" dirty="0" err="1" smtClean="0">
                <a:latin typeface="Arial" charset="0"/>
                <a:ea typeface="ＭＳ Ｐゴシック" charset="0"/>
                <a:cs typeface="ＭＳ Ｐゴシック" charset="0"/>
              </a:rPr>
              <a:t>aumento</a:t>
            </a:r>
            <a:r>
              <a:rPr lang="en-US" dirty="0" smtClean="0">
                <a:latin typeface="Arial" charset="0"/>
                <a:ea typeface="ＭＳ Ｐゴシック" charset="0"/>
                <a:cs typeface="ＭＳ Ｐゴシック" charset="0"/>
              </a:rPr>
              <a:t> volume </a:t>
            </a:r>
            <a:r>
              <a:rPr lang="en-US" dirty="0" err="1" smtClean="0">
                <a:latin typeface="Arial" charset="0"/>
                <a:ea typeface="ＭＳ Ｐゴシック" charset="0"/>
                <a:cs typeface="ＭＳ Ｐゴシック" charset="0"/>
              </a:rPr>
              <a:t>interno</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5113610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dirty="0" err="1" smtClean="0">
                <a:solidFill>
                  <a:schemeClr val="bg1"/>
                </a:solidFill>
                <a:latin typeface="Arial" charset="0"/>
                <a:ea typeface="ＭＳ Ｐゴシック" charset="0"/>
                <a:cs typeface="ＭＳ Ｐゴシック" charset="0"/>
              </a:rPr>
              <a:t>Sinais</a:t>
            </a:r>
            <a:r>
              <a:rPr lang="en-US" sz="8000" dirty="0" smtClean="0">
                <a:solidFill>
                  <a:schemeClr val="bg1"/>
                </a:solidFill>
                <a:latin typeface="Arial" charset="0"/>
                <a:ea typeface="ＭＳ Ｐゴシック" charset="0"/>
                <a:cs typeface="ＭＳ Ｐゴシック" charset="0"/>
              </a:rPr>
              <a:t> </a:t>
            </a:r>
            <a:r>
              <a:rPr lang="en-US" sz="8000" dirty="0" err="1">
                <a:solidFill>
                  <a:schemeClr val="bg1"/>
                </a:solidFill>
                <a:latin typeface="Arial" charset="0"/>
                <a:ea typeface="ＭＳ Ｐゴシック" charset="0"/>
                <a:cs typeface="ＭＳ Ｐゴシック" charset="0"/>
              </a:rPr>
              <a:t>c</a:t>
            </a:r>
            <a:r>
              <a:rPr lang="en-US" sz="8000" dirty="0" err="1" smtClean="0">
                <a:solidFill>
                  <a:schemeClr val="bg1"/>
                </a:solidFill>
                <a:latin typeface="Arial" charset="0"/>
                <a:ea typeface="ＭＳ Ｐゴシック" charset="0"/>
                <a:cs typeface="ＭＳ Ｐゴシック" charset="0"/>
              </a:rPr>
              <a:t>línicos</a:t>
            </a:r>
            <a:endParaRPr lang="en-US" sz="8000" dirty="0">
              <a:solidFill>
                <a:schemeClr val="bg1"/>
              </a:solidFill>
              <a:latin typeface="Arial" charset="0"/>
              <a:ea typeface="ＭＳ Ｐゴシック" charset="0"/>
              <a:cs typeface="ＭＳ Ｐゴシック" charset="0"/>
            </a:endParaRPr>
          </a:p>
        </p:txBody>
      </p:sp>
      <p:sp>
        <p:nvSpPr>
          <p:cNvPr id="30723" name="Rectangle 3"/>
          <p:cNvSpPr>
            <a:spLocks noGrp="1" noChangeArrowheads="1"/>
          </p:cNvSpPr>
          <p:nvPr>
            <p:ph type="body" idx="1"/>
          </p:nvPr>
        </p:nvSpPr>
        <p:spPr>
          <a:xfrm>
            <a:off x="76200" y="1295400"/>
            <a:ext cx="8915400" cy="4114800"/>
          </a:xfrm>
        </p:spPr>
        <p:txBody>
          <a:bodyPr/>
          <a:lstStyle/>
          <a:p>
            <a:pPr eaLnBrk="1" hangingPunct="1">
              <a:lnSpc>
                <a:spcPct val="160000"/>
              </a:lnSpc>
              <a:buClr>
                <a:srgbClr val="00542F"/>
              </a:buClr>
              <a:buFont typeface="Times" charset="0"/>
              <a:buChar char="•"/>
            </a:pPr>
            <a:r>
              <a:rPr lang="en-US" sz="2800" dirty="0" smtClean="0">
                <a:latin typeface="Arial" charset="0"/>
                <a:ea typeface="ＭＳ Ｐゴシック" charset="0"/>
                <a:cs typeface="ＭＳ Ｐゴシック" charset="0"/>
              </a:rPr>
              <a:t>Edema</a:t>
            </a:r>
            <a:endParaRPr lang="en-US" sz="2800" dirty="0">
              <a:latin typeface="Arial" charset="0"/>
              <a:ea typeface="ＭＳ Ｐゴシック" charset="0"/>
              <a:cs typeface="ＭＳ Ｐゴシック" charset="0"/>
            </a:endParaRPr>
          </a:p>
          <a:p>
            <a:pPr eaLnBrk="1" hangingPunct="1">
              <a:lnSpc>
                <a:spcPct val="160000"/>
              </a:lnSpc>
              <a:buClr>
                <a:srgbClr val="00542F"/>
              </a:buClr>
              <a:buFont typeface="Times" charset="0"/>
              <a:buChar char="•"/>
            </a:pPr>
            <a:r>
              <a:rPr lang="en-US" sz="2800" dirty="0" err="1" smtClean="0">
                <a:latin typeface="Arial" charset="0"/>
                <a:ea typeface="ＭＳ Ｐゴシック" charset="0"/>
                <a:cs typeface="ＭＳ Ｐゴシック" charset="0"/>
              </a:rPr>
              <a:t>Dor</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à</a:t>
            </a:r>
            <a:r>
              <a:rPr lang="en-US" sz="2800" dirty="0" smtClean="0">
                <a:latin typeface="Arial" charset="0"/>
                <a:ea typeface="ＭＳ Ｐゴシック" charset="0"/>
                <a:cs typeface="ＭＳ Ｐゴシック" charset="0"/>
              </a:rPr>
              <a:t> </a:t>
            </a:r>
            <a:r>
              <a:rPr lang="en-US" sz="2800" dirty="0" err="1" smtClean="0">
                <a:latin typeface="Arial" charset="0"/>
                <a:ea typeface="ＭＳ Ｐゴシック" charset="0"/>
                <a:cs typeface="ＭＳ Ｐゴシック" charset="0"/>
              </a:rPr>
              <a:t>palpação</a:t>
            </a:r>
            <a:endParaRPr lang="en-US" altLang="ja-JP" sz="2800" dirty="0">
              <a:latin typeface="Arial" charset="0"/>
              <a:ea typeface="ＭＳ Ｐゴシック" charset="0"/>
              <a:cs typeface="ＭＳ Ｐゴシック" charset="0"/>
            </a:endParaRPr>
          </a:p>
          <a:p>
            <a:pPr eaLnBrk="1" hangingPunct="1">
              <a:lnSpc>
                <a:spcPct val="160000"/>
              </a:lnSpc>
              <a:buClr>
                <a:srgbClr val="00542F"/>
              </a:buClr>
              <a:buFont typeface="Times" charset="0"/>
              <a:buChar char="•"/>
            </a:pPr>
            <a:r>
              <a:rPr lang="en-US" altLang="ja-JP" sz="2800" dirty="0" err="1" smtClean="0">
                <a:latin typeface="Arial" charset="0"/>
                <a:ea typeface="ＭＳ Ｐゴシック" charset="0"/>
                <a:cs typeface="ＭＳ Ｐゴシック" charset="0"/>
              </a:rPr>
              <a:t>Dor</a:t>
            </a:r>
            <a:r>
              <a:rPr lang="en-US" altLang="ja-JP" sz="2800" dirty="0" smtClean="0">
                <a:latin typeface="Arial" charset="0"/>
                <a:ea typeface="ＭＳ Ｐゴシック" charset="0"/>
                <a:cs typeface="ＭＳ Ｐゴシック" charset="0"/>
              </a:rPr>
              <a:t> </a:t>
            </a:r>
            <a:r>
              <a:rPr lang="en-US" altLang="ja-JP" sz="2800" dirty="0" err="1" smtClean="0">
                <a:latin typeface="Arial" charset="0"/>
                <a:ea typeface="ＭＳ Ｐゴシック" charset="0"/>
                <a:cs typeface="ＭＳ Ｐゴシック" charset="0"/>
              </a:rPr>
              <a:t>ao</a:t>
            </a:r>
            <a:r>
              <a:rPr lang="en-US" altLang="ja-JP" sz="2800" dirty="0" smtClean="0">
                <a:latin typeface="Arial" charset="0"/>
                <a:ea typeface="ＭＳ Ｐゴシック" charset="0"/>
                <a:cs typeface="ＭＳ Ｐゴシック" charset="0"/>
              </a:rPr>
              <a:t> </a:t>
            </a:r>
            <a:r>
              <a:rPr lang="en-US" altLang="ja-JP" sz="2800" dirty="0" err="1" smtClean="0">
                <a:latin typeface="Arial" charset="0"/>
                <a:ea typeface="ＭＳ Ｐゴシック" charset="0"/>
                <a:cs typeface="ＭＳ Ｐゴシック" charset="0"/>
              </a:rPr>
              <a:t>estiramento</a:t>
            </a:r>
            <a:r>
              <a:rPr lang="en-US" altLang="ja-JP" sz="2800" dirty="0" smtClean="0">
                <a:latin typeface="Arial" charset="0"/>
                <a:ea typeface="ＭＳ Ｐゴシック" charset="0"/>
                <a:cs typeface="ＭＳ Ｐゴシック" charset="0"/>
              </a:rPr>
              <a:t> </a:t>
            </a:r>
            <a:r>
              <a:rPr lang="en-US" altLang="ja-JP" sz="2800" dirty="0" err="1" smtClean="0">
                <a:latin typeface="Arial" charset="0"/>
                <a:ea typeface="ＭＳ Ｐゴシック" charset="0"/>
                <a:cs typeface="ＭＳ Ｐゴシック" charset="0"/>
              </a:rPr>
              <a:t>passivo</a:t>
            </a:r>
            <a:r>
              <a:rPr lang="en-US" altLang="ja-JP" sz="2800" dirty="0" smtClean="0">
                <a:latin typeface="Arial" charset="0"/>
                <a:ea typeface="ＭＳ Ｐゴシック" charset="0"/>
                <a:cs typeface="ＭＳ Ｐゴシック" charset="0"/>
              </a:rPr>
              <a:t> dos </a:t>
            </a:r>
            <a:r>
              <a:rPr lang="en-US" altLang="ja-JP" sz="2800" dirty="0" err="1" smtClean="0">
                <a:latin typeface="Arial" charset="0"/>
                <a:ea typeface="ＭＳ Ｐゴシック" charset="0"/>
                <a:cs typeface="ＭＳ Ｐゴシック" charset="0"/>
              </a:rPr>
              <a:t>musculos</a:t>
            </a:r>
            <a:endParaRPr lang="en-US" altLang="ja-JP" sz="2800" dirty="0">
              <a:latin typeface="Arial" charset="0"/>
              <a:ea typeface="ＭＳ Ｐゴシック" charset="0"/>
              <a:cs typeface="ＭＳ Ｐゴシック" charset="0"/>
            </a:endParaRPr>
          </a:p>
          <a:p>
            <a:pPr eaLnBrk="1" hangingPunct="1">
              <a:lnSpc>
                <a:spcPct val="160000"/>
              </a:lnSpc>
              <a:buClr>
                <a:srgbClr val="00542F"/>
              </a:buClr>
              <a:buFont typeface="Times" charset="0"/>
              <a:buChar char="•"/>
            </a:pPr>
            <a:r>
              <a:rPr lang="en-US" altLang="ja-JP" sz="2800" dirty="0" err="1" smtClean="0">
                <a:latin typeface="Arial" charset="0"/>
                <a:ea typeface="ＭＳ Ｐゴシック" charset="0"/>
                <a:cs typeface="ＭＳ Ｐゴシック" charset="0"/>
              </a:rPr>
              <a:t>Alterações</a:t>
            </a:r>
            <a:r>
              <a:rPr lang="en-US" altLang="ja-JP" sz="2800" dirty="0" smtClean="0">
                <a:latin typeface="Arial" charset="0"/>
                <a:ea typeface="ＭＳ Ｐゴシック" charset="0"/>
                <a:cs typeface="ＭＳ Ｐゴシック" charset="0"/>
              </a:rPr>
              <a:t> de </a:t>
            </a:r>
            <a:r>
              <a:rPr lang="en-US" altLang="ja-JP" sz="2800" dirty="0" err="1" smtClean="0">
                <a:latin typeface="Arial" charset="0"/>
                <a:ea typeface="ＭＳ Ｐゴシック" charset="0"/>
                <a:cs typeface="ＭＳ Ｐゴシック" charset="0"/>
              </a:rPr>
              <a:t>sensibilidade</a:t>
            </a:r>
            <a:endParaRPr lang="en-US" altLang="ja-JP" sz="2800" dirty="0" smtClean="0">
              <a:latin typeface="Arial" charset="0"/>
              <a:ea typeface="ＭＳ Ｐゴシック" charset="0"/>
              <a:cs typeface="ＭＳ Ｐゴシック" charset="0"/>
            </a:endParaRPr>
          </a:p>
          <a:p>
            <a:pPr eaLnBrk="1" hangingPunct="1">
              <a:lnSpc>
                <a:spcPct val="160000"/>
              </a:lnSpc>
              <a:buClr>
                <a:srgbClr val="00542F"/>
              </a:buClr>
              <a:buFont typeface="Times" charset="0"/>
              <a:buChar char="•"/>
            </a:pPr>
            <a:r>
              <a:rPr lang="en-US" sz="2800" dirty="0" err="1" smtClean="0">
                <a:latin typeface="Arial" charset="0"/>
                <a:ea typeface="ＭＳ Ｐゴシック" charset="0"/>
                <a:cs typeface="ＭＳ Ｐゴシック" charset="0"/>
              </a:rPr>
              <a:t>Déficit</a:t>
            </a:r>
            <a:r>
              <a:rPr lang="en-US" sz="2800" dirty="0" smtClean="0">
                <a:latin typeface="Arial" charset="0"/>
                <a:ea typeface="ＭＳ Ｐゴシック" charset="0"/>
                <a:cs typeface="ＭＳ Ｐゴシック" charset="0"/>
              </a:rPr>
              <a:t> de </a:t>
            </a:r>
            <a:r>
              <a:rPr lang="en-US" sz="2800" dirty="0" err="1" smtClean="0">
                <a:latin typeface="Arial" charset="0"/>
                <a:ea typeface="ＭＳ Ｐゴシック" charset="0"/>
                <a:cs typeface="ＭＳ Ｐゴシック" charset="0"/>
              </a:rPr>
              <a:t>força</a:t>
            </a:r>
            <a:endParaRPr lang="en-US" sz="2800" dirty="0">
              <a:latin typeface="Arial" charset="0"/>
              <a:ea typeface="ＭＳ Ｐゴシック" charset="0"/>
              <a:cs typeface="ＭＳ Ｐゴシック" charset="0"/>
            </a:endParaRPr>
          </a:p>
        </p:txBody>
      </p:sp>
      <p:sp>
        <p:nvSpPr>
          <p:cNvPr id="30725" name="Rectangle 5"/>
          <p:cNvSpPr>
            <a:spLocks noChangeArrowheads="1"/>
          </p:cNvSpPr>
          <p:nvPr/>
        </p:nvSpPr>
        <p:spPr bwMode="auto">
          <a:xfrm>
            <a:off x="2514600" y="5319713"/>
            <a:ext cx="40465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800" b="1">
                <a:solidFill>
                  <a:srgbClr val="00321C"/>
                </a:solidFill>
              </a:rPr>
              <a:t>Inespec</a:t>
            </a:r>
            <a:r>
              <a:rPr lang="en-US" altLang="ja-JP" sz="4800" b="1">
                <a:solidFill>
                  <a:srgbClr val="00321C"/>
                </a:solidFill>
              </a:rPr>
              <a:t>íficos</a:t>
            </a:r>
            <a:endParaRPr lang="en-US" sz="4800" b="1">
              <a:solidFill>
                <a:srgbClr val="00321C"/>
              </a:solidFill>
            </a:endParaRPr>
          </a:p>
        </p:txBody>
      </p:sp>
    </p:spTree>
    <p:extLst>
      <p:ext uri="{BB962C8B-B14F-4D97-AF65-F5344CB8AC3E}">
        <p14:creationId xmlns:p14="http://schemas.microsoft.com/office/powerpoint/2010/main" val="18566048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p:cTn id="7" dur="1000" fill="hold"/>
                                        <p:tgtEl>
                                          <p:spTgt spid="30725"/>
                                        </p:tgtEl>
                                        <p:attrNameLst>
                                          <p:attrName>ppt_w</p:attrName>
                                        </p:attrNameLst>
                                      </p:cBhvr>
                                      <p:tavLst>
                                        <p:tav tm="0">
                                          <p:val>
                                            <p:fltVal val="0"/>
                                          </p:val>
                                        </p:tav>
                                        <p:tav tm="100000">
                                          <p:val>
                                            <p:strVal val="#ppt_w"/>
                                          </p:val>
                                        </p:tav>
                                      </p:tavLst>
                                    </p:anim>
                                    <p:anim calcmode="lin" valueType="num">
                                      <p:cBhvr>
                                        <p:cTn id="8" dur="1000" fill="hold"/>
                                        <p:tgtEl>
                                          <p:spTgt spid="307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0" y="0"/>
            <a:ext cx="9144000" cy="1143000"/>
          </a:xfrm>
          <a:solidFill>
            <a:schemeClr val="tx1"/>
          </a:solidFill>
          <a:ln w="76200">
            <a:solidFill>
              <a:srgbClr val="00542F"/>
            </a:solidFill>
            <a:miter lim="800000"/>
            <a:headEnd/>
            <a:tailEnd/>
          </a:ln>
        </p:spPr>
        <p:txBody>
          <a:bodyPr/>
          <a:lstStyle/>
          <a:p>
            <a:pPr eaLnBrk="1" hangingPunct="1">
              <a:lnSpc>
                <a:spcPct val="90000"/>
              </a:lnSpc>
            </a:pPr>
            <a:r>
              <a:rPr lang="en-US" sz="8000">
                <a:solidFill>
                  <a:schemeClr val="bg1"/>
                </a:solidFill>
                <a:latin typeface="Arial" charset="0"/>
                <a:ea typeface="ＭＳ Ｐゴシック" charset="0"/>
                <a:cs typeface="ＭＳ Ｐゴシック" charset="0"/>
              </a:rPr>
              <a:t>5 Ps</a:t>
            </a:r>
          </a:p>
        </p:txBody>
      </p:sp>
      <p:sp>
        <p:nvSpPr>
          <p:cNvPr id="55299" name="Rectangle 6"/>
          <p:cNvSpPr>
            <a:spLocks noChangeArrowheads="1"/>
          </p:cNvSpPr>
          <p:nvPr/>
        </p:nvSpPr>
        <p:spPr bwMode="auto">
          <a:xfrm>
            <a:off x="1905000" y="1524000"/>
            <a:ext cx="5410200" cy="4499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buFont typeface="Times" charset="0"/>
              <a:buChar char="•"/>
            </a:pPr>
            <a:r>
              <a:rPr lang="en-US" sz="4800" b="1" dirty="0"/>
              <a:t> </a:t>
            </a:r>
            <a:r>
              <a:rPr lang="en-US" sz="4800" b="1" dirty="0">
                <a:solidFill>
                  <a:srgbClr val="00542F"/>
                </a:solidFill>
              </a:rPr>
              <a:t>P</a:t>
            </a:r>
            <a:r>
              <a:rPr lang="en-US" sz="4800" b="1" dirty="0"/>
              <a:t>ain</a:t>
            </a:r>
          </a:p>
          <a:p>
            <a:pPr>
              <a:lnSpc>
                <a:spcPct val="120000"/>
              </a:lnSpc>
              <a:buFont typeface="Times" charset="0"/>
              <a:buChar char="•"/>
            </a:pPr>
            <a:r>
              <a:rPr lang="en-US" sz="4800" b="1" dirty="0" smtClean="0">
                <a:solidFill>
                  <a:srgbClr val="00542F"/>
                </a:solidFill>
              </a:rPr>
              <a:t> P</a:t>
            </a:r>
            <a:r>
              <a:rPr lang="en-US" sz="4800" b="1" dirty="0" smtClean="0"/>
              <a:t>allor</a:t>
            </a:r>
            <a:endParaRPr lang="en-US" sz="4800" b="1" dirty="0"/>
          </a:p>
          <a:p>
            <a:pPr>
              <a:lnSpc>
                <a:spcPct val="120000"/>
              </a:lnSpc>
              <a:buFont typeface="Times" charset="0"/>
              <a:buChar char="•"/>
            </a:pPr>
            <a:r>
              <a:rPr lang="en-US" sz="4800" b="1" dirty="0"/>
              <a:t> </a:t>
            </a:r>
            <a:r>
              <a:rPr lang="en-US" sz="4800" b="1" dirty="0" smtClean="0">
                <a:solidFill>
                  <a:srgbClr val="00542F"/>
                </a:solidFill>
              </a:rPr>
              <a:t>P</a:t>
            </a:r>
            <a:r>
              <a:rPr lang="en-US" sz="4800" b="1" dirty="0" smtClean="0"/>
              <a:t>ulseless</a:t>
            </a:r>
          </a:p>
          <a:p>
            <a:pPr>
              <a:lnSpc>
                <a:spcPct val="120000"/>
              </a:lnSpc>
              <a:buFont typeface="Times" charset="0"/>
              <a:buChar char="•"/>
            </a:pPr>
            <a:r>
              <a:rPr lang="en-US" sz="4800" b="1" dirty="0" smtClean="0">
                <a:solidFill>
                  <a:srgbClr val="00542F"/>
                </a:solidFill>
              </a:rPr>
              <a:t> </a:t>
            </a:r>
            <a:r>
              <a:rPr lang="en-US" sz="4800" b="1" dirty="0" err="1" smtClean="0">
                <a:solidFill>
                  <a:srgbClr val="00542F"/>
                </a:solidFill>
              </a:rPr>
              <a:t>P</a:t>
            </a:r>
            <a:r>
              <a:rPr lang="en-US" sz="4800" b="1" dirty="0" err="1" smtClean="0"/>
              <a:t>aresthesia</a:t>
            </a:r>
            <a:endParaRPr lang="en-US" sz="4800" b="1" dirty="0"/>
          </a:p>
          <a:p>
            <a:pPr>
              <a:lnSpc>
                <a:spcPct val="120000"/>
              </a:lnSpc>
              <a:buFont typeface="Times" charset="0"/>
              <a:buChar char="•"/>
            </a:pPr>
            <a:r>
              <a:rPr lang="en-US" sz="4800" b="1" dirty="0"/>
              <a:t> </a:t>
            </a:r>
            <a:r>
              <a:rPr lang="en-US" sz="4800" b="1" dirty="0">
                <a:solidFill>
                  <a:srgbClr val="00542F"/>
                </a:solidFill>
              </a:rPr>
              <a:t>P</a:t>
            </a:r>
            <a:r>
              <a:rPr lang="en-US" sz="4800" b="1" dirty="0"/>
              <a:t>aralysis</a:t>
            </a:r>
          </a:p>
        </p:txBody>
      </p:sp>
    </p:spTree>
    <p:extLst>
      <p:ext uri="{BB962C8B-B14F-4D97-AF65-F5344CB8AC3E}">
        <p14:creationId xmlns:p14="http://schemas.microsoft.com/office/powerpoint/2010/main" val="13583321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9652</TotalTime>
  <Words>2776</Words>
  <Application>Microsoft Macintosh PowerPoint</Application>
  <PresentationFormat>On-screen Show (4:3)</PresentationFormat>
  <Paragraphs>359</Paragraphs>
  <Slides>51</Slides>
  <Notes>44</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51</vt:i4>
      </vt:variant>
    </vt:vector>
  </HeadingPairs>
  <TitlesOfParts>
    <vt:vector size="58" baseType="lpstr">
      <vt:lpstr>Blank Presentation</vt:lpstr>
      <vt:lpstr>1_Blank Presentation</vt:lpstr>
      <vt:lpstr>3_Blank Presentation</vt:lpstr>
      <vt:lpstr>4_Blank Presentation</vt:lpstr>
      <vt:lpstr>Tema do Office</vt:lpstr>
      <vt:lpstr>5_Blank Presentation</vt:lpstr>
      <vt:lpstr>Image</vt:lpstr>
      <vt:lpstr>Sindrome de Compartimento</vt:lpstr>
      <vt:lpstr>Objetivos</vt:lpstr>
      <vt:lpstr>PowerPoint Presentation</vt:lpstr>
      <vt:lpstr>PowerPoint Presentation</vt:lpstr>
      <vt:lpstr>PowerPoint Presentation</vt:lpstr>
      <vt:lpstr>PowerPoint Presentation</vt:lpstr>
      <vt:lpstr>Conceito</vt:lpstr>
      <vt:lpstr>Sinais clínicos</vt:lpstr>
      <vt:lpstr>5 Ps</vt:lpstr>
      <vt:lpstr>5 Ps</vt:lpstr>
      <vt:lpstr>Diagnóstico</vt:lpstr>
      <vt:lpstr>Diagnóstico</vt:lpstr>
      <vt:lpstr>PowerPoint Presentation</vt:lpstr>
      <vt:lpstr>Que medida de pressão indica a fasciotomia?</vt:lpstr>
      <vt:lpstr>PowerPoint Presentation</vt:lpstr>
      <vt:lpstr>Medidas Iniciais</vt:lpstr>
      <vt:lpstr>FLUXOGRAMA</vt:lpstr>
      <vt:lpstr>PowerPoint Presentation</vt:lpstr>
      <vt:lpstr>Há Duvida?</vt:lpstr>
      <vt:lpstr>Principios</vt:lpstr>
      <vt:lpstr>PowerPoint Presentation</vt:lpstr>
      <vt:lpstr>Técnica</vt:lpstr>
      <vt:lpstr>Técnica</vt:lpstr>
      <vt:lpstr>Técnica</vt:lpstr>
      <vt:lpstr>Técnica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59a, masc, acidente ofídico (botrops), dt:11/11/05</vt:lpstr>
      <vt:lpstr>Amputação Supra-patelar</vt:lpstr>
      <vt:lpstr>PowerPoint Presentation</vt:lpstr>
      <vt:lpstr>PowerPoint Presentation</vt:lpstr>
      <vt:lpstr>RX entrada</vt:lpstr>
      <vt:lpstr>RX entrada</vt:lpstr>
      <vt:lpstr>Aspecto clínico intra op.</vt:lpstr>
      <vt:lpstr>PowerPoint Presentation</vt:lpstr>
      <vt:lpstr>Rx pós op.</vt:lpstr>
      <vt:lpstr>PowerPoint Presentation</vt:lpstr>
      <vt:lpstr>Aspecto clínico atual</vt:lpstr>
      <vt:lpstr>PowerPoint Presentation</vt:lpstr>
      <vt:lpstr>PowerPoint Presentation</vt:lpstr>
      <vt:lpstr>PowerPoint Presentation</vt:lpstr>
      <vt:lpstr>PowerPoint Presentation</vt:lpstr>
      <vt:lpstr>PowerPoint Presentation</vt:lpstr>
      <vt:lpstr>PowerPoint Presentation</vt:lpstr>
      <vt:lpstr>Sindrome de Compartimento</vt:lpstr>
    </vt:vector>
  </TitlesOfParts>
  <Company>AO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Reunião de Casos Clínicos  6o. Ano - 2013</dc:title>
  <dc:creator>Mauricio  Kfuri </dc:creator>
  <cp:lastModifiedBy>RICARDO TAVARES</cp:lastModifiedBy>
  <cp:revision>31</cp:revision>
  <dcterms:created xsi:type="dcterms:W3CDTF">2013-02-28T14:33:28Z</dcterms:created>
  <dcterms:modified xsi:type="dcterms:W3CDTF">2015-06-16T03:15:55Z</dcterms:modified>
</cp:coreProperties>
</file>