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98" r:id="rId11"/>
    <p:sldId id="265" r:id="rId12"/>
    <p:sldId id="299" r:id="rId13"/>
    <p:sldId id="266" r:id="rId14"/>
    <p:sldId id="267" r:id="rId15"/>
    <p:sldId id="269" r:id="rId16"/>
    <p:sldId id="268" r:id="rId17"/>
    <p:sldId id="270" r:id="rId18"/>
    <p:sldId id="271" r:id="rId19"/>
    <p:sldId id="275" r:id="rId20"/>
    <p:sldId id="276" r:id="rId21"/>
    <p:sldId id="277" r:id="rId22"/>
    <p:sldId id="278" r:id="rId23"/>
    <p:sldId id="279" r:id="rId24"/>
    <p:sldId id="280" r:id="rId25"/>
    <p:sldId id="281" r:id="rId26"/>
    <p:sldId id="272" r:id="rId27"/>
    <p:sldId id="273" r:id="rId28"/>
    <p:sldId id="274"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259" autoAdjust="0"/>
  </p:normalViewPr>
  <p:slideViewPr>
    <p:cSldViewPr snapToGrid="0">
      <p:cViewPr varScale="1">
        <p:scale>
          <a:sx n="65" d="100"/>
          <a:sy n="65" d="100"/>
        </p:scale>
        <p:origin x="13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15F34-3EA7-43E1-8CF4-B53C84410B30}" type="datetimeFigureOut">
              <a:rPr lang="en-US" smtClean="0"/>
              <a:t>8/7/2017</a:t>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AA65F-9B00-4B59-B8CA-3478987AD7DC}" type="slidenum">
              <a:rPr lang="en-US" smtClean="0"/>
              <a:t>‹nº›</a:t>
            </a:fld>
            <a:endParaRPr lang="en-US"/>
          </a:p>
        </p:txBody>
      </p:sp>
    </p:spTree>
    <p:extLst>
      <p:ext uri="{BB962C8B-B14F-4D97-AF65-F5344CB8AC3E}">
        <p14:creationId xmlns:p14="http://schemas.microsoft.com/office/powerpoint/2010/main" val="203322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9F1AA65F-9B00-4B59-B8CA-3478987AD7DC}" type="slidenum">
              <a:rPr lang="en-US" smtClean="0"/>
              <a:t>3</a:t>
            </a:fld>
            <a:endParaRPr lang="en-US"/>
          </a:p>
        </p:txBody>
      </p:sp>
    </p:spTree>
    <p:extLst>
      <p:ext uri="{BB962C8B-B14F-4D97-AF65-F5344CB8AC3E}">
        <p14:creationId xmlns:p14="http://schemas.microsoft.com/office/powerpoint/2010/main" val="291937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EB5C4F9C-4C19-4C7E-966A-358155B1A0B8}" type="datetimeFigureOut">
              <a:rPr lang="en-US" smtClean="0"/>
              <a:t>8/7/2017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303217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EB5C4F9C-4C19-4C7E-966A-358155B1A0B8}" type="datetimeFigureOut">
              <a:rPr lang="en-US" smtClean="0"/>
              <a:t>8/7/2017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4447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EB5C4F9C-4C19-4C7E-966A-358155B1A0B8}" type="datetimeFigureOut">
              <a:rPr lang="en-US" smtClean="0"/>
              <a:t>8/7/2017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210329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EB5C4F9C-4C19-4C7E-966A-358155B1A0B8}" type="datetimeFigureOut">
              <a:rPr lang="en-US" smtClean="0"/>
              <a:t>8/7/2017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324412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B5C4F9C-4C19-4C7E-966A-358155B1A0B8}" type="datetimeFigureOut">
              <a:rPr lang="en-US" smtClean="0"/>
              <a:t>8/7/2017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13115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EB5C4F9C-4C19-4C7E-966A-358155B1A0B8}" type="datetimeFigureOut">
              <a:rPr lang="en-US" smtClean="0"/>
              <a:t>8/7/2017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7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en-US"/>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EB5C4F9C-4C19-4C7E-966A-358155B1A0B8}" type="datetimeFigureOut">
              <a:rPr lang="en-US" smtClean="0"/>
              <a:t>8/7/2017</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124546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EB5C4F9C-4C19-4C7E-966A-358155B1A0B8}" type="datetimeFigureOut">
              <a:rPr lang="en-US" smtClean="0"/>
              <a:t>8/7/2017</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341540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B5C4F9C-4C19-4C7E-966A-358155B1A0B8}" type="datetimeFigureOut">
              <a:rPr lang="en-US" smtClean="0"/>
              <a:t>8/7/2017</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46557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B5C4F9C-4C19-4C7E-966A-358155B1A0B8}" type="datetimeFigureOut">
              <a:rPr lang="en-US" smtClean="0"/>
              <a:t>8/7/2017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408614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B5C4F9C-4C19-4C7E-966A-358155B1A0B8}" type="datetimeFigureOut">
              <a:rPr lang="en-US" smtClean="0"/>
              <a:t>8/7/2017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10E0CE39-D50E-4ED2-B8D3-C210E7A8EB59}" type="slidenum">
              <a:rPr lang="en-US" smtClean="0"/>
              <a:t>‹nº›</a:t>
            </a:fld>
            <a:endParaRPr lang="en-US"/>
          </a:p>
        </p:txBody>
      </p:sp>
    </p:spTree>
    <p:extLst>
      <p:ext uri="{BB962C8B-B14F-4D97-AF65-F5344CB8AC3E}">
        <p14:creationId xmlns:p14="http://schemas.microsoft.com/office/powerpoint/2010/main" val="285125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C4F9C-4C19-4C7E-966A-358155B1A0B8}" type="datetimeFigureOut">
              <a:rPr lang="en-US" smtClean="0"/>
              <a:t>8/7/2017</a:t>
            </a:fld>
            <a:endParaRPr lang="en-US"/>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0CE39-D50E-4ED2-B8D3-C210E7A8EB59}" type="slidenum">
              <a:rPr lang="en-US" smtClean="0"/>
              <a:t>‹nº›</a:t>
            </a:fld>
            <a:endParaRPr lang="en-US"/>
          </a:p>
        </p:txBody>
      </p:sp>
    </p:spTree>
    <p:extLst>
      <p:ext uri="{BB962C8B-B14F-4D97-AF65-F5344CB8AC3E}">
        <p14:creationId xmlns:p14="http://schemas.microsoft.com/office/powerpoint/2010/main" val="3643397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MbQiVQuiu04" TargetMode="External"/><Relationship Id="rId5" Type="http://schemas.openxmlformats.org/officeDocument/2006/relationships/image" Target="../media/image7.jpe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6.wmf"/></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wmf"/></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261321"/>
            <a:ext cx="9144000" cy="2387600"/>
          </a:xfrm>
        </p:spPr>
        <p:txBody>
          <a:bodyPr>
            <a:normAutofit fontScale="90000"/>
          </a:bodyPr>
          <a:lstStyle/>
          <a:p>
            <a:r>
              <a:rPr lang="pt-BR" altLang="pt-BR" b="1" dirty="0" smtClean="0">
                <a:solidFill>
                  <a:schemeClr val="tx1"/>
                </a:solidFill>
                <a:latin typeface="Arial" panose="020B0604020202020204" pitchFamily="34" charset="0"/>
                <a:cs typeface="Arial" panose="020B0604020202020204" pitchFamily="34" charset="0"/>
              </a:rPr>
              <a:t>Teoria da Tributação</a:t>
            </a:r>
            <a:br>
              <a:rPr lang="pt-BR" altLang="pt-BR" b="1" dirty="0" smtClean="0">
                <a:solidFill>
                  <a:schemeClr val="tx1"/>
                </a:solidFill>
                <a:latin typeface="Arial" panose="020B0604020202020204" pitchFamily="34" charset="0"/>
                <a:cs typeface="Arial" panose="020B0604020202020204" pitchFamily="34" charset="0"/>
              </a:rPr>
            </a:br>
            <a:r>
              <a:rPr lang="pt-BR" altLang="pt-BR" b="1" i="1" dirty="0" smtClean="0">
                <a:solidFill>
                  <a:schemeClr val="tx1"/>
                </a:solidFill>
                <a:latin typeface="Arial" panose="020B0604020202020204" pitchFamily="34" charset="0"/>
                <a:cs typeface="Arial" panose="020B0604020202020204" pitchFamily="34" charset="0"/>
              </a:rPr>
              <a:t>Introdução</a:t>
            </a:r>
            <a:r>
              <a:rPr lang="pt-BR" altLang="pt-BR" b="1" dirty="0" smtClean="0">
                <a:solidFill>
                  <a:schemeClr val="tx1"/>
                </a:solidFill>
                <a:latin typeface="Arial" panose="020B0604020202020204" pitchFamily="34" charset="0"/>
                <a:cs typeface="Arial" panose="020B0604020202020204" pitchFamily="34" charset="0"/>
              </a:rPr>
              <a:t/>
            </a:r>
            <a:br>
              <a:rPr lang="pt-BR" altLang="pt-BR" b="1" dirty="0" smtClean="0">
                <a:solidFill>
                  <a:schemeClr val="tx1"/>
                </a:solidFill>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24000" y="4327820"/>
            <a:ext cx="9144000" cy="1655762"/>
          </a:xfrm>
        </p:spPr>
        <p:txBody>
          <a:bodyPr/>
          <a:lstStyle/>
          <a:p>
            <a:r>
              <a:rPr lang="en-US" dirty="0" smtClean="0"/>
              <a:t>Prof. </a:t>
            </a:r>
            <a:r>
              <a:rPr lang="en-US" dirty="0" err="1" smtClean="0"/>
              <a:t>Luís</a:t>
            </a:r>
            <a:r>
              <a:rPr lang="en-US" dirty="0" smtClean="0"/>
              <a:t> Eduardo </a:t>
            </a:r>
            <a:r>
              <a:rPr lang="en-US" dirty="0" err="1" smtClean="0"/>
              <a:t>Schoueri</a:t>
            </a:r>
            <a:endParaRPr lang="en-US" dirty="0" smtClean="0"/>
          </a:p>
        </p:txBody>
      </p:sp>
      <p:sp>
        <p:nvSpPr>
          <p:cNvPr id="4" name="CaixaDeTexto 3"/>
          <p:cNvSpPr txBox="1"/>
          <p:nvPr/>
        </p:nvSpPr>
        <p:spPr>
          <a:xfrm>
            <a:off x="10001956" y="6345075"/>
            <a:ext cx="1887889" cy="369332"/>
          </a:xfrm>
          <a:prstGeom prst="rect">
            <a:avLst/>
          </a:prstGeom>
          <a:noFill/>
        </p:spPr>
        <p:txBody>
          <a:bodyPr wrap="none" rtlCol="0">
            <a:spAutoFit/>
          </a:bodyPr>
          <a:lstStyle/>
          <a:p>
            <a:r>
              <a:rPr lang="en-US" i="1" dirty="0" smtClean="0"/>
              <a:t>2017/2º </a:t>
            </a:r>
            <a:r>
              <a:rPr lang="en-US" i="1" dirty="0" err="1" smtClean="0"/>
              <a:t>Semestre</a:t>
            </a:r>
            <a:endParaRPr lang="en-US" i="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63" y="331555"/>
            <a:ext cx="1568273" cy="1568273"/>
          </a:xfrm>
          <a:prstGeom prst="rect">
            <a:avLst/>
          </a:prstGeom>
        </p:spPr>
      </p:pic>
    </p:spTree>
    <p:extLst>
      <p:ext uri="{BB962C8B-B14F-4D97-AF65-F5344CB8AC3E}">
        <p14:creationId xmlns:p14="http://schemas.microsoft.com/office/powerpoint/2010/main" val="167750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475" y="112713"/>
            <a:ext cx="11734800" cy="1309688"/>
          </a:xfrm>
        </p:spPr>
        <p:txBody>
          <a:bodyPr/>
          <a:lstStyle/>
          <a:p>
            <a:pPr algn="ctr"/>
            <a:r>
              <a:rPr lang="en-US" b="1" dirty="0" err="1" smtClean="0">
                <a:latin typeface="Arial" panose="020B0604020202020204" pitchFamily="34" charset="0"/>
                <a:cs typeface="Arial" panose="020B0604020202020204" pitchFamily="34" charset="0"/>
              </a:rPr>
              <a:t>Efeitos</a:t>
            </a:r>
            <a:r>
              <a:rPr lang="en-US" b="1" dirty="0" smtClean="0">
                <a:latin typeface="Arial" panose="020B0604020202020204" pitchFamily="34" charset="0"/>
                <a:cs typeface="Arial" panose="020B0604020202020204" pitchFamily="34" charset="0"/>
              </a:rPr>
              <a:t> de um </a:t>
            </a:r>
            <a:r>
              <a:rPr lang="en-US" b="1" dirty="0" err="1" smtClean="0">
                <a:latin typeface="Arial" panose="020B0604020202020204" pitchFamily="34" charset="0"/>
                <a:cs typeface="Arial" panose="020B0604020202020204" pitchFamily="34" charset="0"/>
              </a:rPr>
              <a:t>imposto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pago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pelo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vendedor</a:t>
            </a:r>
            <a:endParaRPr lang="en-US" b="1" dirty="0">
              <a:latin typeface="Arial" panose="020B0604020202020204" pitchFamily="34" charset="0"/>
              <a:cs typeface="Arial" panose="020B0604020202020204" pitchFamily="34" charset="0"/>
            </a:endParaRPr>
          </a:p>
        </p:txBody>
      </p:sp>
      <p:grpSp>
        <p:nvGrpSpPr>
          <p:cNvPr id="3" name="Grupo 2"/>
          <p:cNvGrpSpPr/>
          <p:nvPr/>
        </p:nvGrpSpPr>
        <p:grpSpPr>
          <a:xfrm>
            <a:off x="2355850" y="1768476"/>
            <a:ext cx="7554912" cy="4857750"/>
            <a:chOff x="1306513" y="1335088"/>
            <a:chExt cx="7554912" cy="4857750"/>
          </a:xfrm>
        </p:grpSpPr>
        <p:sp>
          <p:nvSpPr>
            <p:cNvPr id="4" name="Line 6"/>
            <p:cNvSpPr>
              <a:spLocks noChangeShapeType="1"/>
            </p:cNvSpPr>
            <p:nvPr/>
          </p:nvSpPr>
          <p:spPr bwMode="auto">
            <a:xfrm>
              <a:off x="1746250" y="5708650"/>
              <a:ext cx="536257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 name="Line 7"/>
            <p:cNvSpPr>
              <a:spLocks noChangeShapeType="1"/>
            </p:cNvSpPr>
            <p:nvPr/>
          </p:nvSpPr>
          <p:spPr bwMode="auto">
            <a:xfrm flipV="1">
              <a:off x="1746250" y="2146300"/>
              <a:ext cx="0" cy="35623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 name="Text Box 8"/>
            <p:cNvSpPr txBox="1">
              <a:spLocks noChangeArrowheads="1"/>
            </p:cNvSpPr>
            <p:nvPr/>
          </p:nvSpPr>
          <p:spPr bwMode="auto">
            <a:xfrm>
              <a:off x="1401763" y="1757363"/>
              <a:ext cx="762000"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b="0" dirty="0">
                  <a:solidFill>
                    <a:schemeClr val="tx1"/>
                  </a:solidFill>
                  <a:latin typeface="Times New Roman" panose="02020603050405020304" pitchFamily="18" charset="0"/>
                </a:rPr>
                <a:t>Preço</a:t>
              </a:r>
              <a:endParaRPr lang="pt-BR" altLang="pt-BR" b="0" dirty="0">
                <a:solidFill>
                  <a:schemeClr val="tx1"/>
                </a:solidFill>
                <a:latin typeface="Times New Roman" panose="02020603050405020304" pitchFamily="18" charset="0"/>
              </a:endParaRPr>
            </a:p>
          </p:txBody>
        </p:sp>
        <p:sp>
          <p:nvSpPr>
            <p:cNvPr id="7" name="Text Box 9"/>
            <p:cNvSpPr txBox="1">
              <a:spLocks noChangeArrowheads="1"/>
            </p:cNvSpPr>
            <p:nvPr/>
          </p:nvSpPr>
          <p:spPr bwMode="auto">
            <a:xfrm>
              <a:off x="6759575" y="5795963"/>
              <a:ext cx="1354138"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b="0">
                  <a:solidFill>
                    <a:schemeClr val="tx1"/>
                  </a:solidFill>
                  <a:latin typeface="Times New Roman" panose="02020603050405020304" pitchFamily="18" charset="0"/>
                </a:rPr>
                <a:t>Quantidade</a:t>
              </a:r>
              <a:endParaRPr lang="pt-BR" altLang="pt-BR" b="0">
                <a:solidFill>
                  <a:schemeClr val="tx1"/>
                </a:solidFill>
                <a:latin typeface="Times New Roman" panose="02020603050405020304" pitchFamily="18" charset="0"/>
              </a:endParaRPr>
            </a:p>
          </p:txBody>
        </p:sp>
        <p:sp>
          <p:nvSpPr>
            <p:cNvPr id="8" name="Line 10"/>
            <p:cNvSpPr>
              <a:spLocks noChangeShapeType="1"/>
            </p:cNvSpPr>
            <p:nvPr/>
          </p:nvSpPr>
          <p:spPr bwMode="auto">
            <a:xfrm flipV="1">
              <a:off x="5521325" y="3443288"/>
              <a:ext cx="0" cy="2265362"/>
            </a:xfrm>
            <a:prstGeom prst="line">
              <a:avLst/>
            </a:prstGeom>
            <a:noFill/>
            <a:ln w="1905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Line 11"/>
            <p:cNvSpPr>
              <a:spLocks noChangeShapeType="1"/>
            </p:cNvSpPr>
            <p:nvPr/>
          </p:nvSpPr>
          <p:spPr bwMode="auto">
            <a:xfrm flipH="1">
              <a:off x="1746250" y="3443288"/>
              <a:ext cx="3775075" cy="0"/>
            </a:xfrm>
            <a:prstGeom prst="line">
              <a:avLst/>
            </a:prstGeom>
            <a:noFill/>
            <a:ln w="1905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Line 12"/>
            <p:cNvSpPr>
              <a:spLocks noChangeShapeType="1"/>
            </p:cNvSpPr>
            <p:nvPr/>
          </p:nvSpPr>
          <p:spPr bwMode="auto">
            <a:xfrm>
              <a:off x="3775075" y="1717675"/>
              <a:ext cx="3001963" cy="2995613"/>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Line 21"/>
            <p:cNvSpPr>
              <a:spLocks noChangeShapeType="1"/>
            </p:cNvSpPr>
            <p:nvPr/>
          </p:nvSpPr>
          <p:spPr bwMode="auto">
            <a:xfrm flipH="1">
              <a:off x="4110038" y="1866900"/>
              <a:ext cx="2998787" cy="2995613"/>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22"/>
            <p:cNvSpPr txBox="1">
              <a:spLocks noChangeArrowheads="1"/>
            </p:cNvSpPr>
            <p:nvPr/>
          </p:nvSpPr>
          <p:spPr bwMode="auto">
            <a:xfrm>
              <a:off x="5399088" y="3011488"/>
              <a:ext cx="354012"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Times New Roman" panose="02020603050405020304" pitchFamily="18" charset="0"/>
                </a:rPr>
                <a:t>E</a:t>
              </a:r>
              <a:endParaRPr lang="pt-BR" altLang="pt-BR" b="0">
                <a:solidFill>
                  <a:schemeClr val="tx1"/>
                </a:solidFill>
                <a:latin typeface="Times New Roman" panose="02020603050405020304" pitchFamily="18" charset="0"/>
              </a:endParaRPr>
            </a:p>
          </p:txBody>
        </p:sp>
        <p:sp>
          <p:nvSpPr>
            <p:cNvPr id="13" name="Text Box 23"/>
            <p:cNvSpPr txBox="1">
              <a:spLocks noChangeArrowheads="1"/>
            </p:cNvSpPr>
            <p:nvPr/>
          </p:nvSpPr>
          <p:spPr bwMode="auto">
            <a:xfrm>
              <a:off x="2865438" y="1335088"/>
              <a:ext cx="1060450" cy="366712"/>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chemeClr val="tx1"/>
                  </a:solidFill>
                  <a:latin typeface="Times New Roman" panose="02020603050405020304" pitchFamily="18" charset="0"/>
                </a:rPr>
                <a:t>Demanda</a:t>
              </a:r>
              <a:endParaRPr lang="pt-BR" altLang="pt-BR" b="0">
                <a:solidFill>
                  <a:schemeClr val="tx1"/>
                </a:solidFill>
                <a:latin typeface="Times New Roman" panose="02020603050405020304" pitchFamily="18" charset="0"/>
              </a:endParaRPr>
            </a:p>
          </p:txBody>
        </p:sp>
        <p:sp>
          <p:nvSpPr>
            <p:cNvPr id="14" name="Text Box 24"/>
            <p:cNvSpPr txBox="1">
              <a:spLocks noChangeArrowheads="1"/>
            </p:cNvSpPr>
            <p:nvPr/>
          </p:nvSpPr>
          <p:spPr bwMode="auto">
            <a:xfrm>
              <a:off x="6486525" y="2400300"/>
              <a:ext cx="2374900" cy="366713"/>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chemeClr val="tx1"/>
                  </a:solidFill>
                  <a:latin typeface="Times New Roman" panose="02020603050405020304" pitchFamily="18" charset="0"/>
                </a:rPr>
                <a:t>Oferta antes do imposto</a:t>
              </a:r>
              <a:endParaRPr lang="pt-BR" altLang="pt-BR" b="0">
                <a:solidFill>
                  <a:schemeClr val="tx1"/>
                </a:solidFill>
                <a:latin typeface="Times New Roman" panose="02020603050405020304" pitchFamily="18" charset="0"/>
              </a:endParaRPr>
            </a:p>
          </p:txBody>
        </p:sp>
        <p:sp>
          <p:nvSpPr>
            <p:cNvPr id="15" name="Text Box 25"/>
            <p:cNvSpPr txBox="1">
              <a:spLocks noChangeArrowheads="1"/>
            </p:cNvSpPr>
            <p:nvPr/>
          </p:nvSpPr>
          <p:spPr bwMode="auto">
            <a:xfrm>
              <a:off x="5407025" y="5743575"/>
              <a:ext cx="444500" cy="366713"/>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FF0000"/>
                  </a:solidFill>
                  <a:latin typeface="Times New Roman" panose="02020603050405020304" pitchFamily="18" charset="0"/>
                </a:rPr>
                <a:t>Q</a:t>
              </a:r>
              <a:r>
                <a:rPr lang="pt-BR" altLang="pt-BR" sz="1500" b="0">
                  <a:solidFill>
                    <a:srgbClr val="FF0000"/>
                  </a:solidFill>
                  <a:latin typeface="Times New Roman" panose="02020603050405020304" pitchFamily="18" charset="0"/>
                </a:rPr>
                <a:t>0</a:t>
              </a:r>
              <a:endParaRPr lang="pt-BR" altLang="pt-BR" b="0">
                <a:solidFill>
                  <a:srgbClr val="FF0000"/>
                </a:solidFill>
                <a:latin typeface="Times New Roman" panose="02020603050405020304" pitchFamily="18" charset="0"/>
              </a:endParaRPr>
            </a:p>
          </p:txBody>
        </p:sp>
        <p:sp>
          <p:nvSpPr>
            <p:cNvPr id="16" name="Text Box 36"/>
            <p:cNvSpPr txBox="1">
              <a:spLocks noChangeArrowheads="1"/>
            </p:cNvSpPr>
            <p:nvPr/>
          </p:nvSpPr>
          <p:spPr bwMode="auto">
            <a:xfrm>
              <a:off x="1306513" y="3303588"/>
              <a:ext cx="400050" cy="366712"/>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FF0000"/>
                  </a:solidFill>
                  <a:latin typeface="Times New Roman" panose="02020603050405020304" pitchFamily="18" charset="0"/>
                </a:rPr>
                <a:t>P</a:t>
              </a:r>
              <a:r>
                <a:rPr lang="pt-BR" altLang="pt-BR" sz="1400" b="0">
                  <a:solidFill>
                    <a:srgbClr val="FF0000"/>
                  </a:solidFill>
                  <a:latin typeface="Times New Roman" panose="02020603050405020304" pitchFamily="18" charset="0"/>
                </a:rPr>
                <a:t>0</a:t>
              </a:r>
              <a:endParaRPr lang="pt-BR" altLang="pt-BR" b="0">
                <a:solidFill>
                  <a:srgbClr val="FF0000"/>
                </a:solidFill>
                <a:latin typeface="Times New Roman" panose="02020603050405020304" pitchFamily="18" charset="0"/>
              </a:endParaRPr>
            </a:p>
          </p:txBody>
        </p:sp>
        <p:grpSp>
          <p:nvGrpSpPr>
            <p:cNvPr id="17" name="Group 56"/>
            <p:cNvGrpSpPr>
              <a:grpSpLocks/>
            </p:cNvGrpSpPr>
            <p:nvPr/>
          </p:nvGrpSpPr>
          <p:grpSpPr bwMode="auto">
            <a:xfrm>
              <a:off x="1408113" y="2525713"/>
              <a:ext cx="3929063" cy="3651250"/>
              <a:chOff x="887" y="1591"/>
              <a:chExt cx="2475" cy="2300"/>
            </a:xfrm>
          </p:grpSpPr>
          <p:sp>
            <p:nvSpPr>
              <p:cNvPr id="23" name="Text Box 34"/>
              <p:cNvSpPr txBox="1">
                <a:spLocks noChangeArrowheads="1"/>
              </p:cNvSpPr>
              <p:nvPr/>
            </p:nvSpPr>
            <p:spPr bwMode="auto">
              <a:xfrm>
                <a:off x="3041" y="1940"/>
                <a:ext cx="116" cy="29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endParaRPr lang="pt-BR" altLang="pt-BR" b="0" dirty="0">
                  <a:solidFill>
                    <a:schemeClr val="tx1"/>
                  </a:solidFill>
                  <a:latin typeface="Times New Roman" panose="02020603050405020304" pitchFamily="18" charset="0"/>
                </a:endParaRPr>
              </a:p>
            </p:txBody>
          </p:sp>
          <p:sp>
            <p:nvSpPr>
              <p:cNvPr id="24" name="Text Box 35"/>
              <p:cNvSpPr txBox="1">
                <a:spLocks noChangeArrowheads="1"/>
              </p:cNvSpPr>
              <p:nvPr/>
            </p:nvSpPr>
            <p:spPr bwMode="auto">
              <a:xfrm>
                <a:off x="3246" y="2363"/>
                <a:ext cx="116" cy="29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endParaRPr lang="pt-BR" altLang="pt-BR" b="0" dirty="0">
                  <a:solidFill>
                    <a:schemeClr val="tx1"/>
                  </a:solidFill>
                  <a:latin typeface="Times New Roman" panose="02020603050405020304" pitchFamily="18" charset="0"/>
                </a:endParaRPr>
              </a:p>
            </p:txBody>
          </p:sp>
          <p:sp>
            <p:nvSpPr>
              <p:cNvPr id="25" name="Text Box 49"/>
              <p:cNvSpPr txBox="1">
                <a:spLocks noChangeArrowheads="1"/>
              </p:cNvSpPr>
              <p:nvPr/>
            </p:nvSpPr>
            <p:spPr bwMode="auto">
              <a:xfrm>
                <a:off x="3172" y="1591"/>
                <a:ext cx="116" cy="29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endParaRPr lang="pt-BR" altLang="pt-BR" b="0" dirty="0">
                  <a:solidFill>
                    <a:schemeClr val="tx1"/>
                  </a:solidFill>
                  <a:latin typeface="Times New Roman" panose="02020603050405020304" pitchFamily="18" charset="0"/>
                </a:endParaRPr>
              </a:p>
            </p:txBody>
          </p:sp>
          <p:grpSp>
            <p:nvGrpSpPr>
              <p:cNvPr id="26" name="Group 52"/>
              <p:cNvGrpSpPr>
                <a:grpSpLocks/>
              </p:cNvGrpSpPr>
              <p:nvPr/>
            </p:nvGrpSpPr>
            <p:grpSpPr bwMode="auto">
              <a:xfrm>
                <a:off x="887" y="1754"/>
                <a:ext cx="2399" cy="2137"/>
                <a:chOff x="887" y="1754"/>
                <a:chExt cx="2399" cy="2137"/>
              </a:xfrm>
            </p:grpSpPr>
            <p:sp>
              <p:nvSpPr>
                <p:cNvPr id="31" name="Text Box 33"/>
                <p:cNvSpPr txBox="1">
                  <a:spLocks noChangeArrowheads="1"/>
                </p:cNvSpPr>
                <p:nvPr/>
              </p:nvSpPr>
              <p:spPr bwMode="auto">
                <a:xfrm>
                  <a:off x="3170" y="3600"/>
                  <a:ext cx="116" cy="29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endParaRPr lang="pt-BR" altLang="pt-BR" b="0" dirty="0">
                    <a:solidFill>
                      <a:schemeClr val="tx1"/>
                    </a:solidFill>
                    <a:latin typeface="Times New Roman" panose="02020603050405020304" pitchFamily="18" charset="0"/>
                  </a:endParaRPr>
                </a:p>
              </p:txBody>
            </p:sp>
            <p:sp>
              <p:nvSpPr>
                <p:cNvPr id="32" name="Text Box 37"/>
                <p:cNvSpPr txBox="1">
                  <a:spLocks noChangeArrowheads="1"/>
                </p:cNvSpPr>
                <p:nvPr/>
              </p:nvSpPr>
              <p:spPr bwMode="auto">
                <a:xfrm>
                  <a:off x="901" y="1754"/>
                  <a:ext cx="116" cy="29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endParaRPr lang="pt-BR" altLang="pt-BR" b="0" dirty="0">
                    <a:solidFill>
                      <a:schemeClr val="tx1"/>
                    </a:solidFill>
                    <a:latin typeface="Times New Roman" panose="02020603050405020304" pitchFamily="18" charset="0"/>
                  </a:endParaRPr>
                </a:p>
              </p:txBody>
            </p:sp>
            <p:sp>
              <p:nvSpPr>
                <p:cNvPr id="34" name="Text Box 42"/>
                <p:cNvSpPr txBox="1">
                  <a:spLocks noChangeArrowheads="1"/>
                </p:cNvSpPr>
                <p:nvPr/>
              </p:nvSpPr>
              <p:spPr bwMode="auto">
                <a:xfrm>
                  <a:off x="887" y="2323"/>
                  <a:ext cx="116" cy="29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endParaRPr lang="pt-BR" altLang="pt-BR" b="0" dirty="0">
                    <a:solidFill>
                      <a:schemeClr val="tx1"/>
                    </a:solidFill>
                    <a:latin typeface="Times New Roman" panose="02020603050405020304" pitchFamily="18" charset="0"/>
                  </a:endParaRPr>
                </a:p>
              </p:txBody>
            </p:sp>
          </p:grpSp>
        </p:grpSp>
      </p:grpSp>
    </p:spTree>
    <p:extLst>
      <p:ext uri="{BB962C8B-B14F-4D97-AF65-F5344CB8AC3E}">
        <p14:creationId xmlns:p14="http://schemas.microsoft.com/office/powerpoint/2010/main" val="1064329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475" y="112713"/>
            <a:ext cx="11734800" cy="1309688"/>
          </a:xfrm>
        </p:spPr>
        <p:txBody>
          <a:bodyPr/>
          <a:lstStyle/>
          <a:p>
            <a:pPr algn="ctr"/>
            <a:r>
              <a:rPr lang="en-US" b="1" dirty="0" err="1" smtClean="0">
                <a:latin typeface="Arial" panose="020B0604020202020204" pitchFamily="34" charset="0"/>
                <a:cs typeface="Arial" panose="020B0604020202020204" pitchFamily="34" charset="0"/>
              </a:rPr>
              <a:t>Efeitos</a:t>
            </a:r>
            <a:r>
              <a:rPr lang="en-US" b="1" dirty="0" smtClean="0">
                <a:latin typeface="Arial" panose="020B0604020202020204" pitchFamily="34" charset="0"/>
                <a:cs typeface="Arial" panose="020B0604020202020204" pitchFamily="34" charset="0"/>
              </a:rPr>
              <a:t> de um </a:t>
            </a:r>
            <a:r>
              <a:rPr lang="en-US" b="1" dirty="0" err="1" smtClean="0">
                <a:latin typeface="Arial" panose="020B0604020202020204" pitchFamily="34" charset="0"/>
                <a:cs typeface="Arial" panose="020B0604020202020204" pitchFamily="34" charset="0"/>
              </a:rPr>
              <a:t>imposto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pago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pelo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vendedor</a:t>
            </a:r>
            <a:endParaRPr lang="en-US" b="1" dirty="0">
              <a:latin typeface="Arial" panose="020B0604020202020204" pitchFamily="34" charset="0"/>
              <a:cs typeface="Arial" panose="020B0604020202020204" pitchFamily="34" charset="0"/>
            </a:endParaRPr>
          </a:p>
        </p:txBody>
      </p:sp>
      <p:grpSp>
        <p:nvGrpSpPr>
          <p:cNvPr id="3" name="Grupo 2"/>
          <p:cNvGrpSpPr/>
          <p:nvPr/>
        </p:nvGrpSpPr>
        <p:grpSpPr>
          <a:xfrm>
            <a:off x="2338387" y="1733551"/>
            <a:ext cx="7572375" cy="4892675"/>
            <a:chOff x="1289050" y="1300163"/>
            <a:chExt cx="7572375" cy="4892675"/>
          </a:xfrm>
        </p:grpSpPr>
        <p:sp>
          <p:nvSpPr>
            <p:cNvPr id="4" name="Line 6"/>
            <p:cNvSpPr>
              <a:spLocks noChangeShapeType="1"/>
            </p:cNvSpPr>
            <p:nvPr/>
          </p:nvSpPr>
          <p:spPr bwMode="auto">
            <a:xfrm>
              <a:off x="1746250" y="5708650"/>
              <a:ext cx="536257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 name="Line 7"/>
            <p:cNvSpPr>
              <a:spLocks noChangeShapeType="1"/>
            </p:cNvSpPr>
            <p:nvPr/>
          </p:nvSpPr>
          <p:spPr bwMode="auto">
            <a:xfrm flipV="1">
              <a:off x="1746250" y="2146300"/>
              <a:ext cx="0" cy="35623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 name="Text Box 8"/>
            <p:cNvSpPr txBox="1">
              <a:spLocks noChangeArrowheads="1"/>
            </p:cNvSpPr>
            <p:nvPr/>
          </p:nvSpPr>
          <p:spPr bwMode="auto">
            <a:xfrm>
              <a:off x="1401763" y="1757363"/>
              <a:ext cx="762000"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b="0" dirty="0">
                  <a:solidFill>
                    <a:schemeClr val="tx1"/>
                  </a:solidFill>
                  <a:latin typeface="Times New Roman" panose="02020603050405020304" pitchFamily="18" charset="0"/>
                </a:rPr>
                <a:t>Preço</a:t>
              </a:r>
              <a:endParaRPr lang="pt-BR" altLang="pt-BR" b="0" dirty="0">
                <a:solidFill>
                  <a:schemeClr val="tx1"/>
                </a:solidFill>
                <a:latin typeface="Times New Roman" panose="02020603050405020304" pitchFamily="18" charset="0"/>
              </a:endParaRPr>
            </a:p>
          </p:txBody>
        </p:sp>
        <p:sp>
          <p:nvSpPr>
            <p:cNvPr id="7" name="Text Box 9"/>
            <p:cNvSpPr txBox="1">
              <a:spLocks noChangeArrowheads="1"/>
            </p:cNvSpPr>
            <p:nvPr/>
          </p:nvSpPr>
          <p:spPr bwMode="auto">
            <a:xfrm>
              <a:off x="6759575" y="5795963"/>
              <a:ext cx="1354138"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b="0">
                  <a:solidFill>
                    <a:schemeClr val="tx1"/>
                  </a:solidFill>
                  <a:latin typeface="Times New Roman" panose="02020603050405020304" pitchFamily="18" charset="0"/>
                </a:rPr>
                <a:t>Quantidade</a:t>
              </a:r>
              <a:endParaRPr lang="pt-BR" altLang="pt-BR" b="0">
                <a:solidFill>
                  <a:schemeClr val="tx1"/>
                </a:solidFill>
                <a:latin typeface="Times New Roman" panose="02020603050405020304" pitchFamily="18" charset="0"/>
              </a:endParaRPr>
            </a:p>
          </p:txBody>
        </p:sp>
        <p:sp>
          <p:nvSpPr>
            <p:cNvPr id="8" name="Line 10"/>
            <p:cNvSpPr>
              <a:spLocks noChangeShapeType="1"/>
            </p:cNvSpPr>
            <p:nvPr/>
          </p:nvSpPr>
          <p:spPr bwMode="auto">
            <a:xfrm flipV="1">
              <a:off x="5521325" y="3443288"/>
              <a:ext cx="0" cy="2265362"/>
            </a:xfrm>
            <a:prstGeom prst="line">
              <a:avLst/>
            </a:prstGeom>
            <a:noFill/>
            <a:ln w="1905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Line 11"/>
            <p:cNvSpPr>
              <a:spLocks noChangeShapeType="1"/>
            </p:cNvSpPr>
            <p:nvPr/>
          </p:nvSpPr>
          <p:spPr bwMode="auto">
            <a:xfrm flipH="1">
              <a:off x="1746250" y="3443288"/>
              <a:ext cx="3775075" cy="0"/>
            </a:xfrm>
            <a:prstGeom prst="line">
              <a:avLst/>
            </a:prstGeom>
            <a:noFill/>
            <a:ln w="1905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Line 12"/>
            <p:cNvSpPr>
              <a:spLocks noChangeShapeType="1"/>
            </p:cNvSpPr>
            <p:nvPr/>
          </p:nvSpPr>
          <p:spPr bwMode="auto">
            <a:xfrm>
              <a:off x="3775075" y="1717675"/>
              <a:ext cx="3001963" cy="2995613"/>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Line 21"/>
            <p:cNvSpPr>
              <a:spLocks noChangeShapeType="1"/>
            </p:cNvSpPr>
            <p:nvPr/>
          </p:nvSpPr>
          <p:spPr bwMode="auto">
            <a:xfrm flipH="1">
              <a:off x="4110038" y="1866900"/>
              <a:ext cx="2998787" cy="2995613"/>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22"/>
            <p:cNvSpPr txBox="1">
              <a:spLocks noChangeArrowheads="1"/>
            </p:cNvSpPr>
            <p:nvPr/>
          </p:nvSpPr>
          <p:spPr bwMode="auto">
            <a:xfrm>
              <a:off x="5399088" y="3011488"/>
              <a:ext cx="354012"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Times New Roman" panose="02020603050405020304" pitchFamily="18" charset="0"/>
                </a:rPr>
                <a:t>E</a:t>
              </a:r>
              <a:endParaRPr lang="pt-BR" altLang="pt-BR" b="0">
                <a:solidFill>
                  <a:schemeClr val="tx1"/>
                </a:solidFill>
                <a:latin typeface="Times New Roman" panose="02020603050405020304" pitchFamily="18" charset="0"/>
              </a:endParaRPr>
            </a:p>
          </p:txBody>
        </p:sp>
        <p:sp>
          <p:nvSpPr>
            <p:cNvPr id="13" name="Text Box 23"/>
            <p:cNvSpPr txBox="1">
              <a:spLocks noChangeArrowheads="1"/>
            </p:cNvSpPr>
            <p:nvPr/>
          </p:nvSpPr>
          <p:spPr bwMode="auto">
            <a:xfrm>
              <a:off x="2865438" y="1335088"/>
              <a:ext cx="1060450" cy="366712"/>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chemeClr val="tx1"/>
                  </a:solidFill>
                  <a:latin typeface="Times New Roman" panose="02020603050405020304" pitchFamily="18" charset="0"/>
                </a:rPr>
                <a:t>Demanda</a:t>
              </a:r>
              <a:endParaRPr lang="pt-BR" altLang="pt-BR" b="0">
                <a:solidFill>
                  <a:schemeClr val="tx1"/>
                </a:solidFill>
                <a:latin typeface="Times New Roman" panose="02020603050405020304" pitchFamily="18" charset="0"/>
              </a:endParaRPr>
            </a:p>
          </p:txBody>
        </p:sp>
        <p:sp>
          <p:nvSpPr>
            <p:cNvPr id="14" name="Text Box 24"/>
            <p:cNvSpPr txBox="1">
              <a:spLocks noChangeArrowheads="1"/>
            </p:cNvSpPr>
            <p:nvPr/>
          </p:nvSpPr>
          <p:spPr bwMode="auto">
            <a:xfrm>
              <a:off x="6486525" y="2400300"/>
              <a:ext cx="2374900" cy="366713"/>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chemeClr val="tx1"/>
                  </a:solidFill>
                  <a:latin typeface="Times New Roman" panose="02020603050405020304" pitchFamily="18" charset="0"/>
                </a:rPr>
                <a:t>Oferta antes do imposto</a:t>
              </a:r>
              <a:endParaRPr lang="pt-BR" altLang="pt-BR" b="0">
                <a:solidFill>
                  <a:schemeClr val="tx1"/>
                </a:solidFill>
                <a:latin typeface="Times New Roman" panose="02020603050405020304" pitchFamily="18" charset="0"/>
              </a:endParaRPr>
            </a:p>
          </p:txBody>
        </p:sp>
        <p:sp>
          <p:nvSpPr>
            <p:cNvPr id="15" name="Text Box 25"/>
            <p:cNvSpPr txBox="1">
              <a:spLocks noChangeArrowheads="1"/>
            </p:cNvSpPr>
            <p:nvPr/>
          </p:nvSpPr>
          <p:spPr bwMode="auto">
            <a:xfrm>
              <a:off x="5407025" y="5743575"/>
              <a:ext cx="444500" cy="366713"/>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FF0000"/>
                  </a:solidFill>
                  <a:latin typeface="Times New Roman" panose="02020603050405020304" pitchFamily="18" charset="0"/>
                </a:rPr>
                <a:t>Q</a:t>
              </a:r>
              <a:r>
                <a:rPr lang="pt-BR" altLang="pt-BR" sz="1500" b="0">
                  <a:solidFill>
                    <a:srgbClr val="FF0000"/>
                  </a:solidFill>
                  <a:latin typeface="Times New Roman" panose="02020603050405020304" pitchFamily="18" charset="0"/>
                </a:rPr>
                <a:t>0</a:t>
              </a:r>
              <a:endParaRPr lang="pt-BR" altLang="pt-BR" b="0">
                <a:solidFill>
                  <a:srgbClr val="FF0000"/>
                </a:solidFill>
                <a:latin typeface="Times New Roman" panose="02020603050405020304" pitchFamily="18" charset="0"/>
              </a:endParaRPr>
            </a:p>
          </p:txBody>
        </p:sp>
        <p:sp>
          <p:nvSpPr>
            <p:cNvPr id="16" name="Text Box 36"/>
            <p:cNvSpPr txBox="1">
              <a:spLocks noChangeArrowheads="1"/>
            </p:cNvSpPr>
            <p:nvPr/>
          </p:nvSpPr>
          <p:spPr bwMode="auto">
            <a:xfrm>
              <a:off x="1306513" y="3303588"/>
              <a:ext cx="400050" cy="366712"/>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FF0000"/>
                  </a:solidFill>
                  <a:latin typeface="Times New Roman" panose="02020603050405020304" pitchFamily="18" charset="0"/>
                </a:rPr>
                <a:t>P</a:t>
              </a:r>
              <a:r>
                <a:rPr lang="pt-BR" altLang="pt-BR" sz="1400" b="0">
                  <a:solidFill>
                    <a:srgbClr val="FF0000"/>
                  </a:solidFill>
                  <a:latin typeface="Times New Roman" panose="02020603050405020304" pitchFamily="18" charset="0"/>
                </a:rPr>
                <a:t>0</a:t>
              </a:r>
              <a:endParaRPr lang="pt-BR" altLang="pt-BR" b="0">
                <a:solidFill>
                  <a:srgbClr val="FF0000"/>
                </a:solidFill>
                <a:latin typeface="Times New Roman" panose="02020603050405020304" pitchFamily="18" charset="0"/>
              </a:endParaRPr>
            </a:p>
          </p:txBody>
        </p:sp>
        <p:grpSp>
          <p:nvGrpSpPr>
            <p:cNvPr id="17" name="Group 56"/>
            <p:cNvGrpSpPr>
              <a:grpSpLocks/>
            </p:cNvGrpSpPr>
            <p:nvPr/>
          </p:nvGrpSpPr>
          <p:grpSpPr bwMode="auto">
            <a:xfrm>
              <a:off x="1289050" y="1300163"/>
              <a:ext cx="5405438" cy="4827587"/>
              <a:chOff x="812" y="819"/>
              <a:chExt cx="3405" cy="3041"/>
            </a:xfrm>
          </p:grpSpPr>
          <p:sp>
            <p:nvSpPr>
              <p:cNvPr id="23" name="Text Box 34"/>
              <p:cNvSpPr txBox="1">
                <a:spLocks noChangeArrowheads="1"/>
              </p:cNvSpPr>
              <p:nvPr/>
            </p:nvSpPr>
            <p:spPr bwMode="auto">
              <a:xfrm>
                <a:off x="2983" y="1960"/>
                <a:ext cx="232" cy="250"/>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Times New Roman" panose="02020603050405020304" pitchFamily="18" charset="0"/>
                  </a:rPr>
                  <a:t>C</a:t>
                </a:r>
                <a:endParaRPr lang="pt-BR" altLang="pt-BR" b="0">
                  <a:solidFill>
                    <a:schemeClr val="tx1"/>
                  </a:solidFill>
                  <a:latin typeface="Times New Roman" panose="02020603050405020304" pitchFamily="18" charset="0"/>
                </a:endParaRPr>
              </a:p>
            </p:txBody>
          </p:sp>
          <p:sp>
            <p:nvSpPr>
              <p:cNvPr id="24" name="Text Box 35"/>
              <p:cNvSpPr txBox="1">
                <a:spLocks noChangeArrowheads="1"/>
              </p:cNvSpPr>
              <p:nvPr/>
            </p:nvSpPr>
            <p:spPr bwMode="auto">
              <a:xfrm>
                <a:off x="3193" y="2383"/>
                <a:ext cx="223" cy="250"/>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Times New Roman" panose="02020603050405020304" pitchFamily="18" charset="0"/>
                  </a:rPr>
                  <a:t>B</a:t>
                </a:r>
                <a:endParaRPr lang="pt-BR" altLang="pt-BR" b="0">
                  <a:solidFill>
                    <a:schemeClr val="tx1"/>
                  </a:solidFill>
                  <a:latin typeface="Times New Roman" panose="02020603050405020304" pitchFamily="18" charset="0"/>
                </a:endParaRPr>
              </a:p>
            </p:txBody>
          </p:sp>
          <p:sp>
            <p:nvSpPr>
              <p:cNvPr id="25" name="Text Box 49"/>
              <p:cNvSpPr txBox="1">
                <a:spLocks noChangeArrowheads="1"/>
              </p:cNvSpPr>
              <p:nvPr/>
            </p:nvSpPr>
            <p:spPr bwMode="auto">
              <a:xfrm>
                <a:off x="3114" y="1611"/>
                <a:ext cx="232" cy="250"/>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Times New Roman" panose="02020603050405020304" pitchFamily="18" charset="0"/>
                  </a:rPr>
                  <a:t>A</a:t>
                </a:r>
                <a:endParaRPr lang="pt-BR" altLang="pt-BR" b="0">
                  <a:solidFill>
                    <a:schemeClr val="tx1"/>
                  </a:solidFill>
                  <a:latin typeface="Times New Roman" panose="02020603050405020304" pitchFamily="18" charset="0"/>
                </a:endParaRPr>
              </a:p>
            </p:txBody>
          </p:sp>
          <p:grpSp>
            <p:nvGrpSpPr>
              <p:cNvPr id="26" name="Group 52"/>
              <p:cNvGrpSpPr>
                <a:grpSpLocks/>
              </p:cNvGrpSpPr>
              <p:nvPr/>
            </p:nvGrpSpPr>
            <p:grpSpPr bwMode="auto">
              <a:xfrm>
                <a:off x="812" y="1784"/>
                <a:ext cx="2556" cy="2076"/>
                <a:chOff x="812" y="1784"/>
                <a:chExt cx="2556" cy="2076"/>
              </a:xfrm>
            </p:grpSpPr>
            <p:sp>
              <p:nvSpPr>
                <p:cNvPr id="29" name="Line 31"/>
                <p:cNvSpPr>
                  <a:spLocks noChangeShapeType="1"/>
                </p:cNvSpPr>
                <p:nvPr/>
              </p:nvSpPr>
              <p:spPr bwMode="auto">
                <a:xfrm flipV="1">
                  <a:off x="3189" y="1897"/>
                  <a:ext cx="0" cy="1699"/>
                </a:xfrm>
                <a:prstGeom prst="line">
                  <a:avLst/>
                </a:prstGeom>
                <a:noFill/>
                <a:ln w="9525">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Line 32"/>
                <p:cNvSpPr>
                  <a:spLocks noChangeShapeType="1"/>
                </p:cNvSpPr>
                <p:nvPr/>
              </p:nvSpPr>
              <p:spPr bwMode="auto">
                <a:xfrm flipH="1">
                  <a:off x="1100" y="1897"/>
                  <a:ext cx="2089" cy="0"/>
                </a:xfrm>
                <a:prstGeom prst="line">
                  <a:avLst/>
                </a:prstGeom>
                <a:noFill/>
                <a:ln w="9525">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Text Box 33"/>
                <p:cNvSpPr txBox="1">
                  <a:spLocks noChangeArrowheads="1"/>
                </p:cNvSpPr>
                <p:nvPr/>
              </p:nvSpPr>
              <p:spPr bwMode="auto">
                <a:xfrm>
                  <a:off x="3088" y="3629"/>
                  <a:ext cx="280" cy="23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6600FF"/>
                      </a:solidFill>
                      <a:latin typeface="Times New Roman" panose="02020603050405020304" pitchFamily="18" charset="0"/>
                    </a:rPr>
                    <a:t>Q</a:t>
                  </a:r>
                  <a:r>
                    <a:rPr lang="pt-BR" altLang="pt-BR" sz="1500" b="0">
                      <a:solidFill>
                        <a:srgbClr val="6600FF"/>
                      </a:solidFill>
                      <a:latin typeface="Times New Roman" panose="02020603050405020304" pitchFamily="18" charset="0"/>
                    </a:rPr>
                    <a:t>1</a:t>
                  </a:r>
                  <a:endParaRPr lang="pt-BR" altLang="pt-BR" b="0">
                    <a:solidFill>
                      <a:schemeClr val="tx1"/>
                    </a:solidFill>
                    <a:latin typeface="Times New Roman" panose="02020603050405020304" pitchFamily="18" charset="0"/>
                  </a:endParaRPr>
                </a:p>
              </p:txBody>
            </p:sp>
            <p:sp>
              <p:nvSpPr>
                <p:cNvPr id="32" name="Text Box 37"/>
                <p:cNvSpPr txBox="1">
                  <a:spLocks noChangeArrowheads="1"/>
                </p:cNvSpPr>
                <p:nvPr/>
              </p:nvSpPr>
              <p:spPr bwMode="auto">
                <a:xfrm>
                  <a:off x="830" y="1784"/>
                  <a:ext cx="260" cy="23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6600FF"/>
                      </a:solidFill>
                      <a:latin typeface="Times New Roman" panose="02020603050405020304" pitchFamily="18" charset="0"/>
                    </a:rPr>
                    <a:t>Pc</a:t>
                  </a:r>
                  <a:endParaRPr lang="pt-BR" altLang="pt-BR" b="0">
                    <a:solidFill>
                      <a:schemeClr val="tx1"/>
                    </a:solidFill>
                    <a:latin typeface="Times New Roman" panose="02020603050405020304" pitchFamily="18" charset="0"/>
                  </a:endParaRPr>
                </a:p>
              </p:txBody>
            </p:sp>
            <p:sp>
              <p:nvSpPr>
                <p:cNvPr id="33" name="Line 41"/>
                <p:cNvSpPr>
                  <a:spLocks noChangeShapeType="1"/>
                </p:cNvSpPr>
                <p:nvPr/>
              </p:nvSpPr>
              <p:spPr bwMode="auto">
                <a:xfrm flipH="1">
                  <a:off x="1100" y="2460"/>
                  <a:ext cx="2089" cy="0"/>
                </a:xfrm>
                <a:prstGeom prst="line">
                  <a:avLst/>
                </a:prstGeom>
                <a:noFill/>
                <a:ln w="9525">
                  <a:solidFill>
                    <a:srgbClr val="66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 name="Text Box 42"/>
                <p:cNvSpPr txBox="1">
                  <a:spLocks noChangeArrowheads="1"/>
                </p:cNvSpPr>
                <p:nvPr/>
              </p:nvSpPr>
              <p:spPr bwMode="auto">
                <a:xfrm>
                  <a:off x="812" y="2353"/>
                  <a:ext cx="268" cy="23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6600FF"/>
                      </a:solidFill>
                      <a:latin typeface="Times New Roman" panose="02020603050405020304" pitchFamily="18" charset="0"/>
                    </a:rPr>
                    <a:t>Pv</a:t>
                  </a:r>
                  <a:endParaRPr lang="pt-BR" altLang="pt-BR" b="0">
                    <a:solidFill>
                      <a:schemeClr val="tx1"/>
                    </a:solidFill>
                    <a:latin typeface="Times New Roman" panose="02020603050405020304" pitchFamily="18" charset="0"/>
                  </a:endParaRPr>
                </a:p>
              </p:txBody>
            </p:sp>
          </p:grpSp>
          <p:sp>
            <p:nvSpPr>
              <p:cNvPr id="27" name="Line 43"/>
              <p:cNvSpPr>
                <a:spLocks noChangeShapeType="1"/>
              </p:cNvSpPr>
              <p:nvPr/>
            </p:nvSpPr>
            <p:spPr bwMode="auto">
              <a:xfrm flipH="1">
                <a:off x="2197" y="1050"/>
                <a:ext cx="1889" cy="1887"/>
              </a:xfrm>
              <a:prstGeom prst="line">
                <a:avLst/>
              </a:prstGeom>
              <a:noFill/>
              <a:ln w="31750">
                <a:solidFill>
                  <a:srgbClr val="66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Text Box 50"/>
              <p:cNvSpPr txBox="1">
                <a:spLocks noChangeArrowheads="1"/>
              </p:cNvSpPr>
              <p:nvPr/>
            </p:nvSpPr>
            <p:spPr bwMode="auto">
              <a:xfrm>
                <a:off x="2825" y="819"/>
                <a:ext cx="1392" cy="23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6600FF"/>
                    </a:solidFill>
                    <a:latin typeface="Times New Roman" panose="02020603050405020304" pitchFamily="18" charset="0"/>
                  </a:rPr>
                  <a:t>Oferta após o imposto</a:t>
                </a:r>
                <a:endParaRPr lang="pt-BR" altLang="pt-BR" b="0">
                  <a:solidFill>
                    <a:schemeClr val="tx1"/>
                  </a:solidFill>
                  <a:latin typeface="Times New Roman" panose="02020603050405020304" pitchFamily="18" charset="0"/>
                </a:endParaRPr>
              </a:p>
            </p:txBody>
          </p:sp>
        </p:grpSp>
        <p:grpSp>
          <p:nvGrpSpPr>
            <p:cNvPr id="18" name="Group 55"/>
            <p:cNvGrpSpPr>
              <a:grpSpLocks/>
            </p:cNvGrpSpPr>
            <p:nvPr/>
          </p:nvGrpSpPr>
          <p:grpSpPr bwMode="auto">
            <a:xfrm>
              <a:off x="5753100" y="2154238"/>
              <a:ext cx="2824163" cy="1685925"/>
              <a:chOff x="3624" y="1357"/>
              <a:chExt cx="1779" cy="1062"/>
            </a:xfrm>
          </p:grpSpPr>
          <p:sp>
            <p:nvSpPr>
              <p:cNvPr id="19" name="AutoShape 44"/>
              <p:cNvSpPr>
                <a:spLocks/>
              </p:cNvSpPr>
              <p:nvPr/>
            </p:nvSpPr>
            <p:spPr bwMode="auto">
              <a:xfrm>
                <a:off x="3624" y="1512"/>
                <a:ext cx="221" cy="448"/>
              </a:xfrm>
              <a:prstGeom prst="rightBrace">
                <a:avLst>
                  <a:gd name="adj1" fmla="val 16893"/>
                  <a:gd name="adj2" fmla="val 50000"/>
                </a:avLst>
              </a:prstGeom>
              <a:noFill/>
              <a:ln w="9525">
                <a:solidFill>
                  <a:schemeClr val="tx1"/>
                </a:solidFill>
                <a:round/>
                <a:headEnd/>
                <a:tailEnd/>
              </a:ln>
              <a:effectLst/>
              <a:extLst>
                <a:ext uri="{909E8E84-426E-40dd-AFC4-6F175D3DCCD1}">
                  <a14:hiddenFill xmlns:a14="http://schemas.microsoft.com/office/drawing/2010/main" xmlns="">
                    <a:solidFill>
                      <a:srgbClr val="33996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20" name="Text Box 47"/>
              <p:cNvSpPr txBox="1">
                <a:spLocks noChangeArrowheads="1"/>
              </p:cNvSpPr>
              <p:nvPr/>
            </p:nvSpPr>
            <p:spPr bwMode="auto">
              <a:xfrm>
                <a:off x="3993" y="2169"/>
                <a:ext cx="1410" cy="250"/>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b="0">
                    <a:solidFill>
                      <a:schemeClr val="tx1"/>
                    </a:solidFill>
                    <a:latin typeface="Times New Roman" panose="02020603050405020304" pitchFamily="18" charset="0"/>
                  </a:rPr>
                  <a:t>Imposto específico t</a:t>
                </a:r>
                <a:endParaRPr lang="pt-BR" altLang="pt-BR" b="0">
                  <a:solidFill>
                    <a:schemeClr val="tx1"/>
                  </a:solidFill>
                  <a:latin typeface="Times New Roman" panose="02020603050405020304" pitchFamily="18" charset="0"/>
                </a:endParaRPr>
              </a:p>
            </p:txBody>
          </p:sp>
          <p:sp>
            <p:nvSpPr>
              <p:cNvPr id="21" name="Line 48"/>
              <p:cNvSpPr>
                <a:spLocks noChangeShapeType="1"/>
              </p:cNvSpPr>
              <p:nvPr/>
            </p:nvSpPr>
            <p:spPr bwMode="auto">
              <a:xfrm>
                <a:off x="3845" y="1897"/>
                <a:ext cx="241" cy="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 name="Line 54"/>
              <p:cNvSpPr>
                <a:spLocks noChangeShapeType="1"/>
              </p:cNvSpPr>
              <p:nvPr/>
            </p:nvSpPr>
            <p:spPr bwMode="auto">
              <a:xfrm flipH="1" flipV="1">
                <a:off x="3845" y="1357"/>
                <a:ext cx="241" cy="15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1007379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err="1" smtClean="0">
                <a:latin typeface="Arial" panose="020B0604020202020204" pitchFamily="34" charset="0"/>
                <a:cs typeface="Arial" panose="020B0604020202020204" pitchFamily="34" charset="0"/>
              </a:rPr>
              <a:t>Efeitos</a:t>
            </a:r>
            <a:r>
              <a:rPr lang="en-US" b="1" dirty="0" smtClean="0">
                <a:latin typeface="Arial" panose="020B0604020202020204" pitchFamily="34" charset="0"/>
                <a:cs typeface="Arial" panose="020B0604020202020204" pitchFamily="34" charset="0"/>
              </a:rPr>
              <a:t> de um </a:t>
            </a:r>
            <a:r>
              <a:rPr lang="en-US" b="1" dirty="0" err="1" smtClean="0">
                <a:latin typeface="Arial" panose="020B0604020202020204" pitchFamily="34" charset="0"/>
                <a:cs typeface="Arial" panose="020B0604020202020204" pitchFamily="34" charset="0"/>
              </a:rPr>
              <a:t>imposto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pago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pelo</a:t>
            </a:r>
            <a:r>
              <a:rPr lang="en-US" b="1" dirty="0" smtClean="0">
                <a:latin typeface="Arial" panose="020B0604020202020204" pitchFamily="34" charset="0"/>
                <a:cs typeface="Arial" panose="020B0604020202020204" pitchFamily="34" charset="0"/>
              </a:rPr>
              <a:t> comprador</a:t>
            </a:r>
            <a:endParaRPr lang="en-US" b="1" dirty="0">
              <a:latin typeface="Arial" panose="020B0604020202020204" pitchFamily="34" charset="0"/>
              <a:cs typeface="Arial" panose="020B0604020202020204" pitchFamily="34" charset="0"/>
            </a:endParaRPr>
          </a:p>
        </p:txBody>
      </p:sp>
      <p:grpSp>
        <p:nvGrpSpPr>
          <p:cNvPr id="67" name="Grupo 66"/>
          <p:cNvGrpSpPr/>
          <p:nvPr/>
        </p:nvGrpSpPr>
        <p:grpSpPr>
          <a:xfrm>
            <a:off x="2717800" y="1674813"/>
            <a:ext cx="6807200" cy="4841875"/>
            <a:chOff x="1306513" y="1350963"/>
            <a:chExt cx="6807200" cy="4841875"/>
          </a:xfrm>
        </p:grpSpPr>
        <p:sp>
          <p:nvSpPr>
            <p:cNvPr id="68" name="Line 3"/>
            <p:cNvSpPr>
              <a:spLocks noChangeShapeType="1"/>
            </p:cNvSpPr>
            <p:nvPr/>
          </p:nvSpPr>
          <p:spPr bwMode="auto">
            <a:xfrm>
              <a:off x="1746250" y="5708650"/>
              <a:ext cx="536257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 name="Line 4"/>
            <p:cNvSpPr>
              <a:spLocks noChangeShapeType="1"/>
            </p:cNvSpPr>
            <p:nvPr/>
          </p:nvSpPr>
          <p:spPr bwMode="auto">
            <a:xfrm flipV="1">
              <a:off x="1746250" y="2146300"/>
              <a:ext cx="0" cy="35623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0" name="Text Box 5"/>
            <p:cNvSpPr txBox="1">
              <a:spLocks noChangeArrowheads="1"/>
            </p:cNvSpPr>
            <p:nvPr/>
          </p:nvSpPr>
          <p:spPr bwMode="auto">
            <a:xfrm>
              <a:off x="1401763" y="1757363"/>
              <a:ext cx="762000"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b="0" dirty="0">
                  <a:solidFill>
                    <a:schemeClr val="tx1"/>
                  </a:solidFill>
                  <a:latin typeface="Times New Roman" panose="02020603050405020304" pitchFamily="18" charset="0"/>
                </a:rPr>
                <a:t>Preço</a:t>
              </a:r>
              <a:endParaRPr lang="pt-BR" altLang="pt-BR" b="0" dirty="0">
                <a:solidFill>
                  <a:schemeClr val="tx1"/>
                </a:solidFill>
                <a:latin typeface="Times New Roman" panose="02020603050405020304" pitchFamily="18" charset="0"/>
              </a:endParaRPr>
            </a:p>
          </p:txBody>
        </p:sp>
        <p:sp>
          <p:nvSpPr>
            <p:cNvPr id="71" name="Text Box 6"/>
            <p:cNvSpPr txBox="1">
              <a:spLocks noChangeArrowheads="1"/>
            </p:cNvSpPr>
            <p:nvPr/>
          </p:nvSpPr>
          <p:spPr bwMode="auto">
            <a:xfrm>
              <a:off x="6759575" y="5795963"/>
              <a:ext cx="1354138"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b="0">
                  <a:solidFill>
                    <a:schemeClr val="tx1"/>
                  </a:solidFill>
                  <a:latin typeface="Times New Roman" panose="02020603050405020304" pitchFamily="18" charset="0"/>
                </a:rPr>
                <a:t>Quantidade</a:t>
              </a:r>
              <a:endParaRPr lang="pt-BR" altLang="pt-BR" b="0">
                <a:solidFill>
                  <a:schemeClr val="tx1"/>
                </a:solidFill>
                <a:latin typeface="Times New Roman" panose="02020603050405020304" pitchFamily="18" charset="0"/>
              </a:endParaRPr>
            </a:p>
          </p:txBody>
        </p:sp>
        <p:sp>
          <p:nvSpPr>
            <p:cNvPr id="72" name="Line 7"/>
            <p:cNvSpPr>
              <a:spLocks noChangeShapeType="1"/>
            </p:cNvSpPr>
            <p:nvPr/>
          </p:nvSpPr>
          <p:spPr bwMode="auto">
            <a:xfrm flipV="1">
              <a:off x="5521325" y="3443288"/>
              <a:ext cx="0" cy="2265362"/>
            </a:xfrm>
            <a:prstGeom prst="line">
              <a:avLst/>
            </a:prstGeom>
            <a:noFill/>
            <a:ln w="1905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3" name="Line 8"/>
            <p:cNvSpPr>
              <a:spLocks noChangeShapeType="1"/>
            </p:cNvSpPr>
            <p:nvPr/>
          </p:nvSpPr>
          <p:spPr bwMode="auto">
            <a:xfrm flipH="1">
              <a:off x="1746250" y="3443288"/>
              <a:ext cx="3775075" cy="0"/>
            </a:xfrm>
            <a:prstGeom prst="line">
              <a:avLst/>
            </a:prstGeom>
            <a:noFill/>
            <a:ln w="1905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 name="Line 9"/>
            <p:cNvSpPr>
              <a:spLocks noChangeShapeType="1"/>
            </p:cNvSpPr>
            <p:nvPr/>
          </p:nvSpPr>
          <p:spPr bwMode="auto">
            <a:xfrm>
              <a:off x="3775075" y="1717675"/>
              <a:ext cx="3001963" cy="2995613"/>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 name="Line 10"/>
            <p:cNvSpPr>
              <a:spLocks noChangeShapeType="1"/>
            </p:cNvSpPr>
            <p:nvPr/>
          </p:nvSpPr>
          <p:spPr bwMode="auto">
            <a:xfrm flipH="1">
              <a:off x="4110038" y="1866900"/>
              <a:ext cx="2998787" cy="2995613"/>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 name="Text Box 11"/>
            <p:cNvSpPr txBox="1">
              <a:spLocks noChangeArrowheads="1"/>
            </p:cNvSpPr>
            <p:nvPr/>
          </p:nvSpPr>
          <p:spPr bwMode="auto">
            <a:xfrm>
              <a:off x="5399088" y="3011488"/>
              <a:ext cx="354012"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Times New Roman" panose="02020603050405020304" pitchFamily="18" charset="0"/>
                </a:rPr>
                <a:t>E</a:t>
              </a:r>
              <a:endParaRPr lang="pt-BR" altLang="pt-BR" b="0">
                <a:solidFill>
                  <a:schemeClr val="tx1"/>
                </a:solidFill>
                <a:latin typeface="Times New Roman" panose="02020603050405020304" pitchFamily="18" charset="0"/>
              </a:endParaRPr>
            </a:p>
          </p:txBody>
        </p:sp>
        <p:sp>
          <p:nvSpPr>
            <p:cNvPr id="77" name="Text Box 12"/>
            <p:cNvSpPr txBox="1">
              <a:spLocks noChangeArrowheads="1"/>
            </p:cNvSpPr>
            <p:nvPr/>
          </p:nvSpPr>
          <p:spPr bwMode="auto">
            <a:xfrm>
              <a:off x="3775075" y="1350963"/>
              <a:ext cx="2667000" cy="366712"/>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chemeClr val="tx1"/>
                  </a:solidFill>
                  <a:latin typeface="Times New Roman" panose="02020603050405020304" pitchFamily="18" charset="0"/>
                </a:rPr>
                <a:t>Demanda antes do imposto</a:t>
              </a:r>
              <a:endParaRPr lang="pt-BR" altLang="pt-BR" b="0">
                <a:solidFill>
                  <a:schemeClr val="tx1"/>
                </a:solidFill>
                <a:latin typeface="Times New Roman" panose="02020603050405020304" pitchFamily="18" charset="0"/>
              </a:endParaRPr>
            </a:p>
          </p:txBody>
        </p:sp>
        <p:sp>
          <p:nvSpPr>
            <p:cNvPr id="78" name="Text Box 13"/>
            <p:cNvSpPr txBox="1">
              <a:spLocks noChangeArrowheads="1"/>
            </p:cNvSpPr>
            <p:nvPr/>
          </p:nvSpPr>
          <p:spPr bwMode="auto">
            <a:xfrm>
              <a:off x="7108825" y="2033588"/>
              <a:ext cx="768350" cy="366712"/>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chemeClr val="tx1"/>
                  </a:solidFill>
                  <a:latin typeface="Times New Roman" panose="02020603050405020304" pitchFamily="18" charset="0"/>
                </a:rPr>
                <a:t>Oferta</a:t>
              </a:r>
              <a:endParaRPr lang="pt-BR" altLang="pt-BR" b="0">
                <a:solidFill>
                  <a:schemeClr val="tx1"/>
                </a:solidFill>
                <a:latin typeface="Times New Roman" panose="02020603050405020304" pitchFamily="18" charset="0"/>
              </a:endParaRPr>
            </a:p>
          </p:txBody>
        </p:sp>
        <p:sp>
          <p:nvSpPr>
            <p:cNvPr id="79" name="Text Box 14"/>
            <p:cNvSpPr txBox="1">
              <a:spLocks noChangeArrowheads="1"/>
            </p:cNvSpPr>
            <p:nvPr/>
          </p:nvSpPr>
          <p:spPr bwMode="auto">
            <a:xfrm>
              <a:off x="5407025" y="5743575"/>
              <a:ext cx="444500" cy="366713"/>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FF0000"/>
                  </a:solidFill>
                  <a:latin typeface="Times New Roman" panose="02020603050405020304" pitchFamily="18" charset="0"/>
                </a:rPr>
                <a:t>Q</a:t>
              </a:r>
              <a:r>
                <a:rPr lang="pt-BR" altLang="pt-BR" sz="1500" b="0">
                  <a:solidFill>
                    <a:srgbClr val="FF0000"/>
                  </a:solidFill>
                  <a:latin typeface="Times New Roman" panose="02020603050405020304" pitchFamily="18" charset="0"/>
                </a:rPr>
                <a:t>0</a:t>
              </a:r>
              <a:endParaRPr lang="pt-BR" altLang="pt-BR" b="0">
                <a:solidFill>
                  <a:srgbClr val="FF0000"/>
                </a:solidFill>
                <a:latin typeface="Times New Roman" panose="02020603050405020304" pitchFamily="18" charset="0"/>
              </a:endParaRPr>
            </a:p>
          </p:txBody>
        </p:sp>
        <p:sp>
          <p:nvSpPr>
            <p:cNvPr id="80" name="Text Box 17"/>
            <p:cNvSpPr txBox="1">
              <a:spLocks noChangeArrowheads="1"/>
            </p:cNvSpPr>
            <p:nvPr/>
          </p:nvSpPr>
          <p:spPr bwMode="auto">
            <a:xfrm>
              <a:off x="1306513" y="3303588"/>
              <a:ext cx="400050" cy="366712"/>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FF0000"/>
                  </a:solidFill>
                  <a:latin typeface="Times New Roman" panose="02020603050405020304" pitchFamily="18" charset="0"/>
                </a:rPr>
                <a:t>P</a:t>
              </a:r>
              <a:r>
                <a:rPr lang="pt-BR" altLang="pt-BR" sz="1400" b="0">
                  <a:solidFill>
                    <a:srgbClr val="FF0000"/>
                  </a:solidFill>
                  <a:latin typeface="Times New Roman" panose="02020603050405020304" pitchFamily="18" charset="0"/>
                </a:rPr>
                <a:t>0</a:t>
              </a:r>
              <a:endParaRPr lang="pt-BR" altLang="pt-BR" b="0">
                <a:solidFill>
                  <a:srgbClr val="FF0000"/>
                </a:solidFill>
                <a:latin typeface="Times New Roman" panose="02020603050405020304" pitchFamily="18" charset="0"/>
              </a:endParaRPr>
            </a:p>
          </p:txBody>
        </p:sp>
        <p:grpSp>
          <p:nvGrpSpPr>
            <p:cNvPr id="81" name="Group 39"/>
            <p:cNvGrpSpPr>
              <a:grpSpLocks/>
            </p:cNvGrpSpPr>
            <p:nvPr/>
          </p:nvGrpSpPr>
          <p:grpSpPr bwMode="auto">
            <a:xfrm>
              <a:off x="4827594" y="2525713"/>
              <a:ext cx="509588" cy="3649664"/>
              <a:chOff x="3041" y="1591"/>
              <a:chExt cx="321" cy="2299"/>
            </a:xfrm>
          </p:grpSpPr>
          <p:sp>
            <p:nvSpPr>
              <p:cNvPr id="87" name="Text Box 15"/>
              <p:cNvSpPr txBox="1">
                <a:spLocks noChangeArrowheads="1"/>
              </p:cNvSpPr>
              <p:nvPr/>
            </p:nvSpPr>
            <p:spPr bwMode="auto">
              <a:xfrm>
                <a:off x="3041" y="1940"/>
                <a:ext cx="116" cy="29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endParaRPr lang="pt-BR" altLang="pt-BR" b="0" dirty="0">
                  <a:solidFill>
                    <a:schemeClr val="tx1"/>
                  </a:solidFill>
                  <a:latin typeface="Times New Roman" panose="02020603050405020304" pitchFamily="18" charset="0"/>
                </a:endParaRPr>
              </a:p>
            </p:txBody>
          </p:sp>
          <p:sp>
            <p:nvSpPr>
              <p:cNvPr id="88" name="Text Box 16"/>
              <p:cNvSpPr txBox="1">
                <a:spLocks noChangeArrowheads="1"/>
              </p:cNvSpPr>
              <p:nvPr/>
            </p:nvSpPr>
            <p:spPr bwMode="auto">
              <a:xfrm>
                <a:off x="3246" y="2363"/>
                <a:ext cx="116" cy="29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endParaRPr lang="pt-BR" altLang="pt-BR" b="0" dirty="0">
                  <a:solidFill>
                    <a:schemeClr val="tx1"/>
                  </a:solidFill>
                  <a:latin typeface="Times New Roman" panose="02020603050405020304" pitchFamily="18" charset="0"/>
                </a:endParaRPr>
              </a:p>
            </p:txBody>
          </p:sp>
          <p:sp>
            <p:nvSpPr>
              <p:cNvPr id="89" name="Text Box 22"/>
              <p:cNvSpPr txBox="1">
                <a:spLocks noChangeArrowheads="1"/>
              </p:cNvSpPr>
              <p:nvPr/>
            </p:nvSpPr>
            <p:spPr bwMode="auto">
              <a:xfrm>
                <a:off x="3172" y="1591"/>
                <a:ext cx="116" cy="29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endParaRPr lang="pt-BR" altLang="pt-BR" b="0" dirty="0">
                  <a:solidFill>
                    <a:schemeClr val="tx1"/>
                  </a:solidFill>
                  <a:latin typeface="Times New Roman" panose="02020603050405020304" pitchFamily="18" charset="0"/>
                </a:endParaRPr>
              </a:p>
            </p:txBody>
          </p:sp>
          <p:sp>
            <p:nvSpPr>
              <p:cNvPr id="93" name="Text Box 27"/>
              <p:cNvSpPr txBox="1">
                <a:spLocks noChangeArrowheads="1"/>
              </p:cNvSpPr>
              <p:nvPr/>
            </p:nvSpPr>
            <p:spPr bwMode="auto">
              <a:xfrm>
                <a:off x="3169" y="3599"/>
                <a:ext cx="116" cy="29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endParaRPr lang="pt-BR" altLang="pt-BR" b="0" dirty="0">
                  <a:solidFill>
                    <a:schemeClr val="tx1"/>
                  </a:solidFill>
                  <a:latin typeface="Times New Roman" panose="02020603050405020304" pitchFamily="18" charset="0"/>
                </a:endParaRPr>
              </a:p>
            </p:txBody>
          </p:sp>
        </p:grpSp>
      </p:grpSp>
    </p:spTree>
    <p:extLst>
      <p:ext uri="{BB962C8B-B14F-4D97-AF65-F5344CB8AC3E}">
        <p14:creationId xmlns:p14="http://schemas.microsoft.com/office/powerpoint/2010/main" val="2662009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err="1" smtClean="0">
                <a:latin typeface="Arial" panose="020B0604020202020204" pitchFamily="34" charset="0"/>
                <a:cs typeface="Arial" panose="020B0604020202020204" pitchFamily="34" charset="0"/>
              </a:rPr>
              <a:t>Efeitos</a:t>
            </a:r>
            <a:r>
              <a:rPr lang="en-US" b="1" dirty="0" smtClean="0">
                <a:latin typeface="Arial" panose="020B0604020202020204" pitchFamily="34" charset="0"/>
                <a:cs typeface="Arial" panose="020B0604020202020204" pitchFamily="34" charset="0"/>
              </a:rPr>
              <a:t> de um </a:t>
            </a:r>
            <a:r>
              <a:rPr lang="en-US" b="1" dirty="0" err="1" smtClean="0">
                <a:latin typeface="Arial" panose="020B0604020202020204" pitchFamily="34" charset="0"/>
                <a:cs typeface="Arial" panose="020B0604020202020204" pitchFamily="34" charset="0"/>
              </a:rPr>
              <a:t>imposto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pago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pelo</a:t>
            </a:r>
            <a:r>
              <a:rPr lang="en-US" b="1" dirty="0" smtClean="0">
                <a:latin typeface="Arial" panose="020B0604020202020204" pitchFamily="34" charset="0"/>
                <a:cs typeface="Arial" panose="020B0604020202020204" pitchFamily="34" charset="0"/>
              </a:rPr>
              <a:t> comprador</a:t>
            </a:r>
            <a:endParaRPr lang="en-US" b="1" dirty="0">
              <a:latin typeface="Arial" panose="020B0604020202020204" pitchFamily="34" charset="0"/>
              <a:cs typeface="Arial" panose="020B0604020202020204" pitchFamily="34" charset="0"/>
            </a:endParaRPr>
          </a:p>
        </p:txBody>
      </p:sp>
      <p:grpSp>
        <p:nvGrpSpPr>
          <p:cNvPr id="67" name="Grupo 66"/>
          <p:cNvGrpSpPr/>
          <p:nvPr/>
        </p:nvGrpSpPr>
        <p:grpSpPr>
          <a:xfrm>
            <a:off x="2168525" y="1674813"/>
            <a:ext cx="7854950" cy="4841875"/>
            <a:chOff x="757238" y="1350963"/>
            <a:chExt cx="7854950" cy="4841875"/>
          </a:xfrm>
        </p:grpSpPr>
        <p:sp>
          <p:nvSpPr>
            <p:cNvPr id="68" name="Line 3"/>
            <p:cNvSpPr>
              <a:spLocks noChangeShapeType="1"/>
            </p:cNvSpPr>
            <p:nvPr/>
          </p:nvSpPr>
          <p:spPr bwMode="auto">
            <a:xfrm>
              <a:off x="1746250" y="5708650"/>
              <a:ext cx="536257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 name="Line 4"/>
            <p:cNvSpPr>
              <a:spLocks noChangeShapeType="1"/>
            </p:cNvSpPr>
            <p:nvPr/>
          </p:nvSpPr>
          <p:spPr bwMode="auto">
            <a:xfrm flipV="1">
              <a:off x="1746250" y="2146300"/>
              <a:ext cx="0" cy="35623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0" name="Text Box 5"/>
            <p:cNvSpPr txBox="1">
              <a:spLocks noChangeArrowheads="1"/>
            </p:cNvSpPr>
            <p:nvPr/>
          </p:nvSpPr>
          <p:spPr bwMode="auto">
            <a:xfrm>
              <a:off x="1401763" y="1757363"/>
              <a:ext cx="762000"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b="0" dirty="0">
                  <a:solidFill>
                    <a:schemeClr val="tx1"/>
                  </a:solidFill>
                  <a:latin typeface="Times New Roman" panose="02020603050405020304" pitchFamily="18" charset="0"/>
                </a:rPr>
                <a:t>Preço</a:t>
              </a:r>
              <a:endParaRPr lang="pt-BR" altLang="pt-BR" b="0" dirty="0">
                <a:solidFill>
                  <a:schemeClr val="tx1"/>
                </a:solidFill>
                <a:latin typeface="Times New Roman" panose="02020603050405020304" pitchFamily="18" charset="0"/>
              </a:endParaRPr>
            </a:p>
          </p:txBody>
        </p:sp>
        <p:sp>
          <p:nvSpPr>
            <p:cNvPr id="71" name="Text Box 6"/>
            <p:cNvSpPr txBox="1">
              <a:spLocks noChangeArrowheads="1"/>
            </p:cNvSpPr>
            <p:nvPr/>
          </p:nvSpPr>
          <p:spPr bwMode="auto">
            <a:xfrm>
              <a:off x="6759575" y="5795963"/>
              <a:ext cx="1354138"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b="0">
                  <a:solidFill>
                    <a:schemeClr val="tx1"/>
                  </a:solidFill>
                  <a:latin typeface="Times New Roman" panose="02020603050405020304" pitchFamily="18" charset="0"/>
                </a:rPr>
                <a:t>Quantidade</a:t>
              </a:r>
              <a:endParaRPr lang="pt-BR" altLang="pt-BR" b="0">
                <a:solidFill>
                  <a:schemeClr val="tx1"/>
                </a:solidFill>
                <a:latin typeface="Times New Roman" panose="02020603050405020304" pitchFamily="18" charset="0"/>
              </a:endParaRPr>
            </a:p>
          </p:txBody>
        </p:sp>
        <p:sp>
          <p:nvSpPr>
            <p:cNvPr id="72" name="Line 7"/>
            <p:cNvSpPr>
              <a:spLocks noChangeShapeType="1"/>
            </p:cNvSpPr>
            <p:nvPr/>
          </p:nvSpPr>
          <p:spPr bwMode="auto">
            <a:xfrm flipV="1">
              <a:off x="5521325" y="3443288"/>
              <a:ext cx="0" cy="2265362"/>
            </a:xfrm>
            <a:prstGeom prst="line">
              <a:avLst/>
            </a:prstGeom>
            <a:noFill/>
            <a:ln w="1905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3" name="Line 8"/>
            <p:cNvSpPr>
              <a:spLocks noChangeShapeType="1"/>
            </p:cNvSpPr>
            <p:nvPr/>
          </p:nvSpPr>
          <p:spPr bwMode="auto">
            <a:xfrm flipH="1">
              <a:off x="1746250" y="3443288"/>
              <a:ext cx="3775075" cy="0"/>
            </a:xfrm>
            <a:prstGeom prst="line">
              <a:avLst/>
            </a:prstGeom>
            <a:noFill/>
            <a:ln w="1905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 name="Line 9"/>
            <p:cNvSpPr>
              <a:spLocks noChangeShapeType="1"/>
            </p:cNvSpPr>
            <p:nvPr/>
          </p:nvSpPr>
          <p:spPr bwMode="auto">
            <a:xfrm>
              <a:off x="3775075" y="1717675"/>
              <a:ext cx="3001963" cy="2995613"/>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 name="Line 10"/>
            <p:cNvSpPr>
              <a:spLocks noChangeShapeType="1"/>
            </p:cNvSpPr>
            <p:nvPr/>
          </p:nvSpPr>
          <p:spPr bwMode="auto">
            <a:xfrm flipH="1">
              <a:off x="4110038" y="1866900"/>
              <a:ext cx="2998787" cy="2995613"/>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 name="Text Box 11"/>
            <p:cNvSpPr txBox="1">
              <a:spLocks noChangeArrowheads="1"/>
            </p:cNvSpPr>
            <p:nvPr/>
          </p:nvSpPr>
          <p:spPr bwMode="auto">
            <a:xfrm>
              <a:off x="5399088" y="3011488"/>
              <a:ext cx="354012" cy="396875"/>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Times New Roman" panose="02020603050405020304" pitchFamily="18" charset="0"/>
                </a:rPr>
                <a:t>E</a:t>
              </a:r>
              <a:endParaRPr lang="pt-BR" altLang="pt-BR" b="0">
                <a:solidFill>
                  <a:schemeClr val="tx1"/>
                </a:solidFill>
                <a:latin typeface="Times New Roman" panose="02020603050405020304" pitchFamily="18" charset="0"/>
              </a:endParaRPr>
            </a:p>
          </p:txBody>
        </p:sp>
        <p:sp>
          <p:nvSpPr>
            <p:cNvPr id="77" name="Text Box 12"/>
            <p:cNvSpPr txBox="1">
              <a:spLocks noChangeArrowheads="1"/>
            </p:cNvSpPr>
            <p:nvPr/>
          </p:nvSpPr>
          <p:spPr bwMode="auto">
            <a:xfrm>
              <a:off x="3775075" y="1350963"/>
              <a:ext cx="2667000" cy="366712"/>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chemeClr val="tx1"/>
                  </a:solidFill>
                  <a:latin typeface="Times New Roman" panose="02020603050405020304" pitchFamily="18" charset="0"/>
                </a:rPr>
                <a:t>Demanda antes do imposto</a:t>
              </a:r>
              <a:endParaRPr lang="pt-BR" altLang="pt-BR" b="0">
                <a:solidFill>
                  <a:schemeClr val="tx1"/>
                </a:solidFill>
                <a:latin typeface="Times New Roman" panose="02020603050405020304" pitchFamily="18" charset="0"/>
              </a:endParaRPr>
            </a:p>
          </p:txBody>
        </p:sp>
        <p:sp>
          <p:nvSpPr>
            <p:cNvPr id="78" name="Text Box 13"/>
            <p:cNvSpPr txBox="1">
              <a:spLocks noChangeArrowheads="1"/>
            </p:cNvSpPr>
            <p:nvPr/>
          </p:nvSpPr>
          <p:spPr bwMode="auto">
            <a:xfrm>
              <a:off x="7108825" y="2033588"/>
              <a:ext cx="768350" cy="366712"/>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chemeClr val="tx1"/>
                  </a:solidFill>
                  <a:latin typeface="Times New Roman" panose="02020603050405020304" pitchFamily="18" charset="0"/>
                </a:rPr>
                <a:t>Oferta</a:t>
              </a:r>
              <a:endParaRPr lang="pt-BR" altLang="pt-BR" b="0">
                <a:solidFill>
                  <a:schemeClr val="tx1"/>
                </a:solidFill>
                <a:latin typeface="Times New Roman" panose="02020603050405020304" pitchFamily="18" charset="0"/>
              </a:endParaRPr>
            </a:p>
          </p:txBody>
        </p:sp>
        <p:sp>
          <p:nvSpPr>
            <p:cNvPr id="79" name="Text Box 14"/>
            <p:cNvSpPr txBox="1">
              <a:spLocks noChangeArrowheads="1"/>
            </p:cNvSpPr>
            <p:nvPr/>
          </p:nvSpPr>
          <p:spPr bwMode="auto">
            <a:xfrm>
              <a:off x="5407025" y="5743575"/>
              <a:ext cx="444500" cy="366713"/>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FF0000"/>
                  </a:solidFill>
                  <a:latin typeface="Times New Roman" panose="02020603050405020304" pitchFamily="18" charset="0"/>
                </a:rPr>
                <a:t>Q</a:t>
              </a:r>
              <a:r>
                <a:rPr lang="pt-BR" altLang="pt-BR" sz="1500" b="0">
                  <a:solidFill>
                    <a:srgbClr val="FF0000"/>
                  </a:solidFill>
                  <a:latin typeface="Times New Roman" panose="02020603050405020304" pitchFamily="18" charset="0"/>
                </a:rPr>
                <a:t>0</a:t>
              </a:r>
              <a:endParaRPr lang="pt-BR" altLang="pt-BR" b="0">
                <a:solidFill>
                  <a:srgbClr val="FF0000"/>
                </a:solidFill>
                <a:latin typeface="Times New Roman" panose="02020603050405020304" pitchFamily="18" charset="0"/>
              </a:endParaRPr>
            </a:p>
          </p:txBody>
        </p:sp>
        <p:sp>
          <p:nvSpPr>
            <p:cNvPr id="80" name="Text Box 17"/>
            <p:cNvSpPr txBox="1">
              <a:spLocks noChangeArrowheads="1"/>
            </p:cNvSpPr>
            <p:nvPr/>
          </p:nvSpPr>
          <p:spPr bwMode="auto">
            <a:xfrm>
              <a:off x="1306513" y="3303588"/>
              <a:ext cx="400050" cy="366712"/>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FF0000"/>
                  </a:solidFill>
                  <a:latin typeface="Times New Roman" panose="02020603050405020304" pitchFamily="18" charset="0"/>
                </a:rPr>
                <a:t>P</a:t>
              </a:r>
              <a:r>
                <a:rPr lang="pt-BR" altLang="pt-BR" sz="1400" b="0">
                  <a:solidFill>
                    <a:srgbClr val="FF0000"/>
                  </a:solidFill>
                  <a:latin typeface="Times New Roman" panose="02020603050405020304" pitchFamily="18" charset="0"/>
                </a:rPr>
                <a:t>0</a:t>
              </a:r>
              <a:endParaRPr lang="pt-BR" altLang="pt-BR" b="0">
                <a:solidFill>
                  <a:srgbClr val="FF0000"/>
                </a:solidFill>
                <a:latin typeface="Times New Roman" panose="02020603050405020304" pitchFamily="18" charset="0"/>
              </a:endParaRPr>
            </a:p>
          </p:txBody>
        </p:sp>
        <p:grpSp>
          <p:nvGrpSpPr>
            <p:cNvPr id="81" name="Group 39"/>
            <p:cNvGrpSpPr>
              <a:grpSpLocks/>
            </p:cNvGrpSpPr>
            <p:nvPr/>
          </p:nvGrpSpPr>
          <p:grpSpPr bwMode="auto">
            <a:xfrm>
              <a:off x="757238" y="1390650"/>
              <a:ext cx="5732462" cy="4737100"/>
              <a:chOff x="477" y="876"/>
              <a:chExt cx="3611" cy="2984"/>
            </a:xfrm>
          </p:grpSpPr>
          <p:sp>
            <p:nvSpPr>
              <p:cNvPr id="87" name="Text Box 15"/>
              <p:cNvSpPr txBox="1">
                <a:spLocks noChangeArrowheads="1"/>
              </p:cNvSpPr>
              <p:nvPr/>
            </p:nvSpPr>
            <p:spPr bwMode="auto">
              <a:xfrm>
                <a:off x="2983" y="1960"/>
                <a:ext cx="232" cy="250"/>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Times New Roman" panose="02020603050405020304" pitchFamily="18" charset="0"/>
                  </a:rPr>
                  <a:t>C</a:t>
                </a:r>
                <a:endParaRPr lang="pt-BR" altLang="pt-BR" b="0">
                  <a:solidFill>
                    <a:schemeClr val="tx1"/>
                  </a:solidFill>
                  <a:latin typeface="Times New Roman" panose="02020603050405020304" pitchFamily="18" charset="0"/>
                </a:endParaRPr>
              </a:p>
            </p:txBody>
          </p:sp>
          <p:sp>
            <p:nvSpPr>
              <p:cNvPr id="88" name="Text Box 16"/>
              <p:cNvSpPr txBox="1">
                <a:spLocks noChangeArrowheads="1"/>
              </p:cNvSpPr>
              <p:nvPr/>
            </p:nvSpPr>
            <p:spPr bwMode="auto">
              <a:xfrm>
                <a:off x="3193" y="2383"/>
                <a:ext cx="223" cy="250"/>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Times New Roman" panose="02020603050405020304" pitchFamily="18" charset="0"/>
                  </a:rPr>
                  <a:t>B</a:t>
                </a:r>
                <a:endParaRPr lang="pt-BR" altLang="pt-BR" b="0">
                  <a:solidFill>
                    <a:schemeClr val="tx1"/>
                  </a:solidFill>
                  <a:latin typeface="Times New Roman" panose="02020603050405020304" pitchFamily="18" charset="0"/>
                </a:endParaRPr>
              </a:p>
            </p:txBody>
          </p:sp>
          <p:sp>
            <p:nvSpPr>
              <p:cNvPr id="89" name="Text Box 22"/>
              <p:cNvSpPr txBox="1">
                <a:spLocks noChangeArrowheads="1"/>
              </p:cNvSpPr>
              <p:nvPr/>
            </p:nvSpPr>
            <p:spPr bwMode="auto">
              <a:xfrm>
                <a:off x="3114" y="1611"/>
                <a:ext cx="232" cy="250"/>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Times New Roman" panose="02020603050405020304" pitchFamily="18" charset="0"/>
                  </a:rPr>
                  <a:t>A</a:t>
                </a:r>
                <a:endParaRPr lang="pt-BR" altLang="pt-BR" b="0">
                  <a:solidFill>
                    <a:schemeClr val="tx1"/>
                  </a:solidFill>
                  <a:latin typeface="Times New Roman" panose="02020603050405020304" pitchFamily="18" charset="0"/>
                </a:endParaRPr>
              </a:p>
            </p:txBody>
          </p:sp>
          <p:grpSp>
            <p:nvGrpSpPr>
              <p:cNvPr id="90" name="Group 38"/>
              <p:cNvGrpSpPr>
                <a:grpSpLocks/>
              </p:cNvGrpSpPr>
              <p:nvPr/>
            </p:nvGrpSpPr>
            <p:grpSpPr bwMode="auto">
              <a:xfrm>
                <a:off x="477" y="876"/>
                <a:ext cx="3611" cy="2984"/>
                <a:chOff x="477" y="876"/>
                <a:chExt cx="3611" cy="2984"/>
              </a:xfrm>
            </p:grpSpPr>
            <p:sp>
              <p:nvSpPr>
                <p:cNvPr id="91" name="Line 25"/>
                <p:cNvSpPr>
                  <a:spLocks noChangeShapeType="1"/>
                </p:cNvSpPr>
                <p:nvPr/>
              </p:nvSpPr>
              <p:spPr bwMode="auto">
                <a:xfrm flipV="1">
                  <a:off x="3189" y="1897"/>
                  <a:ext cx="0" cy="1699"/>
                </a:xfrm>
                <a:prstGeom prst="line">
                  <a:avLst/>
                </a:prstGeom>
                <a:noFill/>
                <a:ln w="9525">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 name="Line 26"/>
                <p:cNvSpPr>
                  <a:spLocks noChangeShapeType="1"/>
                </p:cNvSpPr>
                <p:nvPr/>
              </p:nvSpPr>
              <p:spPr bwMode="auto">
                <a:xfrm flipH="1">
                  <a:off x="1100" y="1897"/>
                  <a:ext cx="2089" cy="0"/>
                </a:xfrm>
                <a:prstGeom prst="line">
                  <a:avLst/>
                </a:prstGeom>
                <a:noFill/>
                <a:ln w="9525">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3" name="Text Box 27"/>
                <p:cNvSpPr txBox="1">
                  <a:spLocks noChangeArrowheads="1"/>
                </p:cNvSpPr>
                <p:nvPr/>
              </p:nvSpPr>
              <p:spPr bwMode="auto">
                <a:xfrm>
                  <a:off x="3088" y="3629"/>
                  <a:ext cx="280" cy="23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6600FF"/>
                      </a:solidFill>
                      <a:latin typeface="Times New Roman" panose="02020603050405020304" pitchFamily="18" charset="0"/>
                    </a:rPr>
                    <a:t>Q</a:t>
                  </a:r>
                  <a:r>
                    <a:rPr lang="pt-BR" altLang="pt-BR" sz="1500" b="0">
                      <a:solidFill>
                        <a:srgbClr val="6600FF"/>
                      </a:solidFill>
                      <a:latin typeface="Times New Roman" panose="02020603050405020304" pitchFamily="18" charset="0"/>
                    </a:rPr>
                    <a:t>1</a:t>
                  </a:r>
                  <a:endParaRPr lang="pt-BR" altLang="pt-BR" b="0">
                    <a:solidFill>
                      <a:schemeClr val="tx1"/>
                    </a:solidFill>
                    <a:latin typeface="Times New Roman" panose="02020603050405020304" pitchFamily="18" charset="0"/>
                  </a:endParaRPr>
                </a:p>
              </p:txBody>
            </p:sp>
            <p:sp>
              <p:nvSpPr>
                <p:cNvPr id="94" name="Text Box 28"/>
                <p:cNvSpPr txBox="1">
                  <a:spLocks noChangeArrowheads="1"/>
                </p:cNvSpPr>
                <p:nvPr/>
              </p:nvSpPr>
              <p:spPr bwMode="auto">
                <a:xfrm>
                  <a:off x="830" y="1784"/>
                  <a:ext cx="260" cy="23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6600FF"/>
                      </a:solidFill>
                      <a:latin typeface="Times New Roman" panose="02020603050405020304" pitchFamily="18" charset="0"/>
                    </a:rPr>
                    <a:t>Pc</a:t>
                  </a:r>
                  <a:endParaRPr lang="pt-BR" altLang="pt-BR" b="0">
                    <a:solidFill>
                      <a:schemeClr val="tx1"/>
                    </a:solidFill>
                    <a:latin typeface="Times New Roman" panose="02020603050405020304" pitchFamily="18" charset="0"/>
                  </a:endParaRPr>
                </a:p>
              </p:txBody>
            </p:sp>
            <p:sp>
              <p:nvSpPr>
                <p:cNvPr id="95" name="Line 29"/>
                <p:cNvSpPr>
                  <a:spLocks noChangeShapeType="1"/>
                </p:cNvSpPr>
                <p:nvPr/>
              </p:nvSpPr>
              <p:spPr bwMode="auto">
                <a:xfrm flipH="1">
                  <a:off x="1100" y="2460"/>
                  <a:ext cx="2089" cy="0"/>
                </a:xfrm>
                <a:prstGeom prst="line">
                  <a:avLst/>
                </a:prstGeom>
                <a:noFill/>
                <a:ln w="9525">
                  <a:solidFill>
                    <a:srgbClr val="66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6" name="Text Box 30"/>
                <p:cNvSpPr txBox="1">
                  <a:spLocks noChangeArrowheads="1"/>
                </p:cNvSpPr>
                <p:nvPr/>
              </p:nvSpPr>
              <p:spPr bwMode="auto">
                <a:xfrm>
                  <a:off x="812" y="2353"/>
                  <a:ext cx="268" cy="23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6600FF"/>
                      </a:solidFill>
                      <a:latin typeface="Times New Roman" panose="02020603050405020304" pitchFamily="18" charset="0"/>
                    </a:rPr>
                    <a:t>Pv</a:t>
                  </a:r>
                  <a:endParaRPr lang="pt-BR" altLang="pt-BR" b="0">
                    <a:solidFill>
                      <a:schemeClr val="tx1"/>
                    </a:solidFill>
                    <a:latin typeface="Times New Roman" panose="02020603050405020304" pitchFamily="18" charset="0"/>
                  </a:endParaRPr>
                </a:p>
              </p:txBody>
            </p:sp>
            <p:sp>
              <p:nvSpPr>
                <p:cNvPr id="97" name="Text Box 32"/>
                <p:cNvSpPr txBox="1">
                  <a:spLocks noChangeArrowheads="1"/>
                </p:cNvSpPr>
                <p:nvPr/>
              </p:nvSpPr>
              <p:spPr bwMode="auto">
                <a:xfrm>
                  <a:off x="477" y="876"/>
                  <a:ext cx="1576" cy="231"/>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800" b="0">
                      <a:solidFill>
                        <a:srgbClr val="6600FF"/>
                      </a:solidFill>
                      <a:latin typeface="Times New Roman" panose="02020603050405020304" pitchFamily="18" charset="0"/>
                    </a:rPr>
                    <a:t>Demanda após o imposto</a:t>
                  </a:r>
                  <a:endParaRPr lang="pt-BR" altLang="pt-BR" b="0">
                    <a:solidFill>
                      <a:schemeClr val="tx1"/>
                    </a:solidFill>
                    <a:latin typeface="Times New Roman" panose="02020603050405020304" pitchFamily="18" charset="0"/>
                  </a:endParaRPr>
                </a:p>
              </p:txBody>
            </p:sp>
            <p:sp>
              <p:nvSpPr>
                <p:cNvPr id="98" name="Line 33"/>
                <p:cNvSpPr>
                  <a:spLocks noChangeShapeType="1"/>
                </p:cNvSpPr>
                <p:nvPr/>
              </p:nvSpPr>
              <p:spPr bwMode="auto">
                <a:xfrm>
                  <a:off x="1805" y="1107"/>
                  <a:ext cx="2283" cy="2292"/>
                </a:xfrm>
                <a:prstGeom prst="line">
                  <a:avLst/>
                </a:prstGeom>
                <a:noFill/>
                <a:ln w="31750">
                  <a:solidFill>
                    <a:srgbClr val="66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82" name="Group 37"/>
            <p:cNvGrpSpPr>
              <a:grpSpLocks/>
            </p:cNvGrpSpPr>
            <p:nvPr/>
          </p:nvGrpSpPr>
          <p:grpSpPr bwMode="auto">
            <a:xfrm>
              <a:off x="3757613" y="2146300"/>
              <a:ext cx="4854575" cy="3178175"/>
              <a:chOff x="2367" y="1352"/>
              <a:chExt cx="3058" cy="2002"/>
            </a:xfrm>
          </p:grpSpPr>
          <p:sp>
            <p:nvSpPr>
              <p:cNvPr id="83" name="AutoShape 19"/>
              <p:cNvSpPr>
                <a:spLocks/>
              </p:cNvSpPr>
              <p:nvPr/>
            </p:nvSpPr>
            <p:spPr bwMode="auto">
              <a:xfrm>
                <a:off x="3646" y="2447"/>
                <a:ext cx="221" cy="448"/>
              </a:xfrm>
              <a:prstGeom prst="rightBrace">
                <a:avLst>
                  <a:gd name="adj1" fmla="val 16893"/>
                  <a:gd name="adj2" fmla="val 50000"/>
                </a:avLst>
              </a:prstGeom>
              <a:noFill/>
              <a:ln w="9525">
                <a:solidFill>
                  <a:schemeClr val="tx1"/>
                </a:solidFill>
                <a:round/>
                <a:headEnd/>
                <a:tailEnd/>
              </a:ln>
              <a:effectLst/>
              <a:extLst>
                <a:ext uri="{909E8E84-426E-40dd-AFC4-6F175D3DCCD1}">
                  <a14:hiddenFill xmlns:a14="http://schemas.microsoft.com/office/drawing/2010/main" xmlns="">
                    <a:solidFill>
                      <a:srgbClr val="33996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84" name="Text Box 20"/>
              <p:cNvSpPr txBox="1">
                <a:spLocks noChangeArrowheads="1"/>
              </p:cNvSpPr>
              <p:nvPr/>
            </p:nvSpPr>
            <p:spPr bwMode="auto">
              <a:xfrm>
                <a:off x="4015" y="3104"/>
                <a:ext cx="1410" cy="250"/>
              </a:xfrm>
              <a:prstGeom prst="rect">
                <a:avLst/>
              </a:prstGeom>
              <a:noFill/>
              <a:ln>
                <a:noFill/>
              </a:ln>
              <a:effectLst/>
              <a:extLst>
                <a:ext uri="{909E8E84-426E-40dd-AFC4-6F175D3DCCD1}">
                  <a14:hiddenFill xmlns:a14="http://schemas.microsoft.com/office/drawing/2010/main" xmlns="">
                    <a:solidFill>
                      <a:srgbClr val="3399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b="0">
                    <a:solidFill>
                      <a:schemeClr val="tx1"/>
                    </a:solidFill>
                    <a:latin typeface="Times New Roman" panose="02020603050405020304" pitchFamily="18" charset="0"/>
                  </a:rPr>
                  <a:t>Imposto específico t</a:t>
                </a:r>
                <a:endParaRPr lang="pt-BR" altLang="pt-BR" b="0">
                  <a:solidFill>
                    <a:schemeClr val="tx1"/>
                  </a:solidFill>
                  <a:latin typeface="Times New Roman" panose="02020603050405020304" pitchFamily="18" charset="0"/>
                </a:endParaRPr>
              </a:p>
            </p:txBody>
          </p:sp>
          <p:sp>
            <p:nvSpPr>
              <p:cNvPr id="85" name="Line 21"/>
              <p:cNvSpPr>
                <a:spLocks noChangeShapeType="1"/>
              </p:cNvSpPr>
              <p:nvPr/>
            </p:nvSpPr>
            <p:spPr bwMode="auto">
              <a:xfrm>
                <a:off x="3867" y="2832"/>
                <a:ext cx="241" cy="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Line 34"/>
              <p:cNvSpPr>
                <a:spLocks noChangeShapeType="1"/>
              </p:cNvSpPr>
              <p:nvPr/>
            </p:nvSpPr>
            <p:spPr bwMode="auto">
              <a:xfrm flipH="1">
                <a:off x="2367" y="1352"/>
                <a:ext cx="211" cy="25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826637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1905000" y="1246188"/>
            <a:ext cx="8382000" cy="4981575"/>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a:t>
              </a:r>
              <a:endParaRPr lang="pt-BR" altLang="pt-BR" sz="1800" b="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8899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161"/>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3241816" y="2050029"/>
            <a:ext cx="181794" cy="2052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570847" y="1847765"/>
            <a:ext cx="2291714" cy="646331"/>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à </a:t>
            </a:r>
            <a:r>
              <a:rPr lang="en-US" b="1" dirty="0" err="1" smtClean="0">
                <a:solidFill>
                  <a:srgbClr val="FF0000"/>
                </a:solidFill>
              </a:rPr>
              <a:t>renda</a:t>
            </a:r>
            <a:r>
              <a:rPr lang="en-US" b="1" dirty="0" smtClean="0">
                <a:solidFill>
                  <a:srgbClr val="FF0000"/>
                </a:solidFill>
              </a:rPr>
              <a:t> familiar</a:t>
            </a:r>
            <a:endParaRPr lang="en-US" b="1" dirty="0">
              <a:solidFill>
                <a:srgbClr val="FF0000"/>
              </a:solidFill>
            </a:endParaRPr>
          </a:p>
        </p:txBody>
      </p:sp>
      <p:sp>
        <p:nvSpPr>
          <p:cNvPr id="12" name="Retângulo 11"/>
          <p:cNvSpPr/>
          <p:nvPr/>
        </p:nvSpPr>
        <p:spPr>
          <a:xfrm>
            <a:off x="474869" y="1806801"/>
            <a:ext cx="2472414" cy="736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45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161"/>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7841232" y="3557266"/>
            <a:ext cx="172217" cy="1867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0526393" y="3250530"/>
            <a:ext cx="1459771" cy="1200329"/>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aos</a:t>
            </a:r>
            <a:r>
              <a:rPr lang="en-US" b="1" dirty="0" smtClean="0">
                <a:solidFill>
                  <a:srgbClr val="FF0000"/>
                </a:solidFill>
              </a:rPr>
              <a:t> </a:t>
            </a:r>
            <a:r>
              <a:rPr lang="en-US" b="1" dirty="0" err="1" smtClean="0">
                <a:solidFill>
                  <a:srgbClr val="FF0000"/>
                </a:solidFill>
              </a:rPr>
              <a:t>dispêndios</a:t>
            </a:r>
            <a:r>
              <a:rPr lang="en-US" b="1" dirty="0" smtClean="0">
                <a:solidFill>
                  <a:srgbClr val="FF0000"/>
                </a:solidFill>
              </a:rPr>
              <a:t> de </a:t>
            </a:r>
            <a:r>
              <a:rPr lang="en-US" b="1" dirty="0" err="1" smtClean="0">
                <a:solidFill>
                  <a:srgbClr val="FF0000"/>
                </a:solidFill>
              </a:rPr>
              <a:t>consumo</a:t>
            </a:r>
            <a:endParaRPr lang="en-US" b="1" dirty="0">
              <a:solidFill>
                <a:srgbClr val="FF0000"/>
              </a:solidFill>
            </a:endParaRPr>
          </a:p>
        </p:txBody>
      </p:sp>
      <p:sp>
        <p:nvSpPr>
          <p:cNvPr id="12" name="Retângulo 11"/>
          <p:cNvSpPr/>
          <p:nvPr/>
        </p:nvSpPr>
        <p:spPr>
          <a:xfrm>
            <a:off x="10532917" y="3266616"/>
            <a:ext cx="1453247" cy="1267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189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161"/>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7900560" y="5181902"/>
            <a:ext cx="172217" cy="1867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9496857" y="5417355"/>
            <a:ext cx="2547837" cy="1200329"/>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às</a:t>
            </a:r>
            <a:r>
              <a:rPr lang="en-US" b="1" dirty="0" smtClean="0">
                <a:solidFill>
                  <a:srgbClr val="FF0000"/>
                </a:solidFill>
              </a:rPr>
              <a:t> </a:t>
            </a:r>
            <a:r>
              <a:rPr lang="en-US" b="1" dirty="0" err="1" smtClean="0">
                <a:solidFill>
                  <a:srgbClr val="FF0000"/>
                </a:solidFill>
              </a:rPr>
              <a:t>receitas</a:t>
            </a:r>
            <a:r>
              <a:rPr lang="en-US" b="1" dirty="0" smtClean="0">
                <a:solidFill>
                  <a:srgbClr val="FF0000"/>
                </a:solidFill>
              </a:rPr>
              <a:t> das </a:t>
            </a:r>
            <a:r>
              <a:rPr lang="en-US" b="1" dirty="0" err="1" smtClean="0">
                <a:solidFill>
                  <a:srgbClr val="FF0000"/>
                </a:solidFill>
              </a:rPr>
              <a:t>empresas</a:t>
            </a:r>
            <a:r>
              <a:rPr lang="en-US" b="1" dirty="0" smtClean="0">
                <a:solidFill>
                  <a:srgbClr val="FF0000"/>
                </a:solidFill>
              </a:rPr>
              <a:t> </a:t>
            </a:r>
            <a:r>
              <a:rPr lang="en-US" b="1" dirty="0" err="1" smtClean="0">
                <a:solidFill>
                  <a:srgbClr val="FF0000"/>
                </a:solidFill>
              </a:rPr>
              <a:t>provenientes</a:t>
            </a:r>
            <a:r>
              <a:rPr lang="en-US" b="1" dirty="0" smtClean="0">
                <a:solidFill>
                  <a:srgbClr val="FF0000"/>
                </a:solidFill>
              </a:rPr>
              <a:t> de </a:t>
            </a:r>
            <a:r>
              <a:rPr lang="en-US" b="1" dirty="0" err="1" smtClean="0">
                <a:solidFill>
                  <a:srgbClr val="FF0000"/>
                </a:solidFill>
              </a:rPr>
              <a:t>venda</a:t>
            </a:r>
            <a:r>
              <a:rPr lang="en-US" b="1" dirty="0" smtClean="0">
                <a:solidFill>
                  <a:srgbClr val="FF0000"/>
                </a:solidFill>
              </a:rPr>
              <a:t> no </a:t>
            </a:r>
            <a:r>
              <a:rPr lang="en-US" b="1" dirty="0" err="1" smtClean="0">
                <a:solidFill>
                  <a:srgbClr val="FF0000"/>
                </a:solidFill>
              </a:rPr>
              <a:t>varejo</a:t>
            </a:r>
            <a:endParaRPr lang="en-US" b="1" dirty="0">
              <a:solidFill>
                <a:srgbClr val="FF0000"/>
              </a:solidFill>
            </a:endParaRPr>
          </a:p>
        </p:txBody>
      </p:sp>
      <p:sp>
        <p:nvSpPr>
          <p:cNvPr id="12" name="Retângulo 11"/>
          <p:cNvSpPr/>
          <p:nvPr/>
        </p:nvSpPr>
        <p:spPr>
          <a:xfrm>
            <a:off x="9614534" y="5430250"/>
            <a:ext cx="2311303" cy="1267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433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7392474" y="5563672"/>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6448516" y="5861886"/>
            <a:ext cx="2547837" cy="923330"/>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às</a:t>
            </a:r>
            <a:r>
              <a:rPr lang="en-US" b="1" dirty="0" smtClean="0">
                <a:solidFill>
                  <a:srgbClr val="FF0000"/>
                </a:solidFill>
              </a:rPr>
              <a:t> </a:t>
            </a:r>
            <a:r>
              <a:rPr lang="en-US" b="1" dirty="0" err="1" smtClean="0">
                <a:solidFill>
                  <a:srgbClr val="FF0000"/>
                </a:solidFill>
              </a:rPr>
              <a:t>receitas</a:t>
            </a:r>
            <a:r>
              <a:rPr lang="en-US" b="1" dirty="0" smtClean="0">
                <a:solidFill>
                  <a:srgbClr val="FF0000"/>
                </a:solidFill>
              </a:rPr>
              <a:t> </a:t>
            </a:r>
            <a:r>
              <a:rPr lang="en-US" b="1" dirty="0" err="1" smtClean="0">
                <a:solidFill>
                  <a:srgbClr val="FF0000"/>
                </a:solidFill>
              </a:rPr>
              <a:t>brutas</a:t>
            </a:r>
            <a:r>
              <a:rPr lang="en-US" b="1" dirty="0" smtClean="0">
                <a:solidFill>
                  <a:srgbClr val="FF0000"/>
                </a:solidFill>
              </a:rPr>
              <a:t> das </a:t>
            </a:r>
            <a:r>
              <a:rPr lang="en-US" b="1" dirty="0" err="1" smtClean="0">
                <a:solidFill>
                  <a:srgbClr val="FF0000"/>
                </a:solidFill>
              </a:rPr>
              <a:t>empresas</a:t>
            </a:r>
            <a:endParaRPr lang="en-US" b="1" dirty="0">
              <a:solidFill>
                <a:srgbClr val="FF0000"/>
              </a:solidFill>
            </a:endParaRPr>
          </a:p>
        </p:txBody>
      </p:sp>
      <p:sp>
        <p:nvSpPr>
          <p:cNvPr id="12" name="Retângulo 11"/>
          <p:cNvSpPr/>
          <p:nvPr/>
        </p:nvSpPr>
        <p:spPr>
          <a:xfrm>
            <a:off x="6605027" y="5969381"/>
            <a:ext cx="2311303" cy="8158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832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3257719" y="4568229"/>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569427" y="4382289"/>
            <a:ext cx="2304439" cy="1200329"/>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às</a:t>
            </a:r>
            <a:r>
              <a:rPr lang="en-US" b="1" dirty="0" smtClean="0">
                <a:solidFill>
                  <a:srgbClr val="FF0000"/>
                </a:solidFill>
              </a:rPr>
              <a:t> </a:t>
            </a:r>
            <a:r>
              <a:rPr lang="en-US" b="1" dirty="0" err="1" smtClean="0">
                <a:solidFill>
                  <a:srgbClr val="FF0000"/>
                </a:solidFill>
              </a:rPr>
              <a:t>receitas</a:t>
            </a:r>
            <a:r>
              <a:rPr lang="en-US" b="1" dirty="0" smtClean="0">
                <a:solidFill>
                  <a:srgbClr val="FF0000"/>
                </a:solidFill>
              </a:rPr>
              <a:t> </a:t>
            </a:r>
            <a:r>
              <a:rPr lang="en-US" b="1" dirty="0" err="1" smtClean="0">
                <a:solidFill>
                  <a:srgbClr val="FF0000"/>
                </a:solidFill>
              </a:rPr>
              <a:t>líquidas</a:t>
            </a:r>
            <a:r>
              <a:rPr lang="en-US" b="1" dirty="0" smtClean="0">
                <a:solidFill>
                  <a:srgbClr val="FF0000"/>
                </a:solidFill>
              </a:rPr>
              <a:t> das </a:t>
            </a:r>
            <a:r>
              <a:rPr lang="en-US" b="1" dirty="0" err="1" smtClean="0">
                <a:solidFill>
                  <a:srgbClr val="FF0000"/>
                </a:solidFill>
              </a:rPr>
              <a:t>empresas</a:t>
            </a:r>
            <a:r>
              <a:rPr lang="en-US" b="1" dirty="0" smtClean="0">
                <a:solidFill>
                  <a:srgbClr val="FF0000"/>
                </a:solidFill>
              </a:rPr>
              <a:t> (</a:t>
            </a:r>
            <a:r>
              <a:rPr lang="en-US" b="1" dirty="0" err="1" smtClean="0">
                <a:solidFill>
                  <a:srgbClr val="FF0000"/>
                </a:solidFill>
              </a:rPr>
              <a:t>descontada</a:t>
            </a:r>
            <a:r>
              <a:rPr lang="en-US" b="1" dirty="0" smtClean="0">
                <a:solidFill>
                  <a:srgbClr val="FF0000"/>
                </a:solidFill>
              </a:rPr>
              <a:t> a </a:t>
            </a:r>
            <a:r>
              <a:rPr lang="en-US" b="1" dirty="0" err="1" smtClean="0">
                <a:solidFill>
                  <a:srgbClr val="FF0000"/>
                </a:solidFill>
              </a:rPr>
              <a:t>depreciação</a:t>
            </a:r>
            <a:r>
              <a:rPr lang="en-US" b="1" dirty="0" smtClean="0">
                <a:solidFill>
                  <a:srgbClr val="FF0000"/>
                </a:solidFill>
              </a:rPr>
              <a:t>)</a:t>
            </a:r>
            <a:endParaRPr lang="en-US" b="1" dirty="0">
              <a:solidFill>
                <a:srgbClr val="FF0000"/>
              </a:solidFill>
            </a:endParaRPr>
          </a:p>
        </p:txBody>
      </p:sp>
      <p:sp>
        <p:nvSpPr>
          <p:cNvPr id="12" name="Retângulo 11"/>
          <p:cNvSpPr/>
          <p:nvPr/>
        </p:nvSpPr>
        <p:spPr>
          <a:xfrm>
            <a:off x="437390" y="4358056"/>
            <a:ext cx="2521558" cy="1328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177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1422" y="0"/>
            <a:ext cx="11729155" cy="1180570"/>
          </a:xfrm>
        </p:spPr>
        <p:txBody>
          <a:bodyPr>
            <a:normAutofit fontScale="90000"/>
          </a:bodyPr>
          <a:lstStyle/>
          <a:p>
            <a:r>
              <a:rPr lang="en-US" dirty="0" smtClean="0">
                <a:latin typeface="Arial" panose="020B0604020202020204" pitchFamily="34" charset="0"/>
                <a:cs typeface="Arial" panose="020B0604020202020204" pitchFamily="34" charset="0"/>
              </a:rPr>
              <a:t>O que as </a:t>
            </a:r>
            <a:r>
              <a:rPr lang="en-US" dirty="0" err="1" smtClean="0">
                <a:latin typeface="Arial" panose="020B0604020202020204" pitchFamily="34" charset="0"/>
                <a:cs typeface="Arial" panose="020B0604020202020204" pitchFamily="34" charset="0"/>
              </a:rPr>
              <a:t>situações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têm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comum</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cxnSp>
        <p:nvCxnSpPr>
          <p:cNvPr id="5" name="Conector reto 4"/>
          <p:cNvCxnSpPr/>
          <p:nvPr/>
        </p:nvCxnSpPr>
        <p:spPr>
          <a:xfrm flipH="1">
            <a:off x="6095999" y="1659467"/>
            <a:ext cx="11289" cy="48316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164" y="4938536"/>
            <a:ext cx="2943225" cy="1552575"/>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 y="1952978"/>
            <a:ext cx="4191597" cy="2355145"/>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480" y="1952977"/>
            <a:ext cx="4357511" cy="2355145"/>
          </a:xfrm>
          <a:prstGeom prst="rect">
            <a:avLst/>
          </a:prstGeom>
        </p:spPr>
      </p:pic>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5898" y="4938535"/>
            <a:ext cx="2894013" cy="1552575"/>
          </a:xfrm>
          <a:prstGeom prst="rect">
            <a:avLst/>
          </a:prstGeom>
        </p:spPr>
      </p:pic>
    </p:spTree>
    <p:extLst>
      <p:ext uri="{BB962C8B-B14F-4D97-AF65-F5344CB8AC3E}">
        <p14:creationId xmlns:p14="http://schemas.microsoft.com/office/powerpoint/2010/main" val="1941801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2898586" y="3992641"/>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569427" y="4382289"/>
            <a:ext cx="2304439" cy="646331"/>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à </a:t>
            </a:r>
            <a:r>
              <a:rPr lang="en-US" b="1" dirty="0" err="1" smtClean="0">
                <a:solidFill>
                  <a:srgbClr val="FF0000"/>
                </a:solidFill>
              </a:rPr>
              <a:t>folha</a:t>
            </a:r>
            <a:r>
              <a:rPr lang="en-US" b="1" dirty="0" smtClean="0">
                <a:solidFill>
                  <a:srgbClr val="FF0000"/>
                </a:solidFill>
              </a:rPr>
              <a:t> de </a:t>
            </a:r>
            <a:r>
              <a:rPr lang="en-US" b="1" dirty="0" err="1" smtClean="0">
                <a:solidFill>
                  <a:srgbClr val="FF0000"/>
                </a:solidFill>
              </a:rPr>
              <a:t>pagamento</a:t>
            </a:r>
            <a:endParaRPr lang="en-US" b="1" dirty="0">
              <a:solidFill>
                <a:srgbClr val="FF0000"/>
              </a:solidFill>
            </a:endParaRPr>
          </a:p>
        </p:txBody>
      </p:sp>
      <p:sp>
        <p:nvSpPr>
          <p:cNvPr id="12" name="Retângulo 11"/>
          <p:cNvSpPr/>
          <p:nvPr/>
        </p:nvSpPr>
        <p:spPr>
          <a:xfrm>
            <a:off x="437390" y="4358056"/>
            <a:ext cx="2521558" cy="7620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685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3617360" y="3989570"/>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223890" y="4382289"/>
            <a:ext cx="1649976" cy="923330"/>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ao</a:t>
            </a:r>
            <a:r>
              <a:rPr lang="en-US" b="1" dirty="0" smtClean="0">
                <a:solidFill>
                  <a:srgbClr val="FF0000"/>
                </a:solidFill>
              </a:rPr>
              <a:t> </a:t>
            </a:r>
            <a:r>
              <a:rPr lang="en-US" b="1" dirty="0" err="1" smtClean="0">
                <a:solidFill>
                  <a:srgbClr val="FF0000"/>
                </a:solidFill>
              </a:rPr>
              <a:t>lucro</a:t>
            </a:r>
            <a:endParaRPr lang="en-US" b="1" dirty="0">
              <a:solidFill>
                <a:srgbClr val="FF0000"/>
              </a:solidFill>
            </a:endParaRPr>
          </a:p>
        </p:txBody>
      </p:sp>
      <p:sp>
        <p:nvSpPr>
          <p:cNvPr id="12" name="Retângulo 11"/>
          <p:cNvSpPr/>
          <p:nvPr/>
        </p:nvSpPr>
        <p:spPr>
          <a:xfrm>
            <a:off x="1223889" y="4358056"/>
            <a:ext cx="1527079" cy="1004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234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2794922" y="2924286"/>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416128" y="2147847"/>
            <a:ext cx="1649976" cy="923330"/>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ao</a:t>
            </a:r>
            <a:r>
              <a:rPr lang="en-US" b="1" dirty="0" smtClean="0">
                <a:solidFill>
                  <a:srgbClr val="FF0000"/>
                </a:solidFill>
              </a:rPr>
              <a:t> </a:t>
            </a:r>
            <a:r>
              <a:rPr lang="en-US" b="1" dirty="0" err="1" smtClean="0">
                <a:solidFill>
                  <a:srgbClr val="FF0000"/>
                </a:solidFill>
              </a:rPr>
              <a:t>salário</a:t>
            </a:r>
            <a:endParaRPr lang="en-US" b="1" dirty="0">
              <a:solidFill>
                <a:srgbClr val="FF0000"/>
              </a:solidFill>
            </a:endParaRPr>
          </a:p>
        </p:txBody>
      </p:sp>
      <p:sp>
        <p:nvSpPr>
          <p:cNvPr id="12" name="Retângulo 11"/>
          <p:cNvSpPr/>
          <p:nvPr/>
        </p:nvSpPr>
        <p:spPr>
          <a:xfrm>
            <a:off x="504303" y="2124878"/>
            <a:ext cx="1527079" cy="1004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356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4986552" y="3433346"/>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5819072" y="3063469"/>
            <a:ext cx="1513134" cy="923330"/>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ao</a:t>
            </a:r>
            <a:r>
              <a:rPr lang="en-US" b="1" dirty="0" smtClean="0">
                <a:solidFill>
                  <a:srgbClr val="FF0000"/>
                </a:solidFill>
              </a:rPr>
              <a:t> </a:t>
            </a:r>
            <a:r>
              <a:rPr lang="en-US" b="1" dirty="0" err="1" smtClean="0">
                <a:solidFill>
                  <a:srgbClr val="FF0000"/>
                </a:solidFill>
              </a:rPr>
              <a:t>lucro</a:t>
            </a:r>
            <a:r>
              <a:rPr lang="en-US" b="1" dirty="0" smtClean="0">
                <a:solidFill>
                  <a:srgbClr val="FF0000"/>
                </a:solidFill>
              </a:rPr>
              <a:t> real</a:t>
            </a:r>
            <a:endParaRPr lang="en-US" b="1" dirty="0">
              <a:solidFill>
                <a:srgbClr val="FF0000"/>
              </a:solidFill>
            </a:endParaRPr>
          </a:p>
        </p:txBody>
      </p:sp>
      <p:sp>
        <p:nvSpPr>
          <p:cNvPr id="12" name="Retângulo 11"/>
          <p:cNvSpPr/>
          <p:nvPr/>
        </p:nvSpPr>
        <p:spPr>
          <a:xfrm>
            <a:off x="5950563" y="3039508"/>
            <a:ext cx="1229983" cy="1004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019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3694098" y="2902090"/>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542195" y="1588836"/>
            <a:ext cx="1513134" cy="923330"/>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aos</a:t>
            </a:r>
            <a:r>
              <a:rPr lang="en-US" b="1" dirty="0" smtClean="0">
                <a:solidFill>
                  <a:srgbClr val="FF0000"/>
                </a:solidFill>
              </a:rPr>
              <a:t> </a:t>
            </a:r>
            <a:r>
              <a:rPr lang="en-US" b="1" dirty="0" err="1" smtClean="0">
                <a:solidFill>
                  <a:srgbClr val="FF0000"/>
                </a:solidFill>
              </a:rPr>
              <a:t>dividendos</a:t>
            </a:r>
            <a:endParaRPr lang="en-US" b="1" dirty="0">
              <a:solidFill>
                <a:srgbClr val="FF0000"/>
              </a:solidFill>
            </a:endParaRPr>
          </a:p>
        </p:txBody>
      </p:sp>
      <p:sp>
        <p:nvSpPr>
          <p:cNvPr id="12" name="Retângulo 11"/>
          <p:cNvSpPr/>
          <p:nvPr/>
        </p:nvSpPr>
        <p:spPr>
          <a:xfrm>
            <a:off x="542194" y="1586980"/>
            <a:ext cx="1513135" cy="1004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22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9289368" y="2009284"/>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0160209" y="1274495"/>
            <a:ext cx="1513134" cy="1200329"/>
          </a:xfrm>
          <a:prstGeom prst="rect">
            <a:avLst/>
          </a:prstGeom>
          <a:noFill/>
        </p:spPr>
        <p:txBody>
          <a:bodyPr wrap="square" rtlCol="0">
            <a:spAutoFit/>
          </a:bodyPr>
          <a:lstStyle/>
          <a:p>
            <a:pPr algn="ct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à </a:t>
            </a:r>
            <a:r>
              <a:rPr lang="en-US" b="1" dirty="0" err="1" smtClean="0">
                <a:solidFill>
                  <a:srgbClr val="FF0000"/>
                </a:solidFill>
              </a:rPr>
              <a:t>renda</a:t>
            </a:r>
            <a:r>
              <a:rPr lang="en-US" b="1" dirty="0" smtClean="0">
                <a:solidFill>
                  <a:srgbClr val="FF0000"/>
                </a:solidFill>
              </a:rPr>
              <a:t> </a:t>
            </a:r>
            <a:r>
              <a:rPr lang="en-US" b="1" dirty="0" err="1" smtClean="0">
                <a:solidFill>
                  <a:srgbClr val="FF0000"/>
                </a:solidFill>
              </a:rPr>
              <a:t>poupada</a:t>
            </a:r>
            <a:endParaRPr lang="en-US" b="1" dirty="0">
              <a:solidFill>
                <a:srgbClr val="FF0000"/>
              </a:solidFill>
            </a:endParaRPr>
          </a:p>
        </p:txBody>
      </p:sp>
      <p:sp>
        <p:nvSpPr>
          <p:cNvPr id="12" name="Retângulo 11"/>
          <p:cNvSpPr/>
          <p:nvPr/>
        </p:nvSpPr>
        <p:spPr>
          <a:xfrm>
            <a:off x="10156278" y="1288935"/>
            <a:ext cx="1513135" cy="12384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02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Equivalência entre </a:t>
            </a:r>
            <a:r>
              <a:rPr lang="en-US" b="1" dirty="0" err="1" smtClean="0">
                <a:latin typeface="Arial" panose="020B0604020202020204" pitchFamily="34" charset="0"/>
                <a:cs typeface="Arial" panose="020B0604020202020204" pitchFamily="34" charset="0"/>
              </a:rPr>
              <a:t>Tributos</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3253768" y="2071568"/>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514473" y="6268309"/>
            <a:ext cx="10872181" cy="369332"/>
          </a:xfrm>
          <a:prstGeom prst="rect">
            <a:avLst/>
          </a:prstGeom>
          <a:noFill/>
        </p:spPr>
        <p:txBody>
          <a:bodyPr wrap="square" rtlCol="0">
            <a:spAutoFit/>
          </a:bodyPr>
          <a:lstStyle/>
          <a:p>
            <a:pPr algn="ctr"/>
            <a:r>
              <a:rPr lang="en-US" b="1" dirty="0" smtClean="0">
                <a:solidFill>
                  <a:srgbClr val="FF0000"/>
                </a:solidFill>
              </a:rPr>
              <a:t>1 (</a:t>
            </a: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à </a:t>
            </a:r>
            <a:r>
              <a:rPr lang="en-US" b="1" dirty="0" err="1" smtClean="0">
                <a:solidFill>
                  <a:srgbClr val="FF0000"/>
                </a:solidFill>
              </a:rPr>
              <a:t>renda</a:t>
            </a:r>
            <a:r>
              <a:rPr lang="en-US" b="1" dirty="0" smtClean="0">
                <a:solidFill>
                  <a:srgbClr val="FF0000"/>
                </a:solidFill>
              </a:rPr>
              <a:t> </a:t>
            </a:r>
            <a:r>
              <a:rPr lang="en-US" b="1" dirty="0" err="1" smtClean="0">
                <a:solidFill>
                  <a:srgbClr val="FF0000"/>
                </a:solidFill>
              </a:rPr>
              <a:t>nacional</a:t>
            </a:r>
            <a:r>
              <a:rPr lang="en-US" b="1" dirty="0" smtClean="0">
                <a:solidFill>
                  <a:srgbClr val="FF0000"/>
                </a:solidFill>
              </a:rPr>
              <a:t>) = 4 (</a:t>
            </a: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à </a:t>
            </a:r>
            <a:r>
              <a:rPr lang="en-US" b="1" dirty="0" err="1" smtClean="0">
                <a:solidFill>
                  <a:srgbClr val="FF0000"/>
                </a:solidFill>
              </a:rPr>
              <a:t>produção</a:t>
            </a:r>
            <a:r>
              <a:rPr lang="en-US" b="1" dirty="0" smtClean="0">
                <a:solidFill>
                  <a:srgbClr val="FF0000"/>
                </a:solidFill>
              </a:rPr>
              <a:t> </a:t>
            </a:r>
            <a:r>
              <a:rPr lang="en-US" b="1" dirty="0" err="1" smtClean="0">
                <a:solidFill>
                  <a:srgbClr val="FF0000"/>
                </a:solidFill>
              </a:rPr>
              <a:t>nacional</a:t>
            </a:r>
            <a:r>
              <a:rPr lang="en-US" b="1" dirty="0" smtClean="0">
                <a:solidFill>
                  <a:srgbClr val="FF0000"/>
                </a:solidFill>
              </a:rPr>
              <a:t>)</a:t>
            </a:r>
            <a:endParaRPr lang="en-US" b="1" dirty="0">
              <a:solidFill>
                <a:srgbClr val="FF0000"/>
              </a:solidFill>
            </a:endParaRPr>
          </a:p>
        </p:txBody>
      </p:sp>
      <p:sp>
        <p:nvSpPr>
          <p:cNvPr id="12" name="Retângulo 11"/>
          <p:cNvSpPr/>
          <p:nvPr/>
        </p:nvSpPr>
        <p:spPr>
          <a:xfrm>
            <a:off x="1558344" y="6197413"/>
            <a:ext cx="8731876" cy="5153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lipse 83"/>
          <p:cNvSpPr/>
          <p:nvPr/>
        </p:nvSpPr>
        <p:spPr>
          <a:xfrm>
            <a:off x="7428832" y="5571653"/>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544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Equivalência entre </a:t>
            </a:r>
            <a:r>
              <a:rPr lang="en-US" b="1" dirty="0" err="1" smtClean="0">
                <a:latin typeface="Arial" panose="020B0604020202020204" pitchFamily="34" charset="0"/>
                <a:cs typeface="Arial" panose="020B0604020202020204" pitchFamily="34" charset="0"/>
              </a:rPr>
              <a:t>Tributos</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3253768" y="2071568"/>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67425" y="6268309"/>
            <a:ext cx="11681138" cy="369332"/>
          </a:xfrm>
          <a:prstGeom prst="rect">
            <a:avLst/>
          </a:prstGeom>
          <a:noFill/>
        </p:spPr>
        <p:txBody>
          <a:bodyPr wrap="square" rtlCol="0">
            <a:spAutoFit/>
          </a:bodyPr>
          <a:lstStyle/>
          <a:p>
            <a:pPr algn="ctr"/>
            <a:r>
              <a:rPr lang="en-US" b="1" dirty="0">
                <a:solidFill>
                  <a:srgbClr val="FF0000"/>
                </a:solidFill>
              </a:rPr>
              <a:t>2</a:t>
            </a:r>
            <a:r>
              <a:rPr lang="en-US" b="1" dirty="0" smtClean="0">
                <a:solidFill>
                  <a:srgbClr val="FF0000"/>
                </a:solidFill>
              </a:rPr>
              <a:t> (</a:t>
            </a: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ao</a:t>
            </a:r>
            <a:r>
              <a:rPr lang="en-US" b="1" dirty="0" smtClean="0">
                <a:solidFill>
                  <a:srgbClr val="FF0000"/>
                </a:solidFill>
              </a:rPr>
              <a:t> </a:t>
            </a:r>
            <a:r>
              <a:rPr lang="en-US" b="1" dirty="0" err="1" smtClean="0">
                <a:solidFill>
                  <a:srgbClr val="FF0000"/>
                </a:solidFill>
              </a:rPr>
              <a:t>dispêndio</a:t>
            </a:r>
            <a:r>
              <a:rPr lang="en-US" b="1" dirty="0" smtClean="0">
                <a:solidFill>
                  <a:srgbClr val="FF0000"/>
                </a:solidFill>
              </a:rPr>
              <a:t> de </a:t>
            </a:r>
            <a:r>
              <a:rPr lang="en-US" b="1" dirty="0" err="1" smtClean="0">
                <a:solidFill>
                  <a:srgbClr val="FF0000"/>
                </a:solidFill>
              </a:rPr>
              <a:t>consumo</a:t>
            </a:r>
            <a:r>
              <a:rPr lang="en-US" b="1" dirty="0" smtClean="0">
                <a:solidFill>
                  <a:srgbClr val="FF0000"/>
                </a:solidFill>
              </a:rPr>
              <a:t>) = 1 - 11 (</a:t>
            </a: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à </a:t>
            </a:r>
            <a:r>
              <a:rPr lang="en-US" b="1" dirty="0" err="1" smtClean="0">
                <a:solidFill>
                  <a:srgbClr val="FF0000"/>
                </a:solidFill>
              </a:rPr>
              <a:t>renda</a:t>
            </a:r>
            <a:r>
              <a:rPr lang="en-US" b="1" dirty="0" smtClean="0">
                <a:solidFill>
                  <a:srgbClr val="FF0000"/>
                </a:solidFill>
              </a:rPr>
              <a:t> </a:t>
            </a:r>
            <a:r>
              <a:rPr lang="en-US" b="1" dirty="0" err="1" smtClean="0">
                <a:solidFill>
                  <a:srgbClr val="FF0000"/>
                </a:solidFill>
              </a:rPr>
              <a:t>nacional</a:t>
            </a:r>
            <a:r>
              <a:rPr lang="en-US" b="1" dirty="0" smtClean="0">
                <a:solidFill>
                  <a:srgbClr val="FF0000"/>
                </a:solidFill>
              </a:rPr>
              <a:t> </a:t>
            </a:r>
            <a:r>
              <a:rPr lang="en-US" b="1" dirty="0" err="1" smtClean="0">
                <a:solidFill>
                  <a:srgbClr val="FF0000"/>
                </a:solidFill>
              </a:rPr>
              <a:t>menos</a:t>
            </a:r>
            <a:r>
              <a:rPr lang="en-US" b="1" dirty="0" smtClean="0">
                <a:solidFill>
                  <a:srgbClr val="FF0000"/>
                </a:solidFill>
              </a:rPr>
              <a:t> à </a:t>
            </a:r>
            <a:r>
              <a:rPr lang="en-US" b="1" dirty="0" err="1" smtClean="0">
                <a:solidFill>
                  <a:srgbClr val="FF0000"/>
                </a:solidFill>
              </a:rPr>
              <a:t>renda</a:t>
            </a:r>
            <a:r>
              <a:rPr lang="en-US" b="1" dirty="0" smtClean="0">
                <a:solidFill>
                  <a:srgbClr val="FF0000"/>
                </a:solidFill>
              </a:rPr>
              <a:t> </a:t>
            </a:r>
            <a:r>
              <a:rPr lang="en-US" b="1" dirty="0" err="1" smtClean="0">
                <a:solidFill>
                  <a:srgbClr val="FF0000"/>
                </a:solidFill>
              </a:rPr>
              <a:t>poupada</a:t>
            </a:r>
            <a:r>
              <a:rPr lang="en-US" b="1" dirty="0" smtClean="0">
                <a:solidFill>
                  <a:srgbClr val="FF0000"/>
                </a:solidFill>
              </a:rPr>
              <a:t>)</a:t>
            </a:r>
            <a:endParaRPr lang="en-US" b="1" dirty="0">
              <a:solidFill>
                <a:srgbClr val="FF0000"/>
              </a:solidFill>
            </a:endParaRPr>
          </a:p>
        </p:txBody>
      </p:sp>
      <p:sp>
        <p:nvSpPr>
          <p:cNvPr id="12" name="Retângulo 11"/>
          <p:cNvSpPr/>
          <p:nvPr/>
        </p:nvSpPr>
        <p:spPr>
          <a:xfrm>
            <a:off x="209876" y="6197413"/>
            <a:ext cx="11638687" cy="528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lipse 83"/>
          <p:cNvSpPr/>
          <p:nvPr/>
        </p:nvSpPr>
        <p:spPr>
          <a:xfrm>
            <a:off x="7841233" y="3579321"/>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e 84"/>
          <p:cNvSpPr/>
          <p:nvPr/>
        </p:nvSpPr>
        <p:spPr>
          <a:xfrm>
            <a:off x="9289368" y="2015906"/>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308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3500"/>
            <a:ext cx="12192000" cy="1309688"/>
          </a:xfrm>
        </p:spPr>
        <p:txBody>
          <a:bodyPr/>
          <a:lstStyle/>
          <a:p>
            <a:pPr algn="ctr"/>
            <a:r>
              <a:rPr lang="en-US" b="1" dirty="0" smtClean="0">
                <a:latin typeface="Arial" panose="020B0604020202020204" pitchFamily="34" charset="0"/>
                <a:cs typeface="Arial" panose="020B0604020202020204" pitchFamily="34" charset="0"/>
              </a:rPr>
              <a:t>Equivalência entre </a:t>
            </a:r>
            <a:r>
              <a:rPr lang="en-US" b="1" dirty="0" err="1" smtClean="0">
                <a:latin typeface="Arial" panose="020B0604020202020204" pitchFamily="34" charset="0"/>
                <a:cs typeface="Arial" panose="020B0604020202020204" pitchFamily="34" charset="0"/>
              </a:rPr>
              <a:t>Tributos</a:t>
            </a:r>
            <a:endParaRPr lang="en-US" b="1" dirty="0">
              <a:latin typeface="Arial" panose="020B0604020202020204" pitchFamily="34" charset="0"/>
              <a:cs typeface="Arial" panose="020B0604020202020204" pitchFamily="34" charset="0"/>
            </a:endParaRPr>
          </a:p>
        </p:txBody>
      </p:sp>
      <p:grpSp>
        <p:nvGrpSpPr>
          <p:cNvPr id="35" name="Group 1260"/>
          <p:cNvGrpSpPr>
            <a:grpSpLocks/>
          </p:cNvGrpSpPr>
          <p:nvPr/>
        </p:nvGrpSpPr>
        <p:grpSpPr bwMode="auto">
          <a:xfrm>
            <a:off x="2096506" y="1365935"/>
            <a:ext cx="7998988" cy="4630783"/>
            <a:chOff x="192" y="679"/>
            <a:chExt cx="5280" cy="3138"/>
          </a:xfrm>
        </p:grpSpPr>
        <p:sp>
          <p:nvSpPr>
            <p:cNvPr id="36" name="Rectangle 1182"/>
            <p:cNvSpPr>
              <a:spLocks noChangeArrowheads="1"/>
            </p:cNvSpPr>
            <p:nvPr/>
          </p:nvSpPr>
          <p:spPr bwMode="auto">
            <a:xfrm>
              <a:off x="2016" y="919"/>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Unidades</a:t>
              </a:r>
            </a:p>
            <a:p>
              <a:pPr algn="ctr" eaLnBrk="1" hangingPunct="1">
                <a:spcBef>
                  <a:spcPct val="0"/>
                </a:spcBef>
                <a:buFontTx/>
                <a:buNone/>
              </a:pPr>
              <a:r>
                <a:rPr lang="pt-BR" altLang="pt-BR" sz="1800">
                  <a:solidFill>
                    <a:schemeClr val="tx1"/>
                  </a:solidFill>
                  <a:latin typeface="Arial" panose="020B0604020202020204" pitchFamily="34" charset="0"/>
                </a:rPr>
                <a:t>Familiares</a:t>
              </a:r>
              <a:endParaRPr lang="pt-BR" altLang="pt-BR" sz="1800" b="0">
                <a:solidFill>
                  <a:schemeClr val="tx1"/>
                </a:solidFill>
                <a:latin typeface="Arial" panose="020B0604020202020204" pitchFamily="34" charset="0"/>
              </a:endParaRPr>
            </a:p>
          </p:txBody>
        </p:sp>
        <p:sp>
          <p:nvSpPr>
            <p:cNvPr id="37" name="Rectangle 1183"/>
            <p:cNvSpPr>
              <a:spLocks noChangeArrowheads="1"/>
            </p:cNvSpPr>
            <p:nvPr/>
          </p:nvSpPr>
          <p:spPr bwMode="auto">
            <a:xfrm>
              <a:off x="2016" y="3223"/>
              <a:ext cx="110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Firmas</a:t>
              </a:r>
              <a:endParaRPr lang="pt-BR" altLang="pt-BR" sz="1800" b="0">
                <a:solidFill>
                  <a:schemeClr val="tx1"/>
                </a:solidFill>
                <a:latin typeface="Arial" panose="020B0604020202020204" pitchFamily="34" charset="0"/>
              </a:endParaRPr>
            </a:p>
          </p:txBody>
        </p:sp>
        <p:sp>
          <p:nvSpPr>
            <p:cNvPr id="38" name="AutoShape 1184"/>
            <p:cNvSpPr>
              <a:spLocks noChangeArrowheads="1"/>
            </p:cNvSpPr>
            <p:nvPr/>
          </p:nvSpPr>
          <p:spPr bwMode="auto">
            <a:xfrm>
              <a:off x="288" y="1591"/>
              <a:ext cx="1440" cy="1056"/>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39" name="Rectangle 1186"/>
            <p:cNvSpPr>
              <a:spLocks noChangeArrowheads="1"/>
            </p:cNvSpPr>
            <p:nvPr/>
          </p:nvSpPr>
          <p:spPr bwMode="auto">
            <a:xfrm>
              <a:off x="4464" y="1543"/>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a:solidFill>
                    <a:schemeClr val="tx1"/>
                  </a:solidFill>
                  <a:latin typeface="Arial" panose="020B0604020202020204" pitchFamily="34" charset="0"/>
                </a:rPr>
                <a:t>Mercado </a:t>
              </a:r>
            </a:p>
            <a:p>
              <a:pPr algn="ctr" eaLnBrk="1" hangingPunct="1">
                <a:spcBef>
                  <a:spcPct val="0"/>
                </a:spcBef>
                <a:buFontTx/>
                <a:buNone/>
              </a:pPr>
              <a:r>
                <a:rPr lang="pt-BR" altLang="pt-BR" sz="18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grpSp>
          <p:nvGrpSpPr>
            <p:cNvPr id="40" name="Group 1187"/>
            <p:cNvGrpSpPr>
              <a:grpSpLocks/>
            </p:cNvGrpSpPr>
            <p:nvPr/>
          </p:nvGrpSpPr>
          <p:grpSpPr bwMode="auto">
            <a:xfrm>
              <a:off x="3600" y="2551"/>
              <a:ext cx="1824" cy="624"/>
              <a:chOff x="3648" y="2688"/>
              <a:chExt cx="1824" cy="624"/>
            </a:xfrm>
          </p:grpSpPr>
          <p:sp>
            <p:nvSpPr>
              <p:cNvPr id="143" name="Rectangle 1188"/>
              <p:cNvSpPr>
                <a:spLocks noChangeArrowheads="1"/>
              </p:cNvSpPr>
              <p:nvPr/>
            </p:nvSpPr>
            <p:spPr bwMode="auto">
              <a:xfrm>
                <a:off x="4560"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a:t>
                </a:r>
              </a:p>
              <a:p>
                <a:pPr algn="ctr" eaLnBrk="1" hangingPunct="1">
                  <a:spcBef>
                    <a:spcPct val="0"/>
                  </a:spcBef>
                  <a:buFontTx/>
                  <a:buNone/>
                </a:pPr>
                <a:r>
                  <a:rPr lang="pt-BR" altLang="pt-BR" sz="1400">
                    <a:solidFill>
                      <a:schemeClr val="tx1"/>
                    </a:solidFill>
                    <a:latin typeface="Arial" panose="020B0604020202020204" pitchFamily="34" charset="0"/>
                  </a:rPr>
                  <a:t>de Capital</a:t>
                </a:r>
                <a:r>
                  <a:rPr lang="pt-BR" altLang="pt-BR" sz="1800" b="0">
                    <a:solidFill>
                      <a:schemeClr val="tx1"/>
                    </a:solidFill>
                    <a:latin typeface="Arial" panose="020B0604020202020204" pitchFamily="34" charset="0"/>
                  </a:rPr>
                  <a:t> </a:t>
                </a:r>
              </a:p>
            </p:txBody>
          </p:sp>
          <p:sp>
            <p:nvSpPr>
              <p:cNvPr id="144" name="Rectangle 1189"/>
              <p:cNvSpPr>
                <a:spLocks noChangeArrowheads="1"/>
              </p:cNvSpPr>
              <p:nvPr/>
            </p:nvSpPr>
            <p:spPr bwMode="auto">
              <a:xfrm>
                <a:off x="3648" y="2688"/>
                <a:ext cx="912" cy="62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400">
                    <a:solidFill>
                      <a:schemeClr val="tx1"/>
                    </a:solidFill>
                    <a:latin typeface="Arial" panose="020B0604020202020204" pitchFamily="34" charset="0"/>
                  </a:rPr>
                  <a:t>Mercado </a:t>
                </a:r>
              </a:p>
              <a:p>
                <a:pPr algn="ctr" eaLnBrk="1" hangingPunct="1">
                  <a:spcBef>
                    <a:spcPct val="0"/>
                  </a:spcBef>
                  <a:buFontTx/>
                  <a:buNone/>
                </a:pPr>
                <a:r>
                  <a:rPr lang="pt-BR" altLang="pt-BR" sz="1400">
                    <a:solidFill>
                      <a:schemeClr val="tx1"/>
                    </a:solidFill>
                    <a:latin typeface="Arial" panose="020B0604020202020204" pitchFamily="34" charset="0"/>
                  </a:rPr>
                  <a:t>para bens de</a:t>
                </a:r>
              </a:p>
              <a:p>
                <a:pPr algn="ctr" eaLnBrk="1" hangingPunct="1">
                  <a:spcBef>
                    <a:spcPct val="0"/>
                  </a:spcBef>
                  <a:buFontTx/>
                  <a:buNone/>
                </a:pPr>
                <a:r>
                  <a:rPr lang="pt-BR" altLang="pt-BR" sz="1400">
                    <a:solidFill>
                      <a:schemeClr val="tx1"/>
                    </a:solidFill>
                    <a:latin typeface="Arial" panose="020B0604020202020204" pitchFamily="34" charset="0"/>
                  </a:rPr>
                  <a:t>consumo</a:t>
                </a:r>
                <a:r>
                  <a:rPr lang="pt-BR" altLang="pt-BR" sz="1800" b="0">
                    <a:solidFill>
                      <a:schemeClr val="tx1"/>
                    </a:solidFill>
                    <a:latin typeface="Arial" panose="020B0604020202020204" pitchFamily="34" charset="0"/>
                  </a:rPr>
                  <a:t> </a:t>
                </a:r>
              </a:p>
            </p:txBody>
          </p:sp>
        </p:grpSp>
        <p:sp>
          <p:nvSpPr>
            <p:cNvPr id="41" name="Line 1190"/>
            <p:cNvSpPr>
              <a:spLocks noChangeShapeType="1"/>
            </p:cNvSpPr>
            <p:nvPr/>
          </p:nvSpPr>
          <p:spPr bwMode="auto">
            <a:xfrm>
              <a:off x="4944" y="2167"/>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Text Box 1191"/>
            <p:cNvSpPr txBox="1">
              <a:spLocks noChangeArrowheads="1"/>
            </p:cNvSpPr>
            <p:nvPr/>
          </p:nvSpPr>
          <p:spPr bwMode="auto">
            <a:xfrm>
              <a:off x="4512" y="2263"/>
              <a:ext cx="960" cy="17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Investimento</a:t>
              </a:r>
              <a:endParaRPr lang="pt-BR" altLang="pt-BR" sz="1800" b="0" i="1">
                <a:solidFill>
                  <a:schemeClr val="tx1"/>
                </a:solidFill>
                <a:latin typeface="Arial" panose="020B0604020202020204" pitchFamily="34" charset="0"/>
              </a:endParaRPr>
            </a:p>
          </p:txBody>
        </p:sp>
        <p:sp>
          <p:nvSpPr>
            <p:cNvPr id="43" name="Line 1192"/>
            <p:cNvSpPr>
              <a:spLocks noChangeShapeType="1"/>
            </p:cNvSpPr>
            <p:nvPr/>
          </p:nvSpPr>
          <p:spPr bwMode="auto">
            <a:xfrm flipV="1">
              <a:off x="1008" y="1063"/>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Line 1193"/>
            <p:cNvSpPr>
              <a:spLocks noChangeShapeType="1"/>
            </p:cNvSpPr>
            <p:nvPr/>
          </p:nvSpPr>
          <p:spPr bwMode="auto">
            <a:xfrm>
              <a:off x="1008" y="1063"/>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Text Box 1194"/>
            <p:cNvSpPr txBox="1">
              <a:spLocks noChangeArrowheads="1"/>
            </p:cNvSpPr>
            <p:nvPr/>
          </p:nvSpPr>
          <p:spPr bwMode="auto">
            <a:xfrm>
              <a:off x="912" y="727"/>
              <a:ext cx="11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Renda das famílias</a:t>
              </a:r>
              <a:endParaRPr lang="pt-BR" altLang="pt-BR" sz="1800" b="0">
                <a:solidFill>
                  <a:schemeClr val="tx1"/>
                </a:solidFill>
                <a:latin typeface="Arial" panose="020B0604020202020204" pitchFamily="34" charset="0"/>
              </a:endParaRPr>
            </a:p>
          </p:txBody>
        </p:sp>
        <p:sp>
          <p:nvSpPr>
            <p:cNvPr id="46" name="Line 1195"/>
            <p:cNvSpPr>
              <a:spLocks noChangeShapeType="1"/>
            </p:cNvSpPr>
            <p:nvPr/>
          </p:nvSpPr>
          <p:spPr bwMode="auto">
            <a:xfrm flipV="1">
              <a:off x="1008" y="130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Line 1196"/>
            <p:cNvSpPr>
              <a:spLocks noChangeShapeType="1"/>
            </p:cNvSpPr>
            <p:nvPr/>
          </p:nvSpPr>
          <p:spPr bwMode="auto">
            <a:xfrm>
              <a:off x="1200" y="1063"/>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Line 1197"/>
            <p:cNvSpPr>
              <a:spLocks noChangeShapeType="1"/>
            </p:cNvSpPr>
            <p:nvPr/>
          </p:nvSpPr>
          <p:spPr bwMode="auto">
            <a:xfrm flipH="1">
              <a:off x="1008" y="3511"/>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Line 1198"/>
            <p:cNvSpPr>
              <a:spLocks noChangeShapeType="1"/>
            </p:cNvSpPr>
            <p:nvPr/>
          </p:nvSpPr>
          <p:spPr bwMode="auto">
            <a:xfrm>
              <a:off x="1008" y="2647"/>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1199"/>
            <p:cNvSpPr>
              <a:spLocks noChangeShapeType="1"/>
            </p:cNvSpPr>
            <p:nvPr/>
          </p:nvSpPr>
          <p:spPr bwMode="auto">
            <a:xfrm flipH="1">
              <a:off x="1536" y="35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Line 1200"/>
            <p:cNvSpPr>
              <a:spLocks noChangeShapeType="1"/>
            </p:cNvSpPr>
            <p:nvPr/>
          </p:nvSpPr>
          <p:spPr bwMode="auto">
            <a:xfrm flipV="1">
              <a:off x="1008" y="2839"/>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Line 1201"/>
            <p:cNvSpPr>
              <a:spLocks noChangeShapeType="1"/>
            </p:cNvSpPr>
            <p:nvPr/>
          </p:nvSpPr>
          <p:spPr bwMode="auto">
            <a:xfrm flipV="1">
              <a:off x="672"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Line 1202"/>
            <p:cNvSpPr>
              <a:spLocks noChangeShapeType="1"/>
            </p:cNvSpPr>
            <p:nvPr/>
          </p:nvSpPr>
          <p:spPr bwMode="auto">
            <a:xfrm flipH="1" flipV="1">
              <a:off x="1104" y="1687"/>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Text Box 1203"/>
            <p:cNvSpPr txBox="1">
              <a:spLocks noChangeArrowheads="1"/>
            </p:cNvSpPr>
            <p:nvPr/>
          </p:nvSpPr>
          <p:spPr bwMode="auto">
            <a:xfrm>
              <a:off x="432" y="1495"/>
              <a:ext cx="6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Salários</a:t>
              </a:r>
              <a:endParaRPr lang="pt-BR" altLang="pt-BR" sz="1800" b="0">
                <a:solidFill>
                  <a:schemeClr val="tx1"/>
                </a:solidFill>
                <a:latin typeface="Arial" panose="020B0604020202020204" pitchFamily="34" charset="0"/>
              </a:endParaRPr>
            </a:p>
          </p:txBody>
        </p:sp>
        <p:sp>
          <p:nvSpPr>
            <p:cNvPr id="55" name="Text Box 1204"/>
            <p:cNvSpPr txBox="1">
              <a:spLocks noChangeArrowheads="1"/>
            </p:cNvSpPr>
            <p:nvPr/>
          </p:nvSpPr>
          <p:spPr bwMode="auto">
            <a:xfrm>
              <a:off x="1104" y="1495"/>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Dividendos</a:t>
              </a:r>
              <a:endParaRPr lang="pt-BR" altLang="pt-BR" sz="1800" b="0">
                <a:solidFill>
                  <a:schemeClr val="tx1"/>
                </a:solidFill>
                <a:latin typeface="Arial" panose="020B0604020202020204" pitchFamily="34" charset="0"/>
              </a:endParaRPr>
            </a:p>
          </p:txBody>
        </p:sp>
        <p:sp>
          <p:nvSpPr>
            <p:cNvPr id="56" name="Text Box 1205"/>
            <p:cNvSpPr txBox="1">
              <a:spLocks noChangeArrowheads="1"/>
            </p:cNvSpPr>
            <p:nvPr/>
          </p:nvSpPr>
          <p:spPr bwMode="auto">
            <a:xfrm>
              <a:off x="1392" y="2359"/>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Lucros</a:t>
              </a:r>
              <a:endParaRPr lang="pt-BR" altLang="pt-BR" sz="1800" b="0">
                <a:solidFill>
                  <a:schemeClr val="tx1"/>
                </a:solidFill>
                <a:latin typeface="Arial" panose="020B0604020202020204" pitchFamily="34" charset="0"/>
              </a:endParaRPr>
            </a:p>
          </p:txBody>
        </p:sp>
        <p:sp>
          <p:nvSpPr>
            <p:cNvPr id="57" name="Line 1207"/>
            <p:cNvSpPr>
              <a:spLocks noChangeShapeType="1"/>
            </p:cNvSpPr>
            <p:nvPr/>
          </p:nvSpPr>
          <p:spPr bwMode="auto">
            <a:xfrm>
              <a:off x="504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1208"/>
            <p:cNvSpPr>
              <a:spLocks noChangeShapeType="1"/>
            </p:cNvSpPr>
            <p:nvPr/>
          </p:nvSpPr>
          <p:spPr bwMode="auto">
            <a:xfrm flipH="1">
              <a:off x="3120" y="3559"/>
              <a:ext cx="19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Line 1209"/>
            <p:cNvSpPr>
              <a:spLocks noChangeShapeType="1"/>
            </p:cNvSpPr>
            <p:nvPr/>
          </p:nvSpPr>
          <p:spPr bwMode="auto">
            <a:xfrm>
              <a:off x="4080" y="3175"/>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Line 1210"/>
            <p:cNvSpPr>
              <a:spLocks noChangeShapeType="1"/>
            </p:cNvSpPr>
            <p:nvPr/>
          </p:nvSpPr>
          <p:spPr bwMode="auto">
            <a:xfrm>
              <a:off x="504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Line 1211"/>
            <p:cNvSpPr>
              <a:spLocks noChangeShapeType="1"/>
            </p:cNvSpPr>
            <p:nvPr/>
          </p:nvSpPr>
          <p:spPr bwMode="auto">
            <a:xfrm>
              <a:off x="4080" y="3271"/>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Line 1212"/>
            <p:cNvSpPr>
              <a:spLocks noChangeShapeType="1"/>
            </p:cNvSpPr>
            <p:nvPr/>
          </p:nvSpPr>
          <p:spPr bwMode="auto">
            <a:xfrm flipH="1">
              <a:off x="4464"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Line 1213"/>
            <p:cNvSpPr>
              <a:spLocks noChangeShapeType="1"/>
            </p:cNvSpPr>
            <p:nvPr/>
          </p:nvSpPr>
          <p:spPr bwMode="auto">
            <a:xfrm flipH="1">
              <a:off x="3456" y="355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Line 1214"/>
            <p:cNvSpPr>
              <a:spLocks noChangeShapeType="1"/>
            </p:cNvSpPr>
            <p:nvPr/>
          </p:nvSpPr>
          <p:spPr bwMode="auto">
            <a:xfrm>
              <a:off x="3120" y="1015"/>
              <a:ext cx="18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Line 1215"/>
            <p:cNvSpPr>
              <a:spLocks noChangeShapeType="1"/>
            </p:cNvSpPr>
            <p:nvPr/>
          </p:nvSpPr>
          <p:spPr bwMode="auto">
            <a:xfrm>
              <a:off x="4992" y="1015"/>
              <a:ext cx="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Line 1216"/>
            <p:cNvSpPr>
              <a:spLocks noChangeShapeType="1"/>
            </p:cNvSpPr>
            <p:nvPr/>
          </p:nvSpPr>
          <p:spPr bwMode="auto">
            <a:xfrm>
              <a:off x="3552" y="1015"/>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Line 1217"/>
            <p:cNvSpPr>
              <a:spLocks noChangeShapeType="1"/>
            </p:cNvSpPr>
            <p:nvPr/>
          </p:nvSpPr>
          <p:spPr bwMode="auto">
            <a:xfrm>
              <a:off x="4992" y="11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Line 1218"/>
            <p:cNvSpPr>
              <a:spLocks noChangeShapeType="1"/>
            </p:cNvSpPr>
            <p:nvPr/>
          </p:nvSpPr>
          <p:spPr bwMode="auto">
            <a:xfrm>
              <a:off x="4032" y="1015"/>
              <a:ext cx="0" cy="15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Line 1219"/>
            <p:cNvSpPr>
              <a:spLocks noChangeShapeType="1"/>
            </p:cNvSpPr>
            <p:nvPr/>
          </p:nvSpPr>
          <p:spPr bwMode="auto">
            <a:xfrm>
              <a:off x="4032" y="1351"/>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Line 1220"/>
            <p:cNvSpPr>
              <a:spLocks noChangeShapeType="1"/>
            </p:cNvSpPr>
            <p:nvPr/>
          </p:nvSpPr>
          <p:spPr bwMode="auto">
            <a:xfrm>
              <a:off x="1824" y="2119"/>
              <a:ext cx="8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Line 1221"/>
            <p:cNvSpPr>
              <a:spLocks noChangeShapeType="1"/>
            </p:cNvSpPr>
            <p:nvPr/>
          </p:nvSpPr>
          <p:spPr bwMode="auto">
            <a:xfrm>
              <a:off x="1008" y="3031"/>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Line 1222"/>
            <p:cNvSpPr>
              <a:spLocks noChangeShapeType="1"/>
            </p:cNvSpPr>
            <p:nvPr/>
          </p:nvSpPr>
          <p:spPr bwMode="auto">
            <a:xfrm flipV="1">
              <a:off x="2640" y="1639"/>
              <a:ext cx="0" cy="13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Line 1223"/>
            <p:cNvSpPr>
              <a:spLocks noChangeShapeType="1"/>
            </p:cNvSpPr>
            <p:nvPr/>
          </p:nvSpPr>
          <p:spPr bwMode="auto">
            <a:xfrm>
              <a:off x="2640" y="1639"/>
              <a:ext cx="18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Line 1224"/>
            <p:cNvSpPr>
              <a:spLocks noChangeShapeType="1"/>
            </p:cNvSpPr>
            <p:nvPr/>
          </p:nvSpPr>
          <p:spPr bwMode="auto">
            <a:xfrm flipV="1">
              <a:off x="1008" y="317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Line 1225"/>
            <p:cNvSpPr>
              <a:spLocks noChangeShapeType="1"/>
            </p:cNvSpPr>
            <p:nvPr/>
          </p:nvSpPr>
          <p:spPr bwMode="auto">
            <a:xfrm>
              <a:off x="1248" y="3031"/>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Line 1226"/>
            <p:cNvSpPr>
              <a:spLocks noChangeShapeType="1"/>
            </p:cNvSpPr>
            <p:nvPr/>
          </p:nvSpPr>
          <p:spPr bwMode="auto">
            <a:xfrm flipV="1">
              <a:off x="2640" y="2215"/>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Line 1227"/>
            <p:cNvSpPr>
              <a:spLocks noChangeShapeType="1"/>
            </p:cNvSpPr>
            <p:nvPr/>
          </p:nvSpPr>
          <p:spPr bwMode="auto">
            <a:xfrm>
              <a:off x="2064" y="2119"/>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Line 1228"/>
            <p:cNvSpPr>
              <a:spLocks noChangeShapeType="1"/>
            </p:cNvSpPr>
            <p:nvPr/>
          </p:nvSpPr>
          <p:spPr bwMode="auto">
            <a:xfrm>
              <a:off x="3120" y="1639"/>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Line 1229"/>
            <p:cNvSpPr>
              <a:spLocks noChangeShapeType="1"/>
            </p:cNvSpPr>
            <p:nvPr/>
          </p:nvSpPr>
          <p:spPr bwMode="auto">
            <a:xfrm>
              <a:off x="4176" y="1639"/>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Line 1230"/>
            <p:cNvSpPr>
              <a:spLocks noChangeShapeType="1"/>
            </p:cNvSpPr>
            <p:nvPr/>
          </p:nvSpPr>
          <p:spPr bwMode="auto">
            <a:xfrm>
              <a:off x="4032" y="1111"/>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Text Box 1231"/>
            <p:cNvSpPr txBox="1">
              <a:spLocks noChangeArrowheads="1"/>
            </p:cNvSpPr>
            <p:nvPr/>
          </p:nvSpPr>
          <p:spPr bwMode="auto">
            <a:xfrm>
              <a:off x="1872" y="2819"/>
              <a:ext cx="86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Depreciação</a:t>
              </a:r>
              <a:endParaRPr lang="pt-BR" altLang="pt-BR" sz="1800" b="0">
                <a:solidFill>
                  <a:schemeClr val="tx1"/>
                </a:solidFill>
                <a:latin typeface="Arial" panose="020B0604020202020204" pitchFamily="34" charset="0"/>
              </a:endParaRPr>
            </a:p>
          </p:txBody>
        </p:sp>
        <p:sp>
          <p:nvSpPr>
            <p:cNvPr id="114" name="Text Box 1232"/>
            <p:cNvSpPr txBox="1">
              <a:spLocks noChangeArrowheads="1"/>
            </p:cNvSpPr>
            <p:nvPr/>
          </p:nvSpPr>
          <p:spPr bwMode="auto">
            <a:xfrm>
              <a:off x="816" y="3529"/>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Pgto. aos fatores de produção</a:t>
              </a:r>
              <a:endParaRPr lang="pt-BR" altLang="pt-BR" sz="1800" b="0">
                <a:solidFill>
                  <a:schemeClr val="tx1"/>
                </a:solidFill>
                <a:latin typeface="Arial" panose="020B0604020202020204" pitchFamily="34" charset="0"/>
              </a:endParaRPr>
            </a:p>
          </p:txBody>
        </p:sp>
        <p:sp>
          <p:nvSpPr>
            <p:cNvPr id="115" name="Text Box 1233"/>
            <p:cNvSpPr txBox="1">
              <a:spLocks noChangeArrowheads="1"/>
            </p:cNvSpPr>
            <p:nvPr/>
          </p:nvSpPr>
          <p:spPr bwMode="auto">
            <a:xfrm>
              <a:off x="3168" y="3587"/>
              <a:ext cx="105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Receitas brutas</a:t>
              </a:r>
              <a:endParaRPr lang="pt-BR" altLang="pt-BR" sz="1800" b="0">
                <a:solidFill>
                  <a:schemeClr val="tx1"/>
                </a:solidFill>
                <a:latin typeface="Arial" panose="020B0604020202020204" pitchFamily="34" charset="0"/>
              </a:endParaRPr>
            </a:p>
          </p:txBody>
        </p:sp>
        <p:sp>
          <p:nvSpPr>
            <p:cNvPr id="116" name="Text Box 1234"/>
            <p:cNvSpPr txBox="1">
              <a:spLocks noChangeArrowheads="1"/>
            </p:cNvSpPr>
            <p:nvPr/>
          </p:nvSpPr>
          <p:spPr bwMode="auto">
            <a:xfrm>
              <a:off x="1824" y="1735"/>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Rendimentos retidos</a:t>
              </a:r>
              <a:endParaRPr lang="pt-BR" altLang="pt-BR" sz="1800" b="0">
                <a:solidFill>
                  <a:schemeClr val="tx1"/>
                </a:solidFill>
                <a:latin typeface="Arial" panose="020B0604020202020204" pitchFamily="34" charset="0"/>
              </a:endParaRPr>
            </a:p>
          </p:txBody>
        </p:sp>
        <p:sp>
          <p:nvSpPr>
            <p:cNvPr id="117" name="Text Box 1235"/>
            <p:cNvSpPr txBox="1">
              <a:spLocks noChangeArrowheads="1"/>
            </p:cNvSpPr>
            <p:nvPr/>
          </p:nvSpPr>
          <p:spPr bwMode="auto">
            <a:xfrm>
              <a:off x="2640" y="1447"/>
              <a:ext cx="144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empresas</a:t>
              </a:r>
              <a:endParaRPr lang="pt-BR" altLang="pt-BR" sz="1800" b="0">
                <a:solidFill>
                  <a:schemeClr val="tx1"/>
                </a:solidFill>
                <a:latin typeface="Arial" panose="020B0604020202020204" pitchFamily="34" charset="0"/>
              </a:endParaRPr>
            </a:p>
          </p:txBody>
        </p:sp>
        <p:sp>
          <p:nvSpPr>
            <p:cNvPr id="118" name="Text Box 1236"/>
            <p:cNvSpPr txBox="1">
              <a:spLocks noChangeArrowheads="1"/>
            </p:cNvSpPr>
            <p:nvPr/>
          </p:nvSpPr>
          <p:spPr bwMode="auto">
            <a:xfrm>
              <a:off x="3744" y="1159"/>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200" b="0" i="1">
                  <a:solidFill>
                    <a:schemeClr val="tx1"/>
                  </a:solidFill>
                  <a:latin typeface="Arial" panose="020B0604020202020204" pitchFamily="34" charset="0"/>
                </a:rPr>
                <a:t>Consumo</a:t>
              </a:r>
              <a:endParaRPr lang="pt-BR" altLang="pt-BR" sz="1800" b="0">
                <a:solidFill>
                  <a:schemeClr val="tx1"/>
                </a:solidFill>
                <a:latin typeface="Arial" panose="020B0604020202020204" pitchFamily="34" charset="0"/>
              </a:endParaRPr>
            </a:p>
          </p:txBody>
        </p:sp>
        <p:sp>
          <p:nvSpPr>
            <p:cNvPr id="119" name="Text Box 1237"/>
            <p:cNvSpPr txBox="1">
              <a:spLocks noChangeArrowheads="1"/>
            </p:cNvSpPr>
            <p:nvPr/>
          </p:nvSpPr>
          <p:spPr bwMode="auto">
            <a:xfrm>
              <a:off x="4512" y="679"/>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1200" b="0" i="1">
                  <a:solidFill>
                    <a:schemeClr val="tx1"/>
                  </a:solidFill>
                  <a:latin typeface="Arial" panose="020B0604020202020204" pitchFamily="34" charset="0"/>
                </a:rPr>
                <a:t>Poupança das famílias</a:t>
              </a:r>
              <a:endParaRPr lang="pt-BR" altLang="pt-BR" sz="1800" b="0">
                <a:solidFill>
                  <a:schemeClr val="tx1"/>
                </a:solidFill>
                <a:latin typeface="Arial" panose="020B0604020202020204" pitchFamily="34" charset="0"/>
              </a:endParaRPr>
            </a:p>
          </p:txBody>
        </p:sp>
        <p:sp>
          <p:nvSpPr>
            <p:cNvPr id="120" name="Oval 1238"/>
            <p:cNvSpPr>
              <a:spLocks noChangeArrowheads="1"/>
            </p:cNvSpPr>
            <p:nvPr/>
          </p:nvSpPr>
          <p:spPr bwMode="auto">
            <a:xfrm>
              <a:off x="960" y="115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1" name="Oval 1239"/>
            <p:cNvSpPr>
              <a:spLocks noChangeArrowheads="1"/>
            </p:cNvSpPr>
            <p:nvPr/>
          </p:nvSpPr>
          <p:spPr bwMode="auto">
            <a:xfrm>
              <a:off x="3984" y="2167"/>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2" name="Oval 1240"/>
            <p:cNvSpPr>
              <a:spLocks noChangeArrowheads="1"/>
            </p:cNvSpPr>
            <p:nvPr/>
          </p:nvSpPr>
          <p:spPr bwMode="auto">
            <a:xfrm>
              <a:off x="4032" y="32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3" name="Oval 1241"/>
            <p:cNvSpPr>
              <a:spLocks noChangeArrowheads="1"/>
            </p:cNvSpPr>
            <p:nvPr/>
          </p:nvSpPr>
          <p:spPr bwMode="auto">
            <a:xfrm>
              <a:off x="3696" y="35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4" name="Oval 1242"/>
            <p:cNvSpPr>
              <a:spLocks noChangeArrowheads="1"/>
            </p:cNvSpPr>
            <p:nvPr/>
          </p:nvSpPr>
          <p:spPr bwMode="auto">
            <a:xfrm>
              <a:off x="960" y="2839"/>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5" name="Oval 1243"/>
            <p:cNvSpPr>
              <a:spLocks noChangeArrowheads="1"/>
            </p:cNvSpPr>
            <p:nvPr/>
          </p:nvSpPr>
          <p:spPr bwMode="auto">
            <a:xfrm>
              <a:off x="120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6" name="Oval 1244"/>
            <p:cNvSpPr>
              <a:spLocks noChangeArrowheads="1"/>
            </p:cNvSpPr>
            <p:nvPr/>
          </p:nvSpPr>
          <p:spPr bwMode="auto">
            <a:xfrm>
              <a:off x="720" y="245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7" name="Oval 1245"/>
            <p:cNvSpPr>
              <a:spLocks noChangeArrowheads="1"/>
            </p:cNvSpPr>
            <p:nvPr/>
          </p:nvSpPr>
          <p:spPr bwMode="auto">
            <a:xfrm>
              <a:off x="672"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8" name="Oval 1246"/>
            <p:cNvSpPr>
              <a:spLocks noChangeArrowheads="1"/>
            </p:cNvSpPr>
            <p:nvPr/>
          </p:nvSpPr>
          <p:spPr bwMode="auto">
            <a:xfrm>
              <a:off x="1248" y="1735"/>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29" name="Oval 1247"/>
            <p:cNvSpPr>
              <a:spLocks noChangeArrowheads="1"/>
            </p:cNvSpPr>
            <p:nvPr/>
          </p:nvSpPr>
          <p:spPr bwMode="auto">
            <a:xfrm>
              <a:off x="2112" y="207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30" name="Text Box 1248"/>
            <p:cNvSpPr txBox="1">
              <a:spLocks noChangeArrowheads="1"/>
            </p:cNvSpPr>
            <p:nvPr/>
          </p:nvSpPr>
          <p:spPr bwMode="auto">
            <a:xfrm>
              <a:off x="768" y="106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dirty="0">
                  <a:solidFill>
                    <a:schemeClr val="tx1"/>
                  </a:solidFill>
                  <a:latin typeface="Arial" panose="020B0604020202020204" pitchFamily="34" charset="0"/>
                </a:rPr>
                <a:t>1</a:t>
              </a:r>
              <a:endParaRPr lang="pt-BR" altLang="pt-BR" sz="1800" b="0" dirty="0">
                <a:solidFill>
                  <a:schemeClr val="tx1"/>
                </a:solidFill>
                <a:latin typeface="Arial" panose="020B0604020202020204" pitchFamily="34" charset="0"/>
              </a:endParaRPr>
            </a:p>
          </p:txBody>
        </p:sp>
        <p:sp>
          <p:nvSpPr>
            <p:cNvPr id="131" name="Text Box 1249"/>
            <p:cNvSpPr txBox="1">
              <a:spLocks noChangeArrowheads="1"/>
            </p:cNvSpPr>
            <p:nvPr/>
          </p:nvSpPr>
          <p:spPr bwMode="auto">
            <a:xfrm>
              <a:off x="3792" y="210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2</a:t>
              </a:r>
              <a:endParaRPr lang="pt-BR" altLang="pt-BR" sz="1800" b="0">
                <a:solidFill>
                  <a:schemeClr val="tx1"/>
                </a:solidFill>
                <a:latin typeface="Arial" panose="020B0604020202020204" pitchFamily="34" charset="0"/>
              </a:endParaRPr>
            </a:p>
          </p:txBody>
        </p:sp>
        <p:sp>
          <p:nvSpPr>
            <p:cNvPr id="132" name="Text Box 1250"/>
            <p:cNvSpPr txBox="1">
              <a:spLocks noChangeArrowheads="1"/>
            </p:cNvSpPr>
            <p:nvPr/>
          </p:nvSpPr>
          <p:spPr bwMode="auto">
            <a:xfrm>
              <a:off x="4128" y="3175"/>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3</a:t>
              </a:r>
              <a:endParaRPr lang="pt-BR" altLang="pt-BR" sz="1800" b="0">
                <a:solidFill>
                  <a:schemeClr val="tx1"/>
                </a:solidFill>
                <a:latin typeface="Arial" panose="020B0604020202020204" pitchFamily="34" charset="0"/>
              </a:endParaRPr>
            </a:p>
          </p:txBody>
        </p:sp>
        <p:sp>
          <p:nvSpPr>
            <p:cNvPr id="133" name="Text Box 1251"/>
            <p:cNvSpPr txBox="1">
              <a:spLocks noChangeArrowheads="1"/>
            </p:cNvSpPr>
            <p:nvPr/>
          </p:nvSpPr>
          <p:spPr bwMode="auto">
            <a:xfrm>
              <a:off x="3648" y="3261"/>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4</a:t>
              </a:r>
              <a:endParaRPr lang="pt-BR" altLang="pt-BR" sz="1800" b="0">
                <a:solidFill>
                  <a:schemeClr val="tx1"/>
                </a:solidFill>
                <a:latin typeface="Arial" panose="020B0604020202020204" pitchFamily="34" charset="0"/>
              </a:endParaRPr>
            </a:p>
          </p:txBody>
        </p:sp>
        <p:sp>
          <p:nvSpPr>
            <p:cNvPr id="134" name="Text Box 1252"/>
            <p:cNvSpPr txBox="1">
              <a:spLocks noChangeArrowheads="1"/>
            </p:cNvSpPr>
            <p:nvPr/>
          </p:nvSpPr>
          <p:spPr bwMode="auto">
            <a:xfrm>
              <a:off x="768" y="2743"/>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5</a:t>
              </a:r>
              <a:endParaRPr lang="pt-BR" altLang="pt-BR" sz="1800" b="0">
                <a:solidFill>
                  <a:schemeClr val="tx1"/>
                </a:solidFill>
                <a:latin typeface="Arial" panose="020B0604020202020204" pitchFamily="34" charset="0"/>
              </a:endParaRPr>
            </a:p>
          </p:txBody>
        </p:sp>
        <p:sp>
          <p:nvSpPr>
            <p:cNvPr id="135" name="Text Box 1253"/>
            <p:cNvSpPr txBox="1">
              <a:spLocks noChangeArrowheads="1"/>
            </p:cNvSpPr>
            <p:nvPr/>
          </p:nvSpPr>
          <p:spPr bwMode="auto">
            <a:xfrm>
              <a:off x="1296"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7</a:t>
              </a:r>
              <a:endParaRPr lang="pt-BR" altLang="pt-BR" sz="1800" b="0">
                <a:solidFill>
                  <a:schemeClr val="tx1"/>
                </a:solidFill>
                <a:latin typeface="Arial" panose="020B0604020202020204" pitchFamily="34" charset="0"/>
              </a:endParaRPr>
            </a:p>
          </p:txBody>
        </p:sp>
        <p:sp>
          <p:nvSpPr>
            <p:cNvPr id="136" name="Text Box 1254"/>
            <p:cNvSpPr txBox="1">
              <a:spLocks noChangeArrowheads="1"/>
            </p:cNvSpPr>
            <p:nvPr/>
          </p:nvSpPr>
          <p:spPr bwMode="auto">
            <a:xfrm>
              <a:off x="528" y="239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6</a:t>
              </a:r>
              <a:endParaRPr lang="pt-BR" altLang="pt-BR" sz="1800" b="0">
                <a:solidFill>
                  <a:schemeClr val="tx1"/>
                </a:solidFill>
                <a:latin typeface="Arial" panose="020B0604020202020204" pitchFamily="34" charset="0"/>
              </a:endParaRPr>
            </a:p>
          </p:txBody>
        </p:sp>
        <p:sp>
          <p:nvSpPr>
            <p:cNvPr id="137" name="Text Box 1255"/>
            <p:cNvSpPr txBox="1">
              <a:spLocks noChangeArrowheads="1"/>
            </p:cNvSpPr>
            <p:nvPr/>
          </p:nvSpPr>
          <p:spPr bwMode="auto">
            <a:xfrm>
              <a:off x="2064" y="2157"/>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9</a:t>
              </a:r>
              <a:endParaRPr lang="pt-BR" altLang="pt-BR" sz="1800" b="0">
                <a:solidFill>
                  <a:schemeClr val="tx1"/>
                </a:solidFill>
                <a:latin typeface="Arial" panose="020B0604020202020204" pitchFamily="34" charset="0"/>
              </a:endParaRPr>
            </a:p>
          </p:txBody>
        </p:sp>
        <p:sp>
          <p:nvSpPr>
            <p:cNvPr id="138" name="Text Box 1256"/>
            <p:cNvSpPr txBox="1">
              <a:spLocks noChangeArrowheads="1"/>
            </p:cNvSpPr>
            <p:nvPr/>
          </p:nvSpPr>
          <p:spPr bwMode="auto">
            <a:xfrm>
              <a:off x="1344" y="1629"/>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10</a:t>
              </a:r>
              <a:endParaRPr lang="pt-BR" altLang="pt-BR" sz="1800" b="0">
                <a:solidFill>
                  <a:schemeClr val="tx1"/>
                </a:solidFill>
                <a:latin typeface="Arial" panose="020B0604020202020204" pitchFamily="34" charset="0"/>
              </a:endParaRPr>
            </a:p>
          </p:txBody>
        </p:sp>
        <p:sp>
          <p:nvSpPr>
            <p:cNvPr id="139" name="Text Box 1257"/>
            <p:cNvSpPr txBox="1">
              <a:spLocks noChangeArrowheads="1"/>
            </p:cNvSpPr>
            <p:nvPr/>
          </p:nvSpPr>
          <p:spPr bwMode="auto">
            <a:xfrm>
              <a:off x="480" y="1639"/>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8</a:t>
              </a:r>
              <a:endParaRPr lang="pt-BR" altLang="pt-BR" sz="1800" b="0">
                <a:solidFill>
                  <a:schemeClr val="tx1"/>
                </a:solidFill>
                <a:latin typeface="Arial" panose="020B0604020202020204" pitchFamily="34" charset="0"/>
              </a:endParaRPr>
            </a:p>
          </p:txBody>
        </p:sp>
        <p:sp>
          <p:nvSpPr>
            <p:cNvPr id="140" name="Oval 1258"/>
            <p:cNvSpPr>
              <a:spLocks noChangeArrowheads="1"/>
            </p:cNvSpPr>
            <p:nvPr/>
          </p:nvSpPr>
          <p:spPr bwMode="auto">
            <a:xfrm>
              <a:off x="4944" y="111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endParaRPr lang="pt-BR" altLang="pt-BR" sz="1800" b="0">
                <a:solidFill>
                  <a:schemeClr val="tx1"/>
                </a:solidFill>
                <a:latin typeface="Arial" panose="020B0604020202020204" pitchFamily="34" charset="0"/>
              </a:endParaRPr>
            </a:p>
          </p:txBody>
        </p:sp>
        <p:sp>
          <p:nvSpPr>
            <p:cNvPr id="141" name="Text Box 1259"/>
            <p:cNvSpPr txBox="1">
              <a:spLocks noChangeArrowheads="1"/>
            </p:cNvSpPr>
            <p:nvPr/>
          </p:nvSpPr>
          <p:spPr bwMode="auto">
            <a:xfrm>
              <a:off x="5040" y="1053"/>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eaLnBrk="1" hangingPunct="1">
                <a:spcBef>
                  <a:spcPct val="50000"/>
                </a:spcBef>
                <a:buFontTx/>
                <a:buNone/>
              </a:pPr>
              <a:r>
                <a:rPr lang="pt-BR" altLang="pt-BR" sz="1600">
                  <a:solidFill>
                    <a:schemeClr val="tx1"/>
                  </a:solidFill>
                  <a:latin typeface="Arial" panose="020B0604020202020204" pitchFamily="34" charset="0"/>
                </a:rPr>
                <a:t>11</a:t>
              </a:r>
              <a:endParaRPr lang="pt-BR" altLang="pt-BR" sz="1800" b="0">
                <a:solidFill>
                  <a:schemeClr val="tx1"/>
                </a:solidFill>
                <a:latin typeface="Arial" panose="020B0604020202020204" pitchFamily="34" charset="0"/>
              </a:endParaRPr>
            </a:p>
          </p:txBody>
        </p:sp>
        <p:sp>
          <p:nvSpPr>
            <p:cNvPr id="142" name="Rectangle 1185"/>
            <p:cNvSpPr>
              <a:spLocks noChangeArrowheads="1"/>
            </p:cNvSpPr>
            <p:nvPr/>
          </p:nvSpPr>
          <p:spPr bwMode="auto">
            <a:xfrm>
              <a:off x="192" y="1927"/>
              <a:ext cx="1680"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0"/>
                </a:spcBef>
                <a:buFontTx/>
                <a:buNone/>
              </a:pPr>
              <a:r>
                <a:rPr lang="pt-BR" altLang="pt-BR" sz="1800" dirty="0">
                  <a:solidFill>
                    <a:schemeClr val="tx1"/>
                  </a:solidFill>
                  <a:latin typeface="Arial" panose="020B0604020202020204" pitchFamily="34" charset="0"/>
                </a:rPr>
                <a:t>Mercado de Fatores</a:t>
              </a:r>
              <a:endParaRPr lang="pt-BR" altLang="pt-BR" sz="1800" b="0" dirty="0">
                <a:solidFill>
                  <a:schemeClr val="tx1"/>
                </a:solidFill>
                <a:latin typeface="Arial" panose="020B0604020202020204" pitchFamily="34" charset="0"/>
              </a:endParaRPr>
            </a:p>
          </p:txBody>
        </p:sp>
      </p:grpSp>
      <p:sp>
        <p:nvSpPr>
          <p:cNvPr id="3" name="Elipse 2"/>
          <p:cNvSpPr/>
          <p:nvPr/>
        </p:nvSpPr>
        <p:spPr>
          <a:xfrm>
            <a:off x="2817460" y="2934436"/>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67425" y="6268309"/>
            <a:ext cx="11681138" cy="369332"/>
          </a:xfrm>
          <a:prstGeom prst="rect">
            <a:avLst/>
          </a:prstGeom>
          <a:noFill/>
        </p:spPr>
        <p:txBody>
          <a:bodyPr wrap="square" rtlCol="0">
            <a:spAutoFit/>
          </a:bodyPr>
          <a:lstStyle/>
          <a:p>
            <a:pPr algn="ctr"/>
            <a:r>
              <a:rPr lang="en-US" b="1" dirty="0" smtClean="0">
                <a:solidFill>
                  <a:srgbClr val="FF0000"/>
                </a:solidFill>
              </a:rPr>
              <a:t>8 (</a:t>
            </a: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ao</a:t>
            </a:r>
            <a:r>
              <a:rPr lang="en-US" b="1" dirty="0" smtClean="0">
                <a:solidFill>
                  <a:srgbClr val="FF0000"/>
                </a:solidFill>
              </a:rPr>
              <a:t> </a:t>
            </a:r>
            <a:r>
              <a:rPr lang="en-US" b="1" dirty="0" err="1" smtClean="0">
                <a:solidFill>
                  <a:srgbClr val="FF0000"/>
                </a:solidFill>
              </a:rPr>
              <a:t>salário</a:t>
            </a:r>
            <a:r>
              <a:rPr lang="en-US" b="1" dirty="0" smtClean="0">
                <a:solidFill>
                  <a:srgbClr val="FF0000"/>
                </a:solidFill>
              </a:rPr>
              <a:t>) = 2 (</a:t>
            </a:r>
            <a:r>
              <a:rPr lang="en-US" b="1" dirty="0" err="1" smtClean="0">
                <a:solidFill>
                  <a:srgbClr val="FF0000"/>
                </a:solidFill>
              </a:rPr>
              <a:t>impostos</a:t>
            </a:r>
            <a:r>
              <a:rPr lang="en-US" b="1" dirty="0" smtClean="0">
                <a:solidFill>
                  <a:srgbClr val="FF0000"/>
                </a:solidFill>
              </a:rPr>
              <a:t> </a:t>
            </a:r>
            <a:r>
              <a:rPr lang="en-US" b="1" dirty="0" err="1" smtClean="0">
                <a:solidFill>
                  <a:srgbClr val="FF0000"/>
                </a:solidFill>
              </a:rPr>
              <a:t>aplicados</a:t>
            </a:r>
            <a:r>
              <a:rPr lang="en-US" b="1" dirty="0" smtClean="0">
                <a:solidFill>
                  <a:srgbClr val="FF0000"/>
                </a:solidFill>
              </a:rPr>
              <a:t> </a:t>
            </a:r>
            <a:r>
              <a:rPr lang="en-US" b="1" dirty="0" err="1" smtClean="0">
                <a:solidFill>
                  <a:srgbClr val="FF0000"/>
                </a:solidFill>
              </a:rPr>
              <a:t>ao</a:t>
            </a:r>
            <a:r>
              <a:rPr lang="en-US" b="1" dirty="0" smtClean="0">
                <a:solidFill>
                  <a:srgbClr val="FF0000"/>
                </a:solidFill>
              </a:rPr>
              <a:t> </a:t>
            </a:r>
            <a:r>
              <a:rPr lang="en-US" b="1" dirty="0" err="1" smtClean="0">
                <a:solidFill>
                  <a:srgbClr val="FF0000"/>
                </a:solidFill>
              </a:rPr>
              <a:t>dispêndio</a:t>
            </a:r>
            <a:r>
              <a:rPr lang="en-US" b="1" dirty="0" smtClean="0">
                <a:solidFill>
                  <a:srgbClr val="FF0000"/>
                </a:solidFill>
              </a:rPr>
              <a:t> de </a:t>
            </a:r>
            <a:r>
              <a:rPr lang="en-US" b="1" dirty="0" err="1" smtClean="0">
                <a:solidFill>
                  <a:srgbClr val="FF0000"/>
                </a:solidFill>
              </a:rPr>
              <a:t>consumo</a:t>
            </a:r>
            <a:r>
              <a:rPr lang="en-US" b="1" dirty="0" smtClean="0">
                <a:solidFill>
                  <a:srgbClr val="FF0000"/>
                </a:solidFill>
              </a:rPr>
              <a:t>)</a:t>
            </a:r>
            <a:endParaRPr lang="en-US" b="1" dirty="0">
              <a:solidFill>
                <a:srgbClr val="FF0000"/>
              </a:solidFill>
            </a:endParaRPr>
          </a:p>
        </p:txBody>
      </p:sp>
      <p:sp>
        <p:nvSpPr>
          <p:cNvPr id="12" name="Retângulo 11"/>
          <p:cNvSpPr/>
          <p:nvPr/>
        </p:nvSpPr>
        <p:spPr>
          <a:xfrm>
            <a:off x="1918953" y="6197413"/>
            <a:ext cx="8176542" cy="528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lipse 83"/>
          <p:cNvSpPr/>
          <p:nvPr/>
        </p:nvSpPr>
        <p:spPr>
          <a:xfrm>
            <a:off x="7841233" y="3579321"/>
            <a:ext cx="157887" cy="129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898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fontScale="92500" lnSpcReduction="10000"/>
          </a:bodyPr>
          <a:lstStyle/>
          <a:p>
            <a:r>
              <a:rPr lang="pt-BR" altLang="pt-BR" dirty="0" smtClean="0"/>
              <a:t>Mesma” riqueza pode ser objeto de tributação em vários momentos diferentes </a:t>
            </a:r>
            <a:r>
              <a:rPr lang="pt-BR" altLang="pt-BR" dirty="0" smtClean="0">
                <a:sym typeface="Wingdings" panose="05000000000000000000" pitchFamily="2" charset="2"/>
              </a:rPr>
              <a:t> Ex. renda e consumo</a:t>
            </a:r>
          </a:p>
          <a:p>
            <a:endParaRPr lang="pt-BR" altLang="pt-BR" dirty="0" smtClean="0">
              <a:sym typeface="Wingdings" panose="05000000000000000000" pitchFamily="2" charset="2"/>
            </a:endParaRPr>
          </a:p>
          <a:p>
            <a:r>
              <a:rPr lang="pt-BR" altLang="pt-BR" dirty="0" smtClean="0">
                <a:sym typeface="Wingdings" panose="05000000000000000000" pitchFamily="2" charset="2"/>
              </a:rPr>
              <a:t>Alguns tributos são mais perceptíveis que outros</a:t>
            </a:r>
          </a:p>
          <a:p>
            <a:pPr lvl="1"/>
            <a:r>
              <a:rPr lang="pt-BR" altLang="pt-BR" dirty="0" smtClean="0">
                <a:sym typeface="Wingdings" panose="05000000000000000000" pitchFamily="2" charset="2"/>
              </a:rPr>
              <a:t>Aumento na tributação “indireta” é politicamente menos sensível que na tributação direta</a:t>
            </a:r>
          </a:p>
          <a:p>
            <a:pPr lvl="1"/>
            <a:endParaRPr lang="pt-BR" altLang="pt-BR" dirty="0" smtClean="0"/>
          </a:p>
          <a:p>
            <a:r>
              <a:rPr lang="pt-BR" altLang="pt-BR" dirty="0" smtClean="0"/>
              <a:t>Racionalização </a:t>
            </a:r>
            <a:r>
              <a:rPr lang="pt-BR" altLang="pt-BR" dirty="0" smtClean="0">
                <a:sym typeface="Wingdings" panose="05000000000000000000" pitchFamily="2" charset="2"/>
              </a:rPr>
              <a:t> i</a:t>
            </a:r>
            <a:r>
              <a:rPr lang="pt-BR" altLang="pt-BR" dirty="0" smtClean="0"/>
              <a:t>ntegração entre tributos pagos em momentos diferentes</a:t>
            </a:r>
          </a:p>
          <a:p>
            <a:endParaRPr lang="pt-BR" altLang="pt-BR" dirty="0" smtClean="0"/>
          </a:p>
          <a:p>
            <a:r>
              <a:rPr lang="pt-BR" altLang="pt-BR" dirty="0" smtClean="0"/>
              <a:t>O que </a:t>
            </a:r>
            <a:r>
              <a:rPr lang="pt-BR" altLang="pt-BR" dirty="0" smtClean="0">
                <a:solidFill>
                  <a:srgbClr val="FF0000"/>
                </a:solidFill>
              </a:rPr>
              <a:t>não tributar </a:t>
            </a:r>
            <a:r>
              <a:rPr lang="pt-BR" altLang="pt-BR" dirty="0" smtClean="0"/>
              <a:t>é tão importante quanto </a:t>
            </a:r>
            <a:r>
              <a:rPr lang="pt-BR" altLang="pt-BR" dirty="0" smtClean="0">
                <a:solidFill>
                  <a:srgbClr val="FF0000"/>
                </a:solidFill>
              </a:rPr>
              <a:t>o que tributar</a:t>
            </a:r>
          </a:p>
          <a:p>
            <a:endParaRPr lang="en-US" dirty="0"/>
          </a:p>
        </p:txBody>
      </p:sp>
    </p:spTree>
    <p:extLst>
      <p:ext uri="{BB962C8B-B14F-4D97-AF65-F5344CB8AC3E}">
        <p14:creationId xmlns:p14="http://schemas.microsoft.com/office/powerpoint/2010/main" val="2548045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Taxman</a:t>
            </a:r>
            <a:br>
              <a:rPr lang="en-US" b="1"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“George Harrison, Revolver, 1966”</a:t>
            </a:r>
            <a:endParaRPr lang="en-US"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fontScale="62500" lnSpcReduction="20000"/>
          </a:bodyPr>
          <a:lstStyle/>
          <a:p>
            <a:pPr marL="0" indent="0" algn="ctr">
              <a:buNone/>
            </a:pPr>
            <a:r>
              <a:rPr lang="en-US" dirty="0"/>
              <a:t>Let me tell you how it will be</a:t>
            </a:r>
            <a:r>
              <a:rPr lang="en-US" dirty="0" smtClean="0"/>
              <a:t/>
            </a:r>
            <a:br>
              <a:rPr lang="en-US" dirty="0" smtClean="0"/>
            </a:br>
            <a:r>
              <a:rPr lang="en-US" dirty="0"/>
              <a:t>There's one for you, nineteen for me</a:t>
            </a:r>
            <a:r>
              <a:rPr lang="en-US" dirty="0" smtClean="0"/>
              <a:t/>
            </a:r>
            <a:br>
              <a:rPr lang="en-US" dirty="0" smtClean="0"/>
            </a:br>
            <a:r>
              <a:rPr lang="en-US" dirty="0" err="1"/>
              <a:t>'Cause</a:t>
            </a:r>
            <a:r>
              <a:rPr lang="en-US" dirty="0"/>
              <a:t> I'm the taxman, yeah, I'm the taxman</a:t>
            </a:r>
            <a:r>
              <a:rPr lang="en-US" dirty="0" smtClean="0"/>
              <a:t/>
            </a:r>
            <a:br>
              <a:rPr lang="en-US" dirty="0" smtClean="0"/>
            </a:br>
            <a:r>
              <a:rPr lang="en-US" dirty="0" smtClean="0"/>
              <a:t/>
            </a:r>
            <a:br>
              <a:rPr lang="en-US" dirty="0" smtClean="0"/>
            </a:br>
            <a:r>
              <a:rPr lang="en-US" dirty="0"/>
              <a:t>Should five per cent appear too small</a:t>
            </a:r>
            <a:r>
              <a:rPr lang="en-US" dirty="0" smtClean="0"/>
              <a:t/>
            </a:r>
            <a:br>
              <a:rPr lang="en-US" dirty="0" smtClean="0"/>
            </a:br>
            <a:r>
              <a:rPr lang="en-US" dirty="0"/>
              <a:t>Be thankful I don't take it all</a:t>
            </a:r>
            <a:r>
              <a:rPr lang="en-US" dirty="0" smtClean="0"/>
              <a:t/>
            </a:r>
            <a:br>
              <a:rPr lang="en-US" dirty="0" smtClean="0"/>
            </a:br>
            <a:r>
              <a:rPr lang="en-US" dirty="0" err="1"/>
              <a:t>'Cause</a:t>
            </a:r>
            <a:r>
              <a:rPr lang="en-US" dirty="0"/>
              <a:t> I'm the taxman, yeah I'm the taxman</a:t>
            </a:r>
            <a:r>
              <a:rPr lang="en-US" dirty="0" smtClean="0"/>
              <a:t/>
            </a:r>
            <a:br>
              <a:rPr lang="en-US" dirty="0" smtClean="0"/>
            </a:br>
            <a:r>
              <a:rPr lang="en-US" dirty="0" smtClean="0"/>
              <a:t/>
            </a:r>
            <a:br>
              <a:rPr lang="en-US" dirty="0" smtClean="0"/>
            </a:br>
            <a:r>
              <a:rPr lang="en-US" dirty="0"/>
              <a:t>If you drive a car, I'll tax the street,</a:t>
            </a:r>
            <a:r>
              <a:rPr lang="en-US" dirty="0" smtClean="0"/>
              <a:t/>
            </a:r>
            <a:br>
              <a:rPr lang="en-US" dirty="0" smtClean="0"/>
            </a:br>
            <a:r>
              <a:rPr lang="en-US" dirty="0"/>
              <a:t>If you try to sit, I'll tax your seat.</a:t>
            </a:r>
            <a:r>
              <a:rPr lang="en-US" dirty="0" smtClean="0"/>
              <a:t/>
            </a:r>
            <a:br>
              <a:rPr lang="en-US" dirty="0" smtClean="0"/>
            </a:br>
            <a:r>
              <a:rPr lang="en-US" dirty="0"/>
              <a:t>If you get too cold I'll tax the heat,</a:t>
            </a:r>
            <a:r>
              <a:rPr lang="en-US" dirty="0" smtClean="0"/>
              <a:t/>
            </a:r>
            <a:br>
              <a:rPr lang="en-US" dirty="0" smtClean="0"/>
            </a:br>
            <a:r>
              <a:rPr lang="en-US" dirty="0"/>
              <a:t>If you take a walk, I'll tax your feet.</a:t>
            </a:r>
            <a:r>
              <a:rPr lang="en-US" dirty="0" smtClean="0"/>
              <a:t/>
            </a:r>
            <a:br>
              <a:rPr lang="en-US" dirty="0" smtClean="0"/>
            </a:br>
            <a:r>
              <a:rPr lang="en-US" dirty="0" smtClean="0"/>
              <a:t/>
            </a:r>
            <a:br>
              <a:rPr lang="en-US" dirty="0" smtClean="0"/>
            </a:br>
            <a:r>
              <a:rPr lang="en-US" dirty="0"/>
              <a:t>Don't ask me what I want it for</a:t>
            </a:r>
            <a:r>
              <a:rPr lang="en-US" dirty="0" smtClean="0"/>
              <a:t/>
            </a:r>
            <a:br>
              <a:rPr lang="en-US" dirty="0" smtClean="0"/>
            </a:br>
            <a:r>
              <a:rPr lang="en-US" dirty="0"/>
              <a:t>If you don't want to pay some more</a:t>
            </a:r>
            <a:r>
              <a:rPr lang="en-US" dirty="0" smtClean="0"/>
              <a:t/>
            </a:r>
            <a:br>
              <a:rPr lang="en-US" dirty="0" smtClean="0"/>
            </a:br>
            <a:r>
              <a:rPr lang="en-US" dirty="0" err="1"/>
              <a:t>'Cause</a:t>
            </a:r>
            <a:r>
              <a:rPr lang="en-US" dirty="0"/>
              <a:t> I'm the taxman, yeah, I'm the taxman</a:t>
            </a:r>
            <a:r>
              <a:rPr lang="en-US" dirty="0" smtClean="0"/>
              <a:t/>
            </a:r>
            <a:br>
              <a:rPr lang="en-US" dirty="0" smtClean="0"/>
            </a:br>
            <a:r>
              <a:rPr lang="en-US" dirty="0" smtClean="0"/>
              <a:t/>
            </a:r>
            <a:br>
              <a:rPr lang="en-US" dirty="0" smtClean="0"/>
            </a:br>
            <a:r>
              <a:rPr lang="en-US" dirty="0"/>
              <a:t>Now my advice for those who die</a:t>
            </a:r>
            <a:r>
              <a:rPr lang="en-US" dirty="0" smtClean="0"/>
              <a:t/>
            </a:r>
            <a:br>
              <a:rPr lang="en-US" dirty="0" smtClean="0"/>
            </a:br>
            <a:r>
              <a:rPr lang="en-US" dirty="0"/>
              <a:t>Declare the pennies on your eyes</a:t>
            </a:r>
            <a:r>
              <a:rPr lang="en-US" dirty="0" smtClean="0"/>
              <a:t/>
            </a:r>
            <a:br>
              <a:rPr lang="en-US" dirty="0" smtClean="0"/>
            </a:br>
            <a:r>
              <a:rPr lang="en-US" dirty="0" err="1"/>
              <a:t>'Cause</a:t>
            </a:r>
            <a:r>
              <a:rPr lang="en-US" dirty="0"/>
              <a:t> I'm the taxman, yeah, I'm the taxman</a:t>
            </a:r>
            <a:r>
              <a:rPr lang="en-US" dirty="0" smtClean="0"/>
              <a:t/>
            </a:r>
            <a:br>
              <a:rPr lang="en-US" dirty="0" smtClean="0"/>
            </a:br>
            <a:r>
              <a:rPr lang="en-US" dirty="0"/>
              <a:t>And you're working for no one but me.</a:t>
            </a: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43" y="476736"/>
            <a:ext cx="2063044" cy="2914050"/>
          </a:xfrm>
          <a:prstGeom prst="rect">
            <a:avLst/>
          </a:prstGeom>
        </p:spPr>
      </p:pic>
      <p:pic>
        <p:nvPicPr>
          <p:cNvPr id="5" name="MbQiVQuiu04"/>
          <p:cNvPicPr>
            <a:picLocks noRot="1" noChangeAspect="1"/>
          </p:cNvPicPr>
          <p:nvPr>
            <a:videoFile r:link="rId1"/>
          </p:nvPr>
        </p:nvPicPr>
        <p:blipFill>
          <a:blip r:embed="rId5"/>
          <a:stretch>
            <a:fillRect/>
          </a:stretch>
        </p:blipFill>
        <p:spPr>
          <a:xfrm>
            <a:off x="8560676" y="4696153"/>
            <a:ext cx="3368566" cy="1894818"/>
          </a:xfrm>
          <a:prstGeom prst="rect">
            <a:avLst/>
          </a:prstGeom>
        </p:spPr>
      </p:pic>
    </p:spTree>
    <p:extLst>
      <p:ext uri="{BB962C8B-B14F-4D97-AF65-F5344CB8AC3E}">
        <p14:creationId xmlns:p14="http://schemas.microsoft.com/office/powerpoint/2010/main" val="871811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Fluxo Circular da Renda</a:t>
            </a:r>
            <a:endParaRPr lang="en-US"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r>
              <a:rPr lang="pt-BR" altLang="pt-BR" dirty="0" smtClean="0"/>
              <a:t>Cada espécie tributária é uma ferramenta diferente</a:t>
            </a:r>
          </a:p>
          <a:p>
            <a:endParaRPr lang="pt-BR" altLang="pt-BR" dirty="0" smtClean="0"/>
          </a:p>
          <a:p>
            <a:r>
              <a:rPr lang="pt-BR" altLang="pt-BR" dirty="0" smtClean="0"/>
              <a:t>Um bom sistema tributário utiliza as ferramentas da </a:t>
            </a:r>
            <a:r>
              <a:rPr lang="pt-BR" altLang="pt-BR" dirty="0" smtClean="0">
                <a:solidFill>
                  <a:srgbClr val="FF0000"/>
                </a:solidFill>
              </a:rPr>
              <a:t>melhor forma possível</a:t>
            </a:r>
          </a:p>
          <a:p>
            <a:endParaRPr lang="en-US"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288" y="4052775"/>
            <a:ext cx="3671777" cy="2447851"/>
          </a:xfrm>
          <a:prstGeom prst="rect">
            <a:avLst/>
          </a:prstGeom>
        </p:spPr>
      </p:pic>
    </p:spTree>
    <p:extLst>
      <p:ext uri="{BB962C8B-B14F-4D97-AF65-F5344CB8AC3E}">
        <p14:creationId xmlns:p14="http://schemas.microsoft.com/office/powerpoint/2010/main" val="4159308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latin typeface="Arial" panose="020B0604020202020204" pitchFamily="34" charset="0"/>
                <a:cs typeface="Arial" panose="020B0604020202020204" pitchFamily="34" charset="0"/>
              </a:rPr>
              <a:t>Introdução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às</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Espécies</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Tributárias</a:t>
            </a:r>
            <a:endParaRPr lang="en-US" b="1" dirty="0">
              <a:latin typeface="Arial" panose="020B0604020202020204" pitchFamily="34" charset="0"/>
              <a:cs typeface="Arial" panose="020B0604020202020204" pitchFamily="34" charset="0"/>
            </a:endParaRPr>
          </a:p>
        </p:txBody>
      </p:sp>
      <p:graphicFrame>
        <p:nvGraphicFramePr>
          <p:cNvPr id="17" name="Espaço Reservado para Conteúdo 16"/>
          <p:cNvGraphicFramePr>
            <a:graphicFrameLocks noGrp="1"/>
          </p:cNvGraphicFramePr>
          <p:nvPr>
            <p:ph idx="1"/>
            <p:extLst>
              <p:ext uri="{D42A27DB-BD31-4B8C-83A1-F6EECF244321}">
                <p14:modId xmlns:p14="http://schemas.microsoft.com/office/powerpoint/2010/main" val="3882797803"/>
              </p:ext>
            </p:extLst>
          </p:nvPr>
        </p:nvGraphicFramePr>
        <p:xfrm>
          <a:off x="1790700" y="1882074"/>
          <a:ext cx="8610600" cy="4401495"/>
        </p:xfrm>
        <a:graphic>
          <a:graphicData uri="http://schemas.openxmlformats.org/drawingml/2006/table">
            <a:tbl>
              <a:tblPr firstRow="1" bandRow="1">
                <a:tableStyleId>{5C22544A-7EE6-4342-B048-85BDC9FD1C3A}</a:tableStyleId>
              </a:tblPr>
              <a:tblGrid>
                <a:gridCol w="4305300"/>
                <a:gridCol w="4305300"/>
              </a:tblGrid>
              <a:tr h="624267">
                <a:tc>
                  <a:txBody>
                    <a:bodyPr/>
                    <a:lstStyle/>
                    <a:p>
                      <a:pPr algn="ctr"/>
                      <a:r>
                        <a:rPr lang="en-US" b="1" dirty="0" err="1" smtClean="0"/>
                        <a:t>Espécie</a:t>
                      </a:r>
                      <a:r>
                        <a:rPr lang="en-US" b="1" dirty="0" smtClean="0"/>
                        <a:t> </a:t>
                      </a:r>
                      <a:r>
                        <a:rPr lang="en-US" b="1" dirty="0" err="1" smtClean="0"/>
                        <a:t>Tributária</a:t>
                      </a:r>
                      <a:endParaRPr lang="en-US" b="1" dirty="0"/>
                    </a:p>
                  </a:txBody>
                  <a:tcPr anchor="ctr"/>
                </a:tc>
                <a:tc>
                  <a:txBody>
                    <a:bodyPr/>
                    <a:lstStyle/>
                    <a:p>
                      <a:pPr algn="ctr"/>
                      <a:r>
                        <a:rPr lang="en-US" b="1" dirty="0" err="1" smtClean="0"/>
                        <a:t>Justificativa</a:t>
                      </a:r>
                      <a:endParaRPr lang="en-US" b="1" dirty="0"/>
                    </a:p>
                  </a:txBody>
                  <a:tcPr anchor="ctr"/>
                </a:tc>
              </a:tr>
              <a:tr h="624267">
                <a:tc>
                  <a:txBody>
                    <a:bodyPr/>
                    <a:lstStyle/>
                    <a:p>
                      <a:pPr algn="ctr"/>
                      <a:r>
                        <a:rPr lang="en-US" dirty="0" err="1" smtClean="0"/>
                        <a:t>Impostos</a:t>
                      </a:r>
                      <a:endParaRPr lang="en-US" dirty="0"/>
                    </a:p>
                  </a:txBody>
                  <a:tcPr anchor="ctr"/>
                </a:tc>
                <a:tc>
                  <a:txBody>
                    <a:bodyPr/>
                    <a:lstStyle/>
                    <a:p>
                      <a:pPr algn="ctr"/>
                      <a:r>
                        <a:rPr lang="en-US" dirty="0" smtClean="0"/>
                        <a:t>Capacidade </a:t>
                      </a:r>
                      <a:r>
                        <a:rPr lang="en-US" dirty="0" err="1" smtClean="0"/>
                        <a:t>contributiva</a:t>
                      </a:r>
                      <a:r>
                        <a:rPr lang="en-US" baseline="0" dirty="0" smtClean="0"/>
                        <a:t> / </a:t>
                      </a:r>
                      <a:r>
                        <a:rPr lang="en-US" baseline="0" dirty="0" err="1" smtClean="0"/>
                        <a:t>Solidariedade</a:t>
                      </a:r>
                      <a:endParaRPr lang="en-US" dirty="0"/>
                    </a:p>
                  </a:txBody>
                  <a:tcPr anchor="ctr"/>
                </a:tc>
              </a:tr>
              <a:tr h="624267">
                <a:tc>
                  <a:txBody>
                    <a:bodyPr/>
                    <a:lstStyle/>
                    <a:p>
                      <a:pPr algn="ctr"/>
                      <a:r>
                        <a:rPr lang="en-US" dirty="0" err="1" smtClean="0"/>
                        <a:t>Contribuições</a:t>
                      </a:r>
                      <a:r>
                        <a:rPr lang="en-US" dirty="0" smtClean="0"/>
                        <a:t> </a:t>
                      </a:r>
                      <a:r>
                        <a:rPr lang="en-US" dirty="0" err="1" smtClean="0"/>
                        <a:t>Sociais</a:t>
                      </a:r>
                      <a:r>
                        <a:rPr lang="en-US" dirty="0" smtClean="0"/>
                        <a:t> </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Capacidade </a:t>
                      </a:r>
                      <a:r>
                        <a:rPr lang="en-US" dirty="0" err="1" smtClean="0"/>
                        <a:t>contributiva</a:t>
                      </a:r>
                      <a:r>
                        <a:rPr lang="en-US" baseline="0" dirty="0" smtClean="0"/>
                        <a:t> / </a:t>
                      </a:r>
                      <a:r>
                        <a:rPr lang="en-US" baseline="0" dirty="0" err="1" smtClean="0"/>
                        <a:t>Solidariedade</a:t>
                      </a:r>
                      <a:endParaRPr lang="en-US" dirty="0" smtClean="0"/>
                    </a:p>
                    <a:p>
                      <a:pPr algn="ctr"/>
                      <a:endParaRPr lang="en-US" dirty="0"/>
                    </a:p>
                  </a:txBody>
                  <a:tcPr anchor="ctr"/>
                </a:tc>
              </a:tr>
              <a:tr h="624267">
                <a:tc>
                  <a:txBody>
                    <a:bodyPr/>
                    <a:lstStyle/>
                    <a:p>
                      <a:pPr algn="ctr"/>
                      <a:r>
                        <a:rPr lang="en-US" dirty="0" err="1" smtClean="0"/>
                        <a:t>Empréstimos</a:t>
                      </a:r>
                      <a:r>
                        <a:rPr lang="en-US" dirty="0" smtClean="0"/>
                        <a:t> </a:t>
                      </a:r>
                      <a:r>
                        <a:rPr lang="en-US" dirty="0" err="1" smtClean="0"/>
                        <a:t>Compulsórios</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Capacidade </a:t>
                      </a:r>
                      <a:r>
                        <a:rPr lang="en-US" dirty="0" err="1" smtClean="0"/>
                        <a:t>contributiva</a:t>
                      </a:r>
                      <a:r>
                        <a:rPr lang="en-US" baseline="0" dirty="0" smtClean="0"/>
                        <a:t> / </a:t>
                      </a:r>
                      <a:r>
                        <a:rPr lang="en-US" baseline="0" dirty="0" err="1" smtClean="0"/>
                        <a:t>Solidariedade</a:t>
                      </a:r>
                      <a:endParaRPr lang="en-US" dirty="0" smtClean="0"/>
                    </a:p>
                    <a:p>
                      <a:pPr algn="ctr"/>
                      <a:endParaRPr lang="en-US" dirty="0"/>
                    </a:p>
                  </a:txBody>
                  <a:tcPr anchor="ctr"/>
                </a:tc>
              </a:tr>
              <a:tr h="624267">
                <a:tc>
                  <a:txBody>
                    <a:bodyPr/>
                    <a:lstStyle/>
                    <a:p>
                      <a:pPr algn="ctr"/>
                      <a:r>
                        <a:rPr lang="en-US" dirty="0" err="1" smtClean="0"/>
                        <a:t>Taxas</a:t>
                      </a:r>
                      <a:endParaRPr lang="en-US" dirty="0"/>
                    </a:p>
                  </a:txBody>
                  <a:tcPr anchor="ctr"/>
                </a:tc>
                <a:tc>
                  <a:txBody>
                    <a:bodyPr/>
                    <a:lstStyle/>
                    <a:p>
                      <a:pPr algn="ctr"/>
                      <a:r>
                        <a:rPr lang="en-US" dirty="0" smtClean="0"/>
                        <a:t>Equivalência</a:t>
                      </a:r>
                      <a:endParaRPr lang="en-US" dirty="0"/>
                    </a:p>
                  </a:txBody>
                  <a:tcPr anchor="ctr"/>
                </a:tc>
              </a:tr>
              <a:tr h="624267">
                <a:tc>
                  <a:txBody>
                    <a:bodyPr/>
                    <a:lstStyle/>
                    <a:p>
                      <a:pPr algn="ctr"/>
                      <a:r>
                        <a:rPr lang="en-US" dirty="0" err="1" smtClean="0"/>
                        <a:t>Contribuições</a:t>
                      </a:r>
                      <a:r>
                        <a:rPr lang="en-US" dirty="0" smtClean="0"/>
                        <a:t> de </a:t>
                      </a:r>
                      <a:r>
                        <a:rPr lang="en-US" dirty="0" err="1" smtClean="0"/>
                        <a:t>Melhoria</a:t>
                      </a:r>
                      <a:endParaRPr lang="en-US" dirty="0"/>
                    </a:p>
                  </a:txBody>
                  <a:tcPr anchor="ctr"/>
                </a:tc>
                <a:tc>
                  <a:txBody>
                    <a:bodyPr/>
                    <a:lstStyle/>
                    <a:p>
                      <a:pPr algn="ctr"/>
                      <a:r>
                        <a:rPr lang="en-US" dirty="0" smtClean="0"/>
                        <a:t>Equivalência</a:t>
                      </a:r>
                      <a:endParaRPr lang="en-US" dirty="0"/>
                    </a:p>
                  </a:txBody>
                  <a:tcPr anchor="ctr"/>
                </a:tc>
              </a:tr>
              <a:tr h="624267">
                <a:tc>
                  <a:txBody>
                    <a:bodyPr/>
                    <a:lstStyle/>
                    <a:p>
                      <a:pPr algn="ctr"/>
                      <a:r>
                        <a:rPr lang="en-US" dirty="0" err="1" smtClean="0"/>
                        <a:t>Contribuições</a:t>
                      </a:r>
                      <a:r>
                        <a:rPr lang="en-US" dirty="0" smtClean="0"/>
                        <a:t> </a:t>
                      </a:r>
                      <a:r>
                        <a:rPr lang="en-US" dirty="0" err="1" smtClean="0"/>
                        <a:t>Especiais</a:t>
                      </a:r>
                      <a:endParaRPr lang="en-US" dirty="0"/>
                    </a:p>
                  </a:txBody>
                  <a:tcPr anchor="ctr"/>
                </a:tc>
                <a:tc>
                  <a:txBody>
                    <a:bodyPr/>
                    <a:lstStyle/>
                    <a:p>
                      <a:pPr algn="ctr"/>
                      <a:r>
                        <a:rPr lang="en-US" dirty="0" err="1" smtClean="0"/>
                        <a:t>Referibilidade</a:t>
                      </a:r>
                      <a:endParaRPr lang="en-US" dirty="0"/>
                    </a:p>
                  </a:txBody>
                  <a:tcPr anchor="ctr"/>
                </a:tc>
              </a:tr>
            </a:tbl>
          </a:graphicData>
        </a:graphic>
      </p:graphicFrame>
    </p:spTree>
    <p:extLst>
      <p:ext uri="{BB962C8B-B14F-4D97-AF65-F5344CB8AC3E}">
        <p14:creationId xmlns:p14="http://schemas.microsoft.com/office/powerpoint/2010/main" val="2819679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Impostos</a:t>
            </a:r>
            <a:endParaRPr lang="en-US" b="1" dirty="0"/>
          </a:p>
        </p:txBody>
      </p:sp>
      <p:sp>
        <p:nvSpPr>
          <p:cNvPr id="3" name="Espaço Reservado para Conteúdo 2"/>
          <p:cNvSpPr>
            <a:spLocks noGrp="1"/>
          </p:cNvSpPr>
          <p:nvPr>
            <p:ph idx="1"/>
          </p:nvPr>
        </p:nvSpPr>
        <p:spPr/>
        <p:txBody>
          <a:bodyPr>
            <a:normAutofit lnSpcReduction="10000"/>
          </a:bodyPr>
          <a:lstStyle/>
          <a:p>
            <a:pPr>
              <a:spcBef>
                <a:spcPct val="50000"/>
              </a:spcBef>
            </a:pPr>
            <a:r>
              <a:rPr lang="pt-BR" altLang="pt-BR" dirty="0" smtClean="0"/>
              <a:t>Independem de atividade estatal específica - Art.16 do CTN;</a:t>
            </a:r>
          </a:p>
          <a:p>
            <a:pPr>
              <a:spcBef>
                <a:spcPct val="50000"/>
              </a:spcBef>
            </a:pPr>
            <a:endParaRPr lang="pt-BR" altLang="pt-BR" dirty="0" smtClean="0"/>
          </a:p>
          <a:p>
            <a:pPr>
              <a:spcBef>
                <a:spcPct val="50000"/>
              </a:spcBef>
            </a:pPr>
            <a:r>
              <a:rPr lang="pt-BR" altLang="pt-BR" dirty="0" smtClean="0"/>
              <a:t>Princípio da não afetação - Art. 167, IV, CF/88;</a:t>
            </a:r>
          </a:p>
          <a:p>
            <a:pPr>
              <a:spcBef>
                <a:spcPct val="50000"/>
              </a:spcBef>
            </a:pPr>
            <a:endParaRPr lang="pt-BR" altLang="pt-BR" dirty="0" smtClean="0"/>
          </a:p>
          <a:p>
            <a:pPr>
              <a:spcBef>
                <a:spcPct val="50000"/>
              </a:spcBef>
            </a:pPr>
            <a:r>
              <a:rPr lang="pt-BR" altLang="pt-BR" dirty="0" smtClean="0"/>
              <a:t>Princípio da capacidade contributiva (aferição subjetiva e objetiva) - Art. 145, CF/88;</a:t>
            </a:r>
          </a:p>
          <a:p>
            <a:pPr>
              <a:spcBef>
                <a:spcPct val="50000"/>
              </a:spcBef>
            </a:pPr>
            <a:endParaRPr lang="pt-BR" altLang="pt-BR" i="1" dirty="0" smtClean="0"/>
          </a:p>
          <a:p>
            <a:pPr>
              <a:spcBef>
                <a:spcPct val="50000"/>
              </a:spcBef>
            </a:pPr>
            <a:r>
              <a:rPr lang="pt-BR" altLang="pt-BR" i="1" dirty="0" smtClean="0"/>
              <a:t>Exemplos: IRPF, IRPJ, ISS, ICMS.</a:t>
            </a:r>
            <a:endParaRPr lang="pt-BR" altLang="pt-BR" dirty="0" smtClean="0"/>
          </a:p>
          <a:p>
            <a:endParaRPr lang="en-US" dirty="0"/>
          </a:p>
        </p:txBody>
      </p:sp>
    </p:spTree>
    <p:extLst>
      <p:ext uri="{BB962C8B-B14F-4D97-AF65-F5344CB8AC3E}">
        <p14:creationId xmlns:p14="http://schemas.microsoft.com/office/powerpoint/2010/main" val="1082323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Contribuições</a:t>
            </a:r>
            <a:r>
              <a:rPr lang="en-US" b="1" dirty="0" smtClean="0"/>
              <a:t> </a:t>
            </a:r>
            <a:r>
              <a:rPr lang="en-US" b="1" dirty="0" err="1" smtClean="0"/>
              <a:t>Sociais</a:t>
            </a:r>
            <a:endParaRPr lang="en-US" b="1" dirty="0"/>
          </a:p>
        </p:txBody>
      </p:sp>
      <p:sp>
        <p:nvSpPr>
          <p:cNvPr id="3" name="Espaço Reservado para Conteúdo 2"/>
          <p:cNvSpPr>
            <a:spLocks noGrp="1"/>
          </p:cNvSpPr>
          <p:nvPr>
            <p:ph idx="1"/>
          </p:nvPr>
        </p:nvSpPr>
        <p:spPr/>
        <p:txBody>
          <a:bodyPr>
            <a:normAutofit/>
          </a:bodyPr>
          <a:lstStyle/>
          <a:p>
            <a:r>
              <a:rPr lang="pt-BR" altLang="pt-BR" dirty="0" smtClean="0"/>
              <a:t>Arts. 149 e 195, CF/88; </a:t>
            </a:r>
          </a:p>
          <a:p>
            <a:endParaRPr lang="pt-BR" altLang="pt-BR" dirty="0" smtClean="0"/>
          </a:p>
          <a:p>
            <a:r>
              <a:rPr lang="pt-BR" altLang="pt-BR" dirty="0" smtClean="0"/>
              <a:t>Destinação: instrumentos de atuação da União na área social; </a:t>
            </a:r>
          </a:p>
          <a:p>
            <a:pPr>
              <a:spcBef>
                <a:spcPct val="50000"/>
              </a:spcBef>
            </a:pPr>
            <a:endParaRPr lang="pt-BR" altLang="pt-BR" dirty="0" smtClean="0"/>
          </a:p>
          <a:p>
            <a:pPr>
              <a:spcBef>
                <a:spcPct val="50000"/>
              </a:spcBef>
            </a:pPr>
            <a:r>
              <a:rPr lang="pt-BR" altLang="pt-BR" dirty="0" smtClean="0"/>
              <a:t>Princípio da solidariedade;</a:t>
            </a:r>
          </a:p>
          <a:p>
            <a:pPr>
              <a:spcBef>
                <a:spcPct val="50000"/>
              </a:spcBef>
            </a:pPr>
            <a:endParaRPr lang="pt-BR" altLang="pt-BR" i="1" dirty="0" smtClean="0"/>
          </a:p>
          <a:p>
            <a:pPr>
              <a:spcBef>
                <a:spcPct val="50000"/>
              </a:spcBef>
            </a:pPr>
            <a:r>
              <a:rPr lang="pt-BR" altLang="pt-BR" i="1" dirty="0" smtClean="0"/>
              <a:t>Exemplos: PIS e COFINS.</a:t>
            </a:r>
            <a:endParaRPr lang="pt-BR" altLang="pt-BR" dirty="0" smtClean="0"/>
          </a:p>
          <a:p>
            <a:endParaRPr lang="en-US" dirty="0"/>
          </a:p>
        </p:txBody>
      </p:sp>
    </p:spTree>
    <p:extLst>
      <p:ext uri="{BB962C8B-B14F-4D97-AF65-F5344CB8AC3E}">
        <p14:creationId xmlns:p14="http://schemas.microsoft.com/office/powerpoint/2010/main" val="3642608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Empréstimos</a:t>
            </a:r>
            <a:r>
              <a:rPr lang="en-US" b="1" dirty="0" smtClean="0"/>
              <a:t> </a:t>
            </a:r>
            <a:r>
              <a:rPr lang="en-US" b="1" dirty="0" err="1" smtClean="0"/>
              <a:t>Compulsórios</a:t>
            </a:r>
            <a:endParaRPr lang="en-US" b="1" dirty="0"/>
          </a:p>
        </p:txBody>
      </p:sp>
      <p:sp>
        <p:nvSpPr>
          <p:cNvPr id="3" name="Espaço Reservado para Conteúdo 2"/>
          <p:cNvSpPr>
            <a:spLocks noGrp="1"/>
          </p:cNvSpPr>
          <p:nvPr>
            <p:ph idx="1"/>
          </p:nvPr>
        </p:nvSpPr>
        <p:spPr/>
        <p:txBody>
          <a:bodyPr>
            <a:normAutofit/>
          </a:bodyPr>
          <a:lstStyle/>
          <a:p>
            <a:r>
              <a:rPr lang="pt-BR" altLang="pt-BR" dirty="0" smtClean="0"/>
              <a:t>Art. 148, CF/88; </a:t>
            </a:r>
          </a:p>
          <a:p>
            <a:endParaRPr lang="pt-BR" altLang="pt-BR" dirty="0" smtClean="0"/>
          </a:p>
          <a:p>
            <a:r>
              <a:rPr lang="pt-BR" altLang="pt-BR" dirty="0" err="1" smtClean="0"/>
              <a:t>Restitutibilidade</a:t>
            </a:r>
            <a:r>
              <a:rPr lang="pt-BR" altLang="pt-BR" dirty="0" smtClean="0"/>
              <a:t>;</a:t>
            </a:r>
          </a:p>
          <a:p>
            <a:pPr>
              <a:spcBef>
                <a:spcPct val="50000"/>
              </a:spcBef>
            </a:pPr>
            <a:endParaRPr lang="pt-BR" altLang="pt-BR" dirty="0" smtClean="0"/>
          </a:p>
          <a:p>
            <a:pPr>
              <a:spcBef>
                <a:spcPct val="50000"/>
              </a:spcBef>
            </a:pPr>
            <a:r>
              <a:rPr lang="pt-BR" altLang="pt-BR" dirty="0" smtClean="0"/>
              <a:t>Finalidade;</a:t>
            </a:r>
          </a:p>
          <a:p>
            <a:pPr>
              <a:spcBef>
                <a:spcPct val="50000"/>
              </a:spcBef>
            </a:pPr>
            <a:endParaRPr lang="pt-BR" altLang="pt-BR" i="1" dirty="0" smtClean="0"/>
          </a:p>
          <a:p>
            <a:pPr>
              <a:spcBef>
                <a:spcPct val="50000"/>
              </a:spcBef>
            </a:pPr>
            <a:r>
              <a:rPr lang="pt-BR" altLang="pt-BR" i="1" dirty="0" smtClean="0"/>
              <a:t>Princípio da capacidade contributiva.</a:t>
            </a:r>
            <a:endParaRPr lang="pt-BR" altLang="pt-BR" dirty="0" smtClean="0"/>
          </a:p>
          <a:p>
            <a:endParaRPr lang="en-US" dirty="0"/>
          </a:p>
        </p:txBody>
      </p:sp>
    </p:spTree>
    <p:extLst>
      <p:ext uri="{BB962C8B-B14F-4D97-AF65-F5344CB8AC3E}">
        <p14:creationId xmlns:p14="http://schemas.microsoft.com/office/powerpoint/2010/main" val="2369592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Taxas</a:t>
            </a:r>
            <a:endParaRPr lang="en-US" b="1" dirty="0"/>
          </a:p>
        </p:txBody>
      </p:sp>
      <p:sp>
        <p:nvSpPr>
          <p:cNvPr id="3" name="Espaço Reservado para Conteúdo 2"/>
          <p:cNvSpPr>
            <a:spLocks noGrp="1"/>
          </p:cNvSpPr>
          <p:nvPr>
            <p:ph idx="1"/>
          </p:nvPr>
        </p:nvSpPr>
        <p:spPr/>
        <p:txBody>
          <a:bodyPr>
            <a:normAutofit/>
          </a:bodyPr>
          <a:lstStyle/>
          <a:p>
            <a:r>
              <a:rPr lang="pt-BR" altLang="pt-BR" dirty="0" smtClean="0"/>
              <a:t>Art. 145, inciso III, CF/88, Arts. 77 a 80, CTN; </a:t>
            </a:r>
          </a:p>
          <a:p>
            <a:endParaRPr lang="pt-BR" altLang="pt-BR" dirty="0" smtClean="0"/>
          </a:p>
          <a:p>
            <a:r>
              <a:rPr lang="pt-BR" altLang="pt-BR" dirty="0" smtClean="0"/>
              <a:t>Fundamento: despesa estatal;</a:t>
            </a:r>
          </a:p>
          <a:p>
            <a:pPr>
              <a:spcBef>
                <a:spcPct val="50000"/>
              </a:spcBef>
            </a:pPr>
            <a:endParaRPr lang="pt-BR" altLang="pt-BR" dirty="0" smtClean="0"/>
          </a:p>
          <a:p>
            <a:r>
              <a:rPr lang="pt-BR" altLang="pt-BR" dirty="0" smtClean="0"/>
              <a:t>Exemplo: taxa cobrada por autoridades sanitárias para fiscalizar um lote de mercadorias importadas;</a:t>
            </a:r>
          </a:p>
          <a:p>
            <a:pPr>
              <a:spcBef>
                <a:spcPct val="50000"/>
              </a:spcBef>
              <a:buNone/>
            </a:pPr>
            <a:endParaRPr lang="pt-BR" altLang="pt-BR" i="1" dirty="0" smtClean="0"/>
          </a:p>
          <a:p>
            <a:pPr>
              <a:spcBef>
                <a:spcPct val="50000"/>
              </a:spcBef>
            </a:pPr>
            <a:r>
              <a:rPr lang="pt-BR" altLang="pt-BR" i="1" dirty="0" smtClean="0"/>
              <a:t>Princípio da equivalência.</a:t>
            </a:r>
            <a:endParaRPr lang="pt-BR" altLang="pt-BR" dirty="0" smtClean="0"/>
          </a:p>
          <a:p>
            <a:endParaRPr lang="en-US" dirty="0"/>
          </a:p>
        </p:txBody>
      </p:sp>
    </p:spTree>
    <p:extLst>
      <p:ext uri="{BB962C8B-B14F-4D97-AF65-F5344CB8AC3E}">
        <p14:creationId xmlns:p14="http://schemas.microsoft.com/office/powerpoint/2010/main" val="1943870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Contribuições</a:t>
            </a:r>
            <a:r>
              <a:rPr lang="en-US" b="1" dirty="0" smtClean="0"/>
              <a:t> de </a:t>
            </a:r>
            <a:r>
              <a:rPr lang="en-US" b="1" dirty="0" err="1" smtClean="0"/>
              <a:t>Melhoria</a:t>
            </a:r>
            <a:endParaRPr lang="en-US" b="1" dirty="0"/>
          </a:p>
        </p:txBody>
      </p:sp>
      <p:sp>
        <p:nvSpPr>
          <p:cNvPr id="3" name="Espaço Reservado para Conteúdo 2"/>
          <p:cNvSpPr>
            <a:spLocks noGrp="1"/>
          </p:cNvSpPr>
          <p:nvPr>
            <p:ph idx="1"/>
          </p:nvPr>
        </p:nvSpPr>
        <p:spPr/>
        <p:txBody>
          <a:bodyPr>
            <a:normAutofit/>
          </a:bodyPr>
          <a:lstStyle/>
          <a:p>
            <a:r>
              <a:rPr lang="pt-BR" altLang="pt-BR" dirty="0" smtClean="0"/>
              <a:t>Art. 145, inciso III, CF/88;</a:t>
            </a:r>
          </a:p>
          <a:p>
            <a:endParaRPr lang="pt-BR" altLang="pt-BR" dirty="0" smtClean="0"/>
          </a:p>
          <a:p>
            <a:r>
              <a:rPr lang="pt-BR" altLang="pt-BR" dirty="0" smtClean="0"/>
              <a:t>Idéia de “maior benefício”;</a:t>
            </a:r>
          </a:p>
          <a:p>
            <a:endParaRPr lang="pt-BR" altLang="pt-BR" dirty="0" smtClean="0"/>
          </a:p>
          <a:p>
            <a:r>
              <a:rPr lang="pt-BR" altLang="pt-BR" dirty="0" smtClean="0"/>
              <a:t>Exemplo: construção de uma ponte;</a:t>
            </a:r>
          </a:p>
          <a:p>
            <a:endParaRPr lang="pt-BR" altLang="pt-BR" dirty="0" smtClean="0"/>
          </a:p>
          <a:p>
            <a:r>
              <a:rPr lang="pt-BR" altLang="pt-BR" dirty="0" smtClean="0"/>
              <a:t>Princípio da equivalência.</a:t>
            </a:r>
          </a:p>
          <a:p>
            <a:endParaRPr lang="en-US" dirty="0"/>
          </a:p>
        </p:txBody>
      </p:sp>
    </p:spTree>
    <p:extLst>
      <p:ext uri="{BB962C8B-B14F-4D97-AF65-F5344CB8AC3E}">
        <p14:creationId xmlns:p14="http://schemas.microsoft.com/office/powerpoint/2010/main" val="2729879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Contribuições</a:t>
            </a:r>
            <a:r>
              <a:rPr lang="en-US" b="1" dirty="0" smtClean="0"/>
              <a:t> </a:t>
            </a:r>
            <a:r>
              <a:rPr lang="en-US" b="1" dirty="0" err="1" smtClean="0"/>
              <a:t>Especiais</a:t>
            </a:r>
            <a:endParaRPr lang="en-US" b="1" dirty="0"/>
          </a:p>
        </p:txBody>
      </p:sp>
      <p:sp>
        <p:nvSpPr>
          <p:cNvPr id="3" name="Espaço Reservado para Conteúdo 2"/>
          <p:cNvSpPr>
            <a:spLocks noGrp="1"/>
          </p:cNvSpPr>
          <p:nvPr>
            <p:ph idx="1"/>
          </p:nvPr>
        </p:nvSpPr>
        <p:spPr/>
        <p:txBody>
          <a:bodyPr>
            <a:normAutofit/>
          </a:bodyPr>
          <a:lstStyle/>
          <a:p>
            <a:r>
              <a:rPr lang="pt-BR" altLang="pt-BR" dirty="0" smtClean="0"/>
              <a:t>Referibilidade;</a:t>
            </a:r>
          </a:p>
          <a:p>
            <a:endParaRPr lang="pt-BR" altLang="pt-BR" dirty="0" smtClean="0"/>
          </a:p>
          <a:p>
            <a:r>
              <a:rPr lang="pt-BR" altLang="pt-BR" dirty="0" smtClean="0"/>
              <a:t>Exemplos: CIDE, CREA, CRM;</a:t>
            </a:r>
          </a:p>
          <a:p>
            <a:endParaRPr lang="pt-BR" altLang="pt-BR" dirty="0" smtClean="0"/>
          </a:p>
          <a:p>
            <a:r>
              <a:rPr lang="pt-BR" altLang="pt-BR" dirty="0" smtClean="0"/>
              <a:t>Decisão do STF sobre OAB.</a:t>
            </a:r>
          </a:p>
          <a:p>
            <a:endParaRPr lang="en-US" dirty="0"/>
          </a:p>
        </p:txBody>
      </p:sp>
    </p:spTree>
    <p:extLst>
      <p:ext uri="{BB962C8B-B14F-4D97-AF65-F5344CB8AC3E}">
        <p14:creationId xmlns:p14="http://schemas.microsoft.com/office/powerpoint/2010/main" val="3305201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Questões</a:t>
            </a:r>
            <a:r>
              <a:rPr lang="en-US" b="1" dirty="0" smtClean="0"/>
              <a:t> </a:t>
            </a:r>
            <a:r>
              <a:rPr lang="en-US" b="1" dirty="0" err="1" smtClean="0"/>
              <a:t>Comuns</a:t>
            </a:r>
            <a:r>
              <a:rPr lang="en-US" b="1" dirty="0" smtClean="0"/>
              <a:t> </a:t>
            </a:r>
            <a:r>
              <a:rPr lang="en-US" b="1" dirty="0" err="1" smtClean="0"/>
              <a:t>aos</a:t>
            </a:r>
            <a:r>
              <a:rPr lang="en-US" b="1" dirty="0" smtClean="0"/>
              <a:t> </a:t>
            </a:r>
            <a:r>
              <a:rPr lang="en-US" b="1" dirty="0" err="1" smtClean="0"/>
              <a:t>Juristas</a:t>
            </a:r>
            <a:endParaRPr lang="en-US" b="1" dirty="0"/>
          </a:p>
        </p:txBody>
      </p:sp>
      <p:sp>
        <p:nvSpPr>
          <p:cNvPr id="3" name="Espaço Reservado para Conteúdo 2"/>
          <p:cNvSpPr>
            <a:spLocks noGrp="1"/>
          </p:cNvSpPr>
          <p:nvPr>
            <p:ph idx="1"/>
          </p:nvPr>
        </p:nvSpPr>
        <p:spPr/>
        <p:txBody>
          <a:bodyPr>
            <a:normAutofit fontScale="92500" lnSpcReduction="20000"/>
          </a:bodyPr>
          <a:lstStyle/>
          <a:p>
            <a:r>
              <a:rPr lang="pt-BR" altLang="pt-BR" dirty="0" smtClean="0"/>
              <a:t>O QUE tributo</a:t>
            </a:r>
          </a:p>
          <a:p>
            <a:pPr lvl="1"/>
            <a:r>
              <a:rPr lang="pt-BR" altLang="pt-BR" dirty="0" smtClean="0"/>
              <a:t>Signo de riqueza</a:t>
            </a:r>
          </a:p>
          <a:p>
            <a:endParaRPr lang="pt-BR" altLang="pt-BR" dirty="0" smtClean="0"/>
          </a:p>
          <a:p>
            <a:r>
              <a:rPr lang="pt-BR" altLang="pt-BR" dirty="0" smtClean="0"/>
              <a:t>POR QUE tributo</a:t>
            </a:r>
          </a:p>
          <a:p>
            <a:pPr lvl="1"/>
            <a:r>
              <a:rPr lang="pt-BR" altLang="pt-BR" dirty="0" smtClean="0"/>
              <a:t>Arrecadação</a:t>
            </a:r>
          </a:p>
          <a:p>
            <a:pPr lvl="1"/>
            <a:r>
              <a:rPr lang="pt-BR" altLang="pt-BR" dirty="0" smtClean="0"/>
              <a:t>Indução</a:t>
            </a:r>
          </a:p>
          <a:p>
            <a:endParaRPr lang="pt-BR" altLang="pt-BR" dirty="0" smtClean="0"/>
          </a:p>
          <a:p>
            <a:r>
              <a:rPr lang="pt-BR" altLang="pt-BR" dirty="0" smtClean="0"/>
              <a:t>QUANDO tributo</a:t>
            </a:r>
          </a:p>
          <a:p>
            <a:pPr lvl="1"/>
            <a:r>
              <a:rPr lang="pt-BR" altLang="pt-BR" dirty="0" smtClean="0"/>
              <a:t>Momento do cálculo e pagamento do tributo</a:t>
            </a:r>
          </a:p>
          <a:p>
            <a:endParaRPr lang="pt-BR" altLang="pt-BR" dirty="0" smtClean="0"/>
          </a:p>
          <a:p>
            <a:r>
              <a:rPr lang="pt-BR" altLang="pt-BR" dirty="0" smtClean="0"/>
              <a:t>COMO tributo</a:t>
            </a:r>
          </a:p>
          <a:p>
            <a:pPr lvl="1"/>
            <a:r>
              <a:rPr lang="pt-BR" altLang="pt-BR" dirty="0" smtClean="0"/>
              <a:t>Valor fixo ou variável</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609" y="2150699"/>
            <a:ext cx="4166191" cy="2208649"/>
          </a:xfrm>
          <a:prstGeom prst="rect">
            <a:avLst/>
          </a:prstGeom>
        </p:spPr>
      </p:pic>
    </p:spTree>
    <p:extLst>
      <p:ext uri="{BB962C8B-B14F-4D97-AF65-F5344CB8AC3E}">
        <p14:creationId xmlns:p14="http://schemas.microsoft.com/office/powerpoint/2010/main" val="4136533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Foco</a:t>
            </a:r>
            <a:r>
              <a:rPr lang="en-US" b="1" dirty="0" smtClean="0"/>
              <a:t> de </a:t>
            </a:r>
            <a:r>
              <a:rPr lang="en-US" b="1" dirty="0" err="1" smtClean="0"/>
              <a:t>Análise</a:t>
            </a:r>
            <a:r>
              <a:rPr lang="en-US" b="1" dirty="0" smtClean="0"/>
              <a:t> dos </a:t>
            </a:r>
            <a:r>
              <a:rPr lang="en-US" b="1" dirty="0" err="1" smtClean="0"/>
              <a:t>Economistas</a:t>
            </a:r>
            <a:endParaRPr lang="en-US" b="1" dirty="0"/>
          </a:p>
        </p:txBody>
      </p:sp>
      <p:sp>
        <p:nvSpPr>
          <p:cNvPr id="3" name="Espaço Reservado para Conteúdo 2"/>
          <p:cNvSpPr>
            <a:spLocks noGrp="1"/>
          </p:cNvSpPr>
          <p:nvPr>
            <p:ph idx="1"/>
          </p:nvPr>
        </p:nvSpPr>
        <p:spPr>
          <a:xfrm>
            <a:off x="838200" y="2126511"/>
            <a:ext cx="10515600" cy="4050451"/>
          </a:xfrm>
        </p:spPr>
        <p:txBody>
          <a:bodyPr>
            <a:normAutofit/>
          </a:bodyPr>
          <a:lstStyle/>
          <a:p>
            <a:pPr algn="ctr"/>
            <a:r>
              <a:rPr lang="pt-BR" altLang="pt-BR" dirty="0" smtClean="0"/>
              <a:t>Atende os objetivos?</a:t>
            </a:r>
          </a:p>
        </p:txBody>
      </p:sp>
      <p:pic>
        <p:nvPicPr>
          <p:cNvPr id="2253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90371"/>
            <a:ext cx="21717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905" y="3827722"/>
            <a:ext cx="3276895" cy="2416710"/>
          </a:xfrm>
          <a:prstGeom prst="rect">
            <a:avLst/>
          </a:prstGeom>
        </p:spPr>
      </p:pic>
    </p:spTree>
    <p:extLst>
      <p:ext uri="{BB962C8B-B14F-4D97-AF65-F5344CB8AC3E}">
        <p14:creationId xmlns:p14="http://schemas.microsoft.com/office/powerpoint/2010/main" val="4160406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Taxman</a:t>
            </a:r>
            <a:br>
              <a:rPr lang="en-US" b="1"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“George Harrison, Revolver, 1966”</a:t>
            </a:r>
            <a:endParaRPr lang="en-US"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199" y="2255803"/>
            <a:ext cx="10208343" cy="4366223"/>
          </a:xfrm>
        </p:spPr>
        <p:txBody>
          <a:bodyPr>
            <a:normAutofit/>
          </a:bodyPr>
          <a:lstStyle/>
          <a:p>
            <a:pPr>
              <a:defRPr/>
            </a:pPr>
            <a:endParaRPr lang="pt-BR" sz="1600" dirty="0" smtClean="0"/>
          </a:p>
          <a:p>
            <a:pPr algn="just">
              <a:defRPr/>
            </a:pPr>
            <a:r>
              <a:rPr lang="pt-BR" sz="1600" u="sng" dirty="0" smtClean="0"/>
              <a:t>Motivação</a:t>
            </a:r>
            <a:r>
              <a:rPr lang="pt-BR" sz="1600" u="sng" dirty="0"/>
              <a:t>:</a:t>
            </a:r>
            <a:r>
              <a:rPr lang="pt-BR" sz="1600" dirty="0"/>
              <a:t> após as diversas </a:t>
            </a:r>
            <a:r>
              <a:rPr lang="pt-BR" sz="1600" dirty="0" smtClean="0"/>
              <a:t>turnês, </a:t>
            </a:r>
            <a:r>
              <a:rPr lang="pt-BR" sz="1600" dirty="0"/>
              <a:t>Beatles “descobriram” que não tinham tanto dinheiro quanto pensavam</a:t>
            </a:r>
          </a:p>
          <a:p>
            <a:pPr>
              <a:defRPr/>
            </a:pPr>
            <a:endParaRPr lang="pt-BR" sz="1600" u="sng" dirty="0" smtClean="0"/>
          </a:p>
          <a:p>
            <a:pPr>
              <a:defRPr/>
            </a:pPr>
            <a:r>
              <a:rPr lang="pt-BR" sz="1600" u="sng" dirty="0" smtClean="0"/>
              <a:t>Imposto </a:t>
            </a:r>
            <a:r>
              <a:rPr lang="pt-BR" sz="1600" u="sng" dirty="0"/>
              <a:t>Complementar: </a:t>
            </a:r>
            <a:r>
              <a:rPr lang="pt-BR" sz="1600" dirty="0"/>
              <a:t>aproximadamente 95% de carga total</a:t>
            </a:r>
          </a:p>
          <a:p>
            <a:pPr marL="457200" lvl="1" indent="0">
              <a:buNone/>
              <a:defRPr/>
            </a:pPr>
            <a:endParaRPr lang="pt-BR" sz="1600" dirty="0"/>
          </a:p>
          <a:p>
            <a:pPr>
              <a:defRPr/>
            </a:pPr>
            <a:r>
              <a:rPr lang="pt-BR" sz="1600" u="sng" dirty="0"/>
              <a:t>Menções na música:</a:t>
            </a:r>
            <a:r>
              <a:rPr lang="pt-BR" sz="1600" dirty="0"/>
              <a:t> 1º Ministro Wilson e Edward </a:t>
            </a:r>
            <a:r>
              <a:rPr lang="pt-BR" sz="1600" dirty="0" err="1"/>
              <a:t>Heath</a:t>
            </a:r>
            <a:r>
              <a:rPr lang="pt-BR" sz="1600" dirty="0"/>
              <a:t> (líder da oposição)</a:t>
            </a:r>
          </a:p>
          <a:p>
            <a:pPr marL="0" indent="0">
              <a:buNone/>
              <a:defRPr/>
            </a:pPr>
            <a:endParaRPr lang="pt-BR" sz="1600" dirty="0" smtClean="0"/>
          </a:p>
          <a:p>
            <a:pPr marL="0" indent="0">
              <a:buNone/>
              <a:defRPr/>
            </a:pPr>
            <a:endParaRPr lang="pt-BR" sz="1600" dirty="0" smtClean="0"/>
          </a:p>
          <a:p>
            <a:pPr marL="0" indent="0" algn="ctr">
              <a:buNone/>
              <a:defRPr/>
            </a:pPr>
            <a:r>
              <a:rPr lang="en-US" sz="1600" i="1" dirty="0" smtClean="0"/>
              <a:t>“</a:t>
            </a:r>
            <a:r>
              <a:rPr lang="en-US" sz="1600" i="1" dirty="0"/>
              <a:t>You are so happy that you’ve finally started earning money – and then you find out about tax.  In those days we paid nineteen shillings and sixpence out of every pound (there were twenty shillings in the pound), and with supertax and surtax and tax-tax it was ridiculous – a heavy penalty to pay for making money…It was, and still is, typical.  Why should this be so?  Are we being punished for something we have forgotten to do?...That was the big turn-off for Britain.  Anybody who ever made any money moved to America or somewhere else.” </a:t>
            </a:r>
            <a:r>
              <a:rPr lang="en-US" sz="1600" dirty="0"/>
              <a:t>(George Harrison)</a:t>
            </a:r>
            <a:endParaRPr lang="pt-BR" sz="16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0194" y="365125"/>
            <a:ext cx="2075303" cy="2185822"/>
          </a:xfrm>
          <a:prstGeom prst="rect">
            <a:avLst/>
          </a:prstGeom>
        </p:spPr>
      </p:pic>
    </p:spTree>
    <p:extLst>
      <p:ext uri="{BB962C8B-B14F-4D97-AF65-F5344CB8AC3E}">
        <p14:creationId xmlns:p14="http://schemas.microsoft.com/office/powerpoint/2010/main" val="11098186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Introdução</a:t>
            </a:r>
            <a:r>
              <a:rPr lang="en-US" b="1" dirty="0" smtClean="0"/>
              <a:t>: </a:t>
            </a:r>
            <a:r>
              <a:rPr lang="en-US" b="1" dirty="0" err="1" smtClean="0"/>
              <a:t>Teoria</a:t>
            </a:r>
            <a:r>
              <a:rPr lang="en-US" b="1" dirty="0" smtClean="0"/>
              <a:t> da </a:t>
            </a:r>
            <a:r>
              <a:rPr lang="en-US" b="1" dirty="0" err="1" smtClean="0"/>
              <a:t>Tributação</a:t>
            </a:r>
            <a:r>
              <a:rPr lang="en-US" b="1" dirty="0" smtClean="0"/>
              <a:t> </a:t>
            </a:r>
            <a:r>
              <a:rPr lang="en-US" b="1" dirty="0" err="1" smtClean="0"/>
              <a:t>Ótima</a:t>
            </a:r>
            <a:endParaRPr lang="en-US" b="1" dirty="0"/>
          </a:p>
        </p:txBody>
      </p:sp>
      <p:sp>
        <p:nvSpPr>
          <p:cNvPr id="3" name="Espaço Reservado para Conteúdo 2"/>
          <p:cNvSpPr>
            <a:spLocks noGrp="1"/>
          </p:cNvSpPr>
          <p:nvPr>
            <p:ph idx="1"/>
          </p:nvPr>
        </p:nvSpPr>
        <p:spPr>
          <a:xfrm>
            <a:off x="425302" y="1690689"/>
            <a:ext cx="11461898" cy="4486274"/>
          </a:xfrm>
        </p:spPr>
        <p:txBody>
          <a:bodyPr>
            <a:normAutofit/>
          </a:bodyPr>
          <a:lstStyle/>
          <a:p>
            <a:pPr marL="0" indent="0" algn="ctr">
              <a:buNone/>
            </a:pPr>
            <a:r>
              <a:rPr lang="pt-BR" altLang="pt-BR" sz="2000" dirty="0" smtClean="0"/>
              <a:t>Tributos não </a:t>
            </a:r>
            <a:r>
              <a:rPr lang="pt-BR" altLang="pt-BR" sz="2000" dirty="0" err="1" smtClean="0"/>
              <a:t>distorcivos</a:t>
            </a:r>
            <a:r>
              <a:rPr lang="pt-BR" altLang="pt-BR" sz="2000" dirty="0" smtClean="0"/>
              <a:t> independem do comportamento dos indivíduos</a:t>
            </a:r>
          </a:p>
        </p:txBody>
      </p:sp>
      <p:grpSp>
        <p:nvGrpSpPr>
          <p:cNvPr id="6" name="Group 14"/>
          <p:cNvGrpSpPr>
            <a:grpSpLocks/>
          </p:cNvGrpSpPr>
          <p:nvPr/>
        </p:nvGrpSpPr>
        <p:grpSpPr bwMode="auto">
          <a:xfrm>
            <a:off x="2336726" y="2460626"/>
            <a:ext cx="7639050" cy="2946400"/>
            <a:chOff x="489" y="1881"/>
            <a:chExt cx="4812" cy="1856"/>
          </a:xfrm>
        </p:grpSpPr>
        <p:sp>
          <p:nvSpPr>
            <p:cNvPr id="7" name="Text Box 7"/>
            <p:cNvSpPr txBox="1">
              <a:spLocks noChangeArrowheads="1"/>
            </p:cNvSpPr>
            <p:nvPr/>
          </p:nvSpPr>
          <p:spPr bwMode="auto">
            <a:xfrm>
              <a:off x="2300" y="2389"/>
              <a:ext cx="1100"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8000" dirty="0">
                  <a:solidFill>
                    <a:schemeClr val="tx1"/>
                  </a:solidFill>
                  <a:latin typeface="Times New Roman" panose="02020603050405020304" pitchFamily="18" charset="0"/>
                </a:rPr>
                <a:t>X</a:t>
              </a:r>
              <a:endParaRPr lang="pt-BR" altLang="pt-BR" b="0" dirty="0">
                <a:solidFill>
                  <a:schemeClr val="tx1"/>
                </a:solidFill>
                <a:latin typeface="Times New Roman" panose="02020603050405020304" pitchFamily="18" charset="0"/>
              </a:endParaRPr>
            </a:p>
          </p:txBody>
        </p:sp>
        <p:grpSp>
          <p:nvGrpSpPr>
            <p:cNvPr id="8" name="Group 12"/>
            <p:cNvGrpSpPr>
              <a:grpSpLocks/>
            </p:cNvGrpSpPr>
            <p:nvPr/>
          </p:nvGrpSpPr>
          <p:grpSpPr bwMode="auto">
            <a:xfrm>
              <a:off x="489" y="1889"/>
              <a:ext cx="1421" cy="1807"/>
              <a:chOff x="489" y="1889"/>
              <a:chExt cx="1421" cy="1807"/>
            </a:xfrm>
          </p:grpSpPr>
          <p:graphicFrame>
            <p:nvGraphicFramePr>
              <p:cNvPr id="12" name="Object 6"/>
              <p:cNvGraphicFramePr>
                <a:graphicFrameLocks noChangeAspect="1"/>
              </p:cNvGraphicFramePr>
              <p:nvPr/>
            </p:nvGraphicFramePr>
            <p:xfrm>
              <a:off x="489" y="1889"/>
              <a:ext cx="1421" cy="1565"/>
            </p:xfrm>
            <a:graphic>
              <a:graphicData uri="http://schemas.openxmlformats.org/presentationml/2006/ole">
                <mc:AlternateContent xmlns:mc="http://schemas.openxmlformats.org/markup-compatibility/2006">
                  <mc:Choice xmlns:v="urn:schemas-microsoft-com:vml" Requires="v">
                    <p:oleObj spid="_x0000_s23571" name="Clip" r:id="rId3" imgW="2255822" imgH="2485176" progId="MS_ClipArt_Gallery.5">
                      <p:embed/>
                    </p:oleObj>
                  </mc:Choice>
                  <mc:Fallback>
                    <p:oleObj name="Clip" r:id="rId3" imgW="2255822" imgH="2485176"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 y="1889"/>
                            <a:ext cx="1421" cy="15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3" name="Text Box 9"/>
              <p:cNvSpPr txBox="1">
                <a:spLocks noChangeArrowheads="1"/>
              </p:cNvSpPr>
              <p:nvPr/>
            </p:nvSpPr>
            <p:spPr bwMode="auto">
              <a:xfrm>
                <a:off x="621" y="3446"/>
                <a:ext cx="116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dirty="0">
                    <a:solidFill>
                      <a:schemeClr val="tx1"/>
                    </a:solidFill>
                    <a:latin typeface="Arial" panose="020B0604020202020204" pitchFamily="34" charset="0"/>
                  </a:rPr>
                  <a:t>EQÜIDADE</a:t>
                </a:r>
                <a:endParaRPr lang="pt-BR" altLang="pt-BR" sz="1800" b="0" dirty="0">
                  <a:solidFill>
                    <a:schemeClr val="tx1"/>
                  </a:solidFill>
                  <a:latin typeface="Arial" panose="020B0604020202020204" pitchFamily="34" charset="0"/>
                </a:endParaRPr>
              </a:p>
            </p:txBody>
          </p:sp>
        </p:grpSp>
        <p:grpSp>
          <p:nvGrpSpPr>
            <p:cNvPr id="9" name="Group 13"/>
            <p:cNvGrpSpPr>
              <a:grpSpLocks/>
            </p:cNvGrpSpPr>
            <p:nvPr/>
          </p:nvGrpSpPr>
          <p:grpSpPr bwMode="auto">
            <a:xfrm>
              <a:off x="3739" y="1881"/>
              <a:ext cx="1562" cy="1856"/>
              <a:chOff x="3739" y="1881"/>
              <a:chExt cx="1562" cy="1856"/>
            </a:xfrm>
          </p:grpSpPr>
          <p:graphicFrame>
            <p:nvGraphicFramePr>
              <p:cNvPr id="10" name="Object 8"/>
              <p:cNvGraphicFramePr>
                <a:graphicFrameLocks noChangeAspect="1"/>
              </p:cNvGraphicFramePr>
              <p:nvPr/>
            </p:nvGraphicFramePr>
            <p:xfrm>
              <a:off x="3739" y="1881"/>
              <a:ext cx="1562" cy="1565"/>
            </p:xfrm>
            <a:graphic>
              <a:graphicData uri="http://schemas.openxmlformats.org/presentationml/2006/ole">
                <mc:AlternateContent xmlns:mc="http://schemas.openxmlformats.org/markup-compatibility/2006">
                  <mc:Choice xmlns:v="urn:schemas-microsoft-com:vml" Requires="v">
                    <p:oleObj spid="_x0000_s23572" name="Clip" r:id="rId5" imgW="3464459" imgH="3468986" progId="MS_ClipArt_Gallery.5">
                      <p:embed/>
                    </p:oleObj>
                  </mc:Choice>
                  <mc:Fallback>
                    <p:oleObj name="Clip" r:id="rId5" imgW="3464459" imgH="3468986"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9" y="1881"/>
                            <a:ext cx="1562" cy="15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1" name="Text Box 10"/>
              <p:cNvSpPr txBox="1">
                <a:spLocks noChangeArrowheads="1"/>
              </p:cNvSpPr>
              <p:nvPr/>
            </p:nvSpPr>
            <p:spPr bwMode="auto">
              <a:xfrm>
                <a:off x="3759" y="3487"/>
                <a:ext cx="116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3366"/>
                    </a:solidFill>
                    <a:latin typeface="Tahoma" panose="020B0604030504040204" pitchFamily="34" charset="0"/>
                  </a:defRPr>
                </a:lvl1pPr>
                <a:lvl2pPr marL="742950" indent="-285750">
                  <a:spcBef>
                    <a:spcPct val="20000"/>
                  </a:spcBef>
                  <a:buChar char="–"/>
                  <a:defRPr sz="2000">
                    <a:solidFill>
                      <a:srgbClr val="003366"/>
                    </a:solidFill>
                    <a:latin typeface="Tahoma" panose="020B0604030504040204" pitchFamily="34" charset="0"/>
                  </a:defRPr>
                </a:lvl2pPr>
                <a:lvl3pPr marL="1143000" indent="-228600">
                  <a:spcBef>
                    <a:spcPct val="20000"/>
                  </a:spcBef>
                  <a:buChar char="•"/>
                  <a:defRPr>
                    <a:solidFill>
                      <a:srgbClr val="003366"/>
                    </a:solidFill>
                    <a:latin typeface="Tahoma" panose="020B0604030504040204" pitchFamily="34" charset="0"/>
                  </a:defRPr>
                </a:lvl3pPr>
                <a:lvl4pPr marL="1600200" indent="-228600">
                  <a:spcBef>
                    <a:spcPct val="20000"/>
                  </a:spcBef>
                  <a:buChar char="–"/>
                  <a:defRPr sz="1600">
                    <a:solidFill>
                      <a:srgbClr val="003366"/>
                    </a:solidFill>
                    <a:latin typeface="Tahoma" panose="020B0604030504040204" pitchFamily="34" charset="0"/>
                  </a:defRPr>
                </a:lvl4pPr>
                <a:lvl5pPr marL="2057400" indent="-228600">
                  <a:spcBef>
                    <a:spcPct val="20000"/>
                  </a:spcBef>
                  <a:buChar char="»"/>
                  <a:defRPr sz="1600">
                    <a:solidFill>
                      <a:srgbClr val="003366"/>
                    </a:solidFill>
                    <a:latin typeface="Tahoma" panose="020B0604030504040204" pitchFamily="34" charset="0"/>
                  </a:defRPr>
                </a:lvl5pPr>
                <a:lvl6pPr marL="2514600" indent="-228600" eaLnBrk="0" fontAlgn="base" hangingPunct="0">
                  <a:spcBef>
                    <a:spcPct val="20000"/>
                  </a:spcBef>
                  <a:spcAft>
                    <a:spcPct val="0"/>
                  </a:spcAft>
                  <a:buChar char="»"/>
                  <a:defRPr sz="1600">
                    <a:solidFill>
                      <a:srgbClr val="003366"/>
                    </a:solidFill>
                    <a:latin typeface="Tahoma" panose="020B0604030504040204" pitchFamily="34" charset="0"/>
                  </a:defRPr>
                </a:lvl6pPr>
                <a:lvl7pPr marL="2971800" indent="-228600" eaLnBrk="0" fontAlgn="base" hangingPunct="0">
                  <a:spcBef>
                    <a:spcPct val="20000"/>
                  </a:spcBef>
                  <a:spcAft>
                    <a:spcPct val="0"/>
                  </a:spcAft>
                  <a:buChar char="»"/>
                  <a:defRPr sz="1600">
                    <a:solidFill>
                      <a:srgbClr val="003366"/>
                    </a:solidFill>
                    <a:latin typeface="Tahoma" panose="020B0604030504040204" pitchFamily="34" charset="0"/>
                  </a:defRPr>
                </a:lvl7pPr>
                <a:lvl8pPr marL="3429000" indent="-228600" eaLnBrk="0" fontAlgn="base" hangingPunct="0">
                  <a:spcBef>
                    <a:spcPct val="20000"/>
                  </a:spcBef>
                  <a:spcAft>
                    <a:spcPct val="0"/>
                  </a:spcAft>
                  <a:buChar char="»"/>
                  <a:defRPr sz="1600">
                    <a:solidFill>
                      <a:srgbClr val="003366"/>
                    </a:solidFill>
                    <a:latin typeface="Tahoma" panose="020B0604030504040204" pitchFamily="34" charset="0"/>
                  </a:defRPr>
                </a:lvl8pPr>
                <a:lvl9pPr marL="3886200" indent="-228600" eaLnBrk="0" fontAlgn="base" hangingPunct="0">
                  <a:spcBef>
                    <a:spcPct val="20000"/>
                  </a:spcBef>
                  <a:spcAft>
                    <a:spcPct val="0"/>
                  </a:spcAft>
                  <a:buChar char="»"/>
                  <a:defRPr sz="1600">
                    <a:solidFill>
                      <a:srgbClr val="003366"/>
                    </a:solidFill>
                    <a:latin typeface="Tahoma" panose="020B0604030504040204" pitchFamily="34" charset="0"/>
                  </a:defRPr>
                </a:lvl9pPr>
              </a:lstStyle>
              <a:p>
                <a:pPr algn="ctr" eaLnBrk="1" hangingPunct="1">
                  <a:spcBef>
                    <a:spcPct val="50000"/>
                  </a:spcBef>
                  <a:buFontTx/>
                  <a:buNone/>
                </a:pPr>
                <a:r>
                  <a:rPr lang="pt-BR" altLang="pt-BR" sz="2000">
                    <a:solidFill>
                      <a:schemeClr val="tx1"/>
                    </a:solidFill>
                    <a:latin typeface="Arial" panose="020B0604020202020204" pitchFamily="34" charset="0"/>
                  </a:rPr>
                  <a:t>EFICIÊNCIA</a:t>
                </a:r>
                <a:endParaRPr lang="pt-BR" altLang="pt-BR" sz="1800" b="0">
                  <a:solidFill>
                    <a:schemeClr val="tx1"/>
                  </a:solidFill>
                  <a:latin typeface="Arial" panose="020B0604020202020204" pitchFamily="34" charset="0"/>
                </a:endParaRPr>
              </a:p>
            </p:txBody>
          </p:sp>
        </p:grpSp>
      </p:grpSp>
      <p:sp>
        <p:nvSpPr>
          <p:cNvPr id="4" name="Seta em curva para a esquerda 3"/>
          <p:cNvSpPr/>
          <p:nvPr/>
        </p:nvSpPr>
        <p:spPr>
          <a:xfrm>
            <a:off x="10086902" y="3361061"/>
            <a:ext cx="1486426" cy="3160390"/>
          </a:xfrm>
          <a:prstGeom prst="curved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aixaDeTexto 13"/>
          <p:cNvSpPr txBox="1"/>
          <p:nvPr/>
        </p:nvSpPr>
        <p:spPr>
          <a:xfrm>
            <a:off x="2179025" y="5976908"/>
            <a:ext cx="7796751" cy="400110"/>
          </a:xfrm>
          <a:prstGeom prst="rect">
            <a:avLst/>
          </a:prstGeom>
          <a:noFill/>
        </p:spPr>
        <p:txBody>
          <a:bodyPr wrap="none" rtlCol="0">
            <a:spAutoFit/>
          </a:bodyPr>
          <a:lstStyle/>
          <a:p>
            <a:pPr algn="ctr"/>
            <a:r>
              <a:rPr lang="en-US" sz="2000" dirty="0" err="1" smtClean="0"/>
              <a:t>Tributação</a:t>
            </a:r>
            <a:r>
              <a:rPr lang="en-US" sz="2000" dirty="0" smtClean="0"/>
              <a:t> </a:t>
            </a:r>
            <a:r>
              <a:rPr lang="en-US" sz="2000" dirty="0" err="1" smtClean="0"/>
              <a:t>Ótima</a:t>
            </a:r>
            <a:r>
              <a:rPr lang="en-US" sz="2000" dirty="0" smtClean="0"/>
              <a:t>: </a:t>
            </a:r>
            <a:r>
              <a:rPr lang="en-US" sz="2000" dirty="0" err="1" smtClean="0"/>
              <a:t>melhor</a:t>
            </a:r>
            <a:r>
              <a:rPr lang="en-US" sz="2000" dirty="0" smtClean="0"/>
              <a:t> </a:t>
            </a:r>
            <a:r>
              <a:rPr lang="en-US" sz="2000" dirty="0" err="1" smtClean="0"/>
              <a:t>equilíbrio</a:t>
            </a:r>
            <a:r>
              <a:rPr lang="en-US" sz="2000" dirty="0" smtClean="0"/>
              <a:t> entre </a:t>
            </a:r>
            <a:r>
              <a:rPr lang="en-US" sz="2000" dirty="0" err="1" smtClean="0"/>
              <a:t>esses</a:t>
            </a:r>
            <a:r>
              <a:rPr lang="en-US" sz="2000" dirty="0" smtClean="0"/>
              <a:t> </a:t>
            </a:r>
            <a:r>
              <a:rPr lang="en-US" sz="2000" dirty="0" err="1" smtClean="0"/>
              <a:t>dois</a:t>
            </a:r>
            <a:r>
              <a:rPr lang="en-US" sz="2000" dirty="0" smtClean="0"/>
              <a:t> </a:t>
            </a:r>
            <a:r>
              <a:rPr lang="en-US" sz="2000" dirty="0" err="1" smtClean="0"/>
              <a:t>objetivos</a:t>
            </a:r>
            <a:r>
              <a:rPr lang="en-US" sz="2000" dirty="0" smtClean="0"/>
              <a:t> (</a:t>
            </a:r>
            <a:r>
              <a:rPr lang="en-US" sz="2000" i="1" dirty="0" smtClean="0"/>
              <a:t>Trade off</a:t>
            </a:r>
            <a:r>
              <a:rPr lang="en-US" sz="2000" dirty="0" smtClean="0"/>
              <a:t>)</a:t>
            </a:r>
            <a:endParaRPr lang="en-US" sz="2000" dirty="0"/>
          </a:p>
        </p:txBody>
      </p:sp>
    </p:spTree>
    <p:extLst>
      <p:ext uri="{BB962C8B-B14F-4D97-AF65-F5344CB8AC3E}">
        <p14:creationId xmlns:p14="http://schemas.microsoft.com/office/powerpoint/2010/main" val="129876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latin typeface="Arial" panose="020B0604020202020204" pitchFamily="34" charset="0"/>
                <a:cs typeface="Arial" panose="020B0604020202020204" pitchFamily="34" charset="0"/>
              </a:rPr>
              <a:t>Teorema</a:t>
            </a:r>
            <a:r>
              <a:rPr lang="en-US" b="1" dirty="0" smtClean="0">
                <a:latin typeface="Arial" panose="020B0604020202020204" pitchFamily="34" charset="0"/>
                <a:cs typeface="Arial" panose="020B0604020202020204" pitchFamily="34" charset="0"/>
              </a:rPr>
              <a:t> do </a:t>
            </a:r>
            <a:r>
              <a:rPr lang="en-US" b="1" dirty="0" err="1" smtClean="0">
                <a:latin typeface="Arial" panose="020B0604020202020204" pitchFamily="34" charset="0"/>
                <a:cs typeface="Arial" panose="020B0604020202020204" pitchFamily="34" charset="0"/>
              </a:rPr>
              <a:t>Bem-estar</a:t>
            </a:r>
            <a:endParaRPr lang="en-US"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pPr marL="0" indent="0" algn="ctr">
              <a:buNone/>
            </a:pPr>
            <a:r>
              <a:rPr lang="en-US" sz="3200" kern="10" dirty="0" smtClean="0">
                <a:ln w="9525">
                  <a:solidFill>
                    <a:srgbClr val="000000"/>
                  </a:solidFill>
                  <a:round/>
                  <a:headEnd/>
                  <a:tailEnd/>
                </a:ln>
                <a:latin typeface="Arial" panose="020B0604020202020204" pitchFamily="34" charset="0"/>
                <a:cs typeface="Arial" panose="020B0604020202020204" pitchFamily="34" charset="0"/>
              </a:rPr>
              <a:t>Equilíbrio </a:t>
            </a:r>
            <a:r>
              <a:rPr lang="en-US" sz="3200" kern="10" dirty="0" err="1" smtClean="0">
                <a:ln w="9525">
                  <a:solidFill>
                    <a:srgbClr val="000000"/>
                  </a:solidFill>
                  <a:round/>
                  <a:headEnd/>
                  <a:tailEnd/>
                </a:ln>
                <a:latin typeface="Arial" panose="020B0604020202020204" pitchFamily="34" charset="0"/>
                <a:cs typeface="Arial" panose="020B0604020202020204" pitchFamily="34" charset="0"/>
              </a:rPr>
              <a:t>competitivo</a:t>
            </a:r>
            <a:endParaRPr lang="en-US" sz="3200" kern="10" dirty="0" smtClean="0">
              <a:ln w="9525">
                <a:solidFill>
                  <a:srgbClr val="000000"/>
                </a:solidFill>
                <a:round/>
                <a:headEnd/>
                <a:tailEnd/>
              </a:ln>
              <a:latin typeface="Arial" panose="020B0604020202020204" pitchFamily="34" charset="0"/>
              <a:cs typeface="Arial" panose="020B0604020202020204" pitchFamily="34" charset="0"/>
            </a:endParaRPr>
          </a:p>
          <a:p>
            <a:pPr marL="0" indent="0" algn="ctr">
              <a:buNone/>
            </a:pPr>
            <a:endParaRPr lang="en-US" sz="3200" kern="10" dirty="0">
              <a:ln w="9525">
                <a:solidFill>
                  <a:srgbClr val="000000"/>
                </a:solidFill>
                <a:round/>
                <a:headEnd/>
                <a:tailEnd/>
              </a:ln>
              <a:latin typeface="Arial" panose="020B0604020202020204" pitchFamily="34" charset="0"/>
              <a:cs typeface="Arial" panose="020B0604020202020204" pitchFamily="34" charset="0"/>
            </a:endParaRPr>
          </a:p>
          <a:p>
            <a:pPr marL="0" indent="0" algn="ctr">
              <a:buNone/>
            </a:pPr>
            <a:endParaRPr lang="en-US" sz="3200" kern="10" dirty="0" smtClean="0">
              <a:ln w="9525">
                <a:solidFill>
                  <a:srgbClr val="000000"/>
                </a:solidFill>
                <a:round/>
                <a:headEnd/>
                <a:tailEnd/>
              </a:ln>
              <a:latin typeface="Arial" panose="020B0604020202020204" pitchFamily="34" charset="0"/>
              <a:cs typeface="Arial" panose="020B0604020202020204" pitchFamily="34" charset="0"/>
            </a:endParaRPr>
          </a:p>
          <a:p>
            <a:pPr marL="0" indent="0" algn="ctr">
              <a:buNone/>
            </a:pPr>
            <a:endParaRPr lang="en-US" sz="3200" kern="10" dirty="0">
              <a:ln w="9525">
                <a:solidFill>
                  <a:srgbClr val="000000"/>
                </a:solidFill>
                <a:round/>
                <a:headEnd/>
                <a:tailEnd/>
              </a:ln>
              <a:latin typeface="Arial" panose="020B0604020202020204" pitchFamily="34" charset="0"/>
              <a:cs typeface="Arial" panose="020B0604020202020204" pitchFamily="34" charset="0"/>
            </a:endParaRPr>
          </a:p>
          <a:p>
            <a:pPr marL="0" indent="0" algn="ctr">
              <a:buNone/>
            </a:pPr>
            <a:endParaRPr lang="en-US" sz="3200" kern="10" dirty="0" smtClean="0">
              <a:ln w="9525">
                <a:solidFill>
                  <a:srgbClr val="000000"/>
                </a:solidFill>
                <a:round/>
                <a:headEnd/>
                <a:tailEnd/>
              </a:ln>
              <a:latin typeface="Arial" panose="020B0604020202020204" pitchFamily="34" charset="0"/>
              <a:cs typeface="Arial" panose="020B0604020202020204" pitchFamily="34" charset="0"/>
            </a:endParaRPr>
          </a:p>
          <a:p>
            <a:pPr marL="0" indent="0" algn="ctr">
              <a:buNone/>
            </a:pPr>
            <a:endParaRPr lang="en-US" sz="3200" kern="10" dirty="0">
              <a:ln w="9525">
                <a:solidFill>
                  <a:srgbClr val="000000"/>
                </a:solidFill>
                <a:round/>
                <a:headEnd/>
                <a:tailEnd/>
              </a:ln>
              <a:latin typeface="Arial" panose="020B0604020202020204" pitchFamily="34" charset="0"/>
              <a:cs typeface="Arial" panose="020B0604020202020204" pitchFamily="34" charset="0"/>
            </a:endParaRPr>
          </a:p>
          <a:p>
            <a:pPr marL="0" indent="0" algn="ctr">
              <a:buNone/>
            </a:pPr>
            <a:r>
              <a:rPr lang="en-US" sz="3200" kern="10" dirty="0" err="1" smtClean="0">
                <a:ln w="9525">
                  <a:solidFill>
                    <a:srgbClr val="000000"/>
                  </a:solidFill>
                  <a:round/>
                  <a:headEnd/>
                  <a:tailEnd/>
                </a:ln>
                <a:latin typeface="Arial" panose="020B0604020202020204" pitchFamily="34" charset="0"/>
                <a:cs typeface="Arial" panose="020B0604020202020204" pitchFamily="34" charset="0"/>
              </a:rPr>
              <a:t>Eficiência</a:t>
            </a:r>
            <a:endParaRPr lang="en-US" sz="3200" kern="10" dirty="0" smtClean="0">
              <a:ln w="9525">
                <a:solidFill>
                  <a:srgbClr val="000000"/>
                </a:solidFill>
                <a:round/>
                <a:headEnd/>
                <a:tailEnd/>
              </a:ln>
              <a:latin typeface="Arial" panose="020B0604020202020204" pitchFamily="34" charset="0"/>
              <a:cs typeface="Arial" panose="020B0604020202020204" pitchFamily="34" charset="0"/>
            </a:endParaRPr>
          </a:p>
          <a:p>
            <a:pPr marL="0" indent="0" algn="ctr">
              <a:buNone/>
            </a:pPr>
            <a:endParaRPr lang="en-US" sz="3200" kern="10" dirty="0" smtClean="0">
              <a:ln w="9525">
                <a:solidFill>
                  <a:srgbClr val="000000"/>
                </a:solidFill>
                <a:round/>
                <a:headEnd/>
                <a:tailEnd/>
              </a:ln>
              <a:latin typeface="Arial" panose="020B0604020202020204" pitchFamily="34" charset="0"/>
              <a:cs typeface="Arial" panose="020B0604020202020204" pitchFamily="34" charset="0"/>
            </a:endParaRPr>
          </a:p>
          <a:p>
            <a:pPr marL="0" indent="0">
              <a:buNone/>
            </a:pPr>
            <a:endParaRPr lang="en-US" dirty="0"/>
          </a:p>
        </p:txBody>
      </p:sp>
      <p:sp>
        <p:nvSpPr>
          <p:cNvPr id="4" name="Seta para cima e para baixo 3"/>
          <p:cNvSpPr/>
          <p:nvPr/>
        </p:nvSpPr>
        <p:spPr>
          <a:xfrm>
            <a:off x="5173850" y="2665709"/>
            <a:ext cx="1844299" cy="2417736"/>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940320"/>
            <a:ext cx="2857500" cy="2143125"/>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300" y="2940320"/>
            <a:ext cx="3127429" cy="2309166"/>
          </a:xfrm>
          <a:prstGeom prst="rect">
            <a:avLst/>
          </a:prstGeom>
        </p:spPr>
      </p:pic>
    </p:spTree>
    <p:extLst>
      <p:ext uri="{BB962C8B-B14F-4D97-AF65-F5344CB8AC3E}">
        <p14:creationId xmlns:p14="http://schemas.microsoft.com/office/powerpoint/2010/main" val="4129131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latin typeface="Arial" panose="020B0604020202020204" pitchFamily="34" charset="0"/>
                <a:cs typeface="Arial" panose="020B0604020202020204" pitchFamily="34" charset="0"/>
              </a:rPr>
              <a:t>Teorema</a:t>
            </a:r>
            <a:r>
              <a:rPr lang="en-US" b="1" dirty="0" smtClean="0">
                <a:latin typeface="Arial" panose="020B0604020202020204" pitchFamily="34" charset="0"/>
                <a:cs typeface="Arial" panose="020B0604020202020204" pitchFamily="34" charset="0"/>
              </a:rPr>
              <a:t> do </a:t>
            </a:r>
            <a:r>
              <a:rPr lang="en-US" b="1" dirty="0" err="1" smtClean="0">
                <a:latin typeface="Arial" panose="020B0604020202020204" pitchFamily="34" charset="0"/>
                <a:cs typeface="Arial" panose="020B0604020202020204" pitchFamily="34" charset="0"/>
              </a:rPr>
              <a:t>Bem-estar</a:t>
            </a:r>
            <a:endParaRPr lang="en-US"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lnSpcReduction="10000"/>
          </a:bodyPr>
          <a:lstStyle/>
          <a:p>
            <a:pPr marL="0" indent="0" algn="ctr">
              <a:buNone/>
            </a:pPr>
            <a:r>
              <a:rPr lang="en-US" sz="3200" dirty="0" smtClean="0"/>
              <a:t>ALOCAÇÃO EFICIENTE</a:t>
            </a:r>
          </a:p>
          <a:p>
            <a:pPr marL="0" indent="0" algn="ctr">
              <a:buNone/>
            </a:pPr>
            <a:endParaRPr lang="en-US" sz="3200" dirty="0"/>
          </a:p>
          <a:p>
            <a:pPr marL="0" indent="0" algn="ctr">
              <a:buNone/>
            </a:pPr>
            <a:endParaRPr lang="en-US" sz="3200" dirty="0" smtClean="0"/>
          </a:p>
          <a:p>
            <a:pPr marL="0" indent="0" algn="ctr">
              <a:buNone/>
            </a:pPr>
            <a:endParaRPr lang="en-US" sz="3200" dirty="0"/>
          </a:p>
          <a:p>
            <a:pPr marL="0" indent="0" algn="ctr">
              <a:buNone/>
            </a:pPr>
            <a:endParaRPr lang="en-US" sz="3200" dirty="0" smtClean="0"/>
          </a:p>
          <a:p>
            <a:pPr marL="0" indent="0" algn="ctr">
              <a:buNone/>
            </a:pPr>
            <a:endParaRPr lang="en-US" sz="3200" dirty="0"/>
          </a:p>
          <a:p>
            <a:pPr marL="0" indent="0" algn="ctr">
              <a:buNone/>
            </a:pPr>
            <a:endParaRPr lang="en-US" sz="3200" dirty="0" smtClean="0"/>
          </a:p>
          <a:p>
            <a:pPr marL="0" indent="0" algn="ctr">
              <a:buNone/>
            </a:pPr>
            <a:r>
              <a:rPr lang="en-US" sz="3200" dirty="0" smtClean="0"/>
              <a:t>ALCANÇAVEL PELO MERCADO</a:t>
            </a:r>
            <a:endParaRPr lang="en-US" sz="3200" dirty="0"/>
          </a:p>
        </p:txBody>
      </p:sp>
      <p:graphicFrame>
        <p:nvGraphicFramePr>
          <p:cNvPr id="4" name="Object 5"/>
          <p:cNvGraphicFramePr>
            <a:graphicFrameLocks noChangeAspect="1"/>
          </p:cNvGraphicFramePr>
          <p:nvPr>
            <p:extLst>
              <p:ext uri="{D42A27DB-BD31-4B8C-83A1-F6EECF244321}">
                <p14:modId xmlns:p14="http://schemas.microsoft.com/office/powerpoint/2010/main" val="357083581"/>
              </p:ext>
            </p:extLst>
          </p:nvPr>
        </p:nvGraphicFramePr>
        <p:xfrm>
          <a:off x="4602997" y="2642461"/>
          <a:ext cx="2975594" cy="2550509"/>
        </p:xfrm>
        <a:graphic>
          <a:graphicData uri="http://schemas.openxmlformats.org/presentationml/2006/ole">
            <mc:AlternateContent xmlns:mc="http://schemas.openxmlformats.org/markup-compatibility/2006">
              <mc:Choice xmlns:v="urn:schemas-microsoft-com:vml" Requires="v">
                <p:oleObj spid="_x0000_s24584" name="Clip" r:id="rId3" imgW="3467100" imgH="5632450" progId="MS_ClipArt_Gallery.5">
                  <p:embed/>
                </p:oleObj>
              </mc:Choice>
              <mc:Fallback>
                <p:oleObj name="Clip" r:id="rId3" imgW="3467100" imgH="5632450"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997" y="2642461"/>
                        <a:ext cx="2975594" cy="255050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7404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latin typeface="Arial" panose="020B0604020202020204" pitchFamily="34" charset="0"/>
                <a:cs typeface="Arial" panose="020B0604020202020204" pitchFamily="34" charset="0"/>
              </a:rPr>
              <a:t>Problema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Pragmático</a:t>
            </a:r>
            <a:endParaRPr lang="en-US"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pPr marL="0" indent="0" algn="ctr">
              <a:buNone/>
            </a:pPr>
            <a:endParaRPr lang="en-US" sz="3200" dirty="0"/>
          </a:p>
          <a:p>
            <a:pPr marL="0" indent="0" algn="ctr">
              <a:buNone/>
            </a:pPr>
            <a:endParaRPr lang="en-US" sz="3200" dirty="0" smtClean="0"/>
          </a:p>
          <a:p>
            <a:pPr marL="0" indent="0" algn="ctr">
              <a:buNone/>
            </a:pPr>
            <a:endParaRPr lang="en-US" sz="3200" dirty="0"/>
          </a:p>
          <a:p>
            <a:pPr marL="0" indent="0" algn="ctr">
              <a:buNone/>
            </a:pPr>
            <a:endParaRPr lang="en-US" sz="3200" dirty="0" smtClean="0"/>
          </a:p>
          <a:p>
            <a:pPr marL="0" indent="0" algn="ctr">
              <a:buNone/>
            </a:pPr>
            <a:endParaRPr lang="en-US" sz="3200" dirty="0"/>
          </a:p>
          <a:p>
            <a:pPr marL="0" indent="0" algn="ctr">
              <a:buNone/>
            </a:pPr>
            <a:endParaRPr lang="en-US" sz="3200" dirty="0" smtClean="0"/>
          </a:p>
          <a:p>
            <a:pPr marL="0" indent="0" algn="ctr">
              <a:buNone/>
            </a:pPr>
            <a:r>
              <a:rPr lang="en-US" sz="3200" dirty="0" smtClean="0"/>
              <a:t>COMO MENSURAR HABILIDADES?</a:t>
            </a:r>
            <a:endParaRPr lang="en-US" sz="3200"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854" y="1690688"/>
            <a:ext cx="3346291" cy="3112410"/>
          </a:xfrm>
          <a:prstGeom prst="rect">
            <a:avLst/>
          </a:prstGeom>
        </p:spPr>
      </p:pic>
    </p:spTree>
    <p:extLst>
      <p:ext uri="{BB962C8B-B14F-4D97-AF65-F5344CB8AC3E}">
        <p14:creationId xmlns:p14="http://schemas.microsoft.com/office/powerpoint/2010/main" val="5196791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92067"/>
            <a:ext cx="10515600" cy="1325563"/>
          </a:xfrm>
        </p:spPr>
        <p:txBody>
          <a:bodyPr>
            <a:normAutofit/>
          </a:bodyPr>
          <a:lstStyle/>
          <a:p>
            <a:pPr algn="ctr"/>
            <a:r>
              <a:rPr lang="en-US" sz="8800" b="1" dirty="0" smtClean="0">
                <a:latin typeface="Arial" panose="020B0604020202020204" pitchFamily="34" charset="0"/>
                <a:cs typeface="Arial" panose="020B0604020202020204" pitchFamily="34" charset="0"/>
              </a:rPr>
              <a:t>FIM</a:t>
            </a:r>
            <a:endParaRPr lang="en-US" sz="8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pPr marL="0" indent="0" algn="ctr">
              <a:buNone/>
            </a:pPr>
            <a:endParaRPr lang="en-US" sz="3200" dirty="0"/>
          </a:p>
          <a:p>
            <a:pPr marL="0" indent="0" algn="ctr">
              <a:buNone/>
            </a:pPr>
            <a:endParaRPr lang="en-US" sz="3200" dirty="0" smtClean="0"/>
          </a:p>
          <a:p>
            <a:pPr marL="0" indent="0" algn="ctr">
              <a:buNone/>
            </a:pPr>
            <a:endParaRPr lang="en-US" sz="4000" b="1" dirty="0" smtClean="0"/>
          </a:p>
          <a:p>
            <a:pPr marL="0" indent="0" algn="ctr">
              <a:buNone/>
            </a:pPr>
            <a:r>
              <a:rPr lang="en-US" sz="4000" b="1" dirty="0" smtClean="0"/>
              <a:t>MUITO OBRIGADO!</a:t>
            </a:r>
            <a:endParaRPr lang="en-US" sz="4000" b="1" dirty="0"/>
          </a:p>
          <a:p>
            <a:pPr marL="0" indent="0" algn="ctr">
              <a:buNone/>
            </a:pPr>
            <a:endParaRPr lang="en-US" sz="4000" b="1" dirty="0" smtClean="0"/>
          </a:p>
          <a:p>
            <a:pPr marL="0" indent="0" algn="ctr">
              <a:buNone/>
            </a:pPr>
            <a:endParaRPr lang="en-US" sz="3200" dirty="0"/>
          </a:p>
          <a:p>
            <a:pPr marL="0" indent="0" algn="ctr">
              <a:buNone/>
            </a:pPr>
            <a:r>
              <a:rPr lang="en-US" sz="3200" dirty="0" smtClean="0"/>
              <a:t>schoueri@lacazmartins.com.br</a:t>
            </a:r>
            <a:endParaRPr lang="en-US" sz="3200" dirty="0"/>
          </a:p>
        </p:txBody>
      </p:sp>
    </p:spTree>
    <p:extLst>
      <p:ext uri="{BB962C8B-B14F-4D97-AF65-F5344CB8AC3E}">
        <p14:creationId xmlns:p14="http://schemas.microsoft.com/office/powerpoint/2010/main" val="2154866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latin typeface="Arial" panose="020B0604020202020204" pitchFamily="34" charset="0"/>
                <a:cs typeface="Arial" panose="020B0604020202020204" pitchFamily="34" charset="0"/>
              </a:rPr>
              <a:t>Feirão</a:t>
            </a:r>
            <a:r>
              <a:rPr lang="en-US" b="1" dirty="0" smtClean="0">
                <a:latin typeface="Arial" panose="020B0604020202020204" pitchFamily="34" charset="0"/>
                <a:cs typeface="Arial" panose="020B0604020202020204" pitchFamily="34" charset="0"/>
              </a:rPr>
              <a:t> dos </a:t>
            </a:r>
            <a:r>
              <a:rPr lang="en-US" b="1" dirty="0" err="1" smtClean="0">
                <a:latin typeface="Arial" panose="020B0604020202020204" pitchFamily="34" charset="0"/>
                <a:cs typeface="Arial" panose="020B0604020202020204" pitchFamily="34" charset="0"/>
              </a:rPr>
              <a:t>Impostos</a:t>
            </a:r>
            <a:endParaRPr lang="en-US" b="1" dirty="0">
              <a:latin typeface="Arial" panose="020B0604020202020204" pitchFamily="34" charset="0"/>
              <a:cs typeface="Arial" panose="020B0604020202020204" pitchFamily="34"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112" y="2031206"/>
            <a:ext cx="5057775" cy="3793331"/>
          </a:xfrm>
          <a:prstGeom prst="rect">
            <a:avLst/>
          </a:prstGeom>
        </p:spPr>
      </p:pic>
    </p:spTree>
    <p:extLst>
      <p:ext uri="{BB962C8B-B14F-4D97-AF65-F5344CB8AC3E}">
        <p14:creationId xmlns:p14="http://schemas.microsoft.com/office/powerpoint/2010/main" val="565923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Feirão</a:t>
            </a:r>
            <a:r>
              <a:rPr lang="en-US" b="1" dirty="0" smtClean="0"/>
              <a:t> dos </a:t>
            </a:r>
            <a:r>
              <a:rPr lang="en-US" b="1" dirty="0" err="1" smtClean="0"/>
              <a:t>Impostos</a:t>
            </a:r>
            <a:endParaRPr lang="en-US" b="1" dirty="0"/>
          </a:p>
        </p:txBody>
      </p:sp>
      <p:cxnSp>
        <p:nvCxnSpPr>
          <p:cNvPr id="5" name="Conector reto 4"/>
          <p:cNvCxnSpPr/>
          <p:nvPr/>
        </p:nvCxnSpPr>
        <p:spPr>
          <a:xfrm>
            <a:off x="6096000" y="1981200"/>
            <a:ext cx="0" cy="449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60741"/>
            <a:ext cx="3505200" cy="441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2060741"/>
            <a:ext cx="3409950" cy="441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690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latin typeface="Arial" panose="020B0604020202020204" pitchFamily="34" charset="0"/>
                <a:cs typeface="Arial" panose="020B0604020202020204" pitchFamily="34" charset="0"/>
              </a:rPr>
              <a:t>Feirão</a:t>
            </a:r>
            <a:r>
              <a:rPr lang="en-US" b="1" dirty="0" smtClean="0">
                <a:latin typeface="Arial" panose="020B0604020202020204" pitchFamily="34" charset="0"/>
                <a:cs typeface="Arial" panose="020B0604020202020204" pitchFamily="34" charset="0"/>
              </a:rPr>
              <a:t> dos </a:t>
            </a:r>
            <a:r>
              <a:rPr lang="en-US" b="1" dirty="0" err="1" smtClean="0">
                <a:latin typeface="Arial" panose="020B0604020202020204" pitchFamily="34" charset="0"/>
                <a:cs typeface="Arial" panose="020B0604020202020204" pitchFamily="34" charset="0"/>
              </a:rPr>
              <a:t>Impostos</a:t>
            </a:r>
            <a:endParaRPr lang="en-US" b="1"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531" y="2205037"/>
            <a:ext cx="5214937" cy="3470304"/>
          </a:xfrm>
          <a:prstGeom prst="rect">
            <a:avLst/>
          </a:prstGeom>
        </p:spPr>
      </p:pic>
    </p:spTree>
    <p:extLst>
      <p:ext uri="{BB962C8B-B14F-4D97-AF65-F5344CB8AC3E}">
        <p14:creationId xmlns:p14="http://schemas.microsoft.com/office/powerpoint/2010/main" val="2025845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latin typeface="Arial" panose="020B0604020202020204" pitchFamily="34" charset="0"/>
                <a:cs typeface="Arial" panose="020B0604020202020204" pitchFamily="34" charset="0"/>
              </a:rPr>
              <a:t>Feirão</a:t>
            </a:r>
            <a:r>
              <a:rPr lang="en-US" b="1" dirty="0" smtClean="0">
                <a:latin typeface="Arial" panose="020B0604020202020204" pitchFamily="34" charset="0"/>
                <a:cs typeface="Arial" panose="020B0604020202020204" pitchFamily="34" charset="0"/>
              </a:rPr>
              <a:t> dos </a:t>
            </a:r>
            <a:r>
              <a:rPr lang="en-US" b="1" dirty="0" err="1" smtClean="0">
                <a:latin typeface="Arial" panose="020B0604020202020204" pitchFamily="34" charset="0"/>
                <a:cs typeface="Arial" panose="020B0604020202020204" pitchFamily="34" charset="0"/>
              </a:rPr>
              <a:t>Impostos</a:t>
            </a:r>
            <a:endParaRPr lang="en-US" b="1" dirty="0">
              <a:latin typeface="Arial" panose="020B0604020202020204" pitchFamily="34" charset="0"/>
              <a:cs typeface="Arial" panose="020B0604020202020204" pitchFamily="34" charset="0"/>
            </a:endParaRPr>
          </a:p>
        </p:txBody>
      </p:sp>
      <p:pic>
        <p:nvPicPr>
          <p:cNvPr id="5"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2906" y="2209800"/>
            <a:ext cx="3786188"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4439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Tributação</a:t>
            </a:r>
            <a:r>
              <a:rPr lang="en-US" b="1" dirty="0" smtClean="0"/>
              <a:t> </a:t>
            </a:r>
            <a:r>
              <a:rPr lang="en-US" b="1" dirty="0" err="1" smtClean="0"/>
              <a:t>sobre</a:t>
            </a:r>
            <a:r>
              <a:rPr lang="en-US" b="1" dirty="0" smtClean="0"/>
              <a:t> </a:t>
            </a:r>
            <a:r>
              <a:rPr lang="en-US" b="1" dirty="0" err="1" smtClean="0"/>
              <a:t>Produtos</a:t>
            </a:r>
            <a:r>
              <a:rPr lang="en-US" b="1" dirty="0" smtClean="0"/>
              <a:t> no Estado de SP</a:t>
            </a:r>
            <a:endParaRPr lang="en-US" b="1" dirty="0"/>
          </a:p>
        </p:txBody>
      </p:sp>
      <p:grpSp>
        <p:nvGrpSpPr>
          <p:cNvPr id="3" name="Grupo 2"/>
          <p:cNvGrpSpPr/>
          <p:nvPr/>
        </p:nvGrpSpPr>
        <p:grpSpPr>
          <a:xfrm>
            <a:off x="1971675" y="2090738"/>
            <a:ext cx="8221663" cy="2062162"/>
            <a:chOff x="371475" y="2738438"/>
            <a:chExt cx="8248650" cy="2062162"/>
          </a:xfrm>
        </p:grpSpPr>
        <p:pic>
          <p:nvPicPr>
            <p:cNvPr id="4"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738438"/>
              <a:ext cx="2062163"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2738438"/>
              <a:ext cx="2062162"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738438"/>
              <a:ext cx="2062163"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7963" y="2738438"/>
              <a:ext cx="2062162"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 name="Imagem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4850" y="4152900"/>
            <a:ext cx="2058988" cy="205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m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25901" y="4149725"/>
            <a:ext cx="2062162"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m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84889" y="4149725"/>
            <a:ext cx="2062163"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m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47051" y="4149725"/>
            <a:ext cx="2046287" cy="204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76490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1613</Words>
  <Application>Microsoft Office PowerPoint</Application>
  <PresentationFormat>Widescreen</PresentationFormat>
  <Paragraphs>752</Paragraphs>
  <Slides>44</Slides>
  <Notes>1</Notes>
  <HiddenSlides>0</HiddenSlides>
  <MMClips>1</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44</vt:i4>
      </vt:variant>
    </vt:vector>
  </HeadingPairs>
  <TitlesOfParts>
    <vt:vector size="51" baseType="lpstr">
      <vt:lpstr>Arial</vt:lpstr>
      <vt:lpstr>Calibri</vt:lpstr>
      <vt:lpstr>Calibri Light</vt:lpstr>
      <vt:lpstr>Times New Roman</vt:lpstr>
      <vt:lpstr>Wingdings</vt:lpstr>
      <vt:lpstr>Tema do Office</vt:lpstr>
      <vt:lpstr>Clip</vt:lpstr>
      <vt:lpstr>Teoria da Tributação Introdução </vt:lpstr>
      <vt:lpstr>O que as situações têm em comum?</vt:lpstr>
      <vt:lpstr>Taxman “George Harrison, Revolver, 1966”</vt:lpstr>
      <vt:lpstr>Taxman “George Harrison, Revolver, 1966”</vt:lpstr>
      <vt:lpstr>Feirão dos Impostos</vt:lpstr>
      <vt:lpstr>Feirão dos Impostos</vt:lpstr>
      <vt:lpstr>Feirão dos Impostos</vt:lpstr>
      <vt:lpstr>Feirão dos Impostos</vt:lpstr>
      <vt:lpstr>Tributação sobre Produtos no Estado de SP</vt:lpstr>
      <vt:lpstr>Efeitos de um imposto pago pelo vendedor</vt:lpstr>
      <vt:lpstr>Efeitos de um imposto pago pelo vendedor</vt:lpstr>
      <vt:lpstr>Efeitos de um imposto pago pelo comprador</vt:lpstr>
      <vt:lpstr>Efeitos de um imposto pago pelo comprador</vt:lpstr>
      <vt:lpstr>Fluxo Circular da Renda</vt:lpstr>
      <vt:lpstr>Fluxo Circular da Renda</vt:lpstr>
      <vt:lpstr>Fluxo Circular da Renda</vt:lpstr>
      <vt:lpstr>Fluxo Circular da Renda</vt:lpstr>
      <vt:lpstr>Fluxo Circular da Renda</vt:lpstr>
      <vt:lpstr>Fluxo Circular da Renda</vt:lpstr>
      <vt:lpstr>Fluxo Circular da Renda</vt:lpstr>
      <vt:lpstr>Fluxo Circular da Renda</vt:lpstr>
      <vt:lpstr>Fluxo Circular da Renda</vt:lpstr>
      <vt:lpstr>Fluxo Circular da Renda</vt:lpstr>
      <vt:lpstr>Fluxo Circular da Renda</vt:lpstr>
      <vt:lpstr>Fluxo Circular da Renda</vt:lpstr>
      <vt:lpstr>Equivalência entre Tributos</vt:lpstr>
      <vt:lpstr>Equivalência entre Tributos</vt:lpstr>
      <vt:lpstr>Equivalência entre Tributos</vt:lpstr>
      <vt:lpstr>Fluxo Circular da Renda</vt:lpstr>
      <vt:lpstr>Fluxo Circular da Renda</vt:lpstr>
      <vt:lpstr>Introdução às Espécies Tributárias</vt:lpstr>
      <vt:lpstr>Impostos</vt:lpstr>
      <vt:lpstr>Contribuições Sociais</vt:lpstr>
      <vt:lpstr>Empréstimos Compulsórios</vt:lpstr>
      <vt:lpstr>Taxas</vt:lpstr>
      <vt:lpstr>Contribuições de Melhoria</vt:lpstr>
      <vt:lpstr>Contribuições Especiais</vt:lpstr>
      <vt:lpstr>Questões Comuns aos Juristas</vt:lpstr>
      <vt:lpstr>Foco de Análise dos Economistas</vt:lpstr>
      <vt:lpstr>Introdução: Teoria da Tributação Ótima</vt:lpstr>
      <vt:lpstr>Teorema do Bem-estar</vt:lpstr>
      <vt:lpstr>Teorema do Bem-estar</vt:lpstr>
      <vt:lpstr>Problema Pragmático</vt:lpstr>
      <vt:lpstr>FIM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 da Tributação Introdução</dc:title>
  <dc:creator>Michel H Neto</dc:creator>
  <cp:lastModifiedBy>Michel H Neto</cp:lastModifiedBy>
  <cp:revision>18</cp:revision>
  <dcterms:created xsi:type="dcterms:W3CDTF">2017-08-01T19:08:47Z</dcterms:created>
  <dcterms:modified xsi:type="dcterms:W3CDTF">2017-08-07T13:11:15Z</dcterms:modified>
</cp:coreProperties>
</file>