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330-C372-49A6-A31F-0BF838396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93102C-551A-4DCC-9B40-CF5C03ED0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8D0AD-2816-4BE0-8D16-91BF67593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5054F2-55CE-45D2-A4BC-6B5F5271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00658-267E-4E48-9BD2-7A295552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52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289F6-E86A-4AC7-A72A-982796B4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0E444D-D9A8-40BB-8123-CDB05DFE8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2B2AA2-B16D-438C-9E8E-65DAD10C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8C979E-1FC2-4072-A66F-16B7DB70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F3C406-14B5-4C59-8212-56F55E71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36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882080-537C-4902-8C62-E3A12D12B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DEE3DC-9FE8-40B0-91DA-860E9100C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0E762F-EDF6-48AC-8B34-60C9B6C0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4D48CD-2CA0-41FD-8B7B-56272BD2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24BFBA-9234-491A-AD75-F9DA9FDE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968B7-AC8F-4972-8794-EFEDC43C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9E681B-A621-4A4F-A9B1-9C52C977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FE1C24-E553-48BA-ABFC-CC0F5513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63DB3-AB68-4944-89C4-8275A10E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DAC5BB-1A8A-428B-B137-4DA3EC80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5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1660F-28EC-4B2D-89D4-1EF5526C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FC6574-1B1F-4714-839F-DDDC35EAF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99E948-9321-40D2-82EB-4583BABD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D92BCD-3FC9-4E4D-B37C-8EFB92E8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C1B82E-E02B-4A3C-A0C8-333B9798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42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1B9D0-29AA-43A2-8B34-B9163E7B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3083C0-DAB0-469C-B79F-3ACA464D8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D1B04D-91E1-466B-9A0C-FE12DF746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2B564F-8798-469C-961A-126A7007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DDC5B1-DB90-47A2-B09B-4FD6F9FB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162CFD-F553-4F59-9ABB-16BCD270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88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E29B6-14A2-4BFE-82E2-9834B062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1A09DA-488E-45CC-B026-F7DF9DF5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121A9A-91D8-44A6-AE24-181192066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F98CAB-2F02-42D6-AFD0-467414585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92CEBF-62D7-4FEB-8EC9-6E7E8A5C1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E644233-CBE0-41C1-A906-0198442B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C15A82-4E85-4528-BA3D-64B206E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29A0BA8-C774-4132-9562-DFF27751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28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36A01-ED03-44FB-A079-E87C7C3D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991F5E3-A717-4106-8649-64E75F084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43B227-9370-470F-A543-8C77811B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5073483-2BFD-48FC-BD6A-E4AA9D3F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77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F7FE27-8478-47F1-ABA2-AFE87537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AE8DE7-E191-4225-8102-3CE1FB96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7EB628-6769-4DD2-A2BE-44F9FD84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69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BA047-FB3C-4DAE-823C-81067AC4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53D6DD-E710-47B8-B5EC-7F062DED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7F182DB-D21E-4DFF-88FC-3D8879DDF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2C1997-FCFB-4522-BF94-1BA9BEC9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82729-6AB5-4E79-99DA-CA90D0DC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CDDED8-D1BD-4B49-BAE4-21F1F4A7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00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F5EF0-7CAE-4CF7-ABCA-5624C6F3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76A5134-4335-4846-8B37-6B734835F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E6FFDF-16A1-4F45-91D0-9CBFB2BF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107EFF-9323-4423-944E-AB260B25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B678CE-3619-400F-81ED-A2BB4629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4E3918-D630-4EF2-AC82-5A1FF51D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02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998BA8-0094-4A26-9B66-B44602FB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C62038-3A13-46F2-9BB1-CCF31374A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F5E38F-08CF-4431-90C7-81A41A4BD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2EBB-B55D-4BF4-B0E4-A17BCE36DDD6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AE524-3B98-448F-A779-A27B0E7C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C79D2E-9B3E-48C3-A882-15103C1F18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2A92-DDC7-4499-86A6-C777CB901F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65370-FEB9-40C7-979D-A98B3CA15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MAC5784 – AI in videogames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9CA381-FEC7-44A8-A213-E6844FE56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Flavio Soares Correa da Silva</a:t>
            </a:r>
          </a:p>
          <a:p>
            <a:r>
              <a:rPr lang="pt-BR" dirty="0"/>
              <a:t>2nd </a:t>
            </a:r>
            <a:r>
              <a:rPr lang="pt-BR" dirty="0" err="1"/>
              <a:t>semester</a:t>
            </a:r>
            <a:r>
              <a:rPr lang="pt-BR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769017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1E3D80F-E10D-43A5-A6EC-6D862A51BDEC}"/>
              </a:ext>
            </a:extLst>
          </p:cNvPr>
          <p:cNvSpPr/>
          <p:nvPr/>
        </p:nvSpPr>
        <p:spPr>
          <a:xfrm>
            <a:off x="6169981" y="4429957"/>
            <a:ext cx="772357" cy="4848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CF982CE-86C1-4D74-A6F3-E267A34BFF8D}"/>
              </a:ext>
            </a:extLst>
          </p:cNvPr>
          <p:cNvSpPr/>
          <p:nvPr/>
        </p:nvSpPr>
        <p:spPr>
          <a:xfrm>
            <a:off x="8932416" y="4429956"/>
            <a:ext cx="772357" cy="4848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0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1E3D80F-E10D-43A5-A6EC-6D862A51BDEC}"/>
              </a:ext>
            </a:extLst>
          </p:cNvPr>
          <p:cNvSpPr/>
          <p:nvPr/>
        </p:nvSpPr>
        <p:spPr>
          <a:xfrm>
            <a:off x="6214369" y="3789942"/>
            <a:ext cx="772357" cy="4848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CF982CE-86C1-4D74-A6F3-E267A34BFF8D}"/>
              </a:ext>
            </a:extLst>
          </p:cNvPr>
          <p:cNvSpPr/>
          <p:nvPr/>
        </p:nvSpPr>
        <p:spPr>
          <a:xfrm>
            <a:off x="8870272" y="3789942"/>
            <a:ext cx="772357" cy="4848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59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1E3D80F-E10D-43A5-A6EC-6D862A51BDEC}"/>
              </a:ext>
            </a:extLst>
          </p:cNvPr>
          <p:cNvSpPr/>
          <p:nvPr/>
        </p:nvSpPr>
        <p:spPr>
          <a:xfrm>
            <a:off x="6214369" y="3789942"/>
            <a:ext cx="772357" cy="4848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CF982CE-86C1-4D74-A6F3-E267A34BFF8D}"/>
              </a:ext>
            </a:extLst>
          </p:cNvPr>
          <p:cNvSpPr/>
          <p:nvPr/>
        </p:nvSpPr>
        <p:spPr>
          <a:xfrm>
            <a:off x="8870272" y="3789942"/>
            <a:ext cx="772357" cy="4848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3E58287E-0D6B-418E-AABE-396FFD0DBEF3}"/>
              </a:ext>
            </a:extLst>
          </p:cNvPr>
          <p:cNvSpPr/>
          <p:nvPr/>
        </p:nvSpPr>
        <p:spPr>
          <a:xfrm>
            <a:off x="1319922" y="3790159"/>
            <a:ext cx="71207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40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1E3D80F-E10D-43A5-A6EC-6D862A51BDEC}"/>
              </a:ext>
            </a:extLst>
          </p:cNvPr>
          <p:cNvSpPr/>
          <p:nvPr/>
        </p:nvSpPr>
        <p:spPr>
          <a:xfrm>
            <a:off x="5308849" y="3789942"/>
            <a:ext cx="822662" cy="4848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CF982CE-86C1-4D74-A6F3-E267A34BFF8D}"/>
              </a:ext>
            </a:extLst>
          </p:cNvPr>
          <p:cNvSpPr/>
          <p:nvPr/>
        </p:nvSpPr>
        <p:spPr>
          <a:xfrm>
            <a:off x="5299972" y="4408905"/>
            <a:ext cx="822662" cy="4848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3E58287E-0D6B-418E-AABE-396FFD0DBEF3}"/>
              </a:ext>
            </a:extLst>
          </p:cNvPr>
          <p:cNvSpPr/>
          <p:nvPr/>
        </p:nvSpPr>
        <p:spPr>
          <a:xfrm>
            <a:off x="1319922" y="3790159"/>
            <a:ext cx="71207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590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1E3D80F-E10D-43A5-A6EC-6D862A51BDEC}"/>
              </a:ext>
            </a:extLst>
          </p:cNvPr>
          <p:cNvSpPr/>
          <p:nvPr/>
        </p:nvSpPr>
        <p:spPr>
          <a:xfrm>
            <a:off x="8016541" y="3780241"/>
            <a:ext cx="822662" cy="4848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CF982CE-86C1-4D74-A6F3-E267A34BFF8D}"/>
              </a:ext>
            </a:extLst>
          </p:cNvPr>
          <p:cNvSpPr/>
          <p:nvPr/>
        </p:nvSpPr>
        <p:spPr>
          <a:xfrm>
            <a:off x="8016541" y="4400027"/>
            <a:ext cx="822662" cy="4848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3E58287E-0D6B-418E-AABE-396FFD0DBEF3}"/>
              </a:ext>
            </a:extLst>
          </p:cNvPr>
          <p:cNvSpPr/>
          <p:nvPr/>
        </p:nvSpPr>
        <p:spPr>
          <a:xfrm>
            <a:off x="1319922" y="3790159"/>
            <a:ext cx="71207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8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1E3D80F-E10D-43A5-A6EC-6D862A51BDEC}"/>
              </a:ext>
            </a:extLst>
          </p:cNvPr>
          <p:cNvSpPr/>
          <p:nvPr/>
        </p:nvSpPr>
        <p:spPr>
          <a:xfrm>
            <a:off x="8016541" y="3780241"/>
            <a:ext cx="822662" cy="4848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4CF982CE-86C1-4D74-A6F3-E267A34BFF8D}"/>
              </a:ext>
            </a:extLst>
          </p:cNvPr>
          <p:cNvSpPr/>
          <p:nvPr/>
        </p:nvSpPr>
        <p:spPr>
          <a:xfrm>
            <a:off x="8016541" y="4400027"/>
            <a:ext cx="822662" cy="484849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3E58287E-0D6B-418E-AABE-396FFD0DBEF3}"/>
              </a:ext>
            </a:extLst>
          </p:cNvPr>
          <p:cNvSpPr/>
          <p:nvPr/>
        </p:nvSpPr>
        <p:spPr>
          <a:xfrm>
            <a:off x="1319922" y="3790159"/>
            <a:ext cx="71207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CC4F0D0B-3E66-41C8-8B05-24DE8BADCED9}"/>
              </a:ext>
            </a:extLst>
          </p:cNvPr>
          <p:cNvSpPr/>
          <p:nvPr/>
        </p:nvSpPr>
        <p:spPr>
          <a:xfrm>
            <a:off x="8670527" y="2437790"/>
            <a:ext cx="484632" cy="578913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593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i="1" dirty="0"/>
              <a:t> II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69330"/>
              </p:ext>
            </p:extLst>
          </p:nvPr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/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56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i="1" dirty="0"/>
              <a:t> II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/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4AFF2EA-8223-4F1E-BF7F-446DE0B6902C}"/>
                  </a:ext>
                </a:extLst>
              </p:cNvPr>
              <p:cNvSpPr/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×0.4=0.08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4AFF2EA-8223-4F1E-BF7F-446DE0B69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2A65C96-B94F-4F15-B07F-C462C8749D3D}"/>
                  </a:ext>
                </a:extLst>
              </p:cNvPr>
              <p:cNvSpPr/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×0.6=0.12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2A65C96-B94F-4F15-B07F-C462C8749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EC43945-D1D1-492B-8A48-4A17E7543B69}"/>
                  </a:ext>
                </a:extLst>
              </p:cNvPr>
              <p:cNvSpPr/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×0.4=0.32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EC43945-D1D1-492B-8A48-4A17E7543B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894160E-8663-4410-B293-CCEFEE4DEB7C}"/>
                  </a:ext>
                </a:extLst>
              </p:cNvPr>
              <p:cNvSpPr/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×0.6=0.48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894160E-8663-4410-B293-CCEFEE4DEB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134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i="1" dirty="0"/>
              <a:t> II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/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4AFF2EA-8223-4F1E-BF7F-446DE0B6902C}"/>
                  </a:ext>
                </a:extLst>
              </p:cNvPr>
              <p:cNvSpPr/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×0.4=0.08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4AFF2EA-8223-4F1E-BF7F-446DE0B69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2A65C96-B94F-4F15-B07F-C462C8749D3D}"/>
                  </a:ext>
                </a:extLst>
              </p:cNvPr>
              <p:cNvSpPr/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×0.6=0.12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2A65C96-B94F-4F15-B07F-C462C8749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EC43945-D1D1-492B-8A48-4A17E7543B69}"/>
                  </a:ext>
                </a:extLst>
              </p:cNvPr>
              <p:cNvSpPr/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×0.4=0.32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EC43945-D1D1-492B-8A48-4A17E7543B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894160E-8663-4410-B293-CCEFEE4DEB7C}"/>
                  </a:ext>
                </a:extLst>
              </p:cNvPr>
              <p:cNvSpPr/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×0.6=0.48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894160E-8663-4410-B293-CCEFEE4DEB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ângulo 3">
            <a:extLst>
              <a:ext uri="{FF2B5EF4-FFF2-40B4-BE49-F238E27FC236}">
                <a16:creationId xmlns:a16="http://schemas.microsoft.com/office/drawing/2014/main" id="{056B2CDF-BFCB-41CB-8C4A-914651D3FAF6}"/>
              </a:ext>
            </a:extLst>
          </p:cNvPr>
          <p:cNvSpPr/>
          <p:nvPr/>
        </p:nvSpPr>
        <p:spPr>
          <a:xfrm>
            <a:off x="10271463" y="3734964"/>
            <a:ext cx="834501" cy="532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0.20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Balão de Fala: Oval 5">
                <a:extLst>
                  <a:ext uri="{FF2B5EF4-FFF2-40B4-BE49-F238E27FC236}">
                    <a16:creationId xmlns:a16="http://schemas.microsoft.com/office/drawing/2014/main" id="{EFCDD18D-19DF-469B-96D1-674600F3669B}"/>
                  </a:ext>
                </a:extLst>
              </p:cNvPr>
              <p:cNvSpPr/>
              <p:nvPr/>
            </p:nvSpPr>
            <p:spPr>
              <a:xfrm>
                <a:off x="8611340" y="2271637"/>
                <a:ext cx="2742460" cy="532661"/>
              </a:xfrm>
              <a:prstGeom prst="wedgeEllipseCallout">
                <a:avLst>
                  <a:gd name="adj1" fmla="val 34779"/>
                  <a:gd name="adj2" fmla="val 199874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0.08</m:t>
                      </m:r>
                      <m:r>
                        <a:rPr lang="pt-B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×(−2)+0.12×(+3)</m:t>
                      </m:r>
                    </m:oMath>
                  </m:oMathPara>
                </a14:m>
                <a:endParaRPr lang="pt-BR" sz="1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Balão de Fala: Oval 5">
                <a:extLst>
                  <a:ext uri="{FF2B5EF4-FFF2-40B4-BE49-F238E27FC236}">
                    <a16:creationId xmlns:a16="http://schemas.microsoft.com/office/drawing/2014/main" id="{EFCDD18D-19DF-469B-96D1-674600F36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1340" y="2271637"/>
                <a:ext cx="2742460" cy="532661"/>
              </a:xfrm>
              <a:prstGeom prst="wedgeEllipseCallout">
                <a:avLst>
                  <a:gd name="adj1" fmla="val 34779"/>
                  <a:gd name="adj2" fmla="val 199874"/>
                </a:avLst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47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i="1" dirty="0"/>
              <a:t> II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/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414F3BF-4084-4AB7-BA63-61E8CD38FC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4AFF2EA-8223-4F1E-BF7F-446DE0B6902C}"/>
                  </a:ext>
                </a:extLst>
              </p:cNvPr>
              <p:cNvSpPr/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×0.4=0.08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4AFF2EA-8223-4F1E-BF7F-446DE0B69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2A65C96-B94F-4F15-B07F-C462C8749D3D}"/>
                  </a:ext>
                </a:extLst>
              </p:cNvPr>
              <p:cNvSpPr/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×0.6=0.12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E2A65C96-B94F-4F15-B07F-C462C8749D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EC43945-D1D1-492B-8A48-4A17E7543B69}"/>
                  </a:ext>
                </a:extLst>
              </p:cNvPr>
              <p:cNvSpPr/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×0.4=0.32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1EC43945-D1D1-492B-8A48-4A17E7543B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894160E-8663-4410-B293-CCEFEE4DEB7C}"/>
                  </a:ext>
                </a:extLst>
              </p:cNvPr>
              <p:cNvSpPr/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0.8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×0.6=0.48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894160E-8663-4410-B293-CCEFEE4DEB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 6">
            <a:extLst>
              <a:ext uri="{FF2B5EF4-FFF2-40B4-BE49-F238E27FC236}">
                <a16:creationId xmlns:a16="http://schemas.microsoft.com/office/drawing/2014/main" id="{F3F710D6-FDCE-4FF7-9C13-B947DCC5D21F}"/>
              </a:ext>
            </a:extLst>
          </p:cNvPr>
          <p:cNvSpPr/>
          <p:nvPr/>
        </p:nvSpPr>
        <p:spPr>
          <a:xfrm>
            <a:off x="10271463" y="3734964"/>
            <a:ext cx="834501" cy="532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0.20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3DAFC12-84EE-4CB7-83AB-83AF58D7B14D}"/>
              </a:ext>
            </a:extLst>
          </p:cNvPr>
          <p:cNvSpPr/>
          <p:nvPr/>
        </p:nvSpPr>
        <p:spPr>
          <a:xfrm>
            <a:off x="10271462" y="4389410"/>
            <a:ext cx="834501" cy="532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-0.96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0AC4005-3D2A-42B5-BAC9-CF3D560D16F8}"/>
              </a:ext>
            </a:extLst>
          </p:cNvPr>
          <p:cNvSpPr/>
          <p:nvPr/>
        </p:nvSpPr>
        <p:spPr>
          <a:xfrm>
            <a:off x="8494450" y="5124159"/>
            <a:ext cx="834501" cy="53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1.56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898253F-67BE-4B56-8B10-1459B83C5B68}"/>
              </a:ext>
            </a:extLst>
          </p:cNvPr>
          <p:cNvSpPr/>
          <p:nvPr/>
        </p:nvSpPr>
        <p:spPr>
          <a:xfrm>
            <a:off x="5803036" y="5124157"/>
            <a:ext cx="834501" cy="53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-0.80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B08F531-A9FB-4D21-AF74-B868EF19DDCA}"/>
              </a:ext>
            </a:extLst>
          </p:cNvPr>
          <p:cNvSpPr txBox="1"/>
          <p:nvPr/>
        </p:nvSpPr>
        <p:spPr>
          <a:xfrm>
            <a:off x="8656662" y="5788491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accent6"/>
                </a:solidFill>
              </a:rPr>
              <a:t>↑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D349866-6ABF-4A51-AFF2-038B095648C0}"/>
              </a:ext>
            </a:extLst>
          </p:cNvPr>
          <p:cNvSpPr txBox="1"/>
          <p:nvPr/>
        </p:nvSpPr>
        <p:spPr>
          <a:xfrm>
            <a:off x="11219893" y="3770757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78197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6EFAF-9AC6-4512-A158-2474581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Purpose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AI (</a:t>
            </a:r>
            <a:r>
              <a:rPr lang="pt-BR" dirty="0" err="1"/>
              <a:t>from</a:t>
            </a:r>
            <a:r>
              <a:rPr lang="pt-BR" dirty="0"/>
              <a:t> AIMA 3rd </a:t>
            </a:r>
            <a:r>
              <a:rPr lang="pt-BR" dirty="0" err="1"/>
              <a:t>edition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984DF3-EFF5-4EA2-9CBC-19A3A051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AIMA = Russell, S.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Norvig</a:t>
            </a:r>
            <a:r>
              <a:rPr lang="pt-BR" dirty="0"/>
              <a:t>, P. Artificial </a:t>
            </a:r>
            <a:r>
              <a:rPr lang="pt-BR" dirty="0" err="1"/>
              <a:t>Intelligence</a:t>
            </a:r>
            <a:r>
              <a:rPr lang="pt-BR" dirty="0"/>
              <a:t>, a </a:t>
            </a:r>
            <a:r>
              <a:rPr lang="pt-BR" dirty="0" err="1"/>
              <a:t>Modern</a:t>
            </a:r>
            <a:r>
              <a:rPr lang="pt-BR" dirty="0"/>
              <a:t> Approach (Elsevier) – 3rd </a:t>
            </a:r>
            <a:r>
              <a:rPr lang="pt-BR" dirty="0" err="1"/>
              <a:t>edition</a:t>
            </a:r>
            <a:r>
              <a:rPr lang="pt-BR" dirty="0"/>
              <a:t>, 2010</a:t>
            </a:r>
          </a:p>
          <a:p>
            <a:endParaRPr lang="pt-BR" dirty="0"/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0E5523E-17DF-45F9-A4E9-77E8C017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5272"/>
              </p:ext>
            </p:extLst>
          </p:nvPr>
        </p:nvGraphicFramePr>
        <p:xfrm>
          <a:off x="1402672" y="3429000"/>
          <a:ext cx="9138576" cy="2547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9114">
                  <a:extLst>
                    <a:ext uri="{9D8B030D-6E8A-4147-A177-3AD203B41FA5}">
                      <a16:colId xmlns:a16="http://schemas.microsoft.com/office/drawing/2014/main" val="461823109"/>
                    </a:ext>
                  </a:extLst>
                </a:gridCol>
                <a:gridCol w="3275861">
                  <a:extLst>
                    <a:ext uri="{9D8B030D-6E8A-4147-A177-3AD203B41FA5}">
                      <a16:colId xmlns:a16="http://schemas.microsoft.com/office/drawing/2014/main" val="3030007021"/>
                    </a:ext>
                  </a:extLst>
                </a:gridCol>
                <a:gridCol w="3403601">
                  <a:extLst>
                    <a:ext uri="{9D8B030D-6E8A-4147-A177-3AD203B41FA5}">
                      <a16:colId xmlns:a16="http://schemas.microsoft.com/office/drawing/2014/main" val="1698377876"/>
                    </a:ext>
                  </a:extLst>
                </a:gridCol>
              </a:tblGrid>
              <a:tr h="841505">
                <a:tc>
                  <a:txBody>
                    <a:bodyPr/>
                    <a:lstStyle/>
                    <a:p>
                      <a:pPr algn="ctr"/>
                      <a:endParaRPr lang="pt-BR" sz="2000" i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/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204177"/>
                  </a:ext>
                </a:extLst>
              </a:tr>
              <a:tr h="853193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Thinking</a:t>
                      </a:r>
                      <a:r>
                        <a:rPr lang="pt-BR" sz="2000" b="1" i="1" dirty="0">
                          <a:solidFill>
                            <a:schemeClr val="accent1"/>
                          </a:solidFill>
                        </a:rPr>
                        <a:t> / </a:t>
                      </a:r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Acting</a:t>
                      </a:r>
                      <a:endParaRPr lang="pt-BR" sz="2000" b="1" i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i="1" dirty="0"/>
                        <a:t>“</a:t>
                      </a:r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Think</a:t>
                      </a:r>
                      <a:r>
                        <a:rPr lang="pt-BR" sz="2000" i="1" dirty="0"/>
                        <a:t>”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/>
                        <a:t>???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007133"/>
                  </a:ext>
                </a:extLst>
              </a:tr>
              <a:tr h="85319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Humans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1" dirty="0" err="1">
                          <a:solidFill>
                            <a:schemeClr val="accent1"/>
                          </a:solidFill>
                        </a:rPr>
                        <a:t>Act</a:t>
                      </a:r>
                      <a:r>
                        <a:rPr lang="pt-BR" sz="2000" i="1" dirty="0"/>
                        <a:t> as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Rational</a:t>
                      </a:r>
                      <a:r>
                        <a:rPr lang="pt-BR" sz="2000" b="1" i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pt-BR" sz="2000" b="1" i="1" dirty="0" err="1">
                          <a:solidFill>
                            <a:srgbClr val="FF0000"/>
                          </a:solidFill>
                        </a:rPr>
                        <a:t>Agents</a:t>
                      </a:r>
                      <a:endParaRPr lang="pt-BR" sz="20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201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23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i="1" dirty="0"/>
              <a:t> II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9AE3C7D7-6D1F-455F-BECC-F5882BD3C97A}"/>
                  </a:ext>
                </a:extLst>
              </p:cNvPr>
              <p:cNvSpPr/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=0.9;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=0.9;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9AE3C7D7-6D1F-455F-BECC-F5882BD3C9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0" y="5468643"/>
                <a:ext cx="2682043" cy="10242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>
            <a:extLst>
              <a:ext uri="{FF2B5EF4-FFF2-40B4-BE49-F238E27FC236}">
                <a16:creationId xmlns:a16="http://schemas.microsoft.com/office/drawing/2014/main" id="{7139F0E9-44C2-4BA1-A21B-338BA103FEC1}"/>
              </a:ext>
            </a:extLst>
          </p:cNvPr>
          <p:cNvSpPr/>
          <p:nvPr/>
        </p:nvSpPr>
        <p:spPr>
          <a:xfrm>
            <a:off x="10271463" y="3734964"/>
            <a:ext cx="834501" cy="532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-1.35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3EEE6A5-C423-41EA-8573-8E63F48F896F}"/>
              </a:ext>
            </a:extLst>
          </p:cNvPr>
          <p:cNvSpPr/>
          <p:nvPr/>
        </p:nvSpPr>
        <p:spPr>
          <a:xfrm>
            <a:off x="10271462" y="4389410"/>
            <a:ext cx="834501" cy="532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0.23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11374C7-248A-4B8B-8743-2DD938CD47D0}"/>
              </a:ext>
            </a:extLst>
          </p:cNvPr>
          <p:cNvSpPr/>
          <p:nvPr/>
        </p:nvSpPr>
        <p:spPr>
          <a:xfrm>
            <a:off x="8494450" y="5124159"/>
            <a:ext cx="834501" cy="53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-0.23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E7746A95-231F-4CA2-BDB9-BD1893432DF7}"/>
              </a:ext>
            </a:extLst>
          </p:cNvPr>
          <p:cNvSpPr/>
          <p:nvPr/>
        </p:nvSpPr>
        <p:spPr>
          <a:xfrm>
            <a:off x="5803036" y="5124157"/>
            <a:ext cx="834501" cy="53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>
                <a:solidFill>
                  <a:schemeClr val="tx1"/>
                </a:solidFill>
              </a:rPr>
              <a:t>1.35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6A55267-C4BA-454E-BFE5-665381CC4728}"/>
              </a:ext>
            </a:extLst>
          </p:cNvPr>
          <p:cNvSpPr txBox="1"/>
          <p:nvPr/>
        </p:nvSpPr>
        <p:spPr>
          <a:xfrm>
            <a:off x="5965248" y="5666615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accent6"/>
                </a:solidFill>
              </a:rPr>
              <a:t>↑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62D2FC8-2C48-4C34-9586-1A7A496FC293}"/>
              </a:ext>
            </a:extLst>
          </p:cNvPr>
          <p:cNvSpPr txBox="1"/>
          <p:nvPr/>
        </p:nvSpPr>
        <p:spPr>
          <a:xfrm>
            <a:off x="11217426" y="4398850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←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A2793667-AC22-42E2-99DD-1DFB0A5E9BDA}"/>
                  </a:ext>
                </a:extLst>
              </p:cNvPr>
              <p:cNvSpPr/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0.9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×0.9=0.81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A2793667-AC22-42E2-99DD-1DFB0A5E9B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3746375"/>
                <a:ext cx="1183690" cy="355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0C827E82-05EC-4242-A0E4-637DBAE422F7}"/>
                  </a:ext>
                </a:extLst>
              </p:cNvPr>
              <p:cNvSpPr/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0.9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×0.1=0.09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0C827E82-05EC-4242-A0E4-637DBAE422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3746375"/>
                <a:ext cx="1183690" cy="355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367EB256-95A4-46DB-A749-647FB6448D67}"/>
                  </a:ext>
                </a:extLst>
              </p:cNvPr>
              <p:cNvSpPr/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×0.9=0.09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Retângulo 48">
                <a:extLst>
                  <a:ext uri="{FF2B5EF4-FFF2-40B4-BE49-F238E27FC236}">
                    <a16:creationId xmlns:a16="http://schemas.microsoft.com/office/drawing/2014/main" id="{367EB256-95A4-46DB-A749-647FB6448D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287" y="4369431"/>
                <a:ext cx="1183690" cy="355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tângulo 50">
                <a:extLst>
                  <a:ext uri="{FF2B5EF4-FFF2-40B4-BE49-F238E27FC236}">
                    <a16:creationId xmlns:a16="http://schemas.microsoft.com/office/drawing/2014/main" id="{0248B333-4710-4FC7-8F5A-FA98497DC323}"/>
                  </a:ext>
                </a:extLst>
              </p:cNvPr>
              <p:cNvSpPr/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0.1</m:t>
                      </m:r>
                      <m:r>
                        <a:rPr lang="pt-BR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×0.1=0.01</m:t>
                      </m:r>
                    </m:oMath>
                  </m:oMathPara>
                </a14:m>
                <a:endParaRPr lang="pt-BR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Retângulo 50">
                <a:extLst>
                  <a:ext uri="{FF2B5EF4-FFF2-40B4-BE49-F238E27FC236}">
                    <a16:creationId xmlns:a16="http://schemas.microsoft.com/office/drawing/2014/main" id="{0248B333-4710-4FC7-8F5A-FA98497DC3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701" y="4369431"/>
                <a:ext cx="1183690" cy="355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94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2EC796D8-C212-4988-A613-3DAC3D1B5EEA}"/>
              </a:ext>
            </a:extLst>
          </p:cNvPr>
          <p:cNvSpPr/>
          <p:nvPr/>
        </p:nvSpPr>
        <p:spPr>
          <a:xfrm>
            <a:off x="1569868" y="2379215"/>
            <a:ext cx="9028590" cy="28319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 err="1">
                <a:solidFill>
                  <a:schemeClr val="tx1"/>
                </a:solidFill>
              </a:rPr>
              <a:t>Empathic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BED5CD8-727C-4461-AC40-2B9643DD2C4B}"/>
              </a:ext>
            </a:extLst>
          </p:cNvPr>
          <p:cNvSpPr/>
          <p:nvPr/>
        </p:nvSpPr>
        <p:spPr>
          <a:xfrm>
            <a:off x="1857652" y="2752077"/>
            <a:ext cx="5935462" cy="208625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71AB5FB-B78E-43E1-B9DD-3A221A2FDAEA}"/>
              </a:ext>
            </a:extLst>
          </p:cNvPr>
          <p:cNvSpPr/>
          <p:nvPr/>
        </p:nvSpPr>
        <p:spPr>
          <a:xfrm>
            <a:off x="2125461" y="3053179"/>
            <a:ext cx="3636144" cy="1484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i="1" dirty="0" err="1">
                <a:solidFill>
                  <a:schemeClr val="tx1"/>
                </a:solidFill>
              </a:rPr>
              <a:t>Strategic</a:t>
            </a:r>
            <a:endParaRPr lang="pt-BR" i="1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DEEB9-F9E4-4FC4-B62F-C86D674C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 </a:t>
            </a:r>
            <a:r>
              <a:rPr lang="pt-BR" dirty="0" err="1"/>
              <a:t>modeling</a:t>
            </a:r>
            <a:endParaRPr lang="pt-BR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A430BFB-8C43-462D-B833-406F075E9121}"/>
              </a:ext>
            </a:extLst>
          </p:cNvPr>
          <p:cNvSpPr/>
          <p:nvPr/>
        </p:nvSpPr>
        <p:spPr>
          <a:xfrm>
            <a:off x="2381062" y="3338004"/>
            <a:ext cx="1509204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err="1">
                <a:solidFill>
                  <a:schemeClr val="tx1"/>
                </a:solidFill>
              </a:rPr>
              <a:t>Rational</a:t>
            </a:r>
            <a:endParaRPr lang="pt-B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9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Rational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(AIMA 3ed)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endParaRPr lang="pt-BR" sz="2400" b="1" i="1" dirty="0">
              <a:solidFill>
                <a:schemeClr val="tx1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1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9E91-ED8D-4156-A4B1-FC21B4F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4393B503-728B-4D52-8825-A2AA074B7655}"/>
              </a:ext>
            </a:extLst>
          </p:cNvPr>
          <p:cNvSpPr/>
          <p:nvPr/>
        </p:nvSpPr>
        <p:spPr>
          <a:xfrm>
            <a:off x="1683798" y="1917576"/>
            <a:ext cx="4412202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i="1" dirty="0">
                <a:solidFill>
                  <a:schemeClr val="tx1"/>
                </a:solidFill>
              </a:rPr>
              <a:t>Agent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0567A257-0F5B-4934-B4A3-92DF8D9BB8E0}"/>
              </a:ext>
            </a:extLst>
          </p:cNvPr>
          <p:cNvSpPr/>
          <p:nvPr/>
        </p:nvSpPr>
        <p:spPr>
          <a:xfrm>
            <a:off x="8519604" y="1917576"/>
            <a:ext cx="1988598" cy="427903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Environment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>
                <a:solidFill>
                  <a:srgbClr val="FF0000"/>
                </a:solidFill>
              </a:rPr>
              <a:t>+</a:t>
            </a:r>
            <a:br>
              <a:rPr lang="pt-BR" sz="2400" b="1" i="1" dirty="0">
                <a:solidFill>
                  <a:srgbClr val="FF0000"/>
                </a:solidFill>
              </a:rPr>
            </a:br>
            <a:r>
              <a:rPr lang="pt-BR" sz="2400" b="1" i="1" dirty="0" err="1">
                <a:solidFill>
                  <a:srgbClr val="FF0000"/>
                </a:solidFill>
              </a:rPr>
              <a:t>Other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r>
              <a:rPr lang="pt-BR" sz="2400" b="1" i="1" dirty="0" err="1">
                <a:solidFill>
                  <a:srgbClr val="FF0000"/>
                </a:solidFill>
              </a:rPr>
              <a:t>Agents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83F1A66-4159-4E52-8BDE-6FF11BC53AE0}"/>
              </a:ext>
            </a:extLst>
          </p:cNvPr>
          <p:cNvSpPr/>
          <p:nvPr/>
        </p:nvSpPr>
        <p:spPr>
          <a:xfrm>
            <a:off x="3601374" y="2201661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7EC04CA-1158-44E6-A207-87C0FFCD46F3}"/>
              </a:ext>
            </a:extLst>
          </p:cNvPr>
          <p:cNvSpPr/>
          <p:nvPr/>
        </p:nvSpPr>
        <p:spPr>
          <a:xfrm>
            <a:off x="3601373" y="5354714"/>
            <a:ext cx="577049" cy="55929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7A060D8-5709-4D0B-9C26-301CC0F0DCF1}"/>
              </a:ext>
            </a:extLst>
          </p:cNvPr>
          <p:cNvSpPr/>
          <p:nvPr/>
        </p:nvSpPr>
        <p:spPr>
          <a:xfrm>
            <a:off x="3432697" y="3600633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8389D5B-4F75-43AC-81C3-A2391554D9B0}"/>
              </a:ext>
            </a:extLst>
          </p:cNvPr>
          <p:cNvSpPr txBox="1"/>
          <p:nvPr/>
        </p:nvSpPr>
        <p:spPr>
          <a:xfrm>
            <a:off x="2515073" y="2293546"/>
            <a:ext cx="917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Sensors</a:t>
            </a:r>
            <a:endParaRPr lang="pt-BR" b="1" i="1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7A85FB-FCEA-470A-9479-DF9650C2B0F5}"/>
              </a:ext>
            </a:extLst>
          </p:cNvPr>
          <p:cNvSpPr txBox="1"/>
          <p:nvPr/>
        </p:nvSpPr>
        <p:spPr>
          <a:xfrm>
            <a:off x="2416328" y="5449694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Actuators</a:t>
            </a:r>
            <a:endParaRPr lang="pt-BR" b="1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C7E602E-D143-4DEF-824A-746C1409D4A2}"/>
              </a:ext>
            </a:extLst>
          </p:cNvPr>
          <p:cNvSpPr txBox="1"/>
          <p:nvPr/>
        </p:nvSpPr>
        <p:spPr>
          <a:xfrm>
            <a:off x="4347097" y="387242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err="1"/>
              <a:t>Behaviour</a:t>
            </a:r>
            <a:endParaRPr lang="pt-BR" b="1" i="1" dirty="0"/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A5BB4660-FD28-44D7-A092-CD04BDD2A153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4178423" y="2441359"/>
            <a:ext cx="4350058" cy="399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1E068125-EFD9-4725-8B0C-5CBD69E5582A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78422" y="5634360"/>
            <a:ext cx="434118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6404FE9D-9468-4469-AB91-8BE656E73245}"/>
              </a:ext>
            </a:extLst>
          </p:cNvPr>
          <p:cNvCxnSpPr>
            <a:stCxn id="7" idx="4"/>
            <a:endCxn id="12" idx="0"/>
          </p:cNvCxnSpPr>
          <p:nvPr/>
        </p:nvCxnSpPr>
        <p:spPr>
          <a:xfrm flipH="1">
            <a:off x="3889897" y="2760953"/>
            <a:ext cx="2" cy="8396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DEF0FF2-D806-43ED-96C6-C43199A3AF21}"/>
              </a:ext>
            </a:extLst>
          </p:cNvPr>
          <p:cNvCxnSpPr>
            <a:stCxn id="12" idx="2"/>
            <a:endCxn id="11" idx="0"/>
          </p:cNvCxnSpPr>
          <p:nvPr/>
        </p:nvCxnSpPr>
        <p:spPr>
          <a:xfrm>
            <a:off x="3889897" y="4515033"/>
            <a:ext cx="1" cy="839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83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game:</a:t>
            </a:r>
          </a:p>
        </p:txBody>
      </p:sp>
      <p:pic>
        <p:nvPicPr>
          <p:cNvPr id="5" name="Imagem 4" descr="Uma imagem contendo mesa, itens, cama&#10;&#10;Descrição gerada automaticamente">
            <a:extLst>
              <a:ext uri="{FF2B5EF4-FFF2-40B4-BE49-F238E27FC236}">
                <a16:creationId xmlns:a16="http://schemas.microsoft.com/office/drawing/2014/main" id="{3102A8DB-9BB6-4D7D-9921-A2A9C295C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615953"/>
            <a:ext cx="666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7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02FDD77-AC01-4342-8003-A568223DA5D4}"/>
              </a:ext>
            </a:extLst>
          </p:cNvPr>
          <p:cNvSpPr txBox="1"/>
          <p:nvPr/>
        </p:nvSpPr>
        <p:spPr>
          <a:xfrm>
            <a:off x="1935518" y="4758431"/>
            <a:ext cx="189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i="1" dirty="0"/>
              <a:t>Street </a:t>
            </a:r>
            <a:r>
              <a:rPr lang="pt-BR" sz="2400" i="1" dirty="0" err="1"/>
              <a:t>vendor</a:t>
            </a:r>
            <a:endParaRPr lang="pt-BR" sz="2400" i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C3A142A-ADE5-4A8A-AAF2-F6F8AFE8E38F}"/>
              </a:ext>
            </a:extLst>
          </p:cNvPr>
          <p:cNvSpPr txBox="1"/>
          <p:nvPr/>
        </p:nvSpPr>
        <p:spPr>
          <a:xfrm>
            <a:off x="8559863" y="4758431"/>
            <a:ext cx="169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i="1" dirty="0"/>
              <a:t>Civil </a:t>
            </a:r>
            <a:r>
              <a:rPr lang="pt-BR" sz="2400" i="1" dirty="0" err="1"/>
              <a:t>servant</a:t>
            </a:r>
            <a:endParaRPr lang="pt-BR" sz="2400" i="1" dirty="0"/>
          </a:p>
        </p:txBody>
      </p:sp>
      <p:pic>
        <p:nvPicPr>
          <p:cNvPr id="9" name="Gráfico 8" descr="Executar">
            <a:extLst>
              <a:ext uri="{FF2B5EF4-FFF2-40B4-BE49-F238E27FC236}">
                <a16:creationId xmlns:a16="http://schemas.microsoft.com/office/drawing/2014/main" id="{727E612C-FA36-4EBA-9424-19922108D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2168552" y="3100898"/>
            <a:ext cx="1534004" cy="1488250"/>
          </a:xfrm>
          <a:prstGeom prst="rect">
            <a:avLst/>
          </a:prstGeom>
        </p:spPr>
      </p:pic>
      <p:pic>
        <p:nvPicPr>
          <p:cNvPr id="11" name="Gráfico 10" descr="Beisebol">
            <a:extLst>
              <a:ext uri="{FF2B5EF4-FFF2-40B4-BE49-F238E27FC236}">
                <a16:creationId xmlns:a16="http://schemas.microsoft.com/office/drawing/2014/main" id="{3FCAD793-135A-4E70-9073-AA95C0039E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89443" y="2991975"/>
            <a:ext cx="1534004" cy="1534004"/>
          </a:xfrm>
          <a:prstGeom prst="rect">
            <a:avLst/>
          </a:prstGeom>
        </p:spPr>
      </p:pic>
      <p:sp>
        <p:nvSpPr>
          <p:cNvPr id="12" name="Seta: da Esquerda para a Direita 11">
            <a:extLst>
              <a:ext uri="{FF2B5EF4-FFF2-40B4-BE49-F238E27FC236}">
                <a16:creationId xmlns:a16="http://schemas.microsoft.com/office/drawing/2014/main" id="{0DF94B46-BC65-4B6E-9F4D-DF778BC68C25}"/>
              </a:ext>
            </a:extLst>
          </p:cNvPr>
          <p:cNvSpPr/>
          <p:nvPr/>
        </p:nvSpPr>
        <p:spPr>
          <a:xfrm>
            <a:off x="4764349" y="3758977"/>
            <a:ext cx="2663301" cy="484632"/>
          </a:xfrm>
          <a:prstGeom prst="left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14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EE45C9AF-393C-470A-8DA3-0B52F49AD1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The </a:t>
                </a:r>
                <a:r>
                  <a:rPr lang="pt-BR" dirty="0" err="1"/>
                  <a:t>surveillance</a:t>
                </a:r>
                <a:r>
                  <a:rPr lang="pt-BR" dirty="0"/>
                  <a:t> game – </a:t>
                </a:r>
                <a:r>
                  <a:rPr lang="pt-BR" i="1" dirty="0" err="1"/>
                  <a:t>Rational</a:t>
                </a:r>
                <a:r>
                  <a:rPr lang="pt-BR" i="1" dirty="0"/>
                  <a:t> </a:t>
                </a:r>
                <a:r>
                  <a:rPr lang="pt-BR" i="1" dirty="0" err="1"/>
                  <a:t>vendor</a:t>
                </a:r>
                <a:r>
                  <a:rPr lang="pt-BR" dirty="0"/>
                  <a:t>: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pPr lvl="1"/>
                <a:r>
                  <a:rPr lang="pt-BR" i="1" dirty="0" err="1"/>
                  <a:t>Probability</a:t>
                </a:r>
                <a:r>
                  <a:rPr lang="pt-BR" i="1" dirty="0"/>
                  <a:t>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pt-BR" i="1" dirty="0"/>
                  <a:t> </a:t>
                </a:r>
                <a:r>
                  <a:rPr lang="pt-BR" i="1" dirty="0" err="1"/>
                  <a:t>of</a:t>
                </a:r>
                <a:r>
                  <a:rPr lang="pt-BR" i="1" dirty="0"/>
                  <a:t> </a:t>
                </a:r>
                <a:r>
                  <a:rPr lang="pt-BR" i="1" dirty="0" err="1"/>
                  <a:t>undesired</a:t>
                </a:r>
                <a:r>
                  <a:rPr lang="pt-BR" i="1" dirty="0"/>
                  <a:t> </a:t>
                </a:r>
                <a:r>
                  <a:rPr lang="pt-BR" i="1" dirty="0" err="1"/>
                  <a:t>event</a:t>
                </a:r>
                <a:endParaRPr lang="pt-BR" i="1" dirty="0"/>
              </a:p>
              <a:p>
                <a:pPr lvl="1"/>
                <a:r>
                  <a:rPr lang="pt-BR" i="1" dirty="0"/>
                  <a:t>Risk/</a:t>
                </a:r>
                <a:r>
                  <a:rPr lang="pt-BR" i="1" dirty="0" err="1"/>
                  <a:t>Benefit</a:t>
                </a:r>
                <a:endParaRPr lang="pt-BR" i="1" dirty="0"/>
              </a:p>
              <a:p>
                <a:pPr lvl="1"/>
                <a:r>
                  <a:rPr lang="pt-BR" i="1" dirty="0" err="1"/>
                  <a:t>Rational</a:t>
                </a:r>
                <a:r>
                  <a:rPr lang="pt-BR" i="1" dirty="0"/>
                  <a:t> </a:t>
                </a:r>
                <a:r>
                  <a:rPr lang="pt-BR" i="1" dirty="0" err="1"/>
                  <a:t>choice</a:t>
                </a:r>
                <a:endParaRPr lang="pt-BR" i="1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EE45C9AF-393C-470A-8DA3-0B52F49AD1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168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CA70-A8F6-4060-A8A6-D93DBD30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Strategic</a:t>
            </a:r>
            <a:r>
              <a:rPr lang="pt-BR" dirty="0"/>
              <a:t> </a:t>
            </a:r>
            <a:r>
              <a:rPr lang="pt-BR" dirty="0" err="1"/>
              <a:t>agents</a:t>
            </a:r>
            <a:r>
              <a:rPr lang="pt-BR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example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45C9AF-393C-470A-8DA3-0B52F49A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The </a:t>
            </a:r>
            <a:r>
              <a:rPr lang="pt-BR" dirty="0" err="1"/>
              <a:t>surveillance</a:t>
            </a:r>
            <a:r>
              <a:rPr lang="pt-BR" dirty="0"/>
              <a:t> game – </a:t>
            </a:r>
            <a:r>
              <a:rPr lang="pt-BR" i="1" dirty="0" err="1"/>
              <a:t>Strategic</a:t>
            </a:r>
            <a:r>
              <a:rPr lang="pt-BR" i="1" dirty="0"/>
              <a:t> </a:t>
            </a:r>
            <a:r>
              <a:rPr lang="pt-BR" i="1" dirty="0" err="1"/>
              <a:t>vendor</a:t>
            </a:r>
            <a:r>
              <a:rPr lang="pt-BR" dirty="0"/>
              <a:t>: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8EB7FE3C-2F97-4ABD-8504-7D1AA3A60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39411"/>
              </p:ext>
            </p:extLst>
          </p:nvPr>
        </p:nvGraphicFramePr>
        <p:xfrm>
          <a:off x="2032000" y="3072247"/>
          <a:ext cx="8127999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7701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65283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659109"/>
                    </a:ext>
                  </a:extLst>
                </a:gridCol>
              </a:tblGrid>
              <a:tr h="618287">
                <a:tc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(e)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err="1"/>
                        <a:t>Vendor</a:t>
                      </a:r>
                      <a:r>
                        <a:rPr lang="pt-BR" b="1" i="1" dirty="0"/>
                        <a:t> D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hide</a:t>
                      </a:r>
                      <a:r>
                        <a:rPr lang="pt-BR" b="1" i="1" dirty="0"/>
                        <a:t> (n)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8453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(v)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+2; I: -2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83279"/>
                  </a:ext>
                </a:extLst>
              </a:tr>
              <a:tr h="618287"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/>
                        <a:t>Inspector I</a:t>
                      </a:r>
                    </a:p>
                    <a:p>
                      <a:pPr algn="ctr"/>
                      <a:r>
                        <a:rPr lang="pt-BR" b="1" i="1" dirty="0" err="1"/>
                        <a:t>Not</a:t>
                      </a:r>
                      <a:r>
                        <a:rPr lang="pt-BR" b="1" i="1" dirty="0"/>
                        <a:t> </a:t>
                      </a:r>
                      <a:r>
                        <a:rPr lang="pt-BR" b="1" i="1" dirty="0" err="1"/>
                        <a:t>check</a:t>
                      </a:r>
                      <a:r>
                        <a:rPr lang="pt-BR" b="1" i="1" dirty="0"/>
                        <a:t> (x)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-3; I: +3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i="1" dirty="0"/>
                        <a:t>D: +4; I: -4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38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50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1155</Words>
  <Application>Microsoft Office PowerPoint</Application>
  <PresentationFormat>Widescreen</PresentationFormat>
  <Paragraphs>249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Tema do Office</vt:lpstr>
      <vt:lpstr>MAC5784 – AI in videogames</vt:lpstr>
      <vt:lpstr>Purpose of AI (from AIMA 3rd edition)</vt:lpstr>
      <vt:lpstr>Agent modeling</vt:lpstr>
      <vt:lpstr>Rational agents (AIMA 3ed)</vt:lpstr>
      <vt:lpstr>Strategic agents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  <vt:lpstr>Strategic agents by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MAC5784 – AI in videogames</dc:title>
  <dc:creator>Flavio Soares Correa da Silva</dc:creator>
  <cp:lastModifiedBy>Flavio Soares Correa da Silva</cp:lastModifiedBy>
  <cp:revision>38</cp:revision>
  <dcterms:created xsi:type="dcterms:W3CDTF">2020-09-06T21:47:41Z</dcterms:created>
  <dcterms:modified xsi:type="dcterms:W3CDTF">2020-10-06T15:03:06Z</dcterms:modified>
</cp:coreProperties>
</file>