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80" r:id="rId4"/>
    <p:sldId id="266" r:id="rId5"/>
    <p:sldId id="283" r:id="rId6"/>
    <p:sldId id="284" r:id="rId7"/>
    <p:sldId id="267" r:id="rId8"/>
    <p:sldId id="285" r:id="rId9"/>
    <p:sldId id="268" r:id="rId10"/>
    <p:sldId id="286" r:id="rId11"/>
    <p:sldId id="270" r:id="rId12"/>
    <p:sldId id="260" r:id="rId13"/>
    <p:sldId id="26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A26B-9E58-4F72-959C-9B6A876A9C81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1B0E-B6D4-49F9-8001-207C3952E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11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1B0E-B6D4-49F9-8001-207C3952E722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1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1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6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6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89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01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0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52FC-30D5-4B38-BCC0-35AACFED07E3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0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.br/url?sa=i&amp;rct=j&amp;q=&amp;esrc=s&amp;frm=1&amp;source=images&amp;cd=&amp;cad=rja&amp;uact=8&amp;ved=2ahUKEwiby5-Q0cfaAhWFPpAKHYyqDzsQjRx6BAgAEAU&amp;url=https://www.sciencedirect.com/science/article/pii/S0102361616301096&amp;psig=AOvVaw07MIRJ2oW6DK4Z16Sc5Jyw&amp;ust=15242717851109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br/url?sa=i&amp;rct=j&amp;q=&amp;esrc=s&amp;frm=1&amp;source=images&amp;cd=&amp;cad=rja&amp;uact=8&amp;ved=2ahUKEwjCqLXj0sfaAhUDQ5AKHahAAioQjRx6BAgAEAU&amp;url=https://apruebamedicina.wordpress.com/category/todas/page/24/&amp;psig=AOvVaw07MIRJ2oW6DK4Z16Sc5Jyw&amp;ust=15242717851109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br/url?sa=i&amp;rct=j&amp;q=&amp;esrc=s&amp;frm=1&amp;source=images&amp;cd=&amp;cad=rja&amp;uact=8&amp;ved=&amp;url=https://www.slideserve.com/saxton/pectoral-region-and-axilla&amp;psig=AOvVaw1bPqB2rGJEVEA487pZ5GYh&amp;ust=15242739063263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takvim.pw/bicipital-aponeurosis-tendonitis.htm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5: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Irrigação sanguínea dos membros superiores.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426758" y="115818"/>
            <a:ext cx="4600735" cy="6626572"/>
            <a:chOff x="2201" y="-176"/>
            <a:chExt cx="1511" cy="2787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637"/>
              <a:ext cx="1226" cy="19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2201" y="-176"/>
              <a:ext cx="1511" cy="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2400" b="1" dirty="0" smtClean="0">
                  <a:solidFill>
                    <a:schemeClr val="tx2"/>
                  </a:solidFill>
                </a:rPr>
                <a:t>Artéria </a:t>
              </a:r>
              <a:r>
                <a:rPr lang="pt-BR" altLang="pt-BR" sz="2400" b="1" dirty="0" err="1" smtClean="0">
                  <a:solidFill>
                    <a:schemeClr val="tx2"/>
                  </a:solidFill>
                </a:rPr>
                <a:t>ulnar</a:t>
              </a:r>
              <a:endParaRPr lang="pt-BR" altLang="pt-BR" sz="2400" b="1" dirty="0" smtClean="0">
                <a:solidFill>
                  <a:schemeClr val="tx2"/>
                </a:solidFill>
              </a:endParaRPr>
            </a:p>
            <a:p>
              <a:r>
                <a:rPr lang="pt-BR" altLang="pt-BR" sz="1800" b="1" dirty="0" smtClean="0"/>
                <a:t>- Arco </a:t>
              </a:r>
              <a:r>
                <a:rPr lang="pt-BR" altLang="pt-BR" sz="1800" b="1" dirty="0"/>
                <a:t>arterial </a:t>
              </a:r>
              <a:r>
                <a:rPr lang="pt-BR" altLang="pt-BR" sz="1800" b="1" dirty="0" smtClean="0"/>
                <a:t>palmar superficial</a:t>
              </a:r>
            </a:p>
            <a:p>
              <a:r>
                <a:rPr lang="pt-BR" altLang="pt-BR" b="1" dirty="0" smtClean="0"/>
                <a:t>- Ramo palmar profundo</a:t>
              </a:r>
            </a:p>
            <a:p>
              <a:r>
                <a:rPr lang="pt-BR" altLang="pt-BR" sz="1800" b="1" dirty="0" err="1" smtClean="0"/>
                <a:t>Aa.</a:t>
              </a:r>
              <a:r>
                <a:rPr lang="pt-BR" altLang="pt-BR" sz="1800" b="1" dirty="0" smtClean="0"/>
                <a:t> Digitais palmares comuns</a:t>
              </a:r>
            </a:p>
            <a:p>
              <a:r>
                <a:rPr lang="pt-BR" altLang="pt-BR" b="1" dirty="0" err="1" smtClean="0"/>
                <a:t>Aa.</a:t>
              </a:r>
              <a:r>
                <a:rPr lang="pt-BR" altLang="pt-BR" b="1" dirty="0" smtClean="0"/>
                <a:t> Digitais palmares </a:t>
              </a:r>
              <a:r>
                <a:rPr lang="pt-BR" altLang="pt-BR" b="1" dirty="0" smtClean="0"/>
                <a:t>próprias</a:t>
              </a:r>
            </a:p>
            <a:p>
              <a:r>
                <a:rPr lang="pt-BR" altLang="pt-BR" sz="1800" b="1" dirty="0" smtClean="0"/>
                <a:t>- A. Digital palmar própria para o dedo mínimo</a:t>
              </a:r>
              <a:endParaRPr lang="pt-BR" altLang="pt-BR" sz="1800" b="1" dirty="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228600"/>
            <a:ext cx="3143250" cy="4479925"/>
            <a:chOff x="192" y="144"/>
            <a:chExt cx="1980" cy="2822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980" cy="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01" y="2559"/>
              <a:ext cx="18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/>
                <a:t>Arco arterial cárpico </a:t>
              </a:r>
              <a:r>
                <a:rPr lang="pt-BR" altLang="pt-BR" sz="1800" b="1" dirty="0" smtClean="0"/>
                <a:t>palmar</a:t>
              </a:r>
            </a:p>
            <a:p>
              <a:pPr algn="ctr"/>
              <a:r>
                <a:rPr lang="pt-BR" altLang="pt-BR" b="1" dirty="0" smtClean="0"/>
                <a:t>Ramo </a:t>
              </a:r>
              <a:r>
                <a:rPr lang="pt-BR" altLang="pt-BR" b="1" dirty="0" err="1" smtClean="0"/>
                <a:t>carpal</a:t>
              </a:r>
              <a:r>
                <a:rPr lang="pt-BR" altLang="pt-BR" b="1" dirty="0" smtClean="0"/>
                <a:t> palmar</a:t>
              </a:r>
              <a:r>
                <a:rPr lang="pt-BR" altLang="pt-BR" sz="1800" b="1" dirty="0" smtClean="0"/>
                <a:t> </a:t>
              </a:r>
              <a:endParaRPr lang="pt-BR" altLang="pt-BR" sz="1800" b="1" dirty="0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179512" y="58704"/>
            <a:ext cx="4104960" cy="6610939"/>
            <a:chOff x="576" y="800"/>
            <a:chExt cx="2278" cy="368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99"/>
              <a:ext cx="2230" cy="34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76" y="800"/>
              <a:ext cx="155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pt-BR" altLang="pt-BR" sz="1800" b="1" dirty="0" smtClean="0"/>
            </a:p>
            <a:p>
              <a:r>
                <a:rPr lang="pt-BR" altLang="pt-BR" b="1" dirty="0" smtClean="0"/>
                <a:t>Ramo </a:t>
              </a:r>
              <a:r>
                <a:rPr lang="pt-BR" altLang="pt-BR" b="1" dirty="0" err="1" smtClean="0"/>
                <a:t>carpal</a:t>
              </a:r>
              <a:r>
                <a:rPr lang="pt-BR" altLang="pt-BR" b="1" dirty="0" smtClean="0"/>
                <a:t> dorsal</a:t>
              </a:r>
            </a:p>
            <a:p>
              <a:r>
                <a:rPr lang="pt-BR" altLang="pt-BR" sz="1800" b="1" dirty="0" smtClean="0"/>
                <a:t>Arco </a:t>
              </a:r>
              <a:r>
                <a:rPr lang="pt-BR" altLang="pt-BR" sz="1800" b="1" dirty="0"/>
                <a:t>arterial cárpico dorsal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7181850" y="2667000"/>
            <a:ext cx="952500" cy="171450"/>
            <a:chOff x="888" y="3048"/>
            <a:chExt cx="600" cy="108"/>
          </a:xfrm>
        </p:grpSpPr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888" y="304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1392" y="30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7200900" y="3181350"/>
            <a:ext cx="933450" cy="171450"/>
            <a:chOff x="888" y="3348"/>
            <a:chExt cx="588" cy="108"/>
          </a:xfrm>
        </p:grpSpPr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888" y="33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1380" y="334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32" name="Group 28"/>
          <p:cNvGrpSpPr>
            <a:grpSpLocks/>
          </p:cNvGrpSpPr>
          <p:nvPr/>
        </p:nvGrpSpPr>
        <p:grpSpPr bwMode="auto">
          <a:xfrm>
            <a:off x="179512" y="548680"/>
            <a:ext cx="3904938" cy="5677272"/>
            <a:chOff x="576" y="768"/>
            <a:chExt cx="2167" cy="3168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56"/>
              <a:ext cx="1840" cy="28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576" y="768"/>
              <a:ext cx="1949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 smtClean="0"/>
                <a:t>Artérias digitais dorsais e palmares</a:t>
              </a:r>
              <a:endParaRPr lang="pt-BR" altLang="pt-BR" sz="1800" b="1" dirty="0"/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2640" y="828"/>
              <a:ext cx="10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pt-BR" altLang="pt-BR" sz="1800" b="1" dirty="0"/>
            </a:p>
          </p:txBody>
        </p:sp>
      </p:grp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4267200" y="4648200"/>
            <a:ext cx="4343400" cy="1700213"/>
            <a:chOff x="2688" y="2928"/>
            <a:chExt cx="2736" cy="1071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928"/>
              <a:ext cx="2736" cy="10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2880" y="3456"/>
              <a:ext cx="48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7239000" y="2362200"/>
            <a:ext cx="838200" cy="1289050"/>
            <a:chOff x="912" y="2856"/>
            <a:chExt cx="528" cy="812"/>
          </a:xfrm>
        </p:grpSpPr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12" y="3120"/>
              <a:ext cx="528" cy="288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912" y="3456"/>
              <a:ext cx="5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palmar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936" y="2856"/>
              <a:ext cx="4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dorsal</a:t>
              </a:r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7315200" y="2781300"/>
            <a:ext cx="762000" cy="457200"/>
            <a:chOff x="960" y="3120"/>
            <a:chExt cx="480" cy="288"/>
          </a:xfrm>
        </p:grpSpPr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H="1">
              <a:off x="1152" y="3120"/>
              <a:ext cx="288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972" y="3120"/>
              <a:ext cx="192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V="1">
              <a:off x="960" y="3264"/>
              <a:ext cx="192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flipH="1" flipV="1">
              <a:off x="1152" y="3264"/>
              <a:ext cx="24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97" y="1064796"/>
            <a:ext cx="2766703" cy="34786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4724400" y="3124200"/>
            <a:ext cx="2438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Irrigação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sanguínea: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ramos da a. axilar, braquial, radial e </a:t>
            </a:r>
            <a:r>
              <a:rPr lang="pt-B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ulnar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 arcos palmares </a:t>
            </a: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VAS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4563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4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Vascularização do membro superior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2"/>
            </a:solidFill>
          </a:ln>
        </p:spPr>
        <p:txBody>
          <a:bodyPr/>
          <a:lstStyle/>
          <a:p>
            <a:pPr marL="514350" indent="-514350" algn="ctr">
              <a:buAutoNum type="arabicPeriod"/>
            </a:pPr>
            <a:endParaRPr lang="pt-BR" dirty="0" smtClean="0"/>
          </a:p>
          <a:p>
            <a:pPr marL="514350" indent="-514350" algn="ctr">
              <a:buAutoNum type="arabicPeriod"/>
            </a:pPr>
            <a:endParaRPr lang="pt-BR" dirty="0" smtClean="0"/>
          </a:p>
          <a:p>
            <a:pPr marL="514350" indent="-514350" algn="ctr">
              <a:buAutoNum type="arabicPeriod"/>
            </a:pPr>
            <a:r>
              <a:rPr lang="pt-BR" dirty="0" smtClean="0"/>
              <a:t>Irrigação sanguínea</a:t>
            </a:r>
          </a:p>
          <a:p>
            <a:pPr marL="514350" indent="-514350" algn="ctr">
              <a:buAutoNum type="arabicPeriod"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01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026"/>
          <p:cNvGraphicFramePr>
            <a:graphicFrameLocks/>
          </p:cNvGraphicFramePr>
          <p:nvPr/>
        </p:nvGraphicFramePr>
        <p:xfrm>
          <a:off x="539552" y="1340768"/>
          <a:ext cx="4016796" cy="514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m de bitmap" r:id="rId3" imgW="3142857" imgH="3761905" progId="PBrush">
                  <p:embed/>
                </p:oleObj>
              </mc:Choice>
              <mc:Fallback>
                <p:oleObj name="Imagem de bitmap" r:id="rId3" imgW="3142857" imgH="3761905" progId="PBrush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4016796" cy="514689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467543" y="434975"/>
            <a:ext cx="8208913" cy="5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FF0000"/>
                </a:solidFill>
              </a:rPr>
              <a:t>Irrigação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sanguínea </a:t>
            </a:r>
            <a:r>
              <a:rPr lang="pt-BR" altLang="pt-BR" sz="3200" b="1" dirty="0">
                <a:solidFill>
                  <a:srgbClr val="FF0000"/>
                </a:solidFill>
              </a:rPr>
              <a:t>do Membro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Superior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60032" y="2132856"/>
            <a:ext cx="4104456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A. axilar; </a:t>
            </a:r>
          </a:p>
          <a:p>
            <a:pPr marL="457200" indent="-457200" algn="just">
              <a:buAutoNum type="arabicPeriod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A. braquial; </a:t>
            </a:r>
          </a:p>
          <a:p>
            <a:pPr marL="457200" indent="-457200" algn="just">
              <a:buAutoNum type="arabicPeriod"/>
            </a:pP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Aa.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radial e </a:t>
            </a: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algn="just">
              <a:buAutoNum type="arabicPeriod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Arco palmar profundo e superficial</a:t>
            </a:r>
          </a:p>
          <a:p>
            <a:pPr algn="just"/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2588455" y="2588455"/>
            <a:ext cx="70339" cy="154745"/>
          </a:xfrm>
          <a:custGeom>
            <a:avLst/>
            <a:gdLst>
              <a:gd name="connsiteX0" fmla="*/ 70339 w 70339"/>
              <a:gd name="connsiteY0" fmla="*/ 154745 h 154745"/>
              <a:gd name="connsiteX1" fmla="*/ 0 w 70339"/>
              <a:gd name="connsiteY1" fmla="*/ 0 h 154745"/>
              <a:gd name="connsiteX2" fmla="*/ 0 w 70339"/>
              <a:gd name="connsiteY2" fmla="*/ 0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9" h="154745">
                <a:moveTo>
                  <a:pt x="70339" y="15474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2550942" y="1856935"/>
            <a:ext cx="347003" cy="787791"/>
          </a:xfrm>
          <a:custGeom>
            <a:avLst/>
            <a:gdLst>
              <a:gd name="connsiteX0" fmla="*/ 37513 w 347003"/>
              <a:gd name="connsiteY0" fmla="*/ 787791 h 787791"/>
              <a:gd name="connsiteX1" fmla="*/ 23446 w 347003"/>
              <a:gd name="connsiteY1" fmla="*/ 618979 h 787791"/>
              <a:gd name="connsiteX2" fmla="*/ 178190 w 347003"/>
              <a:gd name="connsiteY2" fmla="*/ 239151 h 787791"/>
              <a:gd name="connsiteX3" fmla="*/ 347003 w 347003"/>
              <a:gd name="connsiteY3" fmla="*/ 0 h 787791"/>
              <a:gd name="connsiteX4" fmla="*/ 347003 w 347003"/>
              <a:gd name="connsiteY4" fmla="*/ 0 h 78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03" h="787791">
                <a:moveTo>
                  <a:pt x="37513" y="787791"/>
                </a:moveTo>
                <a:cubicBezTo>
                  <a:pt x="18756" y="749105"/>
                  <a:pt x="0" y="710419"/>
                  <a:pt x="23446" y="618979"/>
                </a:cubicBezTo>
                <a:cubicBezTo>
                  <a:pt x="46892" y="527539"/>
                  <a:pt x="124264" y="342314"/>
                  <a:pt x="178190" y="239151"/>
                </a:cubicBezTo>
                <a:cubicBezTo>
                  <a:pt x="232116" y="135988"/>
                  <a:pt x="347003" y="0"/>
                  <a:pt x="347003" y="0"/>
                </a:cubicBezTo>
                <a:lnTo>
                  <a:pt x="347003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1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2895600" y="1085850"/>
            <a:ext cx="6019800" cy="5135563"/>
            <a:chOff x="1824" y="684"/>
            <a:chExt cx="3792" cy="323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84"/>
              <a:ext cx="3792" cy="32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3984" y="1248"/>
              <a:ext cx="9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2448" y="2592"/>
              <a:ext cx="48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68" name="Group 52"/>
          <p:cNvGrpSpPr>
            <a:grpSpLocks/>
          </p:cNvGrpSpPr>
          <p:nvPr/>
        </p:nvGrpSpPr>
        <p:grpSpPr bwMode="auto">
          <a:xfrm rot="-148442">
            <a:off x="4400550" y="2698750"/>
            <a:ext cx="2690813" cy="2297113"/>
            <a:chOff x="2740" y="1780"/>
            <a:chExt cx="1695" cy="1447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rot="541387" flipV="1">
              <a:off x="2856" y="1780"/>
              <a:ext cx="1579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 rot="630843">
              <a:off x="3819" y="1828"/>
              <a:ext cx="479" cy="1399"/>
            </a:xfrm>
            <a:custGeom>
              <a:avLst/>
              <a:gdLst>
                <a:gd name="T0" fmla="*/ 462 w 462"/>
                <a:gd name="T1" fmla="*/ 0 h 1110"/>
                <a:gd name="T2" fmla="*/ 396 w 462"/>
                <a:gd name="T3" fmla="*/ 360 h 1110"/>
                <a:gd name="T4" fmla="*/ 354 w 462"/>
                <a:gd name="T5" fmla="*/ 510 h 1110"/>
                <a:gd name="T6" fmla="*/ 342 w 462"/>
                <a:gd name="T7" fmla="*/ 552 h 1110"/>
                <a:gd name="T8" fmla="*/ 306 w 462"/>
                <a:gd name="T9" fmla="*/ 624 h 1110"/>
                <a:gd name="T10" fmla="*/ 216 w 462"/>
                <a:gd name="T11" fmla="*/ 828 h 1110"/>
                <a:gd name="T12" fmla="*/ 108 w 462"/>
                <a:gd name="T13" fmla="*/ 1002 h 1110"/>
                <a:gd name="T14" fmla="*/ 102 w 462"/>
                <a:gd name="T15" fmla="*/ 1020 h 1110"/>
                <a:gd name="T16" fmla="*/ 66 w 462"/>
                <a:gd name="T17" fmla="*/ 1044 h 1110"/>
                <a:gd name="T18" fmla="*/ 54 w 462"/>
                <a:gd name="T19" fmla="*/ 1062 h 1110"/>
                <a:gd name="T20" fmla="*/ 36 w 462"/>
                <a:gd name="T21" fmla="*/ 1074 h 1110"/>
                <a:gd name="T22" fmla="*/ 30 w 462"/>
                <a:gd name="T23" fmla="*/ 1092 h 1110"/>
                <a:gd name="T24" fmla="*/ 0 w 462"/>
                <a:gd name="T25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1110">
                  <a:moveTo>
                    <a:pt x="462" y="0"/>
                  </a:moveTo>
                  <a:cubicBezTo>
                    <a:pt x="458" y="96"/>
                    <a:pt x="456" y="270"/>
                    <a:pt x="396" y="360"/>
                  </a:cubicBezTo>
                  <a:cubicBezTo>
                    <a:pt x="386" y="412"/>
                    <a:pt x="367" y="459"/>
                    <a:pt x="354" y="510"/>
                  </a:cubicBezTo>
                  <a:cubicBezTo>
                    <a:pt x="352" y="518"/>
                    <a:pt x="346" y="543"/>
                    <a:pt x="342" y="552"/>
                  </a:cubicBezTo>
                  <a:cubicBezTo>
                    <a:pt x="330" y="576"/>
                    <a:pt x="317" y="600"/>
                    <a:pt x="306" y="624"/>
                  </a:cubicBezTo>
                  <a:cubicBezTo>
                    <a:pt x="276" y="692"/>
                    <a:pt x="258" y="765"/>
                    <a:pt x="216" y="828"/>
                  </a:cubicBezTo>
                  <a:cubicBezTo>
                    <a:pt x="179" y="884"/>
                    <a:pt x="168" y="962"/>
                    <a:pt x="108" y="1002"/>
                  </a:cubicBezTo>
                  <a:cubicBezTo>
                    <a:pt x="106" y="1008"/>
                    <a:pt x="106" y="1016"/>
                    <a:pt x="102" y="1020"/>
                  </a:cubicBezTo>
                  <a:cubicBezTo>
                    <a:pt x="92" y="1030"/>
                    <a:pt x="66" y="1044"/>
                    <a:pt x="66" y="1044"/>
                  </a:cubicBezTo>
                  <a:cubicBezTo>
                    <a:pt x="62" y="1050"/>
                    <a:pt x="59" y="1057"/>
                    <a:pt x="54" y="1062"/>
                  </a:cubicBezTo>
                  <a:cubicBezTo>
                    <a:pt x="49" y="1067"/>
                    <a:pt x="41" y="1068"/>
                    <a:pt x="36" y="1074"/>
                  </a:cubicBezTo>
                  <a:cubicBezTo>
                    <a:pt x="32" y="1079"/>
                    <a:pt x="34" y="1088"/>
                    <a:pt x="30" y="1092"/>
                  </a:cubicBezTo>
                  <a:cubicBezTo>
                    <a:pt x="19" y="1103"/>
                    <a:pt x="12" y="1098"/>
                    <a:pt x="0" y="111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rot="630843" flipH="1" flipV="1">
              <a:off x="2740" y="1832"/>
              <a:ext cx="1104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305300" y="228600"/>
            <a:ext cx="267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Artéria Axilar</a:t>
            </a:r>
            <a:endParaRPr lang="pt-BR" altLang="pt-BR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6280150" y="1600200"/>
            <a:ext cx="2319338" cy="1095375"/>
            <a:chOff x="3956" y="1008"/>
            <a:chExt cx="1461" cy="690"/>
          </a:xfrm>
        </p:grpSpPr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4725" y="1008"/>
              <a:ext cx="69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Torácica Superio</a:t>
              </a:r>
              <a:r>
                <a:rPr lang="pt-BR" altLang="pt-BR" sz="1200" dirty="0">
                  <a:latin typeface="Arial" charset="0"/>
                </a:rPr>
                <a:t>r</a:t>
              </a:r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>
              <a:off x="3956" y="1296"/>
              <a:ext cx="796" cy="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3733800" y="1344613"/>
            <a:ext cx="1943100" cy="1579562"/>
            <a:chOff x="1565" y="847"/>
            <a:chExt cx="1224" cy="995"/>
          </a:xfrm>
        </p:grpSpPr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1565" y="847"/>
              <a:ext cx="104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</a:t>
              </a:r>
              <a:r>
                <a:rPr lang="pt-BR" altLang="pt-BR" sz="1200" b="1" dirty="0" err="1">
                  <a:latin typeface="Arial" charset="0"/>
                </a:rPr>
                <a:t>Tóraco-acromial</a:t>
              </a:r>
              <a:endParaRPr lang="pt-BR" altLang="pt-BR" sz="1200" b="1" dirty="0">
                <a:latin typeface="Arial" charset="0"/>
              </a:endParaRP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2472" y="1026"/>
              <a:ext cx="317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5378450" y="4749800"/>
            <a:ext cx="1965325" cy="1233488"/>
            <a:chOff x="2685" y="2992"/>
            <a:chExt cx="1238" cy="777"/>
          </a:xfrm>
        </p:grpSpPr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879" y="3590"/>
              <a:ext cx="104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Torácica lateral</a:t>
              </a:r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H="1" flipV="1">
              <a:off x="2685" y="2992"/>
              <a:ext cx="59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2914650" y="3933825"/>
            <a:ext cx="6172200" cy="2211388"/>
            <a:chOff x="1836" y="2478"/>
            <a:chExt cx="3888" cy="1393"/>
          </a:xfrm>
        </p:grpSpPr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3184" y="2478"/>
              <a:ext cx="2540" cy="859"/>
              <a:chOff x="2472" y="2478"/>
              <a:chExt cx="2540" cy="859"/>
            </a:xfrm>
          </p:grpSpPr>
          <p:sp>
            <p:nvSpPr>
              <p:cNvPr id="9247" name="Text Box 31"/>
              <p:cNvSpPr txBox="1">
                <a:spLocks noChangeArrowheads="1"/>
              </p:cNvSpPr>
              <p:nvPr/>
            </p:nvSpPr>
            <p:spPr bwMode="auto">
              <a:xfrm>
                <a:off x="4195" y="3158"/>
                <a:ext cx="817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</a:t>
                </a:r>
                <a:r>
                  <a:rPr lang="pt-BR" altLang="pt-BR" sz="1200" b="1" dirty="0" err="1">
                    <a:latin typeface="Arial" charset="0"/>
                  </a:rPr>
                  <a:t>Subscapular</a:t>
                </a:r>
                <a:endParaRPr lang="pt-BR" altLang="pt-BR" sz="1200" b="1" dirty="0">
                  <a:latin typeface="Arial" charset="0"/>
                </a:endParaRPr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 flipH="1" flipV="1">
                <a:off x="2472" y="2478"/>
                <a:ext cx="1996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55" name="Group 39"/>
            <p:cNvGrpSpPr>
              <a:grpSpLocks/>
            </p:cNvGrpSpPr>
            <p:nvPr/>
          </p:nvGrpSpPr>
          <p:grpSpPr bwMode="auto">
            <a:xfrm>
              <a:off x="1836" y="2816"/>
              <a:ext cx="1145" cy="1020"/>
              <a:chOff x="1812" y="2840"/>
              <a:chExt cx="1145" cy="1020"/>
            </a:xfrm>
          </p:grpSpPr>
          <p:sp>
            <p:nvSpPr>
              <p:cNvPr id="9250" name="Text Box 34"/>
              <p:cNvSpPr txBox="1">
                <a:spLocks noChangeArrowheads="1"/>
              </p:cNvSpPr>
              <p:nvPr/>
            </p:nvSpPr>
            <p:spPr bwMode="auto">
              <a:xfrm>
                <a:off x="1812" y="3566"/>
                <a:ext cx="82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Circunflexa da escápula</a:t>
                </a:r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2277" y="2840"/>
                <a:ext cx="68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56" name="Group 40"/>
            <p:cNvGrpSpPr>
              <a:grpSpLocks/>
            </p:cNvGrpSpPr>
            <p:nvPr/>
          </p:nvGrpSpPr>
          <p:grpSpPr bwMode="auto">
            <a:xfrm>
              <a:off x="2688" y="3108"/>
              <a:ext cx="864" cy="763"/>
              <a:chOff x="2688" y="3108"/>
              <a:chExt cx="864" cy="763"/>
            </a:xfrm>
          </p:grpSpPr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2688" y="3692"/>
                <a:ext cx="864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</a:t>
                </a:r>
                <a:r>
                  <a:rPr lang="pt-BR" altLang="pt-BR" sz="1200" b="1" dirty="0" err="1">
                    <a:latin typeface="Arial" charset="0"/>
                  </a:rPr>
                  <a:t>Tóracodorsal</a:t>
                </a:r>
                <a:endParaRPr lang="pt-BR" altLang="pt-BR" sz="1200" b="1" dirty="0">
                  <a:latin typeface="Arial" charset="0"/>
                </a:endParaRPr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 flipV="1">
                <a:off x="2908" y="3108"/>
                <a:ext cx="227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1495425" y="3581401"/>
            <a:ext cx="2798763" cy="1582738"/>
            <a:chOff x="204" y="2274"/>
            <a:chExt cx="1763" cy="997"/>
          </a:xfrm>
        </p:grpSpPr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204" y="2864"/>
              <a:ext cx="95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Circunflexa posterior do úmero</a:t>
              </a:r>
            </a:p>
          </p:txBody>
        </p:sp>
        <p:grpSp>
          <p:nvGrpSpPr>
            <p:cNvPr id="9260" name="Group 44"/>
            <p:cNvGrpSpPr>
              <a:grpSpLocks/>
            </p:cNvGrpSpPr>
            <p:nvPr/>
          </p:nvGrpSpPr>
          <p:grpSpPr bwMode="auto">
            <a:xfrm>
              <a:off x="204" y="2274"/>
              <a:ext cx="1315" cy="294"/>
              <a:chOff x="204" y="2274"/>
              <a:chExt cx="1315" cy="294"/>
            </a:xfrm>
          </p:grpSpPr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204" y="2274"/>
                <a:ext cx="998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Circunflexa anterior do úmero</a:t>
                </a:r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1202" y="2478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 flipV="1">
              <a:off x="1156" y="2552"/>
              <a:ext cx="811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67" name="Group 51"/>
          <p:cNvGrpSpPr>
            <a:grpSpLocks/>
          </p:cNvGrpSpPr>
          <p:nvPr/>
        </p:nvGrpSpPr>
        <p:grpSpPr bwMode="auto">
          <a:xfrm>
            <a:off x="4464050" y="2400300"/>
            <a:ext cx="1638300" cy="1654175"/>
            <a:chOff x="2812" y="1512"/>
            <a:chExt cx="1032" cy="1042"/>
          </a:xfrm>
        </p:grpSpPr>
        <p:sp>
          <p:nvSpPr>
            <p:cNvPr id="9264" name="Text Box 48"/>
            <p:cNvSpPr txBox="1">
              <a:spLocks noChangeArrowheads="1"/>
            </p:cNvSpPr>
            <p:nvPr/>
          </p:nvSpPr>
          <p:spPr bwMode="auto">
            <a:xfrm>
              <a:off x="3648" y="15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2000" b="1"/>
                <a:t>1</a:t>
              </a:r>
              <a:endParaRPr lang="pt-BR" altLang="pt-BR" sz="2000" b="1"/>
            </a:p>
          </p:txBody>
        </p:sp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3168" y="192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2000" b="1"/>
                <a:t>2</a:t>
              </a:r>
              <a:endParaRPr lang="pt-BR" altLang="pt-BR" sz="2000" b="1"/>
            </a:p>
          </p:txBody>
        </p:sp>
        <p:sp>
          <p:nvSpPr>
            <p:cNvPr id="9266" name="Text Box 50"/>
            <p:cNvSpPr txBox="1">
              <a:spLocks noChangeArrowheads="1"/>
            </p:cNvSpPr>
            <p:nvPr/>
          </p:nvSpPr>
          <p:spPr bwMode="auto">
            <a:xfrm>
              <a:off x="2812" y="230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2000" b="1"/>
                <a:t>3</a:t>
              </a:r>
              <a:endParaRPr lang="pt-BR" altLang="pt-BR" sz="2000" b="1"/>
            </a:p>
          </p:txBody>
        </p:sp>
      </p:grp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228600" y="381000"/>
            <a:ext cx="5562600" cy="3962400"/>
            <a:chOff x="144" y="240"/>
            <a:chExt cx="3504" cy="2496"/>
          </a:xfrm>
        </p:grpSpPr>
        <p:grpSp>
          <p:nvGrpSpPr>
            <p:cNvPr id="9270" name="Group 54"/>
            <p:cNvGrpSpPr>
              <a:grpSpLocks/>
            </p:cNvGrpSpPr>
            <p:nvPr/>
          </p:nvGrpSpPr>
          <p:grpSpPr bwMode="auto">
            <a:xfrm>
              <a:off x="144" y="240"/>
              <a:ext cx="2784" cy="2496"/>
              <a:chOff x="144" y="240"/>
              <a:chExt cx="2784" cy="2496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40"/>
                <a:ext cx="1502" cy="1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H="1" flipV="1">
                <a:off x="1056" y="1056"/>
                <a:ext cx="1872" cy="1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271" name="Line 55"/>
            <p:cNvSpPr>
              <a:spLocks noChangeShapeType="1"/>
            </p:cNvSpPr>
            <p:nvPr/>
          </p:nvSpPr>
          <p:spPr bwMode="auto">
            <a:xfrm flipH="1" flipV="1">
              <a:off x="816" y="480"/>
              <a:ext cx="28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92" name="Group 76"/>
          <p:cNvGrpSpPr>
            <a:grpSpLocks/>
          </p:cNvGrpSpPr>
          <p:nvPr/>
        </p:nvGrpSpPr>
        <p:grpSpPr bwMode="auto">
          <a:xfrm>
            <a:off x="358775" y="587375"/>
            <a:ext cx="1262063" cy="1165225"/>
            <a:chOff x="226" y="370"/>
            <a:chExt cx="795" cy="734"/>
          </a:xfrm>
        </p:grpSpPr>
        <p:sp>
          <p:nvSpPr>
            <p:cNvPr id="9276" name="Line 60"/>
            <p:cNvSpPr>
              <a:spLocks noChangeShapeType="1"/>
            </p:cNvSpPr>
            <p:nvPr/>
          </p:nvSpPr>
          <p:spPr bwMode="auto">
            <a:xfrm flipH="1" flipV="1">
              <a:off x="877" y="105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226" y="370"/>
              <a:ext cx="652" cy="240"/>
              <a:chOff x="226" y="370"/>
              <a:chExt cx="652" cy="240"/>
            </a:xfrm>
          </p:grpSpPr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H="1">
                <a:off x="226" y="46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>
                <a:off x="782" y="37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322263" y="598488"/>
            <a:ext cx="1277937" cy="1122362"/>
            <a:chOff x="203" y="377"/>
            <a:chExt cx="805" cy="707"/>
          </a:xfrm>
        </p:grpSpPr>
        <p:sp>
          <p:nvSpPr>
            <p:cNvPr id="9278" name="Line 62"/>
            <p:cNvSpPr>
              <a:spLocks noChangeShapeType="1"/>
            </p:cNvSpPr>
            <p:nvPr/>
          </p:nvSpPr>
          <p:spPr bwMode="auto">
            <a:xfrm>
              <a:off x="864" y="103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88" name="Group 72"/>
            <p:cNvGrpSpPr>
              <a:grpSpLocks/>
            </p:cNvGrpSpPr>
            <p:nvPr/>
          </p:nvGrpSpPr>
          <p:grpSpPr bwMode="auto">
            <a:xfrm>
              <a:off x="203" y="377"/>
              <a:ext cx="652" cy="240"/>
              <a:chOff x="226" y="370"/>
              <a:chExt cx="652" cy="240"/>
            </a:xfrm>
          </p:grpSpPr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H="1">
                <a:off x="226" y="46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>
                <a:off x="782" y="37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2054" name="Picture 6" descr="Resultado de imagem para arteria axil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51050"/>
            <a:ext cx="3457575" cy="3362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70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2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4900" y="1844675"/>
            <a:ext cx="4229100" cy="4464050"/>
          </a:xfr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843213" y="42926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195513" y="43656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63713" y="44370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21522" name="Picture 18" descr="pagina - 388 -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39044"/>
            <a:ext cx="48244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79512" y="62068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Ramos da a. subclávia na anastomose arterial ao redor da escápula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1196752"/>
            <a:ext cx="30243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b="1" dirty="0" smtClean="0"/>
              <a:t>A. </a:t>
            </a:r>
            <a:r>
              <a:rPr lang="pt-BR" b="1" dirty="0" err="1" smtClean="0"/>
              <a:t>supra-escapular</a:t>
            </a:r>
            <a:endParaRPr lang="pt-BR" b="1" dirty="0" smtClean="0"/>
          </a:p>
          <a:p>
            <a:pPr marL="342900" indent="-342900" algn="ctr">
              <a:buAutoNum type="arabicPeriod"/>
            </a:pPr>
            <a:r>
              <a:rPr lang="pt-BR" b="1" dirty="0" smtClean="0"/>
              <a:t>A. dorsal da escápula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4786"/>
            <a:ext cx="9108504" cy="523453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940152" y="4869160"/>
            <a:ext cx="29523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48680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sintopias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278" y="1196752"/>
            <a:ext cx="5476482" cy="410445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6084168" y="1196752"/>
            <a:ext cx="28803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9" name="Group 49"/>
          <p:cNvGrpSpPr>
            <a:grpSpLocks/>
          </p:cNvGrpSpPr>
          <p:nvPr/>
        </p:nvGrpSpPr>
        <p:grpSpPr bwMode="auto">
          <a:xfrm>
            <a:off x="228600" y="152400"/>
            <a:ext cx="3965575" cy="6096000"/>
            <a:chOff x="144" y="96"/>
            <a:chExt cx="2498" cy="3840"/>
          </a:xfrm>
        </p:grpSpPr>
        <p:grpSp>
          <p:nvGrpSpPr>
            <p:cNvPr id="15408" name="Group 48"/>
            <p:cNvGrpSpPr>
              <a:grpSpLocks/>
            </p:cNvGrpSpPr>
            <p:nvPr/>
          </p:nvGrpSpPr>
          <p:grpSpPr bwMode="auto">
            <a:xfrm>
              <a:off x="144" y="528"/>
              <a:ext cx="2498" cy="3408"/>
              <a:chOff x="144" y="528"/>
              <a:chExt cx="2498" cy="3408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528"/>
                <a:ext cx="2498" cy="34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364" name="Line 4"/>
              <p:cNvSpPr>
                <a:spLocks noChangeShapeType="1"/>
              </p:cNvSpPr>
              <p:nvPr/>
            </p:nvSpPr>
            <p:spPr bwMode="auto">
              <a:xfrm>
                <a:off x="656" y="3073"/>
                <a:ext cx="960" cy="3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5" name="Line 5"/>
              <p:cNvSpPr>
                <a:spLocks noChangeShapeType="1"/>
              </p:cNvSpPr>
              <p:nvPr/>
            </p:nvSpPr>
            <p:spPr bwMode="auto">
              <a:xfrm rot="976435">
                <a:off x="1603" y="1338"/>
                <a:ext cx="256" cy="1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552" y="96"/>
              <a:ext cx="19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Artéria braquial</a:t>
              </a:r>
              <a:endParaRPr lang="pt-BR" altLang="pt-BR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648200" y="76200"/>
            <a:ext cx="4191000" cy="6153150"/>
            <a:chOff x="2928" y="48"/>
            <a:chExt cx="2640" cy="387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28"/>
              <a:ext cx="1265" cy="33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0" t="5914" r="42764" b="7263"/>
            <a:stretch>
              <a:fillRect/>
            </a:stretch>
          </p:blipFill>
          <p:spPr bwMode="auto">
            <a:xfrm>
              <a:off x="4416" y="720"/>
              <a:ext cx="1152" cy="30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336" y="48"/>
              <a:ext cx="20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a.a. radial e ulnar</a:t>
              </a:r>
              <a:endParaRPr lang="pt-BR" altLang="pt-BR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228600" y="3276600"/>
            <a:ext cx="1752600" cy="274638"/>
            <a:chOff x="144" y="2064"/>
            <a:chExt cx="1104" cy="173"/>
          </a:xfrm>
        </p:grpSpPr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144" y="2064"/>
              <a:ext cx="8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radial</a:t>
              </a:r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960" y="2160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282575" y="3581400"/>
            <a:ext cx="1851025" cy="350838"/>
            <a:chOff x="178" y="2256"/>
            <a:chExt cx="1166" cy="221"/>
          </a:xfrm>
        </p:grpSpPr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178" y="2304"/>
              <a:ext cx="8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média</a:t>
              </a:r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V="1">
              <a:off x="960" y="2256"/>
              <a:ext cx="38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2209800" y="4343400"/>
            <a:ext cx="1701800" cy="620713"/>
            <a:chOff x="1392" y="2736"/>
            <a:chExt cx="1072" cy="391"/>
          </a:xfrm>
        </p:grpSpPr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1645" y="2839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ulnar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inferior</a:t>
              </a:r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8" name="Group 38"/>
          <p:cNvGrpSpPr>
            <a:grpSpLocks/>
          </p:cNvGrpSpPr>
          <p:nvPr/>
        </p:nvGrpSpPr>
        <p:grpSpPr bwMode="auto">
          <a:xfrm>
            <a:off x="2560638" y="3352800"/>
            <a:ext cx="1608137" cy="479425"/>
            <a:chOff x="1613" y="2112"/>
            <a:chExt cx="1013" cy="302"/>
          </a:xfrm>
        </p:grpSpPr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807" y="2126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ulnar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superior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 flipV="1">
              <a:off x="1613" y="211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228600" y="4367213"/>
            <a:ext cx="1284288" cy="498475"/>
            <a:chOff x="144" y="2751"/>
            <a:chExt cx="809" cy="314"/>
          </a:xfrm>
        </p:grpSpPr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144" y="2751"/>
              <a:ext cx="7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 radial</a:t>
              </a:r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761" y="2873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152400" y="4724400"/>
            <a:ext cx="1600200" cy="609600"/>
            <a:chOff x="96" y="2976"/>
            <a:chExt cx="1008" cy="384"/>
          </a:xfrm>
        </p:grpSpPr>
        <p:sp>
          <p:nvSpPr>
            <p:cNvPr id="15388" name="Text Box 28"/>
            <p:cNvSpPr txBox="1">
              <a:spLocks noChangeArrowheads="1"/>
            </p:cNvSpPr>
            <p:nvPr/>
          </p:nvSpPr>
          <p:spPr bwMode="auto">
            <a:xfrm>
              <a:off x="96" y="3110"/>
              <a:ext cx="5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</a:t>
              </a:r>
            </a:p>
            <a:p>
              <a:r>
                <a:rPr lang="pt-BR" altLang="pt-BR" sz="10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interóssea</a:t>
              </a: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rot="477093" flipV="1">
              <a:off x="576" y="2976"/>
              <a:ext cx="52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2362200" y="4572000"/>
            <a:ext cx="1401763" cy="777875"/>
            <a:chOff x="1488" y="2880"/>
            <a:chExt cx="883" cy="490"/>
          </a:xfrm>
        </p:grpSpPr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1761" y="3120"/>
              <a:ext cx="6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</a:t>
              </a:r>
            </a:p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ulnar posterior</a:t>
              </a:r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 flipV="1">
              <a:off x="1488" y="2880"/>
              <a:ext cx="33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6" name="Group 36"/>
          <p:cNvGrpSpPr>
            <a:grpSpLocks/>
          </p:cNvGrpSpPr>
          <p:nvPr/>
        </p:nvGrpSpPr>
        <p:grpSpPr bwMode="auto">
          <a:xfrm>
            <a:off x="2252663" y="4833938"/>
            <a:ext cx="1263650" cy="820737"/>
            <a:chOff x="1419" y="3045"/>
            <a:chExt cx="796" cy="517"/>
          </a:xfrm>
        </p:grpSpPr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1632" y="3312"/>
              <a:ext cx="5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</a:t>
              </a:r>
            </a:p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ulnar anterior</a:t>
              </a: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 flipV="1">
              <a:off x="1419" y="3045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05" name="Group 45"/>
          <p:cNvGrpSpPr>
            <a:grpSpLocks/>
          </p:cNvGrpSpPr>
          <p:nvPr/>
        </p:nvGrpSpPr>
        <p:grpSpPr bwMode="auto">
          <a:xfrm>
            <a:off x="2713038" y="2667000"/>
            <a:ext cx="1557337" cy="479425"/>
            <a:chOff x="1613" y="2112"/>
            <a:chExt cx="981" cy="302"/>
          </a:xfrm>
        </p:grpSpPr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1807" y="2126"/>
              <a:ext cx="7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90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048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05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962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419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Braquial 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profunda</a:t>
              </a: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 flipH="1" flipV="1">
              <a:off x="1613" y="211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1817688" y="5481638"/>
            <a:ext cx="1000125" cy="296862"/>
            <a:chOff x="1613" y="2112"/>
            <a:chExt cx="630" cy="187"/>
          </a:xfrm>
        </p:grpSpPr>
        <p:sp>
          <p:nvSpPr>
            <p:cNvPr id="15413" name="Text Box 53"/>
            <p:cNvSpPr txBox="1">
              <a:spLocks noChangeArrowheads="1"/>
            </p:cNvSpPr>
            <p:nvPr/>
          </p:nvSpPr>
          <p:spPr bwMode="auto">
            <a:xfrm>
              <a:off x="1807" y="2126"/>
              <a:ext cx="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90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048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05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962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419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ulnar</a:t>
              </a:r>
            </a:p>
          </p:txBody>
        </p:sp>
        <p:sp>
          <p:nvSpPr>
            <p:cNvPr id="15414" name="Line 54"/>
            <p:cNvSpPr>
              <a:spLocks noChangeShapeType="1"/>
            </p:cNvSpPr>
            <p:nvPr/>
          </p:nvSpPr>
          <p:spPr bwMode="auto">
            <a:xfrm flipH="1" flipV="1">
              <a:off x="1613" y="211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15" name="Group 55"/>
          <p:cNvGrpSpPr>
            <a:grpSpLocks/>
          </p:cNvGrpSpPr>
          <p:nvPr/>
        </p:nvGrpSpPr>
        <p:grpSpPr bwMode="auto">
          <a:xfrm>
            <a:off x="317500" y="5340350"/>
            <a:ext cx="914400" cy="274638"/>
            <a:chOff x="144" y="2064"/>
            <a:chExt cx="1104" cy="173"/>
          </a:xfrm>
        </p:grpSpPr>
        <p:sp>
          <p:nvSpPr>
            <p:cNvPr id="15416" name="Text Box 56"/>
            <p:cNvSpPr txBox="1">
              <a:spLocks noChangeArrowheads="1"/>
            </p:cNvSpPr>
            <p:nvPr/>
          </p:nvSpPr>
          <p:spPr bwMode="auto">
            <a:xfrm>
              <a:off x="144" y="2064"/>
              <a:ext cx="8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radial</a:t>
              </a:r>
            </a:p>
          </p:txBody>
        </p:sp>
        <p:sp>
          <p:nvSpPr>
            <p:cNvPr id="15417" name="Line 57"/>
            <p:cNvSpPr>
              <a:spLocks noChangeShapeType="1"/>
            </p:cNvSpPr>
            <p:nvPr/>
          </p:nvSpPr>
          <p:spPr bwMode="auto">
            <a:xfrm>
              <a:off x="960" y="2160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18" name="Group 58"/>
          <p:cNvGrpSpPr>
            <a:grpSpLocks/>
          </p:cNvGrpSpPr>
          <p:nvPr/>
        </p:nvGrpSpPr>
        <p:grpSpPr bwMode="auto">
          <a:xfrm>
            <a:off x="1651000" y="5551488"/>
            <a:ext cx="2055813" cy="722312"/>
            <a:chOff x="1392" y="2736"/>
            <a:chExt cx="1295" cy="455"/>
          </a:xfrm>
        </p:grpSpPr>
        <p:sp>
          <p:nvSpPr>
            <p:cNvPr id="15419" name="Text Box 59"/>
            <p:cNvSpPr txBox="1">
              <a:spLocks noChangeArrowheads="1"/>
            </p:cNvSpPr>
            <p:nvPr/>
          </p:nvSpPr>
          <p:spPr bwMode="auto">
            <a:xfrm>
              <a:off x="1645" y="2857"/>
              <a:ext cx="104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90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048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05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962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419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Interóssea:</a:t>
              </a:r>
            </a:p>
            <a:p>
              <a:pPr>
                <a:lnSpc>
                  <a:spcPct val="80000"/>
                </a:lnSpc>
              </a:pP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posterior</a:t>
              </a:r>
            </a:p>
            <a:p>
              <a:pPr>
                <a:lnSpc>
                  <a:spcPct val="80000"/>
                </a:lnSpc>
              </a:pP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anterior</a:t>
              </a:r>
            </a:p>
          </p:txBody>
        </p:sp>
        <p:sp>
          <p:nvSpPr>
            <p:cNvPr id="15420" name="Line 60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2840038" y="31750"/>
            <a:ext cx="6324600" cy="4376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 arterial periarticular do cotovelo</a:t>
            </a:r>
          </a:p>
          <a:p>
            <a:pPr algn="ctr"/>
            <a:r>
              <a:rPr lang="pt-BR" altLang="pt-BR" sz="1800" b="1"/>
              <a:t>4 artérias colaterais + 4 artérias recorrentes</a:t>
            </a:r>
          </a:p>
          <a:p>
            <a:pPr algn="ctr"/>
            <a:endParaRPr lang="pt-BR" altLang="pt-BR" sz="1800" b="1"/>
          </a:p>
          <a:p>
            <a:pPr algn="ctr"/>
            <a:r>
              <a:rPr lang="pt-BR" altLang="pt-BR" sz="1800" b="1"/>
              <a:t>1- </a:t>
            </a:r>
            <a:r>
              <a:rPr lang="pt-BR" altLang="pt-BR" sz="1800" b="1">
                <a:solidFill>
                  <a:srgbClr val="000099"/>
                </a:solidFill>
              </a:rPr>
              <a:t>a. colateral radial</a:t>
            </a:r>
            <a:r>
              <a:rPr lang="pt-BR" altLang="pt-BR" sz="1800" b="1"/>
              <a:t>    </a:t>
            </a:r>
            <a:r>
              <a:rPr lang="pt-BR" altLang="pt-BR" sz="1800" b="1">
                <a:sym typeface="Wingdings" pitchFamily="2" charset="2"/>
              </a:rPr>
              <a:t>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</a:t>
            </a:r>
            <a:r>
              <a:rPr lang="pt-BR" altLang="pt-BR" sz="1800" b="1">
                <a:sym typeface="Wingdings" pitchFamily="2" charset="2"/>
              </a:rPr>
              <a:t>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recorrente radial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(a. braquial profunda)            (a. radial)</a:t>
            </a:r>
          </a:p>
          <a:p>
            <a:pPr algn="ctr"/>
            <a:endParaRPr lang="pt-BR" altLang="pt-BR" sz="1800" b="1">
              <a:sym typeface="Wingdings" pitchFamily="2" charset="2"/>
            </a:endParaRPr>
          </a:p>
          <a:p>
            <a:pPr algn="ctr"/>
            <a:r>
              <a:rPr lang="pt-BR" altLang="pt-BR" sz="1800" b="1">
                <a:sym typeface="Wingdings" pitchFamily="2" charset="2"/>
              </a:rPr>
              <a:t>2- </a:t>
            </a:r>
            <a:r>
              <a:rPr lang="pt-BR" altLang="pt-BR" sz="1800" b="1">
                <a:solidFill>
                  <a:srgbClr val="000099"/>
                </a:solidFill>
                <a:sym typeface="Wingdings" pitchFamily="2" charset="2"/>
              </a:rPr>
              <a:t>a. colateral média</a:t>
            </a:r>
            <a:r>
              <a:rPr lang="pt-BR" altLang="pt-BR" sz="1800" b="1">
                <a:sym typeface="Wingdings" pitchFamily="2" charset="2"/>
              </a:rPr>
              <a:t>    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 recorrente interóssea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(a. braquial profunda)           (a. interóssea)</a:t>
            </a:r>
          </a:p>
          <a:p>
            <a:pPr algn="ctr"/>
            <a:endParaRPr lang="pt-BR" altLang="pt-BR" sz="1800" b="1">
              <a:sym typeface="Wingdings" pitchFamily="2" charset="2"/>
            </a:endParaRPr>
          </a:p>
          <a:p>
            <a:pPr algn="ctr"/>
            <a:r>
              <a:rPr lang="pt-BR" altLang="pt-BR" sz="1800" b="1">
                <a:sym typeface="Wingdings" pitchFamily="2" charset="2"/>
              </a:rPr>
              <a:t>3- </a:t>
            </a:r>
            <a:r>
              <a:rPr lang="pt-BR" altLang="pt-BR" sz="1800" b="1">
                <a:solidFill>
                  <a:srgbClr val="000099"/>
                </a:solidFill>
                <a:sym typeface="Wingdings" pitchFamily="2" charset="2"/>
              </a:rPr>
              <a:t>a. colateral ulnar superior</a:t>
            </a:r>
            <a:r>
              <a:rPr lang="pt-BR" altLang="pt-BR" sz="1800" b="1">
                <a:sym typeface="Wingdings" pitchFamily="2" charset="2"/>
              </a:rPr>
              <a:t>    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 recorrente ulnar posterior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a. braquial)                                       (a. ulnar)</a:t>
            </a:r>
          </a:p>
          <a:p>
            <a:pPr algn="ctr"/>
            <a:endParaRPr lang="pt-BR" altLang="pt-BR" sz="1800" b="1">
              <a:sym typeface="Wingdings" pitchFamily="2" charset="2"/>
            </a:endParaRPr>
          </a:p>
          <a:p>
            <a:pPr algn="ctr"/>
            <a:r>
              <a:rPr lang="pt-BR" altLang="pt-BR" sz="1800" b="1">
                <a:sym typeface="Wingdings" pitchFamily="2" charset="2"/>
              </a:rPr>
              <a:t>4- </a:t>
            </a:r>
            <a:r>
              <a:rPr lang="pt-BR" altLang="pt-BR" sz="1800" b="1">
                <a:solidFill>
                  <a:srgbClr val="000099"/>
                </a:solidFill>
                <a:sym typeface="Wingdings" pitchFamily="2" charset="2"/>
              </a:rPr>
              <a:t>a. colateral ulnar inferior</a:t>
            </a:r>
            <a:r>
              <a:rPr lang="pt-BR" altLang="pt-BR" sz="1800" b="1">
                <a:sym typeface="Wingdings" pitchFamily="2" charset="2"/>
              </a:rPr>
              <a:t>    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 recorrente ulnar anterior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(a. braquial)                                       (a. ulnar)</a:t>
            </a:r>
          </a:p>
          <a:p>
            <a:endParaRPr lang="pt-BR" altLang="pt-BR" sz="1800" b="1">
              <a:sym typeface="Wingdings" pitchFamily="2" charset="2"/>
            </a:endParaRPr>
          </a:p>
        </p:txBody>
      </p:sp>
      <p:pic>
        <p:nvPicPr>
          <p:cNvPr id="26628" name="Picture 4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376" y="3134630"/>
            <a:ext cx="3187824" cy="36067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227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389067"/>
            <a:ext cx="7583760" cy="103464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13314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ACUS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3059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ACUI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14838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304800" y="228600"/>
            <a:ext cx="3979168" cy="5480533"/>
            <a:chOff x="192" y="144"/>
            <a:chExt cx="1980" cy="2738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980" cy="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01" y="2559"/>
              <a:ext cx="141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/>
                <a:t>Arco arterial cárpico </a:t>
              </a:r>
              <a:r>
                <a:rPr lang="pt-BR" altLang="pt-BR" sz="1800" b="1" dirty="0" smtClean="0"/>
                <a:t>palmar</a:t>
              </a:r>
            </a:p>
            <a:p>
              <a:pPr algn="ctr"/>
              <a:r>
                <a:rPr lang="pt-BR" altLang="pt-BR" b="1" dirty="0" smtClean="0"/>
                <a:t>Ramo </a:t>
              </a:r>
              <a:r>
                <a:rPr lang="pt-BR" altLang="pt-BR" b="1" dirty="0" err="1" smtClean="0"/>
                <a:t>carpal</a:t>
              </a:r>
              <a:r>
                <a:rPr lang="pt-BR" altLang="pt-BR" b="1" dirty="0" smtClean="0"/>
                <a:t> palmar</a:t>
              </a:r>
              <a:r>
                <a:rPr lang="pt-BR" altLang="pt-BR" sz="1800" b="1" dirty="0" smtClean="0"/>
                <a:t> </a:t>
              </a:r>
              <a:endParaRPr lang="pt-BR" altLang="pt-BR" sz="1800" b="1" dirty="0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179007" y="171155"/>
            <a:ext cx="4104961" cy="6308079"/>
            <a:chOff x="576" y="843"/>
            <a:chExt cx="2278" cy="352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873"/>
              <a:ext cx="2230" cy="34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76" y="843"/>
              <a:ext cx="155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 smtClean="0"/>
                <a:t>Ramo </a:t>
              </a:r>
              <a:r>
                <a:rPr lang="pt-BR" altLang="pt-BR" sz="1800" b="1" dirty="0" err="1" smtClean="0"/>
                <a:t>carpal</a:t>
              </a:r>
              <a:r>
                <a:rPr lang="pt-BR" altLang="pt-BR" sz="1800" b="1" dirty="0" smtClean="0"/>
                <a:t> dorsal </a:t>
              </a:r>
            </a:p>
            <a:p>
              <a:r>
                <a:rPr lang="pt-BR" altLang="pt-BR" sz="1800" b="1" dirty="0" smtClean="0"/>
                <a:t>Arco </a:t>
              </a:r>
              <a:r>
                <a:rPr lang="pt-BR" altLang="pt-BR" sz="1800" b="1" dirty="0"/>
                <a:t>arterial cárpico dorsal 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572000" y="620688"/>
            <a:ext cx="4572000" cy="4815061"/>
            <a:chOff x="3744" y="0"/>
            <a:chExt cx="1968" cy="226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32"/>
              <a:ext cx="1866" cy="18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984" y="0"/>
              <a:ext cx="172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400" b="1" dirty="0" smtClean="0">
                  <a:solidFill>
                    <a:schemeClr val="tx2"/>
                  </a:solidFill>
                </a:rPr>
                <a:t>Artéria radial</a:t>
              </a:r>
            </a:p>
            <a:p>
              <a:r>
                <a:rPr lang="pt-BR" altLang="pt-BR" sz="1800" b="1" dirty="0" smtClean="0"/>
                <a:t>- Arco </a:t>
              </a:r>
              <a:r>
                <a:rPr lang="pt-BR" altLang="pt-BR" sz="1800" b="1" dirty="0"/>
                <a:t>arterial palmar profundo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5292080" y="5589240"/>
            <a:ext cx="30963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Aa.</a:t>
            </a:r>
            <a:r>
              <a:rPr lang="pt-BR" b="1" dirty="0" smtClean="0"/>
              <a:t> </a:t>
            </a:r>
            <a:r>
              <a:rPr lang="pt-BR" b="1" dirty="0" err="1" smtClean="0"/>
              <a:t>Metacarpais</a:t>
            </a:r>
            <a:r>
              <a:rPr lang="pt-BR" b="1" dirty="0" smtClean="0"/>
              <a:t> palmares</a:t>
            </a:r>
          </a:p>
          <a:p>
            <a:pPr marL="342900" indent="-342900">
              <a:buAutoNum type="alphaUcPeriod"/>
            </a:pPr>
            <a:r>
              <a:rPr lang="pt-BR" b="1" dirty="0" smtClean="0"/>
              <a:t>Principal do polegar</a:t>
            </a:r>
          </a:p>
          <a:p>
            <a:pPr marL="342900" indent="-342900"/>
            <a:r>
              <a:rPr lang="pt-BR" b="1" dirty="0" smtClean="0"/>
              <a:t>A.  Radial do indicador</a:t>
            </a:r>
          </a:p>
          <a:p>
            <a:pPr marL="342900" indent="-342900"/>
            <a:r>
              <a:rPr lang="pt-BR" b="1" dirty="0" smtClean="0"/>
              <a:t>- Ramo palmar superficial</a:t>
            </a:r>
            <a:endParaRPr lang="pt-BR" b="1" dirty="0"/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2274735" y="2924944"/>
            <a:ext cx="3017345" cy="2880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541</Words>
  <Application>Microsoft Office PowerPoint</Application>
  <PresentationFormat>Apresentação na tela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Imagem de bitmap</vt:lpstr>
      <vt:lpstr>Apresentação do PowerPoint</vt:lpstr>
      <vt:lpstr>Vascularização do membro superior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22</cp:revision>
  <dcterms:created xsi:type="dcterms:W3CDTF">2017-10-11T22:11:16Z</dcterms:created>
  <dcterms:modified xsi:type="dcterms:W3CDTF">2017-10-14T02:23:34Z</dcterms:modified>
</cp:coreProperties>
</file>