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71" r:id="rId4"/>
    <p:sldId id="260" r:id="rId5"/>
    <p:sldId id="273" r:id="rId6"/>
    <p:sldId id="274" r:id="rId7"/>
    <p:sldId id="261" r:id="rId8"/>
    <p:sldId id="267" r:id="rId9"/>
    <p:sldId id="262" r:id="rId10"/>
    <p:sldId id="276" r:id="rId11"/>
    <p:sldId id="264" r:id="rId12"/>
    <p:sldId id="266" r:id="rId13"/>
    <p:sldId id="277" r:id="rId14"/>
    <p:sldId id="278" r:id="rId15"/>
    <p:sldId id="275" r:id="rId16"/>
    <p:sldId id="268" r:id="rId17"/>
    <p:sldId id="269" r:id="rId18"/>
    <p:sldId id="279" r:id="rId19"/>
    <p:sldId id="270" r:id="rId20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1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50" y="2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EB725-ACD4-4EEE-BBB6-B955A404BB3C}" type="datetimeFigureOut">
              <a:rPr lang="pt-BR" smtClean="0"/>
              <a:t>06/10/2017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2FB4F-41AD-41A3-9644-F40FA0D86A3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097666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EB725-ACD4-4EEE-BBB6-B955A404BB3C}" type="datetimeFigureOut">
              <a:rPr lang="pt-BR" smtClean="0"/>
              <a:t>06/10/2017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2FB4F-41AD-41A3-9644-F40FA0D86A3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400204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EB725-ACD4-4EEE-BBB6-B955A404BB3C}" type="datetimeFigureOut">
              <a:rPr lang="pt-BR" smtClean="0"/>
              <a:t>06/10/2017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2FB4F-41AD-41A3-9644-F40FA0D86A3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070723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EB725-ACD4-4EEE-BBB6-B955A404BB3C}" type="datetimeFigureOut">
              <a:rPr lang="pt-BR" smtClean="0"/>
              <a:t>06/10/2017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2FB4F-41AD-41A3-9644-F40FA0D86A3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48600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EB725-ACD4-4EEE-BBB6-B955A404BB3C}" type="datetimeFigureOut">
              <a:rPr lang="pt-BR" smtClean="0"/>
              <a:t>06/10/2017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2FB4F-41AD-41A3-9644-F40FA0D86A3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015619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EB725-ACD4-4EEE-BBB6-B955A404BB3C}" type="datetimeFigureOut">
              <a:rPr lang="pt-BR" smtClean="0"/>
              <a:t>06/10/2017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2FB4F-41AD-41A3-9644-F40FA0D86A3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787488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EB725-ACD4-4EEE-BBB6-B955A404BB3C}" type="datetimeFigureOut">
              <a:rPr lang="pt-BR" smtClean="0"/>
              <a:t>06/10/2017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2FB4F-41AD-41A3-9644-F40FA0D86A3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010322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EB725-ACD4-4EEE-BBB6-B955A404BB3C}" type="datetimeFigureOut">
              <a:rPr lang="pt-BR" smtClean="0"/>
              <a:t>06/10/2017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2FB4F-41AD-41A3-9644-F40FA0D86A3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55492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EB725-ACD4-4EEE-BBB6-B955A404BB3C}" type="datetimeFigureOut">
              <a:rPr lang="pt-BR" smtClean="0"/>
              <a:t>06/10/2017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2FB4F-41AD-41A3-9644-F40FA0D86A3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20478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EB725-ACD4-4EEE-BBB6-B955A404BB3C}" type="datetimeFigureOut">
              <a:rPr lang="pt-BR" smtClean="0"/>
              <a:t>06/10/2017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2FB4F-41AD-41A3-9644-F40FA0D86A3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867916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EB725-ACD4-4EEE-BBB6-B955A404BB3C}" type="datetimeFigureOut">
              <a:rPr lang="pt-BR" smtClean="0"/>
              <a:t>06/10/2017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2FB4F-41AD-41A3-9644-F40FA0D86A3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242740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4EB725-ACD4-4EEE-BBB6-B955A404BB3C}" type="datetimeFigureOut">
              <a:rPr lang="pt-BR" smtClean="0"/>
              <a:t>06/10/2017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52FB4F-41AD-41A3-9644-F40FA0D86A3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11453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79650" y="1916114"/>
            <a:ext cx="7772400" cy="201612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pt-BR" altLang="pt-BR" sz="4600" b="1" i="1"/>
              <a:t>ORÇAMENTO</a:t>
            </a:r>
            <a:r>
              <a:rPr lang="pt-BR" altLang="pt-BR" sz="4600" i="1"/>
              <a:t>:</a:t>
            </a:r>
            <a:br>
              <a:rPr lang="pt-BR" altLang="pt-BR" sz="4600" i="1"/>
            </a:br>
            <a:r>
              <a:rPr lang="pt-BR" altLang="pt-BR" sz="4600" i="1"/>
              <a:t/>
            </a:r>
            <a:br>
              <a:rPr lang="pt-BR" altLang="pt-BR" sz="4600" i="1"/>
            </a:br>
            <a:r>
              <a:rPr lang="pt-BR" altLang="pt-BR" sz="4600" i="1"/>
              <a:t>CIF, despesas de vendas e administrativas</a:t>
            </a:r>
          </a:p>
        </p:txBody>
      </p:sp>
    </p:spTree>
    <p:extLst>
      <p:ext uri="{BB962C8B-B14F-4D97-AF65-F5344CB8AC3E}">
        <p14:creationId xmlns:p14="http://schemas.microsoft.com/office/powerpoint/2010/main" val="4295755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333375"/>
            <a:ext cx="8229600" cy="1371600"/>
          </a:xfrm>
        </p:spPr>
        <p:txBody>
          <a:bodyPr/>
          <a:lstStyle/>
          <a:p>
            <a:r>
              <a:rPr lang="pt-BR" altLang="pt-BR"/>
              <a:t>ORÇAMENTO DE DESPESAS DE VENDAS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74825" y="1628776"/>
            <a:ext cx="8642350" cy="5040313"/>
          </a:xfrm>
        </p:spPr>
        <p:txBody>
          <a:bodyPr/>
          <a:lstStyle/>
          <a:p>
            <a:r>
              <a:rPr lang="pt-BR" altLang="pt-BR"/>
              <a:t>DESPESAS RELACIONADAS À VENDA, DISTRIBUIÇÃO E ENTREGA DOS PRODUTOS</a:t>
            </a:r>
          </a:p>
          <a:p>
            <a:r>
              <a:rPr lang="pt-BR" altLang="pt-BR"/>
              <a:t>PODEM SER DIVIDIDAS EM:</a:t>
            </a:r>
          </a:p>
          <a:p>
            <a:pPr lvl="1"/>
            <a:r>
              <a:rPr lang="pt-BR" altLang="pt-BR" b="1"/>
              <a:t>DESPESAS DE CAMPO (EQUIPES DE VENDAS)</a:t>
            </a:r>
          </a:p>
          <a:p>
            <a:pPr lvl="2"/>
            <a:r>
              <a:rPr lang="pt-BR" altLang="pt-BR"/>
              <a:t>EM GERAL, DESPESAS VARIÁVEIS</a:t>
            </a:r>
          </a:p>
          <a:p>
            <a:pPr lvl="2"/>
            <a:r>
              <a:rPr lang="pt-BR" altLang="pt-BR"/>
              <a:t>VIAGEM DE VENDEDORES, COMISSÕES, FRETES, ATIVIDADES SOCIAIS, ARMAZ PROD DEVOLVIDO</a:t>
            </a:r>
          </a:p>
          <a:p>
            <a:pPr lvl="1"/>
            <a:r>
              <a:rPr lang="pt-BR" altLang="pt-BR" b="1"/>
              <a:t>DESPESAS DO ESCRITÓRIO CENTRAL</a:t>
            </a:r>
          </a:p>
          <a:p>
            <a:pPr lvl="2"/>
            <a:r>
              <a:rPr lang="pt-BR" altLang="pt-BR"/>
              <a:t>EM GERAL, DESPESAS FIXAS</a:t>
            </a:r>
          </a:p>
        </p:txBody>
      </p:sp>
    </p:spTree>
    <p:extLst>
      <p:ext uri="{BB962C8B-B14F-4D97-AF65-F5344CB8AC3E}">
        <p14:creationId xmlns:p14="http://schemas.microsoft.com/office/powerpoint/2010/main" val="1220710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/>
              <a:t>Recomendações</a:t>
            </a:r>
          </a:p>
        </p:txBody>
      </p:sp>
      <p:sp>
        <p:nvSpPr>
          <p:cNvPr id="159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altLang="pt-BR" smtClean="0"/>
              <a:t>Recomenda-se que se faça um orçamento de vendas para cada unidade organizacional (centro de responsabilidade)</a:t>
            </a:r>
          </a:p>
          <a:p>
            <a:pPr eaLnBrk="1" hangingPunct="1"/>
            <a:endParaRPr lang="pt-BR" altLang="pt-BR" smtClean="0"/>
          </a:p>
          <a:p>
            <a:pPr eaLnBrk="1" hangingPunct="1"/>
            <a:r>
              <a:rPr lang="pt-BR" altLang="pt-BR" smtClean="0"/>
              <a:t>O diretor comercial é diretamente responsável pela preparação do orçamento das vendas conjuntamente com os demais gestores da área comercial.</a:t>
            </a:r>
          </a:p>
        </p:txBody>
      </p:sp>
    </p:spTree>
    <p:extLst>
      <p:ext uri="{BB962C8B-B14F-4D97-AF65-F5344CB8AC3E}">
        <p14:creationId xmlns:p14="http://schemas.microsoft.com/office/powerpoint/2010/main" val="1726440861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/>
              <a:t>Orçamento de Despesas de Vendas</a:t>
            </a:r>
          </a:p>
        </p:txBody>
      </p:sp>
      <p:sp>
        <p:nvSpPr>
          <p:cNvPr id="161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/>
            <a:r>
              <a:rPr lang="pt-BR" altLang="pt-BR" dirty="0" smtClean="0"/>
              <a:t>Objetivo:</a:t>
            </a:r>
          </a:p>
          <a:p>
            <a:pPr lvl="1" algn="just" eaLnBrk="1" hangingPunct="1"/>
            <a:r>
              <a:rPr lang="pt-BR" altLang="pt-BR" dirty="0" smtClean="0"/>
              <a:t>Avaliar as saídas de caixa gerados (função tesoureiro).</a:t>
            </a:r>
          </a:p>
          <a:p>
            <a:pPr lvl="1" algn="just" eaLnBrk="1" hangingPunct="1"/>
            <a:r>
              <a:rPr lang="pt-BR" altLang="pt-BR" dirty="0" smtClean="0"/>
              <a:t>Para orientação (objetivos da despesas) dos gerentes no controle das despesas durante o período.</a:t>
            </a:r>
          </a:p>
          <a:p>
            <a:pPr lvl="1" algn="just" eaLnBrk="1" hangingPunct="1"/>
            <a:r>
              <a:rPr lang="pt-BR" altLang="pt-BR" dirty="0" smtClean="0"/>
              <a:t>Para fins de inclusão nos relacionamentos mensais de controle de comparação aos níveis “reais” de despesas.</a:t>
            </a:r>
          </a:p>
        </p:txBody>
      </p:sp>
    </p:spTree>
    <p:extLst>
      <p:ext uri="{BB962C8B-B14F-4D97-AF65-F5344CB8AC3E}">
        <p14:creationId xmlns:p14="http://schemas.microsoft.com/office/powerpoint/2010/main" val="4065409428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/>
              <a:t>ORÇAMENTO DE DESPESAS DE VENDAS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altLang="pt-BR"/>
              <a:t>É UMA VARIÁVEL DO PLANO DE MARKETING</a:t>
            </a:r>
          </a:p>
          <a:p>
            <a:r>
              <a:rPr lang="pt-BR" altLang="pt-BR"/>
              <a:t>DEVE BUSCAR EQUILÍBRIO ENTRE:</a:t>
            </a:r>
          </a:p>
          <a:p>
            <a:pPr lvl="1"/>
            <a:r>
              <a:rPr lang="pt-BR" altLang="pt-BR"/>
              <a:t>ORÇAMENTO DE VENDAS</a:t>
            </a:r>
          </a:p>
          <a:p>
            <a:pPr lvl="1"/>
            <a:r>
              <a:rPr lang="pt-BR" altLang="pt-BR"/>
              <a:t>ORÇAMENTO DE PUBLICIDADE</a:t>
            </a:r>
          </a:p>
          <a:p>
            <a:pPr lvl="1"/>
            <a:r>
              <a:rPr lang="pt-BR" altLang="pt-BR"/>
              <a:t>ORÇAMENTO DE DESPESAS DE VENDAS</a:t>
            </a:r>
          </a:p>
          <a:p>
            <a:pPr lvl="2"/>
            <a:r>
              <a:rPr lang="pt-BR" altLang="pt-BR"/>
              <a:t>EXPRESSOS NO ORÇAMENTO DE VENDAS E EM DESPESAS DE VENDAS</a:t>
            </a:r>
          </a:p>
        </p:txBody>
      </p:sp>
    </p:spTree>
    <p:extLst>
      <p:ext uri="{BB962C8B-B14F-4D97-AF65-F5344CB8AC3E}">
        <p14:creationId xmlns:p14="http://schemas.microsoft.com/office/powerpoint/2010/main" val="25438779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1905001" y="557213"/>
            <a:ext cx="8583613" cy="1143000"/>
          </a:xfrm>
        </p:spPr>
        <p:txBody>
          <a:bodyPr>
            <a:normAutofit fontScale="90000"/>
          </a:bodyPr>
          <a:lstStyle/>
          <a:p>
            <a:r>
              <a:rPr lang="pt-BR" altLang="pt-BR"/>
              <a:t>FORMAS DE SE DETERMINAR DESPESAS DE VENDAS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989138"/>
            <a:ext cx="8229600" cy="4824412"/>
          </a:xfrm>
        </p:spPr>
        <p:txBody>
          <a:bodyPr/>
          <a:lstStyle/>
          <a:p>
            <a:r>
              <a:rPr lang="pt-BR" altLang="pt-BR"/>
              <a:t>DOTAÇÃO ARBITRÁRIA</a:t>
            </a:r>
          </a:p>
          <a:p>
            <a:r>
              <a:rPr lang="pt-BR" altLang="pt-BR"/>
              <a:t>TODOS OS FUNDOS DISPONÍVEIS</a:t>
            </a:r>
          </a:p>
          <a:p>
            <a:r>
              <a:rPr lang="pt-BR" altLang="pt-BR"/>
              <a:t>BENCHMARKING</a:t>
            </a:r>
          </a:p>
          <a:p>
            <a:r>
              <a:rPr lang="pt-BR" altLang="pt-BR"/>
              <a:t>PORCENTAGEM DAS VENDAS</a:t>
            </a:r>
          </a:p>
          <a:p>
            <a:r>
              <a:rPr lang="pt-BR" altLang="pt-BR"/>
              <a:t>POR UNIDADE DE PRODUTO</a:t>
            </a:r>
          </a:p>
          <a:p>
            <a:r>
              <a:rPr lang="pt-BR" altLang="pt-BR"/>
              <a:t>PARCELA DOS LUCROS</a:t>
            </a:r>
          </a:p>
          <a:p>
            <a:r>
              <a:rPr lang="pt-BR" altLang="pt-BR"/>
              <a:t>RETORNO SOBRE INVESTIMENTO</a:t>
            </a:r>
          </a:p>
        </p:txBody>
      </p:sp>
    </p:spTree>
    <p:extLst>
      <p:ext uri="{BB962C8B-B14F-4D97-AF65-F5344CB8AC3E}">
        <p14:creationId xmlns:p14="http://schemas.microsoft.com/office/powerpoint/2010/main" val="1007531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pt-BR" altLang="pt-BR" smtClean="0"/>
              <a:t>Despesas Administrativas</a:t>
            </a:r>
          </a:p>
        </p:txBody>
      </p:sp>
      <p:sp>
        <p:nvSpPr>
          <p:cNvPr id="16281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pt-BR" altLang="pt-BR" smtClean="0"/>
          </a:p>
        </p:txBody>
      </p:sp>
    </p:spTree>
    <p:extLst>
      <p:ext uri="{BB962C8B-B14F-4D97-AF65-F5344CB8AC3E}">
        <p14:creationId xmlns:p14="http://schemas.microsoft.com/office/powerpoint/2010/main" val="3195941186"/>
      </p:ext>
    </p:ext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z="3800"/>
              <a:t>Despesas Administrativas</a:t>
            </a:r>
            <a:br>
              <a:rPr lang="pt-BR" altLang="pt-BR" sz="3800"/>
            </a:br>
            <a:endParaRPr lang="pt-BR" altLang="pt-BR" sz="3800"/>
          </a:p>
        </p:txBody>
      </p:sp>
      <p:sp>
        <p:nvSpPr>
          <p:cNvPr id="163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1347788" lvl="2" indent="-676275">
              <a:buNone/>
            </a:pPr>
            <a:r>
              <a:rPr lang="pt-BR" altLang="pt-BR" sz="4000" dirty="0"/>
              <a:t>As despesas </a:t>
            </a:r>
            <a:r>
              <a:rPr lang="pt-BR" altLang="pt-BR" sz="4000" dirty="0" smtClean="0"/>
              <a:t>administrativas incluem </a:t>
            </a:r>
            <a:r>
              <a:rPr lang="pt-BR" altLang="pt-BR" sz="4000" dirty="0"/>
              <a:t>outros custos </a:t>
            </a:r>
            <a:r>
              <a:rPr lang="pt-BR" altLang="pt-BR" sz="4000" dirty="0" smtClean="0"/>
              <a:t>que não </a:t>
            </a:r>
            <a:r>
              <a:rPr lang="pt-BR" altLang="pt-BR" sz="4000" dirty="0"/>
              <a:t>os das operações </a:t>
            </a:r>
            <a:r>
              <a:rPr lang="pt-BR" altLang="pt-BR" sz="4000" dirty="0" smtClean="0"/>
              <a:t>de produção </a:t>
            </a:r>
            <a:r>
              <a:rPr lang="pt-BR" altLang="pt-BR" sz="4000" dirty="0"/>
              <a:t>e vendas de </a:t>
            </a:r>
            <a:r>
              <a:rPr lang="pt-BR" altLang="pt-BR" sz="4000" dirty="0" smtClean="0"/>
              <a:t>uma empresa</a:t>
            </a:r>
            <a:r>
              <a:rPr lang="pt-BR" altLang="pt-BR" sz="4000" dirty="0"/>
              <a:t>.</a:t>
            </a:r>
          </a:p>
          <a:p>
            <a:pPr marL="1347788" lvl="2" indent="-676275">
              <a:buNone/>
            </a:pPr>
            <a:endParaRPr lang="pt-BR" altLang="pt-BR" sz="4000" dirty="0"/>
          </a:p>
        </p:txBody>
      </p:sp>
    </p:spTree>
    <p:extLst>
      <p:ext uri="{BB962C8B-B14F-4D97-AF65-F5344CB8AC3E}">
        <p14:creationId xmlns:p14="http://schemas.microsoft.com/office/powerpoint/2010/main" val="2411674091"/>
      </p:ext>
    </p:extLst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/>
              <a:t>Características </a:t>
            </a:r>
          </a:p>
        </p:txBody>
      </p:sp>
      <p:sp>
        <p:nvSpPr>
          <p:cNvPr id="164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>
              <a:lnSpc>
                <a:spcPct val="130000"/>
              </a:lnSpc>
            </a:pPr>
            <a:r>
              <a:rPr lang="pt-BR" altLang="pt-BR" sz="2200"/>
              <a:t>Em geral fixas</a:t>
            </a:r>
          </a:p>
          <a:p>
            <a:pPr lvl="1" eaLnBrk="1" hangingPunct="1">
              <a:lnSpc>
                <a:spcPct val="130000"/>
              </a:lnSpc>
            </a:pPr>
            <a:r>
              <a:rPr lang="pt-BR" altLang="pt-BR" sz="2200"/>
              <a:t>Muito elevadas nas empresas modernas e maiores</a:t>
            </a:r>
          </a:p>
          <a:p>
            <a:pPr lvl="1" eaLnBrk="1" hangingPunct="1">
              <a:lnSpc>
                <a:spcPct val="130000"/>
              </a:lnSpc>
            </a:pPr>
            <a:r>
              <a:rPr lang="pt-BR" altLang="pt-BR" sz="2200"/>
              <a:t>Sensivelmente influenciadas pelas políticas e decisões da administração</a:t>
            </a:r>
          </a:p>
          <a:p>
            <a:pPr lvl="1" eaLnBrk="1" hangingPunct="1">
              <a:lnSpc>
                <a:spcPct val="130000"/>
              </a:lnSpc>
            </a:pPr>
            <a:r>
              <a:rPr lang="pt-BR" altLang="pt-BR" sz="2200"/>
              <a:t>Recomenda-se que o método para planejá-las é identificar um executivo como responsável, o qual assuma a responsabilidades pelo seu planejamento e controle</a:t>
            </a:r>
          </a:p>
          <a:p>
            <a:pPr lvl="1" eaLnBrk="1" hangingPunct="1">
              <a:lnSpc>
                <a:spcPct val="130000"/>
              </a:lnSpc>
            </a:pPr>
            <a:endParaRPr lang="pt-BR" altLang="pt-BR" sz="2200"/>
          </a:p>
        </p:txBody>
      </p:sp>
    </p:spTree>
    <p:extLst>
      <p:ext uri="{BB962C8B-B14F-4D97-AF65-F5344CB8AC3E}">
        <p14:creationId xmlns:p14="http://schemas.microsoft.com/office/powerpoint/2010/main" val="714596625"/>
      </p:ext>
    </p:extLst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/>
              <a:t>ORÇAMENTO DE DESPESAS ADMINISTRATIVAS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pt-BR" altLang="pt-BR"/>
              <a:t>POR SEREM, EM GERAL, DESPESAS FIXAS, SUA PREVISÃO É REALIZADA DE FORMA SIMPLES</a:t>
            </a:r>
          </a:p>
          <a:p>
            <a:pPr lvl="1">
              <a:lnSpc>
                <a:spcPct val="90000"/>
              </a:lnSpc>
            </a:pPr>
            <a:r>
              <a:rPr lang="pt-BR" altLang="pt-BR"/>
              <a:t>DADOS HISTÓRICOS</a:t>
            </a:r>
          </a:p>
          <a:p>
            <a:pPr lvl="1">
              <a:lnSpc>
                <a:spcPct val="90000"/>
              </a:lnSpc>
            </a:pPr>
            <a:r>
              <a:rPr lang="pt-BR" altLang="pt-BR"/>
              <a:t>CORREÇÃO DE PREÇOS E SALÁRIOS</a:t>
            </a:r>
          </a:p>
          <a:p>
            <a:pPr>
              <a:lnSpc>
                <a:spcPct val="90000"/>
              </a:lnSpc>
            </a:pPr>
            <a:r>
              <a:rPr lang="pt-BR" altLang="pt-BR"/>
              <a:t>SÃO ALTERADOS DRASTICAMENTE APENAS EM CASOS DE EXPANSÃO OU RETRAÇÃO</a:t>
            </a:r>
          </a:p>
        </p:txBody>
      </p:sp>
    </p:spTree>
    <p:extLst>
      <p:ext uri="{BB962C8B-B14F-4D97-AF65-F5344CB8AC3E}">
        <p14:creationId xmlns:p14="http://schemas.microsoft.com/office/powerpoint/2010/main" val="422027374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/>
              <a:t>Tipos</a:t>
            </a:r>
          </a:p>
        </p:txBody>
      </p:sp>
      <p:sp>
        <p:nvSpPr>
          <p:cNvPr id="165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60000"/>
              </a:lnSpc>
            </a:pPr>
            <a:r>
              <a:rPr lang="pt-BR" altLang="pt-BR" smtClean="0"/>
              <a:t>Administração Geral</a:t>
            </a:r>
          </a:p>
          <a:p>
            <a:pPr eaLnBrk="1" hangingPunct="1">
              <a:lnSpc>
                <a:spcPct val="160000"/>
              </a:lnSpc>
            </a:pPr>
            <a:r>
              <a:rPr lang="pt-BR" altLang="pt-BR" smtClean="0"/>
              <a:t>Controladoria</a:t>
            </a:r>
          </a:p>
          <a:p>
            <a:pPr eaLnBrk="1" hangingPunct="1">
              <a:lnSpc>
                <a:spcPct val="160000"/>
              </a:lnSpc>
            </a:pPr>
            <a:r>
              <a:rPr lang="pt-BR" altLang="pt-BR" smtClean="0"/>
              <a:t>Tesouraria</a:t>
            </a:r>
          </a:p>
          <a:p>
            <a:pPr eaLnBrk="1" hangingPunct="1">
              <a:lnSpc>
                <a:spcPct val="160000"/>
              </a:lnSpc>
            </a:pPr>
            <a:r>
              <a:rPr lang="pt-BR" altLang="pt-BR" smtClean="0"/>
              <a:t>Planejamento e controle de resultados</a:t>
            </a:r>
          </a:p>
          <a:p>
            <a:pPr eaLnBrk="1" hangingPunct="1">
              <a:lnSpc>
                <a:spcPct val="160000"/>
              </a:lnSpc>
            </a:pPr>
            <a:r>
              <a:rPr lang="pt-BR" altLang="pt-BR" smtClean="0"/>
              <a:t>Assessoria central</a:t>
            </a:r>
          </a:p>
        </p:txBody>
      </p:sp>
    </p:spTree>
    <p:extLst>
      <p:ext uri="{BB962C8B-B14F-4D97-AF65-F5344CB8AC3E}">
        <p14:creationId xmlns:p14="http://schemas.microsoft.com/office/powerpoint/2010/main" val="1666450411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z="3800"/>
              <a:t>Planejamento dos  Custos indiretos de Produção (fabricação)</a:t>
            </a:r>
          </a:p>
        </p:txBody>
      </p:sp>
      <p:sp>
        <p:nvSpPr>
          <p:cNvPr id="154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>
              <a:lnSpc>
                <a:spcPct val="150000"/>
              </a:lnSpc>
              <a:buFont typeface="Wingdings" panose="05000000000000000000" pitchFamily="2" charset="2"/>
              <a:buNone/>
            </a:pPr>
            <a:r>
              <a:rPr lang="pt-BR" altLang="pt-BR" smtClean="0"/>
              <a:t>			</a:t>
            </a:r>
          </a:p>
          <a:p>
            <a:pPr algn="just" eaLnBrk="1" hangingPunct="1">
              <a:lnSpc>
                <a:spcPct val="150000"/>
              </a:lnSpc>
              <a:buFont typeface="Wingdings" panose="05000000000000000000" pitchFamily="2" charset="2"/>
              <a:buNone/>
            </a:pPr>
            <a:r>
              <a:rPr lang="pt-BR" altLang="pt-BR" smtClean="0"/>
              <a:t>		Os custos indiretos de produção representam aquela parte do custo total de produção que não é diretamente identificável  (associavel)  com os produtos /serviços.</a:t>
            </a:r>
          </a:p>
        </p:txBody>
      </p:sp>
    </p:spTree>
    <p:extLst>
      <p:ext uri="{BB962C8B-B14F-4D97-AF65-F5344CB8AC3E}">
        <p14:creationId xmlns:p14="http://schemas.microsoft.com/office/powerpoint/2010/main" val="2344887361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/>
              <a:t>ORÇAMENTO DE CUSTOS INDIRETOS DE PRODUÇÃO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altLang="pt-BR"/>
              <a:t>FINALIDADES</a:t>
            </a:r>
          </a:p>
          <a:p>
            <a:pPr lvl="1"/>
            <a:r>
              <a:rPr lang="pt-BR" altLang="pt-BR"/>
              <a:t>ORÇAMENTO DE CUSTOS INDIRETOS DOS DEPTOS</a:t>
            </a:r>
          </a:p>
          <a:p>
            <a:pPr lvl="1"/>
            <a:r>
              <a:rPr lang="pt-BR" altLang="pt-BR"/>
              <a:t>CÁLCULO DO CUSTO PLANEJADO DOS PRODUTOS</a:t>
            </a:r>
          </a:p>
          <a:p>
            <a:pPr lvl="1"/>
            <a:r>
              <a:rPr lang="pt-BR" altLang="pt-BR"/>
              <a:t>ESTIMAR AS SAÍDAS DE CAIXA</a:t>
            </a:r>
          </a:p>
          <a:p>
            <a:pPr lvl="1"/>
            <a:r>
              <a:rPr lang="pt-BR" altLang="pt-BR"/>
              <a:t>FINS DE CONTROLE PARA OS PRÓXIMOS ANOS</a:t>
            </a:r>
          </a:p>
          <a:p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308076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z="3800"/>
              <a:t>Planejamento dos  Custos indiretos de Produção (fabricação)</a:t>
            </a:r>
          </a:p>
        </p:txBody>
      </p:sp>
      <p:sp>
        <p:nvSpPr>
          <p:cNvPr id="155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120000"/>
              </a:lnSpc>
            </a:pPr>
            <a:r>
              <a:rPr lang="pt-BR" altLang="pt-BR" sz="2600"/>
              <a:t>As despesas / custos:</a:t>
            </a:r>
          </a:p>
          <a:p>
            <a:pPr lvl="1" eaLnBrk="1" hangingPunct="1">
              <a:lnSpc>
                <a:spcPct val="120000"/>
              </a:lnSpc>
            </a:pPr>
            <a:r>
              <a:rPr lang="pt-BR" altLang="pt-BR" sz="2200"/>
              <a:t>Materiais indiretos</a:t>
            </a:r>
          </a:p>
          <a:p>
            <a:pPr lvl="1" eaLnBrk="1" hangingPunct="1">
              <a:lnSpc>
                <a:spcPct val="120000"/>
              </a:lnSpc>
            </a:pPr>
            <a:r>
              <a:rPr lang="pt-BR" altLang="pt-BR" sz="2200"/>
              <a:t>Mão-de-obra indireta (manutenção, supervisão)</a:t>
            </a:r>
          </a:p>
          <a:p>
            <a:pPr lvl="1" eaLnBrk="1" hangingPunct="1">
              <a:lnSpc>
                <a:spcPct val="120000"/>
              </a:lnSpc>
            </a:pPr>
            <a:r>
              <a:rPr lang="pt-BR" altLang="pt-BR" sz="2200"/>
              <a:t>Despesas diversas de fabricação, tais como: </a:t>
            </a:r>
          </a:p>
          <a:p>
            <a:pPr lvl="2" eaLnBrk="1" hangingPunct="1">
              <a:lnSpc>
                <a:spcPct val="120000"/>
              </a:lnSpc>
            </a:pPr>
            <a:r>
              <a:rPr lang="pt-BR" altLang="pt-BR" sz="2500"/>
              <a:t>impostos seguros, </a:t>
            </a:r>
          </a:p>
          <a:p>
            <a:pPr lvl="2" eaLnBrk="1" hangingPunct="1">
              <a:lnSpc>
                <a:spcPct val="120000"/>
              </a:lnSpc>
            </a:pPr>
            <a:r>
              <a:rPr lang="pt-BR" altLang="pt-BR" sz="2500"/>
              <a:t>depreciação, </a:t>
            </a:r>
          </a:p>
          <a:p>
            <a:pPr lvl="2" eaLnBrk="1" hangingPunct="1">
              <a:lnSpc>
                <a:spcPct val="120000"/>
              </a:lnSpc>
            </a:pPr>
            <a:r>
              <a:rPr lang="pt-BR" altLang="pt-BR" sz="2500"/>
              <a:t>materiais de consumo, </a:t>
            </a:r>
          </a:p>
          <a:p>
            <a:pPr lvl="2" eaLnBrk="1" hangingPunct="1">
              <a:lnSpc>
                <a:spcPct val="120000"/>
              </a:lnSpc>
            </a:pPr>
            <a:r>
              <a:rPr lang="pt-BR" altLang="pt-BR" sz="2500"/>
              <a:t>luz, água, gás e </a:t>
            </a:r>
          </a:p>
          <a:p>
            <a:pPr lvl="2" eaLnBrk="1" hangingPunct="1">
              <a:lnSpc>
                <a:spcPct val="120000"/>
              </a:lnSpc>
            </a:pPr>
            <a:r>
              <a:rPr lang="pt-BR" altLang="pt-BR" sz="2500"/>
              <a:t>manutenção.</a:t>
            </a:r>
          </a:p>
        </p:txBody>
      </p:sp>
    </p:spTree>
    <p:extLst>
      <p:ext uri="{BB962C8B-B14F-4D97-AF65-F5344CB8AC3E}">
        <p14:creationId xmlns:p14="http://schemas.microsoft.com/office/powerpoint/2010/main" val="1472015414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/>
              <a:t>TIPOS DE DEPARTAMENTOS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03388" y="1690688"/>
            <a:ext cx="88392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pt-BR" altLang="pt-BR" u="sng"/>
              <a:t>DEPARTAMENTO DE  PRODUÇÃO</a:t>
            </a:r>
            <a:r>
              <a:rPr lang="pt-BR" altLang="pt-BR"/>
              <a:t> </a:t>
            </a:r>
          </a:p>
          <a:p>
            <a:pPr lvl="1">
              <a:lnSpc>
                <a:spcPct val="90000"/>
              </a:lnSpc>
            </a:pPr>
            <a:r>
              <a:rPr lang="pt-BR" altLang="pt-BR"/>
              <a:t>DEPARTAMENTOS LIGADOS DIRETAMENTE AO PROCESSO PRODUTIVO</a:t>
            </a:r>
          </a:p>
          <a:p>
            <a:pPr lvl="1">
              <a:lnSpc>
                <a:spcPct val="90000"/>
              </a:lnSpc>
            </a:pPr>
            <a:r>
              <a:rPr lang="pt-BR" altLang="pt-BR"/>
              <a:t>CUSTOS SÃO ALOCADOS DIRETAMENTE AOS PRODUTOS</a:t>
            </a:r>
          </a:p>
          <a:p>
            <a:pPr lvl="1">
              <a:lnSpc>
                <a:spcPct val="90000"/>
              </a:lnSpc>
            </a:pPr>
            <a:r>
              <a:rPr lang="pt-BR" altLang="pt-BR"/>
              <a:t>EXEMPLO: DEPTO. DE CORTE. DEPTO. DE COSTURA</a:t>
            </a:r>
          </a:p>
          <a:p>
            <a:pPr>
              <a:lnSpc>
                <a:spcPct val="90000"/>
              </a:lnSpc>
            </a:pPr>
            <a:r>
              <a:rPr lang="pt-BR" altLang="pt-BR" u="sng"/>
              <a:t>DEPARTAMENTOD DE SERVIÇOS</a:t>
            </a:r>
          </a:p>
          <a:p>
            <a:pPr lvl="1">
              <a:lnSpc>
                <a:spcPct val="90000"/>
              </a:lnSpc>
            </a:pPr>
            <a:r>
              <a:rPr lang="pt-BR" altLang="pt-BR"/>
              <a:t>PRESTAM SERVIÇOS PARA OS DEPARTAMENTOS DE PRODUÇÃO OU OUTROS DEPARTAMENTOS DE SERVIÇOS</a:t>
            </a:r>
          </a:p>
          <a:p>
            <a:pPr lvl="1">
              <a:lnSpc>
                <a:spcPct val="90000"/>
              </a:lnSpc>
            </a:pPr>
            <a:r>
              <a:rPr lang="pt-BR" altLang="pt-BR"/>
              <a:t>CUSTOS NÃO SÃO ALOCADOS DIRETAMENTE AOS PRODUTOS</a:t>
            </a:r>
          </a:p>
          <a:p>
            <a:pPr lvl="1">
              <a:lnSpc>
                <a:spcPct val="90000"/>
              </a:lnSpc>
            </a:pPr>
            <a:r>
              <a:rPr lang="pt-BR" altLang="pt-BR"/>
              <a:t>EXEMPLO: LIMPEZA, MANUTENÇÃO</a:t>
            </a:r>
          </a:p>
          <a:p>
            <a:pPr>
              <a:lnSpc>
                <a:spcPct val="90000"/>
              </a:lnSpc>
            </a:pPr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3223388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/>
              <a:t>ETAPAS DO ORÇAMENTO DE CIP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pt-BR" altLang="pt-BR"/>
              <a:t>ESTIMAR OS CUSTOS INDIRETOS POR DEPARTAMENTOS</a:t>
            </a:r>
          </a:p>
          <a:p>
            <a:pPr>
              <a:lnSpc>
                <a:spcPct val="90000"/>
              </a:lnSpc>
            </a:pPr>
            <a:r>
              <a:rPr lang="pt-BR" altLang="pt-BR"/>
              <a:t>ESTABELECER BASES DE ATIVIDADE, COMO CRITÉRIOS DE RATEIO PARA CADA DEPARTAMENTO</a:t>
            </a:r>
          </a:p>
          <a:p>
            <a:pPr>
              <a:lnSpc>
                <a:spcPct val="90000"/>
              </a:lnSpc>
            </a:pPr>
            <a:r>
              <a:rPr lang="pt-BR" altLang="pt-BR"/>
              <a:t>RATEAR OS CUSTOS DOS DEPARTAMENTOS DE SERVIÇO PARA OS DEPARTAMENTOS DE PRODUÇÃO</a:t>
            </a:r>
          </a:p>
          <a:p>
            <a:pPr>
              <a:lnSpc>
                <a:spcPct val="90000"/>
              </a:lnSpc>
            </a:pPr>
            <a:r>
              <a:rPr lang="pt-BR" altLang="pt-BR"/>
              <a:t>RATEAR OS CUSTOS AGREGADOS DOS DEPARTAMENTOS DE PRODUÇÃO PARA OS PRODUTOS</a:t>
            </a:r>
          </a:p>
          <a:p>
            <a:pPr>
              <a:lnSpc>
                <a:spcPct val="90000"/>
              </a:lnSpc>
            </a:pPr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1661626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z="3800"/>
              <a:t>O Duplo Problema dos Custos Indiretos</a:t>
            </a:r>
          </a:p>
        </p:txBody>
      </p:sp>
      <p:sp>
        <p:nvSpPr>
          <p:cNvPr id="156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altLang="pt-BR" smtClean="0"/>
              <a:t>O controle de custos</a:t>
            </a:r>
          </a:p>
          <a:p>
            <a:pPr lvl="1" eaLnBrk="1" hangingPunct="1"/>
            <a:r>
              <a:rPr lang="pt-BR" altLang="pt-BR" smtClean="0"/>
              <a:t>Qualidade dos dados contábeis</a:t>
            </a:r>
          </a:p>
          <a:p>
            <a:pPr lvl="1" eaLnBrk="1" hangingPunct="1"/>
            <a:r>
              <a:rPr lang="pt-BR" altLang="pt-BR" smtClean="0"/>
              <a:t>A seriedade dada pela administração quanto ao planejamento de despesas.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endParaRPr lang="pt-BR" altLang="pt-BR" smtClean="0"/>
          </a:p>
          <a:p>
            <a:pPr eaLnBrk="1" hangingPunct="1"/>
            <a:r>
              <a:rPr lang="pt-BR" altLang="pt-BR" smtClean="0"/>
              <a:t>O rateio dos custos aos produtos fabricados (custeio da produção)</a:t>
            </a:r>
          </a:p>
          <a:p>
            <a:pPr lvl="1" eaLnBrk="1" hangingPunct="1"/>
            <a:r>
              <a:rPr lang="pt-BR" altLang="pt-BR" smtClean="0"/>
              <a:t>A escolha da base de atividade</a:t>
            </a:r>
          </a:p>
        </p:txBody>
      </p:sp>
    </p:spTree>
    <p:extLst>
      <p:ext uri="{BB962C8B-B14F-4D97-AF65-F5344CB8AC3E}">
        <p14:creationId xmlns:p14="http://schemas.microsoft.com/office/powerpoint/2010/main" val="461244195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pt-BR" altLang="pt-BR" dirty="0" smtClean="0"/>
              <a:t>Despesas </a:t>
            </a:r>
            <a:r>
              <a:rPr lang="pt-BR" altLang="pt-BR" dirty="0" smtClean="0"/>
              <a:t>de Vendas</a:t>
            </a:r>
            <a:endParaRPr lang="pt-BR" altLang="pt-BR" dirty="0" smtClean="0"/>
          </a:p>
        </p:txBody>
      </p:sp>
      <p:sp>
        <p:nvSpPr>
          <p:cNvPr id="16281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pt-BR" altLang="pt-BR" smtClean="0"/>
          </a:p>
        </p:txBody>
      </p:sp>
    </p:spTree>
    <p:extLst>
      <p:ext uri="{BB962C8B-B14F-4D97-AF65-F5344CB8AC3E}">
        <p14:creationId xmlns:p14="http://schemas.microsoft.com/office/powerpoint/2010/main" val="1079003123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/>
              <a:t>Planejamento das Despesas de Vendas</a:t>
            </a:r>
          </a:p>
        </p:txBody>
      </p:sp>
      <p:sp>
        <p:nvSpPr>
          <p:cNvPr id="157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pt-BR" altLang="pt-BR" smtClean="0"/>
              <a:t>É constituída de três etapas:</a:t>
            </a:r>
          </a:p>
          <a:p>
            <a:pPr lvl="1" eaLnBrk="1" hangingPunct="1">
              <a:lnSpc>
                <a:spcPct val="150000"/>
              </a:lnSpc>
            </a:pPr>
            <a:r>
              <a:rPr lang="pt-BR" altLang="pt-BR" smtClean="0"/>
              <a:t>Preparação de um plano de despesas de vendas e publicidade</a:t>
            </a:r>
          </a:p>
          <a:p>
            <a:pPr lvl="1" eaLnBrk="1" hangingPunct="1">
              <a:lnSpc>
                <a:spcPct val="150000"/>
              </a:lnSpc>
            </a:pPr>
            <a:r>
              <a:rPr lang="pt-BR" altLang="pt-BR" smtClean="0"/>
              <a:t>Preparação de um plano de despesas de vendas e promoção</a:t>
            </a:r>
          </a:p>
          <a:p>
            <a:pPr lvl="1" eaLnBrk="1" hangingPunct="1">
              <a:lnSpc>
                <a:spcPct val="150000"/>
              </a:lnSpc>
            </a:pPr>
            <a:r>
              <a:rPr lang="pt-BR" altLang="pt-BR" smtClean="0"/>
              <a:t>Preparação de um plano de marketing</a:t>
            </a:r>
          </a:p>
        </p:txBody>
      </p:sp>
    </p:spTree>
    <p:extLst>
      <p:ext uri="{BB962C8B-B14F-4D97-AF65-F5344CB8AC3E}">
        <p14:creationId xmlns:p14="http://schemas.microsoft.com/office/powerpoint/2010/main" val="1132695201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602</Words>
  <Application>Microsoft Office PowerPoint</Application>
  <PresentationFormat>Widescreen</PresentationFormat>
  <Paragraphs>98</Paragraphs>
  <Slides>19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19</vt:i4>
      </vt:variant>
    </vt:vector>
  </HeadingPairs>
  <TitlesOfParts>
    <vt:vector size="24" baseType="lpstr">
      <vt:lpstr>Arial</vt:lpstr>
      <vt:lpstr>Calibri</vt:lpstr>
      <vt:lpstr>Calibri Light</vt:lpstr>
      <vt:lpstr>Wingdings</vt:lpstr>
      <vt:lpstr>Tema do Office</vt:lpstr>
      <vt:lpstr>ORÇAMENTO:  CIF, despesas de vendas e administrativas</vt:lpstr>
      <vt:lpstr>Planejamento dos  Custos indiretos de Produção (fabricação)</vt:lpstr>
      <vt:lpstr>ORÇAMENTO DE CUSTOS INDIRETOS DE PRODUÇÃO</vt:lpstr>
      <vt:lpstr>Planejamento dos  Custos indiretos de Produção (fabricação)</vt:lpstr>
      <vt:lpstr>TIPOS DE DEPARTAMENTOS</vt:lpstr>
      <vt:lpstr>ETAPAS DO ORÇAMENTO DE CIP</vt:lpstr>
      <vt:lpstr>O Duplo Problema dos Custos Indiretos</vt:lpstr>
      <vt:lpstr>Despesas de Vendas</vt:lpstr>
      <vt:lpstr>Planejamento das Despesas de Vendas</vt:lpstr>
      <vt:lpstr>ORÇAMENTO DE DESPESAS DE VENDAS</vt:lpstr>
      <vt:lpstr>Recomendações</vt:lpstr>
      <vt:lpstr>Orçamento de Despesas de Vendas</vt:lpstr>
      <vt:lpstr>ORÇAMENTO DE DESPESAS DE VENDAS</vt:lpstr>
      <vt:lpstr>FORMAS DE SE DETERMINAR DESPESAS DE VENDAS</vt:lpstr>
      <vt:lpstr>Despesas Administrativas</vt:lpstr>
      <vt:lpstr>Despesas Administrativas </vt:lpstr>
      <vt:lpstr>Características </vt:lpstr>
      <vt:lpstr>ORÇAMENTO DE DESPESAS ADMINISTRATIVAS</vt:lpstr>
      <vt:lpstr>Tipos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ORÇAMENTO:  CIF, despesas de vendas e administrativas</dc:title>
  <dc:creator>c</dc:creator>
  <cp:lastModifiedBy>c</cp:lastModifiedBy>
  <cp:revision>3</cp:revision>
  <dcterms:created xsi:type="dcterms:W3CDTF">2017-10-06T03:47:37Z</dcterms:created>
  <dcterms:modified xsi:type="dcterms:W3CDTF">2017-10-06T03:49:50Z</dcterms:modified>
</cp:coreProperties>
</file>