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35" r:id="rId3"/>
    <p:sldId id="328" r:id="rId4"/>
    <p:sldId id="353" r:id="rId5"/>
    <p:sldId id="332" r:id="rId6"/>
    <p:sldId id="333" r:id="rId7"/>
    <p:sldId id="326" r:id="rId8"/>
    <p:sldId id="327" r:id="rId9"/>
    <p:sldId id="311" r:id="rId10"/>
    <p:sldId id="336" r:id="rId11"/>
    <p:sldId id="268" r:id="rId12"/>
    <p:sldId id="334" r:id="rId13"/>
    <p:sldId id="330" r:id="rId14"/>
    <p:sldId id="290" r:id="rId15"/>
    <p:sldId id="310" r:id="rId16"/>
    <p:sldId id="349" r:id="rId17"/>
    <p:sldId id="316" r:id="rId18"/>
    <p:sldId id="317" r:id="rId19"/>
    <p:sldId id="312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23" r:id="rId31"/>
    <p:sldId id="347" r:id="rId32"/>
    <p:sldId id="348" r:id="rId33"/>
    <p:sldId id="350" r:id="rId34"/>
    <p:sldId id="351" r:id="rId35"/>
    <p:sldId id="352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bajara Pimenta Junior" initials="TPJ" lastIdx="1" clrIdx="0">
    <p:extLst>
      <p:ext uri="{19B8F6BF-5375-455C-9EA6-DF929625EA0E}">
        <p15:presenceInfo xmlns:p15="http://schemas.microsoft.com/office/powerpoint/2012/main" userId="c94960fea444fa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FF99"/>
    <a:srgbClr val="006600"/>
    <a:srgbClr val="CC0000"/>
    <a:srgbClr val="FFCCFF"/>
    <a:srgbClr val="66FF33"/>
    <a:srgbClr val="FFFFCC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B751B-363F-4390-A30C-91511144D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AE3643-C815-4E89-983F-F764A9B7B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97680D-9F1B-4508-B010-B1BCC684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A60187-E581-4F6B-8E06-B37D870D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40B643-5E68-4852-8333-627EA839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10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3A701-AAD8-472A-B8B4-4C192D43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1C9736-94A5-4292-B0C9-2854ABB72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476346-0F61-4661-B063-F1FB0E79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A47CB1-09CC-437E-9515-23055061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D78CB-CD7E-4D3F-B72F-546AF416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85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9682DE-FA2E-48C1-A2A1-BB43B7EDA7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4CFB5D-2708-4B36-B97E-C11D157C8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246BEF-71A2-4B39-9776-9262893E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35CBAA-754E-46AF-8895-191B4449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9AA89F-2678-4528-8A11-A4715055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24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351B1-4121-4072-96C7-9813405A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8234C1-93F4-4708-887B-E49EF76A7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3529CA-9467-463F-A856-C2565CBD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801A27-EA04-471F-B268-76CC0086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9E6A4C-6893-4C35-BF62-0EBF1643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55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CBEC7-CEFD-4654-91C8-A9D29307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DE056D-088E-4C80-BD70-B77364FB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09DB17-A779-4178-98F2-C8C4BA10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262112-6691-481B-8E06-F937C4A4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24ED85-F05E-4E36-977F-DA509DE4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58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F6C1F-9DDA-4671-A785-AF90CA6B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58C0F1-B189-41D4-A8BC-1A8FC26B6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92F136-CB5D-4250-A015-8871E8882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C7C2D2-0524-4C55-8661-1BDBC792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E58CA1-25DF-4E12-BB1D-9D9118BC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642E4A-1B98-4446-94C8-2DD5E18F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33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D2200-A702-49FE-BC12-64D5CBB5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407866-A454-4434-8506-57C960697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A260BE-104B-40EA-A18C-59D7C6798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93F1EE-24DD-4089-84B9-FA175721D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E72A4C-4414-4F9D-A484-A7BD6EC03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9613A6-FDA5-451F-BDCF-D448C2F4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C88673-1FF3-4AE9-BA57-13EDA58B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32D895B-695C-45C3-B5A9-ECF27BE3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52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E6F4C-FF05-40A4-BBF2-8C4FCD6D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B60A698-5FE5-45D2-9C76-F1C59E92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7D91F05-FCAC-4513-831A-9B39D8F49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A4DAE0-2ABF-405F-AC07-81C6E84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54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E62D4B6-1D31-4146-A605-C5EB9FF6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1D1332-B049-45FC-BCEC-C83A0F0E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46E7CB-602C-4ABA-9C91-EACDCD15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C3797-3D8B-4FF1-9CE6-6D9F7CE6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3AFBA-4F22-4A14-BD73-FA29688C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0CFC8D-35EC-4A1F-8DF4-3F7914CD4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F0FCF5-DCE3-412B-BCA5-7478E01D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B2DFA6-3D15-4BDD-BE7C-2E9674C5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396F84-708F-47AF-8B94-4CDE0D3A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59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58CE1-E1C4-4292-8EB6-03CA9D1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6252972-2EF6-4EEF-A551-44DABD8F2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38C645-1102-4116-8B24-CCF7F8B5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6CEF3F-EF33-4B18-B652-3A8E6580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3C2EEB-C3D3-4751-B611-B66C9803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4DBBAC-F532-451B-A81E-90B5295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39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4E4E31C-C7EE-492D-9F86-2B31C9B0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A241A4-5D51-46C0-9E38-99F58DA3B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CB1002-3431-4937-BB3F-DD68376A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828F1-ACB9-44B5-BB1B-812B6609E2DB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DBA772-D0CF-41A6-981C-C794005D4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9C2A30-6DFE-4AA0-975E-B5BE27292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50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D654DBE-DF0D-4029-B517-BC3C836A2200}"/>
              </a:ext>
            </a:extLst>
          </p:cNvPr>
          <p:cNvSpPr txBox="1"/>
          <p:nvPr/>
        </p:nvSpPr>
        <p:spPr>
          <a:xfrm>
            <a:off x="1252329" y="1894045"/>
            <a:ext cx="923676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002060"/>
                </a:solidFill>
              </a:rPr>
              <a:t>Eficiência de Mercados</a:t>
            </a:r>
          </a:p>
          <a:p>
            <a:pPr algn="ctr"/>
            <a:endParaRPr lang="pt-BR" sz="4800" dirty="0">
              <a:solidFill>
                <a:srgbClr val="002060"/>
              </a:solidFill>
            </a:endParaRP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Prof. Dr. Tabajara Pimenta Junior</a:t>
            </a:r>
          </a:p>
          <a:p>
            <a:pPr algn="ctr"/>
            <a:r>
              <a:rPr lang="pt-BR" sz="2400" dirty="0"/>
              <a:t>FEA-RP/USP</a:t>
            </a:r>
          </a:p>
        </p:txBody>
      </p:sp>
    </p:spTree>
    <p:extLst>
      <p:ext uri="{BB962C8B-B14F-4D97-AF65-F5344CB8AC3E}">
        <p14:creationId xmlns:p14="http://schemas.microsoft.com/office/powerpoint/2010/main" val="236752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0B5FD51-8238-4B57-A053-C17521791581}"/>
              </a:ext>
            </a:extLst>
          </p:cNvPr>
          <p:cNvSpPr txBox="1"/>
          <p:nvPr/>
        </p:nvSpPr>
        <p:spPr>
          <a:xfrm>
            <a:off x="1258957" y="4246559"/>
            <a:ext cx="94090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dirty="0"/>
              <a:t>Fama (1970) propôs:</a:t>
            </a:r>
          </a:p>
          <a:p>
            <a:pPr>
              <a:spcAft>
                <a:spcPts val="1200"/>
              </a:spcAft>
            </a:pPr>
            <a:r>
              <a:rPr lang="pt-BR" sz="2800" dirty="0"/>
              <a:t>A HEM – Hipótese de Eficiência de Mercados</a:t>
            </a:r>
          </a:p>
          <a:p>
            <a:pPr>
              <a:spcAft>
                <a:spcPts val="1200"/>
              </a:spcAft>
            </a:pPr>
            <a:r>
              <a:rPr lang="pt-BR" sz="2800" dirty="0"/>
              <a:t>As três formas (níveis) de eficiência – fraca, </a:t>
            </a:r>
            <a:r>
              <a:rPr lang="pt-BR" sz="2800" dirty="0" err="1"/>
              <a:t>semi-forte</a:t>
            </a:r>
            <a:r>
              <a:rPr lang="pt-BR" sz="2800" dirty="0"/>
              <a:t> e forte.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D8226A-E32A-4E3F-9720-5999678A0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97" r="3731"/>
          <a:stretch/>
        </p:blipFill>
        <p:spPr>
          <a:xfrm>
            <a:off x="892355" y="1041503"/>
            <a:ext cx="3097067" cy="245972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DC74E8B-DF47-4B81-AAB1-5765CBD001D9}"/>
              </a:ext>
            </a:extLst>
          </p:cNvPr>
          <p:cNvSpPr/>
          <p:nvPr/>
        </p:nvSpPr>
        <p:spPr>
          <a:xfrm>
            <a:off x="4373217" y="824817"/>
            <a:ext cx="26151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Eugene F. Fama</a:t>
            </a:r>
          </a:p>
          <a:p>
            <a:endParaRPr lang="pt-BR" sz="2000" b="1" dirty="0">
              <a:solidFill>
                <a:srgbClr val="0070C0"/>
              </a:solidFill>
            </a:endParaRPr>
          </a:p>
          <a:p>
            <a:r>
              <a:rPr lang="pt-BR" sz="2000" b="1" dirty="0">
                <a:solidFill>
                  <a:srgbClr val="0070C0"/>
                </a:solidFill>
              </a:rPr>
              <a:t>Prêmio Nobel em 2013</a:t>
            </a:r>
          </a:p>
          <a:p>
            <a:endParaRPr lang="pt-BR" sz="2400" b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6600B06-7B71-4C62-A91D-ED9A58009981}"/>
              </a:ext>
            </a:extLst>
          </p:cNvPr>
          <p:cNvSpPr/>
          <p:nvPr/>
        </p:nvSpPr>
        <p:spPr>
          <a:xfrm>
            <a:off x="4373217" y="214167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</a:rPr>
              <a:t>FAMA, E. F. The Behavior of Stock-Market Prices. The Journal of Business, v. 38, n. 1, p. 34-105, 1965.</a:t>
            </a:r>
            <a:endParaRPr lang="en-US" sz="2000" dirty="0">
              <a:solidFill>
                <a:srgbClr val="333333"/>
              </a:solidFill>
              <a:effectLst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643E44-8A70-490E-BA6E-20B8670E7F79}"/>
              </a:ext>
            </a:extLst>
          </p:cNvPr>
          <p:cNvSpPr/>
          <p:nvPr/>
        </p:nvSpPr>
        <p:spPr>
          <a:xfrm>
            <a:off x="4373216" y="2905020"/>
            <a:ext cx="7381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FAMA, E. F. Efficient capital markets: a review of theory and empirical work. The Journal of Finance, v. 25, n. 2, p. 383-417, 1970.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8989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392C95F-560A-4655-A8B0-E0664ABFA254}"/>
              </a:ext>
            </a:extLst>
          </p:cNvPr>
          <p:cNvSpPr/>
          <p:nvPr/>
        </p:nvSpPr>
        <p:spPr>
          <a:xfrm>
            <a:off x="0" y="1600488"/>
            <a:ext cx="12192000" cy="2984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09EA96-90A6-4408-95E3-7A07A13ED73B}"/>
              </a:ext>
            </a:extLst>
          </p:cNvPr>
          <p:cNvSpPr txBox="1"/>
          <p:nvPr/>
        </p:nvSpPr>
        <p:spPr>
          <a:xfrm>
            <a:off x="1166191" y="712784"/>
            <a:ext cx="462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Eficiência de Mercados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130C378-F671-4D74-ADFD-5D57BBFBE820}"/>
              </a:ext>
            </a:extLst>
          </p:cNvPr>
          <p:cNvSpPr txBox="1"/>
          <p:nvPr/>
        </p:nvSpPr>
        <p:spPr>
          <a:xfrm>
            <a:off x="5950223" y="2339152"/>
            <a:ext cx="5155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CC0000"/>
                </a:solidFill>
                <a:latin typeface="Eras Demi ITC" panose="020B0805030504020804" pitchFamily="34" charset="0"/>
              </a:rPr>
              <a:t>Eficiência Informacional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4E5B492-5FCB-4087-9752-5262D5574CC3}"/>
              </a:ext>
            </a:extLst>
          </p:cNvPr>
          <p:cNvSpPr txBox="1"/>
          <p:nvPr/>
        </p:nvSpPr>
        <p:spPr>
          <a:xfrm>
            <a:off x="457200" y="4826625"/>
            <a:ext cx="11277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02060"/>
                </a:solidFill>
              </a:rPr>
              <a:t>Em mercados eficientes, os preços dos ativos refletem instantaneamente todas as informações relevantes disponíveis.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4B6015-20E6-4611-8AB1-B114660FD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4" y="1988105"/>
            <a:ext cx="2143125" cy="2143125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681290E-4F39-4C10-9393-5F94F2ACB122}"/>
              </a:ext>
            </a:extLst>
          </p:cNvPr>
          <p:cNvCxnSpPr/>
          <p:nvPr/>
        </p:nvCxnSpPr>
        <p:spPr>
          <a:xfrm>
            <a:off x="0" y="1600488"/>
            <a:ext cx="12192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5151526E-F37E-4BD4-85E1-11B1C5E6EF7B}"/>
              </a:ext>
            </a:extLst>
          </p:cNvPr>
          <p:cNvCxnSpPr/>
          <p:nvPr/>
        </p:nvCxnSpPr>
        <p:spPr>
          <a:xfrm>
            <a:off x="0" y="4585252"/>
            <a:ext cx="12192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95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32818848-B125-4F62-BFD5-651B2B8D7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90757"/>
            <a:ext cx="510540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dirty="0"/>
              <a:t>... o comportamento aleatório dos preços é exatamente o que se deve esperar de um mercado eficientemente competitivo.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F4101662-C7C5-4668-8AD2-B4D679A2C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992" y="1209261"/>
            <a:ext cx="46945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dirty="0">
                <a:solidFill>
                  <a:srgbClr val="0070C0"/>
                </a:solidFill>
              </a:rPr>
              <a:t>Demoraram a compreender que ...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E8F31FE-49D5-449A-901A-1F2C091F3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88" y="855413"/>
            <a:ext cx="4422321" cy="2476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DE98482-D581-493C-A8F7-75737740D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11" y="3526088"/>
            <a:ext cx="4444098" cy="27697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353E0D8-50E7-43C8-94AD-56D722525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926" y="4434029"/>
            <a:ext cx="1282330" cy="19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2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D2EBFE9-0D1F-4702-AFB1-B3105CF10493}"/>
              </a:ext>
            </a:extLst>
          </p:cNvPr>
          <p:cNvSpPr/>
          <p:nvPr/>
        </p:nvSpPr>
        <p:spPr>
          <a:xfrm>
            <a:off x="1181101" y="775254"/>
            <a:ext cx="2199861" cy="18155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27FD0C-ECBC-47DE-B90B-8A9A860FA1BC}"/>
              </a:ext>
            </a:extLst>
          </p:cNvPr>
          <p:cNvSpPr txBox="1"/>
          <p:nvPr/>
        </p:nvSpPr>
        <p:spPr>
          <a:xfrm>
            <a:off x="1300370" y="962561"/>
            <a:ext cx="1961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Os preços refletem todas as informações disponíveis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0FC1326-67B7-4349-A461-639FEB90D240}"/>
              </a:ext>
            </a:extLst>
          </p:cNvPr>
          <p:cNvSpPr/>
          <p:nvPr/>
        </p:nvSpPr>
        <p:spPr>
          <a:xfrm>
            <a:off x="5027544" y="775254"/>
            <a:ext cx="2199861" cy="18155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820354-8956-4585-AB23-5346376DA94B}"/>
              </a:ext>
            </a:extLst>
          </p:cNvPr>
          <p:cNvSpPr/>
          <p:nvPr/>
        </p:nvSpPr>
        <p:spPr>
          <a:xfrm>
            <a:off x="8873987" y="775254"/>
            <a:ext cx="2199861" cy="18155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2262783-EF8B-4FC4-8C70-6293E91F23E5}"/>
              </a:ext>
            </a:extLst>
          </p:cNvPr>
          <p:cNvSpPr/>
          <p:nvPr/>
        </p:nvSpPr>
        <p:spPr>
          <a:xfrm>
            <a:off x="8873987" y="4075046"/>
            <a:ext cx="2199861" cy="181554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9CDB5903-436A-443F-9D72-320DA420B176}"/>
              </a:ext>
            </a:extLst>
          </p:cNvPr>
          <p:cNvSpPr/>
          <p:nvPr/>
        </p:nvSpPr>
        <p:spPr>
          <a:xfrm>
            <a:off x="3869634" y="1126434"/>
            <a:ext cx="662609" cy="114631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B3E1D80B-8269-48F5-B3E1-03F9DAC39047}"/>
              </a:ext>
            </a:extLst>
          </p:cNvPr>
          <p:cNvSpPr/>
          <p:nvPr/>
        </p:nvSpPr>
        <p:spPr>
          <a:xfrm>
            <a:off x="7745895" y="1109870"/>
            <a:ext cx="662609" cy="114631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E71FA8BC-4BE4-4ECB-A2B1-131D8484D34F}"/>
              </a:ext>
            </a:extLst>
          </p:cNvPr>
          <p:cNvSpPr/>
          <p:nvPr/>
        </p:nvSpPr>
        <p:spPr>
          <a:xfrm rot="5400000">
            <a:off x="9680712" y="2839878"/>
            <a:ext cx="662609" cy="114631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4AFB2A-B091-4638-AED6-64E8B0769989}"/>
              </a:ext>
            </a:extLst>
          </p:cNvPr>
          <p:cNvSpPr txBox="1"/>
          <p:nvPr/>
        </p:nvSpPr>
        <p:spPr>
          <a:xfrm>
            <a:off x="5055704" y="883983"/>
            <a:ext cx="2080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Novas informações</a:t>
            </a:r>
          </a:p>
          <a:p>
            <a:pPr algn="ctr"/>
            <a:r>
              <a:rPr lang="pt-BR" sz="2000" b="1" dirty="0"/>
              <a:t>provocam alterações nos preços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56DCDA-EBFC-4385-A36D-FAA0F23C1C8F}"/>
              </a:ext>
            </a:extLst>
          </p:cNvPr>
          <p:cNvSpPr txBox="1"/>
          <p:nvPr/>
        </p:nvSpPr>
        <p:spPr>
          <a:xfrm>
            <a:off x="8993256" y="1069179"/>
            <a:ext cx="1961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Se são novas, então não são informações previstas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E980F0-C311-4187-B880-D85E05FAC184}"/>
              </a:ext>
            </a:extLst>
          </p:cNvPr>
          <p:cNvSpPr txBox="1"/>
          <p:nvPr/>
        </p:nvSpPr>
        <p:spPr>
          <a:xfrm>
            <a:off x="8993255" y="4321099"/>
            <a:ext cx="1961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Logo, variações nos preços refletem o imprevisível!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38E9A0A-AB2D-4A59-93A5-AA0D364DF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691" y="3178681"/>
            <a:ext cx="2688949" cy="29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61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398A7FE-20D9-4D0A-9C12-4EA0C80BE78E}"/>
              </a:ext>
            </a:extLst>
          </p:cNvPr>
          <p:cNvSpPr txBox="1"/>
          <p:nvPr/>
        </p:nvSpPr>
        <p:spPr>
          <a:xfrm>
            <a:off x="4797071" y="1588424"/>
            <a:ext cx="7149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</a:t>
            </a:r>
            <a:r>
              <a:rPr lang="pt-BR" sz="2800" b="1" dirty="0">
                <a:solidFill>
                  <a:srgbClr val="C00000"/>
                </a:solidFill>
              </a:rPr>
              <a:t>Santo Graal</a:t>
            </a:r>
            <a:r>
              <a:rPr lang="pt-BR" sz="2800" b="1" dirty="0"/>
              <a:t> </a:t>
            </a:r>
            <a:r>
              <a:rPr lang="pt-BR" sz="2800" dirty="0"/>
              <a:t>dos mercados financeiros</a:t>
            </a:r>
          </a:p>
          <a:p>
            <a:r>
              <a:rPr lang="pt-BR" sz="2800" dirty="0"/>
              <a:t>é descobrir </a:t>
            </a:r>
            <a:r>
              <a:rPr lang="pt-BR" sz="2800" b="1" dirty="0">
                <a:solidFill>
                  <a:srgbClr val="006600"/>
                </a:solidFill>
              </a:rPr>
              <a:t>padrões de comportamento dos preços</a:t>
            </a:r>
            <a:r>
              <a:rPr lang="pt-BR" sz="2800" dirty="0"/>
              <a:t> para obter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lucros extraordinários!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56E0E8C-962F-4AA9-942D-D317458CC95B}"/>
              </a:ext>
            </a:extLst>
          </p:cNvPr>
          <p:cNvSpPr txBox="1"/>
          <p:nvPr/>
        </p:nvSpPr>
        <p:spPr>
          <a:xfrm>
            <a:off x="768628" y="4247804"/>
            <a:ext cx="11264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dirty="0"/>
              <a:t>Em mercados eficientes: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Não existem padrões de comportamento dos preços dos ativos;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Não é possível antever o comportamento futuro dos preços;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Não é possível obter ganhos extraordinários sistematicamente.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91AF9DB-FDA7-4B3C-9207-BCF760500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8" y="629260"/>
            <a:ext cx="3303322" cy="330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3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4D5FBD9-BD4A-42DB-8895-9A99A5DDDB30}"/>
              </a:ext>
            </a:extLst>
          </p:cNvPr>
          <p:cNvSpPr txBox="1"/>
          <p:nvPr/>
        </p:nvSpPr>
        <p:spPr>
          <a:xfrm>
            <a:off x="4817165" y="1110621"/>
            <a:ext cx="6877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Eficiência Informacional </a:t>
            </a:r>
            <a:r>
              <a:rPr lang="pt-BR" sz="2800" dirty="0"/>
              <a:t>dos Mercados é uma das principais bases (pressupostos) da </a:t>
            </a:r>
            <a:r>
              <a:rPr lang="pt-BR" sz="2800" b="1" dirty="0">
                <a:solidFill>
                  <a:srgbClr val="006600"/>
                </a:solidFill>
              </a:rPr>
              <a:t>Teoria Moderna de Finanças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90A760-F38F-445A-811C-CD64734E06D6}"/>
              </a:ext>
            </a:extLst>
          </p:cNvPr>
          <p:cNvSpPr txBox="1"/>
          <p:nvPr/>
        </p:nvSpPr>
        <p:spPr>
          <a:xfrm>
            <a:off x="1228725" y="4208496"/>
            <a:ext cx="687787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Evidência a favor da Eficiência dos Mercados:</a:t>
            </a:r>
          </a:p>
          <a:p>
            <a:pPr>
              <a:spcAft>
                <a:spcPts val="1200"/>
              </a:spcAft>
            </a:pPr>
            <a:r>
              <a:rPr lang="pt-BR" sz="2800" dirty="0"/>
              <a:t>A existência de um ganhador sistemático nos mercados financeiros é muito rara!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C5EE742-2DB6-4365-8DD8-6290E4DA0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1110621"/>
            <a:ext cx="3028950" cy="15144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914A40B-02CB-4514-BAE4-171C761B3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526" y="2647885"/>
            <a:ext cx="2571750" cy="3429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92A4F4A-B3E0-467F-B6B8-E02E5C5BF81F}"/>
              </a:ext>
            </a:extLst>
          </p:cNvPr>
          <p:cNvSpPr/>
          <p:nvPr/>
        </p:nvSpPr>
        <p:spPr>
          <a:xfrm>
            <a:off x="9170454" y="6024509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Warren Buffett</a:t>
            </a:r>
          </a:p>
        </p:txBody>
      </p:sp>
    </p:spTree>
    <p:extLst>
      <p:ext uri="{BB962C8B-B14F-4D97-AF65-F5344CB8AC3E}">
        <p14:creationId xmlns:p14="http://schemas.microsoft.com/office/powerpoint/2010/main" val="4126359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2CC5232-6292-4244-A994-ADCAA15042EF}"/>
              </a:ext>
            </a:extLst>
          </p:cNvPr>
          <p:cNvSpPr txBox="1"/>
          <p:nvPr/>
        </p:nvSpPr>
        <p:spPr>
          <a:xfrm>
            <a:off x="954157" y="2157686"/>
            <a:ext cx="422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/>
                </a:solidFill>
              </a:rPr>
              <a:t>Premissas da HEM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F04DD78-EDE2-4C12-BAED-68FEFF538D97}"/>
              </a:ext>
            </a:extLst>
          </p:cNvPr>
          <p:cNvSpPr txBox="1"/>
          <p:nvPr/>
        </p:nvSpPr>
        <p:spPr>
          <a:xfrm>
            <a:off x="954157" y="2905780"/>
            <a:ext cx="1086678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Os investidores são racionais;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Buscam maximizar a utilidade esperada em suas decisões;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Processam adequadamente todas as informações disponíveis;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As informações relevantes são disseminadas e acessíveis;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Não há atritos e nem custos de transação;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Ninguém pode, individualmente, afetar significativamente os preços.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9B54EA-F19B-4E99-BBD6-5902FBBD85DF}"/>
              </a:ext>
            </a:extLst>
          </p:cNvPr>
          <p:cNvSpPr txBox="1"/>
          <p:nvPr/>
        </p:nvSpPr>
        <p:spPr>
          <a:xfrm>
            <a:off x="995061" y="896803"/>
            <a:ext cx="9409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dirty="0"/>
              <a:t>Fama (1970) propôs:</a:t>
            </a:r>
          </a:p>
          <a:p>
            <a:pPr>
              <a:spcAft>
                <a:spcPts val="1200"/>
              </a:spcAft>
            </a:pPr>
            <a:r>
              <a:rPr lang="pt-BR" sz="2800" dirty="0"/>
              <a:t>A HEM – Hipótese de Eficiência de Mercados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4090284-89D8-4617-9CC8-6389A7601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97" r="3731"/>
          <a:stretch/>
        </p:blipFill>
        <p:spPr>
          <a:xfrm>
            <a:off x="9241225" y="455242"/>
            <a:ext cx="2325758" cy="184714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698A027-D628-4134-BF09-F1A9F5B7C43A}"/>
              </a:ext>
            </a:extLst>
          </p:cNvPr>
          <p:cNvSpPr/>
          <p:nvPr/>
        </p:nvSpPr>
        <p:spPr>
          <a:xfrm>
            <a:off x="9332657" y="2282283"/>
            <a:ext cx="2142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Eugene F. Fama</a:t>
            </a:r>
          </a:p>
        </p:txBody>
      </p:sp>
    </p:spTree>
    <p:extLst>
      <p:ext uri="{BB962C8B-B14F-4D97-AF65-F5344CB8AC3E}">
        <p14:creationId xmlns:p14="http://schemas.microsoft.com/office/powerpoint/2010/main" val="277494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9D13CD3-076B-42B0-9D11-30039D389A78}"/>
              </a:ext>
            </a:extLst>
          </p:cNvPr>
          <p:cNvSpPr txBox="1"/>
          <p:nvPr/>
        </p:nvSpPr>
        <p:spPr>
          <a:xfrm>
            <a:off x="5135217" y="1298352"/>
            <a:ext cx="68778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Eficiência na </a:t>
            </a:r>
            <a:r>
              <a:rPr lang="pt-BR" sz="2800" b="1" dirty="0">
                <a:solidFill>
                  <a:srgbClr val="0070C0"/>
                </a:solidFill>
              </a:rPr>
              <a:t>Forma FRACA</a:t>
            </a:r>
          </a:p>
          <a:p>
            <a:endParaRPr lang="pt-BR" sz="2800" dirty="0"/>
          </a:p>
          <a:p>
            <a:r>
              <a:rPr lang="pt-BR" sz="2800" dirty="0"/>
              <a:t>Os preços dos ativos no mercado já incorporam, adequadamente, todas as informações históricas (passadas).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93CD1CE-CD84-4CC6-B830-07C9934BA469}"/>
              </a:ext>
            </a:extLst>
          </p:cNvPr>
          <p:cNvSpPr txBox="1"/>
          <p:nvPr/>
        </p:nvSpPr>
        <p:spPr>
          <a:xfrm>
            <a:off x="1673915" y="4813066"/>
            <a:ext cx="6188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2800" dirty="0"/>
              <a:t>A análise de informações passadas não é útil para a obtenção de retornos extraordinários!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FE4C86F-B786-4F6D-8A90-38F432DC1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45" y="1298352"/>
            <a:ext cx="1162050" cy="11620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C7C1F81-73DC-409C-93EC-AE64DB386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58" y="2121797"/>
            <a:ext cx="1209675" cy="12096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27950FE-3341-4A2D-A1F2-25E91FD12D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3" r="15217" b="6154"/>
          <a:stretch/>
        </p:blipFill>
        <p:spPr>
          <a:xfrm>
            <a:off x="899889" y="2931748"/>
            <a:ext cx="1629206" cy="106612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6F4790CB-7332-4681-AB27-DB75BBD63F9E}"/>
              </a:ext>
            </a:extLst>
          </p:cNvPr>
          <p:cNvCxnSpPr/>
          <p:nvPr/>
        </p:nvCxnSpPr>
        <p:spPr>
          <a:xfrm>
            <a:off x="4545496" y="879459"/>
            <a:ext cx="0" cy="32073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F3F7BEA-C32E-4A89-A7AF-87FC1E600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835" y="4597623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28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D421D13-618A-446C-A02A-EF24FD6B50F4}"/>
              </a:ext>
            </a:extLst>
          </p:cNvPr>
          <p:cNvSpPr txBox="1"/>
          <p:nvPr/>
        </p:nvSpPr>
        <p:spPr>
          <a:xfrm>
            <a:off x="5062331" y="1144324"/>
            <a:ext cx="65513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Eficiência na </a:t>
            </a:r>
            <a:r>
              <a:rPr lang="pt-BR" sz="2800" b="1" dirty="0">
                <a:solidFill>
                  <a:srgbClr val="0070C0"/>
                </a:solidFill>
              </a:rPr>
              <a:t>Forma SEMI-FORTE</a:t>
            </a:r>
          </a:p>
          <a:p>
            <a:endParaRPr lang="pt-BR" sz="2800" dirty="0"/>
          </a:p>
          <a:p>
            <a:r>
              <a:rPr lang="pt-BR" sz="2800" dirty="0"/>
              <a:t>Os preços dos ativos no mercado já incorporam todas as informações históricas, e se ajustam, adequada e rapidamente, a quaisquer novas informações relevantes.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78A78E-3D6B-437C-B3F0-C44AADAA8079}"/>
              </a:ext>
            </a:extLst>
          </p:cNvPr>
          <p:cNvSpPr txBox="1"/>
          <p:nvPr/>
        </p:nvSpPr>
        <p:spPr>
          <a:xfrm>
            <a:off x="578333" y="4858912"/>
            <a:ext cx="7686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2800" dirty="0"/>
              <a:t>Oportunidades de obtenção de retornos extraordinários com uso de informações tornadas públicas se esvai quase instantaneamente!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4B6ACCB-462E-4AD2-9A7C-05563A27A425}"/>
              </a:ext>
            </a:extLst>
          </p:cNvPr>
          <p:cNvCxnSpPr/>
          <p:nvPr/>
        </p:nvCxnSpPr>
        <p:spPr>
          <a:xfrm>
            <a:off x="4545496" y="879459"/>
            <a:ext cx="0" cy="32073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AE0342F2-D930-4E9B-96D0-C4D3C6A17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33" y="555744"/>
            <a:ext cx="2143125" cy="21431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CBD2974-CB80-4BEA-BE7B-F01A8C2AD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071" y="1760575"/>
            <a:ext cx="1452562" cy="145256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F243AE0-E09D-41BE-B78D-5BA132C34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36" y="2582318"/>
            <a:ext cx="1456018" cy="145601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A5ED826-20C0-4555-A381-BBF143139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270" y="4694159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23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C25846A-2DD8-499E-91BA-D24D2E3A151F}"/>
              </a:ext>
            </a:extLst>
          </p:cNvPr>
          <p:cNvSpPr txBox="1"/>
          <p:nvPr/>
        </p:nvSpPr>
        <p:spPr>
          <a:xfrm>
            <a:off x="5000108" y="879459"/>
            <a:ext cx="68778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Eficiência na </a:t>
            </a:r>
            <a:r>
              <a:rPr lang="pt-BR" sz="2800" b="1" dirty="0">
                <a:solidFill>
                  <a:srgbClr val="0070C0"/>
                </a:solidFill>
              </a:rPr>
              <a:t>Forma FORTE</a:t>
            </a:r>
          </a:p>
          <a:p>
            <a:endParaRPr lang="pt-BR" sz="2800" dirty="0"/>
          </a:p>
          <a:p>
            <a:r>
              <a:rPr lang="pt-BR" sz="2800" dirty="0"/>
              <a:t>Os preços dos ativos no mercado já incorporam todas as informações históricas e recentes, e não é possível usar nem mesmo informações privilegiadas para se obter retornos extraordinários.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B229445-9A55-488B-B709-33874A4B0499}"/>
              </a:ext>
            </a:extLst>
          </p:cNvPr>
          <p:cNvSpPr txBox="1"/>
          <p:nvPr/>
        </p:nvSpPr>
        <p:spPr>
          <a:xfrm>
            <a:off x="1490980" y="4806421"/>
            <a:ext cx="748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2800" dirty="0"/>
              <a:t>Não é que os preços dos ativos já incorporem as informações privilegiadas, mas a regulamentação do mercado impede seu uso!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45A0A40-1B89-4351-984E-CD7EC98D553A}"/>
              </a:ext>
            </a:extLst>
          </p:cNvPr>
          <p:cNvCxnSpPr/>
          <p:nvPr/>
        </p:nvCxnSpPr>
        <p:spPr>
          <a:xfrm>
            <a:off x="4545496" y="879459"/>
            <a:ext cx="0" cy="32073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B6DBD694-4C4A-490E-8B58-BB7C2515E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08" y="879459"/>
            <a:ext cx="1508884" cy="150888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5C001F1-9EDC-49A5-A72C-40EE93BDB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7" t="9072" r="4687" b="16640"/>
          <a:stretch/>
        </p:blipFill>
        <p:spPr>
          <a:xfrm>
            <a:off x="594750" y="2587612"/>
            <a:ext cx="1881799" cy="165652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BE980AD-F98E-44BD-BDB4-74FFCD00A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615" y="1655853"/>
            <a:ext cx="1912950" cy="191295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D162321-3968-4A7B-AFCD-DD4E6FE47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025" y="4122634"/>
            <a:ext cx="1632555" cy="79847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AE54211-11C0-4856-B89E-4050F9E8C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6025" y="5064267"/>
            <a:ext cx="1384995" cy="13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0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8C3EB0C-CA20-460E-9868-9224CD43D071}"/>
              </a:ext>
            </a:extLst>
          </p:cNvPr>
          <p:cNvSpPr/>
          <p:nvPr/>
        </p:nvSpPr>
        <p:spPr>
          <a:xfrm>
            <a:off x="3556627" y="931208"/>
            <a:ext cx="737219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Observou</a:t>
            </a:r>
            <a:r>
              <a:rPr lang="en-US" sz="2400" dirty="0"/>
              <a:t> o </a:t>
            </a:r>
            <a:r>
              <a:rPr lang="en-US" sz="2400" dirty="0" err="1"/>
              <a:t>movimento</a:t>
            </a:r>
            <a:r>
              <a:rPr lang="en-US" sz="2400" dirty="0"/>
              <a:t> de </a:t>
            </a:r>
            <a:r>
              <a:rPr lang="en-US" sz="2400" dirty="0" err="1"/>
              <a:t>partículas</a:t>
            </a:r>
            <a:r>
              <a:rPr lang="en-US" sz="2400" dirty="0"/>
              <a:t> de </a:t>
            </a:r>
            <a:r>
              <a:rPr lang="en-US" sz="2400" dirty="0" err="1"/>
              <a:t>pólen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água</a:t>
            </a:r>
            <a:r>
              <a:rPr lang="en-US" sz="2400" dirty="0"/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Achou</a:t>
            </a:r>
            <a:r>
              <a:rPr lang="en-US" sz="2400" dirty="0"/>
              <a:t> que era </a:t>
            </a:r>
            <a:r>
              <a:rPr lang="en-US" sz="2400" dirty="0" err="1"/>
              <a:t>uma</a:t>
            </a:r>
            <a:r>
              <a:rPr lang="en-US" sz="2400" dirty="0"/>
              <a:t> nova forma de </a:t>
            </a:r>
            <a:r>
              <a:rPr lang="en-US" sz="2400" dirty="0" err="1"/>
              <a:t>vida</a:t>
            </a:r>
            <a:r>
              <a:rPr lang="en-US" sz="2400" dirty="0"/>
              <a:t>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Não</a:t>
            </a:r>
            <a:r>
              <a:rPr lang="en-US" sz="2400" dirty="0"/>
              <a:t> se </a:t>
            </a:r>
            <a:r>
              <a:rPr lang="en-US" sz="2400" dirty="0" err="1"/>
              <a:t>conheciam</a:t>
            </a:r>
            <a:r>
              <a:rPr lang="en-US" sz="2400" dirty="0"/>
              <a:t> as </a:t>
            </a:r>
            <a:r>
              <a:rPr lang="en-US" sz="2400" dirty="0" err="1"/>
              <a:t>moléculas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hoje</a:t>
            </a:r>
            <a:r>
              <a:rPr lang="en-US" sz="2400" dirty="0"/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Movimentos</a:t>
            </a:r>
            <a:r>
              <a:rPr lang="en-US" sz="2400" dirty="0"/>
              <a:t> “por </a:t>
            </a:r>
            <a:r>
              <a:rPr lang="en-US" sz="2400" dirty="0" err="1"/>
              <a:t>vontade</a:t>
            </a:r>
            <a:r>
              <a:rPr lang="en-US" sz="2400" dirty="0"/>
              <a:t> propria”!</a:t>
            </a:r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4BD94B2-B68B-4661-AE01-BB84E23E3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23" r="9943"/>
          <a:stretch/>
        </p:blipFill>
        <p:spPr>
          <a:xfrm>
            <a:off x="1130332" y="505320"/>
            <a:ext cx="2156488" cy="314218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13FB222-D208-449C-BAC6-C4B3D4626C7D}"/>
              </a:ext>
            </a:extLst>
          </p:cNvPr>
          <p:cNvSpPr/>
          <p:nvPr/>
        </p:nvSpPr>
        <p:spPr>
          <a:xfrm>
            <a:off x="469497" y="3820713"/>
            <a:ext cx="3785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Robert Brown</a:t>
            </a:r>
            <a:r>
              <a:rPr lang="pt-BR" sz="2400" dirty="0">
                <a:solidFill>
                  <a:srgbClr val="222222"/>
                </a:solidFill>
              </a:rPr>
              <a:t> (1773–1858)</a:t>
            </a:r>
          </a:p>
          <a:p>
            <a:pPr algn="ctr"/>
            <a:r>
              <a:rPr lang="pt-BR" sz="2400" dirty="0">
                <a:solidFill>
                  <a:srgbClr val="222222"/>
                </a:solidFill>
              </a:rPr>
              <a:t>Biólogo escocês</a:t>
            </a:r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E559132-12B3-4BC0-BEF2-C7C2F12BA3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61" t="15442" r="34131" b="11286"/>
          <a:stretch/>
        </p:blipFill>
        <p:spPr>
          <a:xfrm>
            <a:off x="8905182" y="2521439"/>
            <a:ext cx="3044293" cy="406207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EABE633-3465-4668-8E32-6E3E2A07A619}"/>
              </a:ext>
            </a:extLst>
          </p:cNvPr>
          <p:cNvSpPr/>
          <p:nvPr/>
        </p:nvSpPr>
        <p:spPr>
          <a:xfrm>
            <a:off x="469497" y="5029241"/>
            <a:ext cx="8288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Brown, R. A brief account of microscopical observations made in the months of </a:t>
            </a:r>
            <a:r>
              <a:rPr lang="en-US" sz="2000" dirty="0" err="1"/>
              <a:t>june</a:t>
            </a:r>
            <a:r>
              <a:rPr lang="en-US" sz="2000" dirty="0"/>
              <a:t>, </a:t>
            </a:r>
            <a:r>
              <a:rPr lang="en-US" sz="2000" dirty="0" err="1"/>
              <a:t>july</a:t>
            </a:r>
            <a:r>
              <a:rPr lang="en-US" sz="2000" dirty="0"/>
              <a:t> and august, 1827, on the particles contained in the pollen of plants; and on the general existence of active molecules in organic and inorganic bodies. </a:t>
            </a:r>
            <a:r>
              <a:rPr lang="en-US" sz="2000" b="1" dirty="0"/>
              <a:t>Philosophical Magazine</a:t>
            </a:r>
            <a:r>
              <a:rPr lang="en-US" sz="2000" dirty="0"/>
              <a:t>. V. 4, n. 21, p. 161–173, 1828.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33376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978B51-1D5A-4463-BDF1-BA39772A4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92" y="4438028"/>
            <a:ext cx="2143125" cy="21431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482460D-74B8-4AEB-9D62-3A3B0DA4F3C1}"/>
              </a:ext>
            </a:extLst>
          </p:cNvPr>
          <p:cNvSpPr txBox="1"/>
          <p:nvPr/>
        </p:nvSpPr>
        <p:spPr>
          <a:xfrm>
            <a:off x="725481" y="510387"/>
            <a:ext cx="5757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Erros comuns de interpretação da Eficiência de Mercados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29E167B-8C64-4F42-8191-728D87D0B5D0}"/>
              </a:ext>
            </a:extLst>
          </p:cNvPr>
          <p:cNvSpPr/>
          <p:nvPr/>
        </p:nvSpPr>
        <p:spPr>
          <a:xfrm>
            <a:off x="2815787" y="2598003"/>
            <a:ext cx="6388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Se um mercado é eficiente, os preços sempre refletem o valor real dos ativos!</a:t>
            </a:r>
            <a:endParaRPr lang="pt-BR" sz="2400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1F9599B-E069-4587-86BB-12E8E6A76080}"/>
              </a:ext>
            </a:extLst>
          </p:cNvPr>
          <p:cNvGrpSpPr/>
          <p:nvPr/>
        </p:nvGrpSpPr>
        <p:grpSpPr>
          <a:xfrm>
            <a:off x="9302728" y="1937907"/>
            <a:ext cx="2266124" cy="1501032"/>
            <a:chOff x="9422295" y="2393467"/>
            <a:chExt cx="2266124" cy="1501032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5459089-2660-43FA-975C-BDA022DBE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368" t="48270" r="32712" b="-1"/>
            <a:stretch/>
          </p:blipFill>
          <p:spPr>
            <a:xfrm>
              <a:off x="9422295" y="2916594"/>
              <a:ext cx="1020414" cy="977905"/>
            </a:xfrm>
            <a:prstGeom prst="rect">
              <a:avLst/>
            </a:prstGeom>
          </p:spPr>
        </p:pic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60ACB758-E735-44E9-A25C-CB29481F4069}"/>
                </a:ext>
              </a:extLst>
            </p:cNvPr>
            <p:cNvGrpSpPr/>
            <p:nvPr/>
          </p:nvGrpSpPr>
          <p:grpSpPr>
            <a:xfrm>
              <a:off x="10204175" y="2393467"/>
              <a:ext cx="1484244" cy="768626"/>
              <a:chOff x="9687340" y="1391478"/>
              <a:chExt cx="1484244" cy="768626"/>
            </a:xfrm>
          </p:grpSpPr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DA24E70E-2F6B-4186-A28A-5405CC518991}"/>
                  </a:ext>
                </a:extLst>
              </p:cNvPr>
              <p:cNvSpPr/>
              <p:nvPr/>
            </p:nvSpPr>
            <p:spPr>
              <a:xfrm>
                <a:off x="10024219" y="1544733"/>
                <a:ext cx="8899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dirty="0">
                    <a:solidFill>
                      <a:srgbClr val="C00000"/>
                    </a:solidFill>
                    <a:latin typeface="Arial Rounded MT Bold" panose="020F0704030504030204" pitchFamily="34" charset="0"/>
                  </a:rPr>
                  <a:t>Não!</a:t>
                </a:r>
                <a:endParaRPr lang="pt-BR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" name="Balão de Fala: Oval 7">
                <a:extLst>
                  <a:ext uri="{FF2B5EF4-FFF2-40B4-BE49-F238E27FC236}">
                    <a16:creationId xmlns:a16="http://schemas.microsoft.com/office/drawing/2014/main" id="{A5054980-597C-4235-8384-70F27B878801}"/>
                  </a:ext>
                </a:extLst>
              </p:cNvPr>
              <p:cNvSpPr/>
              <p:nvPr/>
            </p:nvSpPr>
            <p:spPr>
              <a:xfrm>
                <a:off x="9687340" y="1391478"/>
                <a:ext cx="1484244" cy="768626"/>
              </a:xfrm>
              <a:prstGeom prst="wedgeEllipseCallou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7969E48C-1ED0-47F7-821F-6F8EB204236A}"/>
              </a:ext>
            </a:extLst>
          </p:cNvPr>
          <p:cNvSpPr/>
          <p:nvPr/>
        </p:nvSpPr>
        <p:spPr>
          <a:xfrm>
            <a:off x="3856378" y="4548305"/>
            <a:ext cx="7010102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Os preços podem variar e estar errados!</a:t>
            </a:r>
          </a:p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O importante é que os erros (desvios) sejam aleatórios, não tendenciosos.</a:t>
            </a:r>
            <a:endParaRPr lang="pt-BR" sz="2400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5E51DC3-C472-4286-8B39-2A32CF58A822}"/>
              </a:ext>
            </a:extLst>
          </p:cNvPr>
          <p:cNvCxnSpPr/>
          <p:nvPr/>
        </p:nvCxnSpPr>
        <p:spPr>
          <a:xfrm>
            <a:off x="622852" y="1709530"/>
            <a:ext cx="828260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415A537A-34D8-42A0-90BD-6C619AB66061}"/>
              </a:ext>
            </a:extLst>
          </p:cNvPr>
          <p:cNvSpPr/>
          <p:nvPr/>
        </p:nvSpPr>
        <p:spPr>
          <a:xfrm>
            <a:off x="2037588" y="2659558"/>
            <a:ext cx="51007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latin typeface="Verdana" panose="020B0604030504040204" pitchFamily="34" charset="0"/>
              </a:rPr>
              <a:t>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392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DA6D047-003A-444A-871B-AB66EF094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92" y="4438028"/>
            <a:ext cx="2143125" cy="21431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B06D491-6DC2-4494-B6BF-1443CF428A2F}"/>
              </a:ext>
            </a:extLst>
          </p:cNvPr>
          <p:cNvSpPr txBox="1"/>
          <p:nvPr/>
        </p:nvSpPr>
        <p:spPr>
          <a:xfrm>
            <a:off x="725481" y="510387"/>
            <a:ext cx="5757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Erros comuns de interpretação da Eficiência de Mercados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4A23CAD-B8A2-40AE-A104-5AA6B2EEAD43}"/>
              </a:ext>
            </a:extLst>
          </p:cNvPr>
          <p:cNvSpPr/>
          <p:nvPr/>
        </p:nvSpPr>
        <p:spPr>
          <a:xfrm>
            <a:off x="2292626" y="2598003"/>
            <a:ext cx="7010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Se as análises de dados passados são inúteis, os investidores deixam de fazê-las!</a:t>
            </a:r>
            <a:endParaRPr lang="pt-BR" sz="2400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37F83EE-3AA4-42BB-9DA1-CB6156F0DA9F}"/>
              </a:ext>
            </a:extLst>
          </p:cNvPr>
          <p:cNvGrpSpPr/>
          <p:nvPr/>
        </p:nvGrpSpPr>
        <p:grpSpPr>
          <a:xfrm>
            <a:off x="9302728" y="1937907"/>
            <a:ext cx="2266124" cy="1501032"/>
            <a:chOff x="9422295" y="2393467"/>
            <a:chExt cx="2266124" cy="1501032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4F114DA-C5DA-419B-B6DE-B4DC43756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368" t="48270" r="32712" b="-1"/>
            <a:stretch/>
          </p:blipFill>
          <p:spPr>
            <a:xfrm>
              <a:off x="9422295" y="2916594"/>
              <a:ext cx="1020414" cy="977905"/>
            </a:xfrm>
            <a:prstGeom prst="rect">
              <a:avLst/>
            </a:prstGeom>
          </p:spPr>
        </p:pic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B26D6574-5D96-42F5-9C71-D37B4318CBD7}"/>
                </a:ext>
              </a:extLst>
            </p:cNvPr>
            <p:cNvGrpSpPr/>
            <p:nvPr/>
          </p:nvGrpSpPr>
          <p:grpSpPr>
            <a:xfrm>
              <a:off x="10204175" y="2393467"/>
              <a:ext cx="1484244" cy="768626"/>
              <a:chOff x="9687340" y="1391478"/>
              <a:chExt cx="1484244" cy="768626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706B2078-072F-4F4E-A031-E90404F1EFD5}"/>
                  </a:ext>
                </a:extLst>
              </p:cNvPr>
              <p:cNvSpPr/>
              <p:nvPr/>
            </p:nvSpPr>
            <p:spPr>
              <a:xfrm>
                <a:off x="10024219" y="1544733"/>
                <a:ext cx="8899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dirty="0">
                    <a:solidFill>
                      <a:srgbClr val="C00000"/>
                    </a:solidFill>
                    <a:latin typeface="Arial Rounded MT Bold" panose="020F0704030504030204" pitchFamily="34" charset="0"/>
                  </a:rPr>
                  <a:t>Não!</a:t>
                </a:r>
                <a:endParaRPr lang="pt-BR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Balão de Fala: Oval 8">
                <a:extLst>
                  <a:ext uri="{FF2B5EF4-FFF2-40B4-BE49-F238E27FC236}">
                    <a16:creationId xmlns:a16="http://schemas.microsoft.com/office/drawing/2014/main" id="{82F4B589-60D6-4320-AC94-18D6B5F9F177}"/>
                  </a:ext>
                </a:extLst>
              </p:cNvPr>
              <p:cNvSpPr/>
              <p:nvPr/>
            </p:nvSpPr>
            <p:spPr>
              <a:xfrm>
                <a:off x="9687340" y="1391478"/>
                <a:ext cx="1484244" cy="768626"/>
              </a:xfrm>
              <a:prstGeom prst="wedgeEllipseCallou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A0D85088-07F6-41C0-AA29-5D7E1592753D}"/>
              </a:ext>
            </a:extLst>
          </p:cNvPr>
          <p:cNvSpPr/>
          <p:nvPr/>
        </p:nvSpPr>
        <p:spPr>
          <a:xfrm>
            <a:off x="3816628" y="4327411"/>
            <a:ext cx="7010102" cy="156966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A eficiência é uma condição de equilíbrio dinâmico. Se os investidores deixassem de fazer as análises, o mercado rapidamente tenderia à ineficiência.</a:t>
            </a:r>
            <a:endParaRPr lang="pt-BR" sz="2400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2092405-35DC-4548-8FC9-E9680AF33F2E}"/>
              </a:ext>
            </a:extLst>
          </p:cNvPr>
          <p:cNvCxnSpPr/>
          <p:nvPr/>
        </p:nvCxnSpPr>
        <p:spPr>
          <a:xfrm>
            <a:off x="622852" y="1709530"/>
            <a:ext cx="828260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05AA21E2-AAF6-4E12-B598-B71C8434E5F9}"/>
              </a:ext>
            </a:extLst>
          </p:cNvPr>
          <p:cNvSpPr/>
          <p:nvPr/>
        </p:nvSpPr>
        <p:spPr>
          <a:xfrm>
            <a:off x="1684205" y="2659558"/>
            <a:ext cx="51007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latin typeface="Verdana" panose="020B0604030504040204" pitchFamily="34" charset="0"/>
              </a:rPr>
              <a:t>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196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E696910-A13E-4DCD-8FC8-2F0BB47B5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92" y="4438028"/>
            <a:ext cx="2143125" cy="21431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0BA4D72-0750-4879-91BB-403E93CF772A}"/>
              </a:ext>
            </a:extLst>
          </p:cNvPr>
          <p:cNvSpPr txBox="1"/>
          <p:nvPr/>
        </p:nvSpPr>
        <p:spPr>
          <a:xfrm>
            <a:off x="725481" y="510387"/>
            <a:ext cx="5757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Erros comuns de interpretação da Eficiência de Mercados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4A06845-14EF-4883-95B8-320472DF371C}"/>
              </a:ext>
            </a:extLst>
          </p:cNvPr>
          <p:cNvSpPr/>
          <p:nvPr/>
        </p:nvSpPr>
        <p:spPr>
          <a:xfrm>
            <a:off x="1775790" y="2607942"/>
            <a:ext cx="7693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Se um mercado é eficiente, os investidores não conseguem obter ganhos extraordinários!</a:t>
            </a:r>
            <a:endParaRPr lang="pt-BR" sz="2400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4144F9-4612-4172-97DF-4C46C10C5BEE}"/>
              </a:ext>
            </a:extLst>
          </p:cNvPr>
          <p:cNvGrpSpPr/>
          <p:nvPr/>
        </p:nvGrpSpPr>
        <p:grpSpPr>
          <a:xfrm>
            <a:off x="9302728" y="1937907"/>
            <a:ext cx="2266124" cy="1501032"/>
            <a:chOff x="9422295" y="2393467"/>
            <a:chExt cx="2266124" cy="1501032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166C1EE-134B-4C38-B978-AAD040F36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368" t="48270" r="32712" b="-1"/>
            <a:stretch/>
          </p:blipFill>
          <p:spPr>
            <a:xfrm>
              <a:off x="9422295" y="2916594"/>
              <a:ext cx="1020414" cy="977905"/>
            </a:xfrm>
            <a:prstGeom prst="rect">
              <a:avLst/>
            </a:prstGeom>
          </p:spPr>
        </p:pic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32CE72D4-16CE-4419-B915-0DEA32B71EA0}"/>
                </a:ext>
              </a:extLst>
            </p:cNvPr>
            <p:cNvGrpSpPr/>
            <p:nvPr/>
          </p:nvGrpSpPr>
          <p:grpSpPr>
            <a:xfrm>
              <a:off x="10204175" y="2393467"/>
              <a:ext cx="1484244" cy="768626"/>
              <a:chOff x="9687340" y="1391478"/>
              <a:chExt cx="1484244" cy="768626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73F83D9D-A0E7-4DDE-A552-0D9A64A3363D}"/>
                  </a:ext>
                </a:extLst>
              </p:cNvPr>
              <p:cNvSpPr/>
              <p:nvPr/>
            </p:nvSpPr>
            <p:spPr>
              <a:xfrm>
                <a:off x="10024219" y="1544733"/>
                <a:ext cx="8899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dirty="0">
                    <a:solidFill>
                      <a:srgbClr val="C00000"/>
                    </a:solidFill>
                    <a:latin typeface="Arial Rounded MT Bold" panose="020F0704030504030204" pitchFamily="34" charset="0"/>
                  </a:rPr>
                  <a:t>Não!</a:t>
                </a:r>
                <a:endParaRPr lang="pt-BR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Balão de Fala: Oval 8">
                <a:extLst>
                  <a:ext uri="{FF2B5EF4-FFF2-40B4-BE49-F238E27FC236}">
                    <a16:creationId xmlns:a16="http://schemas.microsoft.com/office/drawing/2014/main" id="{66C19A8F-E3A8-4954-BEDF-94AD7F909CDC}"/>
                  </a:ext>
                </a:extLst>
              </p:cNvPr>
              <p:cNvSpPr/>
              <p:nvPr/>
            </p:nvSpPr>
            <p:spPr>
              <a:xfrm>
                <a:off x="9687340" y="1391478"/>
                <a:ext cx="1484244" cy="768626"/>
              </a:xfrm>
              <a:prstGeom prst="wedgeEllipseCallou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CFDF12C3-823C-4C8D-A1F8-517987468170}"/>
              </a:ext>
            </a:extLst>
          </p:cNvPr>
          <p:cNvSpPr/>
          <p:nvPr/>
        </p:nvSpPr>
        <p:spPr>
          <a:xfrm>
            <a:off x="3816628" y="4327411"/>
            <a:ext cx="7010102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Num mercado eficiente os investidores não conseguem obter ganhos extraordinários </a:t>
            </a:r>
            <a:r>
              <a:rPr lang="pt-BR" sz="2400" b="1" dirty="0">
                <a:solidFill>
                  <a:srgbClr val="7030A0"/>
                </a:solidFill>
                <a:latin typeface="Verdana" panose="020B0604030504040204" pitchFamily="34" charset="0"/>
              </a:rPr>
              <a:t>sistematicamente</a:t>
            </a:r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. </a:t>
            </a:r>
            <a:endParaRPr lang="pt-BR" sz="2400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5BFDDCD-64E4-479C-BF96-C1939FFBD62F}"/>
              </a:ext>
            </a:extLst>
          </p:cNvPr>
          <p:cNvCxnSpPr/>
          <p:nvPr/>
        </p:nvCxnSpPr>
        <p:spPr>
          <a:xfrm>
            <a:off x="622852" y="1709530"/>
            <a:ext cx="828260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180BBF67-BD1C-4E22-BA72-3942DD8B5ACC}"/>
              </a:ext>
            </a:extLst>
          </p:cNvPr>
          <p:cNvSpPr/>
          <p:nvPr/>
        </p:nvSpPr>
        <p:spPr>
          <a:xfrm>
            <a:off x="1129812" y="2669497"/>
            <a:ext cx="51007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latin typeface="Verdana" panose="020B0604030504040204" pitchFamily="34" charset="0"/>
              </a:rPr>
              <a:t>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9618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E8C0E52-A60A-4E1F-B895-70B4285B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92" y="4438028"/>
            <a:ext cx="2143125" cy="21431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CC604DB-496B-4D7B-A575-C45EF90293A3}"/>
              </a:ext>
            </a:extLst>
          </p:cNvPr>
          <p:cNvSpPr txBox="1"/>
          <p:nvPr/>
        </p:nvSpPr>
        <p:spPr>
          <a:xfrm>
            <a:off x="725481" y="510387"/>
            <a:ext cx="5757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Erros comuns de interpretação da Eficiência de Mercados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470BE57-8C77-47A7-B0D6-FDB93CC8C425}"/>
              </a:ext>
            </a:extLst>
          </p:cNvPr>
          <p:cNvSpPr/>
          <p:nvPr/>
        </p:nvSpPr>
        <p:spPr>
          <a:xfrm>
            <a:off x="1762538" y="2473615"/>
            <a:ext cx="7142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Ah! Entendi. Se um mercado é eficiente, </a:t>
            </a:r>
            <a:r>
              <a:rPr lang="pt-BR" sz="2400" b="1" u="sng" dirty="0">
                <a:solidFill>
                  <a:srgbClr val="222222"/>
                </a:solidFill>
                <a:latin typeface="Verdana" panose="020B0604030504040204" pitchFamily="34" charset="0"/>
              </a:rPr>
              <a:t>nenhum</a:t>
            </a:r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 investidor consegue obter ganhos extraordinários </a:t>
            </a:r>
            <a:r>
              <a:rPr lang="pt-BR" sz="2400" b="1" u="sng" dirty="0">
                <a:solidFill>
                  <a:srgbClr val="222222"/>
                </a:solidFill>
                <a:latin typeface="Verdana" panose="020B0604030504040204" pitchFamily="34" charset="0"/>
              </a:rPr>
              <a:t>sistematicamente</a:t>
            </a:r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!</a:t>
            </a:r>
            <a:endParaRPr lang="pt-BR" sz="2400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9CEB67B-D6E9-4A3E-8993-05CA7744EE66}"/>
              </a:ext>
            </a:extLst>
          </p:cNvPr>
          <p:cNvGrpSpPr/>
          <p:nvPr/>
        </p:nvGrpSpPr>
        <p:grpSpPr>
          <a:xfrm>
            <a:off x="9302728" y="1937907"/>
            <a:ext cx="2266124" cy="1501032"/>
            <a:chOff x="9422295" y="2393467"/>
            <a:chExt cx="2266124" cy="1501032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EE9C40B-0CF3-4607-95E9-B091C933D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368" t="48270" r="32712" b="-1"/>
            <a:stretch/>
          </p:blipFill>
          <p:spPr>
            <a:xfrm>
              <a:off x="9422295" y="2916594"/>
              <a:ext cx="1020414" cy="977905"/>
            </a:xfrm>
            <a:prstGeom prst="rect">
              <a:avLst/>
            </a:prstGeom>
          </p:spPr>
        </p:pic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DEF7DC5D-FA23-446A-8B92-8C9A16390321}"/>
                </a:ext>
              </a:extLst>
            </p:cNvPr>
            <p:cNvGrpSpPr/>
            <p:nvPr/>
          </p:nvGrpSpPr>
          <p:grpSpPr>
            <a:xfrm>
              <a:off x="10204175" y="2393467"/>
              <a:ext cx="1484244" cy="768626"/>
              <a:chOff x="9687340" y="1391478"/>
              <a:chExt cx="1484244" cy="768626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F18E2E86-70D7-4493-8DBD-E028C9F526BE}"/>
                  </a:ext>
                </a:extLst>
              </p:cNvPr>
              <p:cNvSpPr/>
              <p:nvPr/>
            </p:nvSpPr>
            <p:spPr>
              <a:xfrm>
                <a:off x="10024219" y="1544733"/>
                <a:ext cx="8899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dirty="0">
                    <a:solidFill>
                      <a:srgbClr val="C00000"/>
                    </a:solidFill>
                    <a:latin typeface="Arial Rounded MT Bold" panose="020F0704030504030204" pitchFamily="34" charset="0"/>
                  </a:rPr>
                  <a:t>Não!</a:t>
                </a:r>
                <a:endParaRPr lang="pt-BR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Balão de Fala: Oval 8">
                <a:extLst>
                  <a:ext uri="{FF2B5EF4-FFF2-40B4-BE49-F238E27FC236}">
                    <a16:creationId xmlns:a16="http://schemas.microsoft.com/office/drawing/2014/main" id="{D7F66D38-9EF3-4C56-9BAD-BBA4F18C803E}"/>
                  </a:ext>
                </a:extLst>
              </p:cNvPr>
              <p:cNvSpPr/>
              <p:nvPr/>
            </p:nvSpPr>
            <p:spPr>
              <a:xfrm>
                <a:off x="9687340" y="1391478"/>
                <a:ext cx="1484244" cy="768626"/>
              </a:xfrm>
              <a:prstGeom prst="wedgeEllipseCallou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28C6E6A8-DC43-42D3-B6BE-88291419462B}"/>
              </a:ext>
            </a:extLst>
          </p:cNvPr>
          <p:cNvSpPr/>
          <p:nvPr/>
        </p:nvSpPr>
        <p:spPr>
          <a:xfrm>
            <a:off x="3816628" y="4327411"/>
            <a:ext cx="7010102" cy="193899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Num mercado eficiente, com um grande número de investidores, é estatisticamente provável que um pequeno número deles pode obter ganhos extraordinários </a:t>
            </a:r>
            <a:r>
              <a:rPr lang="pt-BR" sz="2400" dirty="0">
                <a:latin typeface="Verdana" panose="020B0604030504040204" pitchFamily="34" charset="0"/>
              </a:rPr>
              <a:t>sistematicamente</a:t>
            </a:r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. </a:t>
            </a:r>
            <a:endParaRPr lang="pt-BR" sz="2400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0E43BD1-FFEB-41C1-A7A9-A6C18BAAA95D}"/>
              </a:ext>
            </a:extLst>
          </p:cNvPr>
          <p:cNvCxnSpPr/>
          <p:nvPr/>
        </p:nvCxnSpPr>
        <p:spPr>
          <a:xfrm>
            <a:off x="622852" y="1709530"/>
            <a:ext cx="828260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26CC6CC3-1274-456D-91E9-CCFA0BFBDD24}"/>
              </a:ext>
            </a:extLst>
          </p:cNvPr>
          <p:cNvSpPr/>
          <p:nvPr/>
        </p:nvSpPr>
        <p:spPr>
          <a:xfrm>
            <a:off x="1057360" y="2706533"/>
            <a:ext cx="51007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latin typeface="Verdana" panose="020B0604030504040204" pitchFamily="34" charset="0"/>
              </a:rPr>
              <a:t>4</a:t>
            </a:r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CD30293-5D99-47ED-8FD5-51CB3DF16B14}"/>
              </a:ext>
            </a:extLst>
          </p:cNvPr>
          <p:cNvSpPr/>
          <p:nvPr/>
        </p:nvSpPr>
        <p:spPr>
          <a:xfrm>
            <a:off x="10421487" y="5492971"/>
            <a:ext cx="1068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Warren Buffett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95B8E9C-0996-411B-A3DF-754A24F57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285" y="5528017"/>
            <a:ext cx="793202" cy="105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16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E740A02-2EF0-4231-B793-026A673D8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92" y="4438028"/>
            <a:ext cx="2143125" cy="21431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825450-65CB-4008-89A9-F562F996634F}"/>
              </a:ext>
            </a:extLst>
          </p:cNvPr>
          <p:cNvSpPr txBox="1"/>
          <p:nvPr/>
        </p:nvSpPr>
        <p:spPr>
          <a:xfrm>
            <a:off x="725481" y="510387"/>
            <a:ext cx="5757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Erros comuns de interpretação da Eficiência de Mercados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DD09754-E281-4125-BB10-D7F9428AA199}"/>
              </a:ext>
            </a:extLst>
          </p:cNvPr>
          <p:cNvSpPr/>
          <p:nvPr/>
        </p:nvSpPr>
        <p:spPr>
          <a:xfrm>
            <a:off x="1863620" y="2644977"/>
            <a:ext cx="7142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No mundo globalizado, se um mercado é eficiente, todos os mercados são eficientes!</a:t>
            </a:r>
            <a:endParaRPr lang="pt-BR" sz="2400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AD435F3-3FEA-41F6-B991-BD0327200BE2}"/>
              </a:ext>
            </a:extLst>
          </p:cNvPr>
          <p:cNvGrpSpPr/>
          <p:nvPr/>
        </p:nvGrpSpPr>
        <p:grpSpPr>
          <a:xfrm>
            <a:off x="9302728" y="1937907"/>
            <a:ext cx="2266124" cy="1501032"/>
            <a:chOff x="9422295" y="2393467"/>
            <a:chExt cx="2266124" cy="1501032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E0CB4194-AB60-4040-84E5-8F9EADE2B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368" t="48270" r="32712" b="-1"/>
            <a:stretch/>
          </p:blipFill>
          <p:spPr>
            <a:xfrm>
              <a:off x="9422295" y="2916594"/>
              <a:ext cx="1020414" cy="977905"/>
            </a:xfrm>
            <a:prstGeom prst="rect">
              <a:avLst/>
            </a:prstGeom>
          </p:spPr>
        </p:pic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86D8EE38-E10A-4043-B829-2AE0AA41636A}"/>
                </a:ext>
              </a:extLst>
            </p:cNvPr>
            <p:cNvGrpSpPr/>
            <p:nvPr/>
          </p:nvGrpSpPr>
          <p:grpSpPr>
            <a:xfrm>
              <a:off x="10204175" y="2393467"/>
              <a:ext cx="1484244" cy="768626"/>
              <a:chOff x="9687340" y="1391478"/>
              <a:chExt cx="1484244" cy="768626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BCC7E77-E089-4F4A-A3A5-6A5057C0452B}"/>
                  </a:ext>
                </a:extLst>
              </p:cNvPr>
              <p:cNvSpPr/>
              <p:nvPr/>
            </p:nvSpPr>
            <p:spPr>
              <a:xfrm>
                <a:off x="10024219" y="1544733"/>
                <a:ext cx="8899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dirty="0">
                    <a:solidFill>
                      <a:srgbClr val="C00000"/>
                    </a:solidFill>
                    <a:latin typeface="Arial Rounded MT Bold" panose="020F0704030504030204" pitchFamily="34" charset="0"/>
                  </a:rPr>
                  <a:t>Não!</a:t>
                </a:r>
                <a:endParaRPr lang="pt-BR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Balão de Fala: Oval 8">
                <a:extLst>
                  <a:ext uri="{FF2B5EF4-FFF2-40B4-BE49-F238E27FC236}">
                    <a16:creationId xmlns:a16="http://schemas.microsoft.com/office/drawing/2014/main" id="{7FC2845D-7B6D-49DA-8AD4-02588EEA15ED}"/>
                  </a:ext>
                </a:extLst>
              </p:cNvPr>
              <p:cNvSpPr/>
              <p:nvPr/>
            </p:nvSpPr>
            <p:spPr>
              <a:xfrm>
                <a:off x="9687340" y="1391478"/>
                <a:ext cx="1484244" cy="768626"/>
              </a:xfrm>
              <a:prstGeom prst="wedgeEllipseCallou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5A88399B-B494-411C-8554-F3822DE2F5BB}"/>
              </a:ext>
            </a:extLst>
          </p:cNvPr>
          <p:cNvSpPr/>
          <p:nvPr/>
        </p:nvSpPr>
        <p:spPr>
          <a:xfrm>
            <a:off x="3816628" y="4327411"/>
            <a:ext cx="7198680" cy="193899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É muito provável que alguns mercados sejam eficientes, enquanto outros não. Essa é uma consequência das regras de tributação e dos custos de transações que podem conferir vantagens diferenciais. </a:t>
            </a:r>
            <a:endParaRPr lang="pt-BR" sz="2400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1F4481C-8252-47F4-8926-4DC0C267A812}"/>
              </a:ext>
            </a:extLst>
          </p:cNvPr>
          <p:cNvCxnSpPr/>
          <p:nvPr/>
        </p:nvCxnSpPr>
        <p:spPr>
          <a:xfrm>
            <a:off x="622852" y="1709530"/>
            <a:ext cx="828260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BC47D727-E517-4A41-B672-DBA1CC703448}"/>
              </a:ext>
            </a:extLst>
          </p:cNvPr>
          <p:cNvSpPr/>
          <p:nvPr/>
        </p:nvSpPr>
        <p:spPr>
          <a:xfrm>
            <a:off x="1057360" y="2706533"/>
            <a:ext cx="51007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latin typeface="Verdana" panose="020B0604030504040204" pitchFamily="34" charset="0"/>
              </a:rPr>
              <a:t>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5484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A0802E9-C6BD-4834-A6A2-7A5494E24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92" y="4438028"/>
            <a:ext cx="2143125" cy="21431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D2C2519-F69D-4D9D-BB5B-581F9B2318C6}"/>
              </a:ext>
            </a:extLst>
          </p:cNvPr>
          <p:cNvSpPr txBox="1"/>
          <p:nvPr/>
        </p:nvSpPr>
        <p:spPr>
          <a:xfrm>
            <a:off x="725481" y="510387"/>
            <a:ext cx="5757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Erros comuns de interpretação da Eficiência de Mercados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58CE93B-EF46-4451-931D-D944F98BE59C}"/>
              </a:ext>
            </a:extLst>
          </p:cNvPr>
          <p:cNvSpPr/>
          <p:nvPr/>
        </p:nvSpPr>
        <p:spPr>
          <a:xfrm>
            <a:off x="1863620" y="2644977"/>
            <a:ext cx="7142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Se um mercado é eficiente, ele é eficiente para todos os investidores, obviamente!</a:t>
            </a:r>
            <a:endParaRPr lang="pt-BR" sz="2400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94B942C-3EEA-4577-AB50-1CB13059B136}"/>
              </a:ext>
            </a:extLst>
          </p:cNvPr>
          <p:cNvGrpSpPr/>
          <p:nvPr/>
        </p:nvGrpSpPr>
        <p:grpSpPr>
          <a:xfrm>
            <a:off x="9302728" y="1937907"/>
            <a:ext cx="2266124" cy="1501032"/>
            <a:chOff x="9422295" y="2393467"/>
            <a:chExt cx="2266124" cy="1501032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08C821AA-1D10-4C0A-A9B9-0ECAB148F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368" t="48270" r="32712" b="-1"/>
            <a:stretch/>
          </p:blipFill>
          <p:spPr>
            <a:xfrm>
              <a:off x="9422295" y="2916594"/>
              <a:ext cx="1020414" cy="977905"/>
            </a:xfrm>
            <a:prstGeom prst="rect">
              <a:avLst/>
            </a:prstGeom>
          </p:spPr>
        </p:pic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F2DBAB21-8524-4AA8-B35C-9AF746C6FE69}"/>
                </a:ext>
              </a:extLst>
            </p:cNvPr>
            <p:cNvGrpSpPr/>
            <p:nvPr/>
          </p:nvGrpSpPr>
          <p:grpSpPr>
            <a:xfrm>
              <a:off x="10204175" y="2393467"/>
              <a:ext cx="1484244" cy="768626"/>
              <a:chOff x="9687340" y="1391478"/>
              <a:chExt cx="1484244" cy="768626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F71B13-DC98-4341-941F-5FD6B2335692}"/>
                  </a:ext>
                </a:extLst>
              </p:cNvPr>
              <p:cNvSpPr/>
              <p:nvPr/>
            </p:nvSpPr>
            <p:spPr>
              <a:xfrm>
                <a:off x="10024219" y="1544733"/>
                <a:ext cx="8899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dirty="0">
                    <a:solidFill>
                      <a:srgbClr val="C00000"/>
                    </a:solidFill>
                    <a:latin typeface="Arial Rounded MT Bold" panose="020F0704030504030204" pitchFamily="34" charset="0"/>
                  </a:rPr>
                  <a:t>Não!</a:t>
                </a:r>
                <a:endParaRPr lang="pt-BR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Balão de Fala: Oval 8">
                <a:extLst>
                  <a:ext uri="{FF2B5EF4-FFF2-40B4-BE49-F238E27FC236}">
                    <a16:creationId xmlns:a16="http://schemas.microsoft.com/office/drawing/2014/main" id="{797A4151-99DE-414D-8D81-37B41C74ED7E}"/>
                  </a:ext>
                </a:extLst>
              </p:cNvPr>
              <p:cNvSpPr/>
              <p:nvPr/>
            </p:nvSpPr>
            <p:spPr>
              <a:xfrm>
                <a:off x="9687340" y="1391478"/>
                <a:ext cx="1484244" cy="768626"/>
              </a:xfrm>
              <a:prstGeom prst="wedgeEllipseCallou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2D0E7E14-D47C-4509-A94B-527CA017C4E3}"/>
              </a:ext>
            </a:extLst>
          </p:cNvPr>
          <p:cNvSpPr/>
          <p:nvPr/>
        </p:nvSpPr>
        <p:spPr>
          <a:xfrm>
            <a:off x="3816628" y="4178974"/>
            <a:ext cx="7198680" cy="193899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É muito provável que os mercados possam ser eficientes para um grupo de investidores e não para outros. Por exemplo, pode ser eficiente para o investidor médio (comum), mas não para os grandes investidores.</a:t>
            </a:r>
            <a:endParaRPr lang="pt-BR" sz="2400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69781A4-64D0-4EF0-B583-3E8594B6C195}"/>
              </a:ext>
            </a:extLst>
          </p:cNvPr>
          <p:cNvCxnSpPr/>
          <p:nvPr/>
        </p:nvCxnSpPr>
        <p:spPr>
          <a:xfrm>
            <a:off x="622852" y="1709530"/>
            <a:ext cx="828260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DE8CEC48-AB81-4FC3-BBE8-ECA9F1E23AF4}"/>
              </a:ext>
            </a:extLst>
          </p:cNvPr>
          <p:cNvSpPr/>
          <p:nvPr/>
        </p:nvSpPr>
        <p:spPr>
          <a:xfrm>
            <a:off x="1057360" y="2706533"/>
            <a:ext cx="51007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latin typeface="Verdana" panose="020B0604030504040204" pitchFamily="34" charset="0"/>
              </a:rPr>
              <a:t>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1956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660D2F-2542-4918-BDF8-F325E34EA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92" y="4438028"/>
            <a:ext cx="2143125" cy="21431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9633F8D-E16D-4B26-9EB5-795E593A2DDA}"/>
              </a:ext>
            </a:extLst>
          </p:cNvPr>
          <p:cNvSpPr txBox="1"/>
          <p:nvPr/>
        </p:nvSpPr>
        <p:spPr>
          <a:xfrm>
            <a:off x="725481" y="510387"/>
            <a:ext cx="5757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Erros comuns de interpretação da Eficiência de Mercados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14DF9DA-426D-4D00-BA84-929C9D8EBCC0}"/>
              </a:ext>
            </a:extLst>
          </p:cNvPr>
          <p:cNvSpPr/>
          <p:nvPr/>
        </p:nvSpPr>
        <p:spPr>
          <a:xfrm>
            <a:off x="1863619" y="2644977"/>
            <a:ext cx="7340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Se um mercado é eficiente na Forma </a:t>
            </a:r>
            <a:r>
              <a:rPr lang="pt-BR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Semi-Forte</a:t>
            </a:r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, os preços já incorporam mesmo as notícias (informações) que acabaram de sair!</a:t>
            </a:r>
            <a:endParaRPr lang="pt-BR" sz="2400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0226675-C400-4B45-B5DC-05834482DC01}"/>
              </a:ext>
            </a:extLst>
          </p:cNvPr>
          <p:cNvGrpSpPr/>
          <p:nvPr/>
        </p:nvGrpSpPr>
        <p:grpSpPr>
          <a:xfrm>
            <a:off x="9302728" y="1937907"/>
            <a:ext cx="2266124" cy="1501032"/>
            <a:chOff x="9422295" y="2393467"/>
            <a:chExt cx="2266124" cy="150103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7848C559-FB58-4CAF-8704-8D881DA7C7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368" t="48270" r="32712" b="-1"/>
            <a:stretch/>
          </p:blipFill>
          <p:spPr>
            <a:xfrm>
              <a:off x="9422295" y="2916594"/>
              <a:ext cx="1020414" cy="977905"/>
            </a:xfrm>
            <a:prstGeom prst="rect">
              <a:avLst/>
            </a:prstGeom>
          </p:spPr>
        </p:pic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721D40F9-FFD6-4B53-AC88-22357D0F5BAB}"/>
                </a:ext>
              </a:extLst>
            </p:cNvPr>
            <p:cNvGrpSpPr/>
            <p:nvPr/>
          </p:nvGrpSpPr>
          <p:grpSpPr>
            <a:xfrm>
              <a:off x="10204175" y="2393467"/>
              <a:ext cx="1484244" cy="768626"/>
              <a:chOff x="9687340" y="1391478"/>
              <a:chExt cx="1484244" cy="768626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7813653-FD3B-437B-84F2-F3697272A07B}"/>
                  </a:ext>
                </a:extLst>
              </p:cNvPr>
              <p:cNvSpPr/>
              <p:nvPr/>
            </p:nvSpPr>
            <p:spPr>
              <a:xfrm>
                <a:off x="10024219" y="1544733"/>
                <a:ext cx="8899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dirty="0">
                    <a:solidFill>
                      <a:srgbClr val="C00000"/>
                    </a:solidFill>
                    <a:latin typeface="Arial Rounded MT Bold" panose="020F0704030504030204" pitchFamily="34" charset="0"/>
                  </a:rPr>
                  <a:t>Não!</a:t>
                </a:r>
                <a:endParaRPr lang="pt-BR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" name="Balão de Fala: Oval 9">
                <a:extLst>
                  <a:ext uri="{FF2B5EF4-FFF2-40B4-BE49-F238E27FC236}">
                    <a16:creationId xmlns:a16="http://schemas.microsoft.com/office/drawing/2014/main" id="{BD3EBDF3-82A5-4D0A-A1F6-3665D7987F6C}"/>
                  </a:ext>
                </a:extLst>
              </p:cNvPr>
              <p:cNvSpPr/>
              <p:nvPr/>
            </p:nvSpPr>
            <p:spPr>
              <a:xfrm>
                <a:off x="9687340" y="1391478"/>
                <a:ext cx="1484244" cy="768626"/>
              </a:xfrm>
              <a:prstGeom prst="wedgeEllipseCallou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D57F6565-D844-467F-AAC5-54D312FE2A95}"/>
              </a:ext>
            </a:extLst>
          </p:cNvPr>
          <p:cNvSpPr/>
          <p:nvPr/>
        </p:nvSpPr>
        <p:spPr>
          <a:xfrm>
            <a:off x="3816628" y="4178974"/>
            <a:ext cx="7198680" cy="193899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Isso não seria possível. Um mercado com eficiência </a:t>
            </a:r>
            <a:r>
              <a:rPr lang="pt-BR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semi-forte</a:t>
            </a:r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 incorpora nos preços, </a:t>
            </a:r>
            <a:r>
              <a:rPr lang="pt-BR" sz="2400" b="1" dirty="0">
                <a:solidFill>
                  <a:srgbClr val="7030A0"/>
                </a:solidFill>
                <a:latin typeface="Verdana" panose="020B0604030504040204" pitchFamily="34" charset="0"/>
              </a:rPr>
              <a:t>rápida e adequadamente</a:t>
            </a:r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, as notícias (informações) que acabaram de ser divulgadas.</a:t>
            </a:r>
            <a:endParaRPr lang="pt-BR" sz="2400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08630BC-006F-4D3A-9E70-9906BC45AAF5}"/>
              </a:ext>
            </a:extLst>
          </p:cNvPr>
          <p:cNvCxnSpPr/>
          <p:nvPr/>
        </p:nvCxnSpPr>
        <p:spPr>
          <a:xfrm>
            <a:off x="622852" y="1709530"/>
            <a:ext cx="828260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84EA7D8C-3418-4C77-9FF1-71E454633320}"/>
              </a:ext>
            </a:extLst>
          </p:cNvPr>
          <p:cNvSpPr/>
          <p:nvPr/>
        </p:nvSpPr>
        <p:spPr>
          <a:xfrm>
            <a:off x="1057360" y="2706533"/>
            <a:ext cx="51007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latin typeface="Verdana" panose="020B0604030504040204" pitchFamily="34" charset="0"/>
              </a:rPr>
              <a:t>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1484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C665E2C-FF5A-4FA7-9CB0-DB82CDD3F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92" y="4438028"/>
            <a:ext cx="2143125" cy="21431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D455FCA-3AF2-4D56-9833-1C8F398EADE2}"/>
              </a:ext>
            </a:extLst>
          </p:cNvPr>
          <p:cNvSpPr txBox="1"/>
          <p:nvPr/>
        </p:nvSpPr>
        <p:spPr>
          <a:xfrm>
            <a:off x="725481" y="510387"/>
            <a:ext cx="5757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Erros comuns de interpretação da Eficiência de Mercados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BAECFF5-CBC6-4BAB-A81D-309EA84245A0}"/>
              </a:ext>
            </a:extLst>
          </p:cNvPr>
          <p:cNvSpPr/>
          <p:nvPr/>
        </p:nvSpPr>
        <p:spPr>
          <a:xfrm>
            <a:off x="1863620" y="2644977"/>
            <a:ext cx="7142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Se um mercado é eficiente na Forma Forte, os preços já incorporam mesmo as informações privilegiadas!</a:t>
            </a:r>
            <a:endParaRPr lang="pt-BR" sz="2400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B9EE70E-D9DC-491D-904A-F1939E1ABE72}"/>
              </a:ext>
            </a:extLst>
          </p:cNvPr>
          <p:cNvGrpSpPr/>
          <p:nvPr/>
        </p:nvGrpSpPr>
        <p:grpSpPr>
          <a:xfrm>
            <a:off x="9302728" y="1937907"/>
            <a:ext cx="2266124" cy="1501032"/>
            <a:chOff x="9422295" y="2393467"/>
            <a:chExt cx="2266124" cy="150103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0C1D1EBE-586D-4E72-81BD-EADB86893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368" t="48270" r="32712" b="-1"/>
            <a:stretch/>
          </p:blipFill>
          <p:spPr>
            <a:xfrm>
              <a:off x="9422295" y="2916594"/>
              <a:ext cx="1020414" cy="977905"/>
            </a:xfrm>
            <a:prstGeom prst="rect">
              <a:avLst/>
            </a:prstGeom>
          </p:spPr>
        </p:pic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2028A582-247C-418C-AE24-51C3FF367BDF}"/>
                </a:ext>
              </a:extLst>
            </p:cNvPr>
            <p:cNvGrpSpPr/>
            <p:nvPr/>
          </p:nvGrpSpPr>
          <p:grpSpPr>
            <a:xfrm>
              <a:off x="10204175" y="2393467"/>
              <a:ext cx="1484244" cy="768626"/>
              <a:chOff x="9687340" y="1391478"/>
              <a:chExt cx="1484244" cy="768626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B2080FD-DDB6-4827-860A-DACAE0B0972A}"/>
                  </a:ext>
                </a:extLst>
              </p:cNvPr>
              <p:cNvSpPr/>
              <p:nvPr/>
            </p:nvSpPr>
            <p:spPr>
              <a:xfrm>
                <a:off x="10024219" y="1544733"/>
                <a:ext cx="8899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dirty="0">
                    <a:solidFill>
                      <a:srgbClr val="C00000"/>
                    </a:solidFill>
                    <a:latin typeface="Arial Rounded MT Bold" panose="020F0704030504030204" pitchFamily="34" charset="0"/>
                  </a:rPr>
                  <a:t>Não!</a:t>
                </a:r>
                <a:endParaRPr lang="pt-BR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" name="Balão de Fala: Oval 9">
                <a:extLst>
                  <a:ext uri="{FF2B5EF4-FFF2-40B4-BE49-F238E27FC236}">
                    <a16:creationId xmlns:a16="http://schemas.microsoft.com/office/drawing/2014/main" id="{72D980F8-69C0-495C-B835-42F47D593572}"/>
                  </a:ext>
                </a:extLst>
              </p:cNvPr>
              <p:cNvSpPr/>
              <p:nvPr/>
            </p:nvSpPr>
            <p:spPr>
              <a:xfrm>
                <a:off x="9687340" y="1391478"/>
                <a:ext cx="1484244" cy="768626"/>
              </a:xfrm>
              <a:prstGeom prst="wedgeEllipseCallou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F67671BE-43BF-40A7-A6FF-5C2A88679165}"/>
              </a:ext>
            </a:extLst>
          </p:cNvPr>
          <p:cNvSpPr/>
          <p:nvPr/>
        </p:nvSpPr>
        <p:spPr>
          <a:xfrm>
            <a:off x="3816628" y="4363640"/>
            <a:ext cx="7198680" cy="156966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Isso não seria possível. O que acontece é que as informações privilegiadas existem, mas não podem ser usadas. É um mercado que tem boas normas e supervisão.</a:t>
            </a:r>
            <a:endParaRPr lang="pt-BR" sz="2400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E0318A25-B7E2-4296-B186-A64385CDEA77}"/>
              </a:ext>
            </a:extLst>
          </p:cNvPr>
          <p:cNvCxnSpPr/>
          <p:nvPr/>
        </p:nvCxnSpPr>
        <p:spPr>
          <a:xfrm>
            <a:off x="622852" y="1709530"/>
            <a:ext cx="828260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4C3D1899-619A-4265-BA89-2F672249028B}"/>
              </a:ext>
            </a:extLst>
          </p:cNvPr>
          <p:cNvSpPr/>
          <p:nvPr/>
        </p:nvSpPr>
        <p:spPr>
          <a:xfrm>
            <a:off x="1057360" y="2958596"/>
            <a:ext cx="51007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latin typeface="Verdana" panose="020B0604030504040204" pitchFamily="34" charset="0"/>
              </a:rPr>
              <a:t>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9136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705A07-FDBF-4FC2-BA71-B70E0ED0A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92" y="4438028"/>
            <a:ext cx="2143125" cy="21431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B7C929B-89D3-41DB-AE75-F8C774680738}"/>
              </a:ext>
            </a:extLst>
          </p:cNvPr>
          <p:cNvSpPr txBox="1"/>
          <p:nvPr/>
        </p:nvSpPr>
        <p:spPr>
          <a:xfrm>
            <a:off x="725481" y="510387"/>
            <a:ext cx="5757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Erros comuns de interpretação da Eficiência de Mercados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F467473-E13B-4C13-8D05-3FFBF07F1FCB}"/>
              </a:ext>
            </a:extLst>
          </p:cNvPr>
          <p:cNvSpPr/>
          <p:nvPr/>
        </p:nvSpPr>
        <p:spPr>
          <a:xfrm>
            <a:off x="1863620" y="2644977"/>
            <a:ext cx="7142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Se um mercado alcança determinado nível de eficiência, essa é uma condição permanente!</a:t>
            </a:r>
            <a:endParaRPr lang="pt-BR" sz="2400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9857B07-07A0-4E4B-82ED-0EE6643E7783}"/>
              </a:ext>
            </a:extLst>
          </p:cNvPr>
          <p:cNvGrpSpPr/>
          <p:nvPr/>
        </p:nvGrpSpPr>
        <p:grpSpPr>
          <a:xfrm>
            <a:off x="9195318" y="2208080"/>
            <a:ext cx="2266124" cy="1501032"/>
            <a:chOff x="9422295" y="2393467"/>
            <a:chExt cx="2266124" cy="150103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0E8E00C6-AC2D-4761-B533-482AB0A7D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368" t="48270" r="32712" b="-1"/>
            <a:stretch/>
          </p:blipFill>
          <p:spPr>
            <a:xfrm>
              <a:off x="9422295" y="2916594"/>
              <a:ext cx="1020414" cy="977905"/>
            </a:xfrm>
            <a:prstGeom prst="rect">
              <a:avLst/>
            </a:prstGeom>
          </p:spPr>
        </p:pic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76B98147-AE09-440A-8312-AFAB2F398939}"/>
                </a:ext>
              </a:extLst>
            </p:cNvPr>
            <p:cNvGrpSpPr/>
            <p:nvPr/>
          </p:nvGrpSpPr>
          <p:grpSpPr>
            <a:xfrm>
              <a:off x="10204175" y="2393467"/>
              <a:ext cx="1484244" cy="768626"/>
              <a:chOff x="9687340" y="1391478"/>
              <a:chExt cx="1484244" cy="768626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8C674C9F-3668-40CB-9854-AA0D358E9609}"/>
                  </a:ext>
                </a:extLst>
              </p:cNvPr>
              <p:cNvSpPr/>
              <p:nvPr/>
            </p:nvSpPr>
            <p:spPr>
              <a:xfrm>
                <a:off x="10024219" y="1544733"/>
                <a:ext cx="8899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dirty="0">
                    <a:solidFill>
                      <a:srgbClr val="C00000"/>
                    </a:solidFill>
                    <a:latin typeface="Arial Rounded MT Bold" panose="020F0704030504030204" pitchFamily="34" charset="0"/>
                  </a:rPr>
                  <a:t>Não!</a:t>
                </a:r>
                <a:endParaRPr lang="pt-BR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" name="Balão de Fala: Oval 9">
                <a:extLst>
                  <a:ext uri="{FF2B5EF4-FFF2-40B4-BE49-F238E27FC236}">
                    <a16:creationId xmlns:a16="http://schemas.microsoft.com/office/drawing/2014/main" id="{4E5A4885-0D76-4A53-80BB-E7501AEBD2A4}"/>
                  </a:ext>
                </a:extLst>
              </p:cNvPr>
              <p:cNvSpPr/>
              <p:nvPr/>
            </p:nvSpPr>
            <p:spPr>
              <a:xfrm>
                <a:off x="9687340" y="1391478"/>
                <a:ext cx="1484244" cy="768626"/>
              </a:xfrm>
              <a:prstGeom prst="wedgeEllipseCallou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25156A92-9ACB-4F9B-8951-45FF9569F702}"/>
              </a:ext>
            </a:extLst>
          </p:cNvPr>
          <p:cNvSpPr/>
          <p:nvPr/>
        </p:nvSpPr>
        <p:spPr>
          <a:xfrm>
            <a:off x="3816628" y="4363640"/>
            <a:ext cx="7198680" cy="193899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A eficiência é uma condição dinâmica e pode se alterar de um período para outro. Os testes empíricos de eficiência costumam verificar períodos de alguns anos a algumas décadas.</a:t>
            </a:r>
            <a:endParaRPr lang="pt-BR" sz="2400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D24E811-0656-40F1-9629-50D0682150BD}"/>
              </a:ext>
            </a:extLst>
          </p:cNvPr>
          <p:cNvCxnSpPr/>
          <p:nvPr/>
        </p:nvCxnSpPr>
        <p:spPr>
          <a:xfrm>
            <a:off x="622852" y="1709530"/>
            <a:ext cx="828260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45BFD84C-D82B-4B45-A688-4D12C4ACA31B}"/>
              </a:ext>
            </a:extLst>
          </p:cNvPr>
          <p:cNvSpPr/>
          <p:nvPr/>
        </p:nvSpPr>
        <p:spPr>
          <a:xfrm>
            <a:off x="1123255" y="2844471"/>
            <a:ext cx="51007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latin typeface="Verdana" panose="020B0604030504040204" pitchFamily="34" charset="0"/>
              </a:rPr>
              <a:t>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1481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00909C2-7619-4AA1-8CC0-75934D9EF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92" y="4438028"/>
            <a:ext cx="2143125" cy="21431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A1C09BC-71B0-486F-A01A-99BBCD2F13ED}"/>
              </a:ext>
            </a:extLst>
          </p:cNvPr>
          <p:cNvSpPr txBox="1"/>
          <p:nvPr/>
        </p:nvSpPr>
        <p:spPr>
          <a:xfrm>
            <a:off x="725481" y="510387"/>
            <a:ext cx="5757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Erros comuns de interpretação da Eficiência de Mercados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46513F7-21CD-47EC-9D20-2D61BE75D761}"/>
              </a:ext>
            </a:extLst>
          </p:cNvPr>
          <p:cNvSpPr/>
          <p:nvPr/>
        </p:nvSpPr>
        <p:spPr>
          <a:xfrm>
            <a:off x="1863620" y="2494360"/>
            <a:ext cx="7142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Os níveis de eficiência são cumulativos. Se um mercado é eficiente na Forma Forte, por exemplo, ele também é eficiente nas formas Fraca e </a:t>
            </a:r>
            <a:r>
              <a:rPr lang="pt-BR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Semi-Forte</a:t>
            </a:r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!</a:t>
            </a:r>
            <a:endParaRPr lang="pt-BR" sz="2400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027F72F-2B5D-43ED-A5A4-6F34278D0F2E}"/>
              </a:ext>
            </a:extLst>
          </p:cNvPr>
          <p:cNvGrpSpPr/>
          <p:nvPr/>
        </p:nvGrpSpPr>
        <p:grpSpPr>
          <a:xfrm>
            <a:off x="9174984" y="2300845"/>
            <a:ext cx="2266124" cy="1501032"/>
            <a:chOff x="9422295" y="2393467"/>
            <a:chExt cx="2266124" cy="150103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A4587332-5194-4635-86D8-E56A33931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368" t="48270" r="32712" b="-1"/>
            <a:stretch/>
          </p:blipFill>
          <p:spPr>
            <a:xfrm>
              <a:off x="9422295" y="2916594"/>
              <a:ext cx="1020414" cy="977905"/>
            </a:xfrm>
            <a:prstGeom prst="rect">
              <a:avLst/>
            </a:prstGeom>
          </p:spPr>
        </p:pic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371C22FE-CFD2-45E0-BD7C-C877EF0FEDEE}"/>
                </a:ext>
              </a:extLst>
            </p:cNvPr>
            <p:cNvGrpSpPr/>
            <p:nvPr/>
          </p:nvGrpSpPr>
          <p:grpSpPr>
            <a:xfrm>
              <a:off x="10204175" y="2393467"/>
              <a:ext cx="1484244" cy="768626"/>
              <a:chOff x="9687340" y="1391478"/>
              <a:chExt cx="1484244" cy="768626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E72A5B07-F76E-4481-B6B9-53D706E5380A}"/>
                  </a:ext>
                </a:extLst>
              </p:cNvPr>
              <p:cNvSpPr/>
              <p:nvPr/>
            </p:nvSpPr>
            <p:spPr>
              <a:xfrm>
                <a:off x="10024219" y="1544733"/>
                <a:ext cx="8899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dirty="0">
                    <a:solidFill>
                      <a:srgbClr val="C00000"/>
                    </a:solidFill>
                    <a:latin typeface="Arial Rounded MT Bold" panose="020F0704030504030204" pitchFamily="34" charset="0"/>
                  </a:rPr>
                  <a:t>Não!</a:t>
                </a:r>
                <a:endParaRPr lang="pt-BR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Balão de Fala: Oval 10">
                <a:extLst>
                  <a:ext uri="{FF2B5EF4-FFF2-40B4-BE49-F238E27FC236}">
                    <a16:creationId xmlns:a16="http://schemas.microsoft.com/office/drawing/2014/main" id="{730698DA-BF58-4A43-92D0-6B02E44A4F78}"/>
                  </a:ext>
                </a:extLst>
              </p:cNvPr>
              <p:cNvSpPr/>
              <p:nvPr/>
            </p:nvSpPr>
            <p:spPr>
              <a:xfrm>
                <a:off x="9687340" y="1391478"/>
                <a:ext cx="1484244" cy="768626"/>
              </a:xfrm>
              <a:prstGeom prst="wedgeEllipseCallou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BE1DDE1D-5D6E-4438-BAAD-5CC15A736AFD}"/>
              </a:ext>
            </a:extLst>
          </p:cNvPr>
          <p:cNvSpPr/>
          <p:nvPr/>
        </p:nvSpPr>
        <p:spPr>
          <a:xfrm>
            <a:off x="3723863" y="4587147"/>
            <a:ext cx="7198680" cy="156966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22222"/>
                </a:solidFill>
                <a:latin typeface="Verdana" panose="020B0604030504040204" pitchFamily="34" charset="0"/>
              </a:rPr>
              <a:t>É o que parece lógico e é o que prevê a teoria, mas estudos empíricos podem revelar a eficiência de um mercado em determinada forma, independentemente das demais.</a:t>
            </a:r>
            <a:endParaRPr lang="pt-BR" sz="2400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144E6FB-36F5-4615-BFA0-C1D97E765CAC}"/>
              </a:ext>
            </a:extLst>
          </p:cNvPr>
          <p:cNvCxnSpPr/>
          <p:nvPr/>
        </p:nvCxnSpPr>
        <p:spPr>
          <a:xfrm>
            <a:off x="622852" y="1709530"/>
            <a:ext cx="828260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181D29F1-EBCA-4C0E-879D-AFE418E4D94F}"/>
              </a:ext>
            </a:extLst>
          </p:cNvPr>
          <p:cNvSpPr/>
          <p:nvPr/>
        </p:nvSpPr>
        <p:spPr>
          <a:xfrm>
            <a:off x="859695" y="2823000"/>
            <a:ext cx="83548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latin typeface="Verdana" panose="020B0604030504040204" pitchFamily="34" charset="0"/>
              </a:rPr>
              <a:t>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453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ian Motion in Financial Markets | by Jørgen Veisdal ...">
            <a:extLst>
              <a:ext uri="{FF2B5EF4-FFF2-40B4-BE49-F238E27FC236}">
                <a16:creationId xmlns:a16="http://schemas.microsoft.com/office/drawing/2014/main" id="{4E5EA2FC-1157-4DC4-8132-B1FA8E04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93" y="1007166"/>
            <a:ext cx="5079420" cy="375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5035E6-7B4F-4268-B68E-B9B9855589DB}"/>
              </a:ext>
            </a:extLst>
          </p:cNvPr>
          <p:cNvSpPr/>
          <p:nvPr/>
        </p:nvSpPr>
        <p:spPr>
          <a:xfrm>
            <a:off x="782416" y="5212197"/>
            <a:ext cx="1062716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 err="1">
                <a:solidFill>
                  <a:srgbClr val="7030A0"/>
                </a:solidFill>
              </a:rPr>
              <a:t>Bachelier</a:t>
            </a:r>
            <a:r>
              <a:rPr lang="pt-BR" sz="2400" b="1" dirty="0">
                <a:solidFill>
                  <a:srgbClr val="7030A0"/>
                </a:solidFill>
              </a:rPr>
              <a:t>, L. </a:t>
            </a:r>
            <a:r>
              <a:rPr lang="pt-BR" sz="2400" b="1" dirty="0" err="1">
                <a:solidFill>
                  <a:srgbClr val="7030A0"/>
                </a:solidFill>
              </a:rPr>
              <a:t>Theorie</a:t>
            </a:r>
            <a:r>
              <a:rPr lang="pt-BR" sz="2400" b="1" dirty="0">
                <a:solidFill>
                  <a:srgbClr val="7030A0"/>
                </a:solidFill>
              </a:rPr>
              <a:t> de </a:t>
            </a:r>
            <a:r>
              <a:rPr lang="pt-BR" sz="2400" b="1" dirty="0" err="1">
                <a:solidFill>
                  <a:srgbClr val="7030A0"/>
                </a:solidFill>
              </a:rPr>
              <a:t>la</a:t>
            </a:r>
            <a:r>
              <a:rPr lang="pt-BR" sz="2400" b="1" dirty="0">
                <a:solidFill>
                  <a:srgbClr val="7030A0"/>
                </a:solidFill>
              </a:rPr>
              <a:t> </a:t>
            </a:r>
            <a:r>
              <a:rPr lang="pt-BR" sz="2400" b="1" dirty="0" err="1">
                <a:solidFill>
                  <a:srgbClr val="7030A0"/>
                </a:solidFill>
              </a:rPr>
              <a:t>speculation</a:t>
            </a:r>
            <a:r>
              <a:rPr lang="pt-BR" sz="2400" b="1" dirty="0">
                <a:solidFill>
                  <a:srgbClr val="7030A0"/>
                </a:solidFill>
              </a:rPr>
              <a:t>. </a:t>
            </a:r>
            <a:r>
              <a:rPr lang="pt-BR" sz="2400" b="1" dirty="0" err="1">
                <a:solidFill>
                  <a:srgbClr val="7030A0"/>
                </a:solidFill>
              </a:rPr>
              <a:t>Gautheir-Villars</a:t>
            </a:r>
            <a:r>
              <a:rPr lang="pt-BR" sz="2400" b="1" dirty="0">
                <a:solidFill>
                  <a:srgbClr val="7030A0"/>
                </a:solidFill>
              </a:rPr>
              <a:t>, Paris, 1900. </a:t>
            </a:r>
          </a:p>
          <a:p>
            <a:pPr>
              <a:spcAft>
                <a:spcPts val="600"/>
              </a:spcAft>
            </a:pPr>
            <a:r>
              <a:rPr lang="pt-BR" sz="2400" dirty="0"/>
              <a:t>Reeditada em inglês (A. J. </a:t>
            </a:r>
            <a:r>
              <a:rPr lang="pt-BR" sz="2400" dirty="0" err="1"/>
              <a:t>Bones</a:t>
            </a:r>
            <a:r>
              <a:rPr lang="pt-BR" sz="2400" dirty="0"/>
              <a:t>, trad.) in P.H. </a:t>
            </a:r>
            <a:r>
              <a:rPr lang="pt-BR" sz="2400" dirty="0" err="1"/>
              <a:t>Cootner</a:t>
            </a:r>
            <a:r>
              <a:rPr lang="pt-BR" sz="2400" dirty="0"/>
              <a:t> (ed.), </a:t>
            </a:r>
            <a:r>
              <a:rPr lang="pt-BR" sz="2400" dirty="0" err="1"/>
              <a:t>Random</a:t>
            </a:r>
            <a:r>
              <a:rPr lang="pt-BR" sz="2400" dirty="0"/>
              <a:t> </a:t>
            </a:r>
            <a:r>
              <a:rPr lang="pt-BR" sz="2400" dirty="0" err="1"/>
              <a:t>character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stock </a:t>
            </a:r>
            <a:r>
              <a:rPr lang="pt-BR" sz="2400" dirty="0" err="1"/>
              <a:t>market</a:t>
            </a:r>
            <a:r>
              <a:rPr lang="pt-BR" sz="2400" dirty="0"/>
              <a:t> </a:t>
            </a:r>
            <a:r>
              <a:rPr lang="pt-BR" sz="2400" dirty="0" err="1"/>
              <a:t>prices</a:t>
            </a:r>
            <a:r>
              <a:rPr lang="pt-BR" sz="2400" dirty="0"/>
              <a:t>, M.I.T. Press. Cambridge, Mass., 1964, p. 17-78.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78B8D72-7B4A-4E4C-AA29-F3F57681434E}"/>
              </a:ext>
            </a:extLst>
          </p:cNvPr>
          <p:cNvSpPr/>
          <p:nvPr/>
        </p:nvSpPr>
        <p:spPr>
          <a:xfrm>
            <a:off x="6310289" y="1007166"/>
            <a:ext cx="5161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Louis Jean-Baptiste Alphonse </a:t>
            </a:r>
            <a:r>
              <a:rPr lang="pt-BR" sz="2400" b="1" dirty="0" err="1"/>
              <a:t>Bachelier</a:t>
            </a:r>
            <a:endParaRPr lang="pt-BR" sz="2400" b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CDCC1D3-7B96-4FC7-A85D-1E8388A4B8D1}"/>
              </a:ext>
            </a:extLst>
          </p:cNvPr>
          <p:cNvSpPr/>
          <p:nvPr/>
        </p:nvSpPr>
        <p:spPr>
          <a:xfrm>
            <a:off x="8132577" y="1548484"/>
            <a:ext cx="1417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1870 - 1946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88D053D-B09A-459D-961B-B1B4C23FC80E}"/>
              </a:ext>
            </a:extLst>
          </p:cNvPr>
          <p:cNvSpPr/>
          <p:nvPr/>
        </p:nvSpPr>
        <p:spPr>
          <a:xfrm>
            <a:off x="6650293" y="2238858"/>
            <a:ext cx="507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Precursor da Teoria Moderna das Probabilidades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Fundador da Matemática Financeira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1º a detectar e aplicar o Movimento Browniano nas finanças</a:t>
            </a:r>
          </a:p>
        </p:txBody>
      </p:sp>
    </p:spTree>
    <p:extLst>
      <p:ext uri="{BB962C8B-B14F-4D97-AF65-F5344CB8AC3E}">
        <p14:creationId xmlns:p14="http://schemas.microsoft.com/office/powerpoint/2010/main" val="810332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1575A54-EAFA-437D-8F91-1248E3440C1C}"/>
              </a:ext>
            </a:extLst>
          </p:cNvPr>
          <p:cNvSpPr txBox="1"/>
          <p:nvPr/>
        </p:nvSpPr>
        <p:spPr>
          <a:xfrm>
            <a:off x="2796208" y="1028969"/>
            <a:ext cx="7540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Como verificar se um mercado é eficiente?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FCF77A8-39D6-4F21-AB0F-3175E0FE29DA}"/>
              </a:ext>
            </a:extLst>
          </p:cNvPr>
          <p:cNvSpPr txBox="1"/>
          <p:nvPr/>
        </p:nvSpPr>
        <p:spPr>
          <a:xfrm>
            <a:off x="848138" y="2684680"/>
            <a:ext cx="108270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Testes para a eficiência na </a:t>
            </a:r>
            <a:r>
              <a:rPr lang="pt-BR" sz="3200" b="1" u="sng" dirty="0">
                <a:solidFill>
                  <a:srgbClr val="0070C0"/>
                </a:solidFill>
              </a:rPr>
              <a:t>Forma Fraca</a:t>
            </a:r>
            <a:r>
              <a:rPr lang="pt-BR" sz="3200" b="1" dirty="0">
                <a:solidFill>
                  <a:srgbClr val="0070C0"/>
                </a:solidFill>
              </a:rPr>
              <a:t>: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t-BR" sz="2800" dirty="0">
                <a:solidFill>
                  <a:srgbClr val="7030A0"/>
                </a:solidFill>
              </a:rPr>
              <a:t>São testes de previsibilidade dos retornos com base em dados passados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Teste do Caminho Aleatório (</a:t>
            </a:r>
            <a:r>
              <a:rPr lang="pt-BR" sz="2400" dirty="0" err="1"/>
              <a:t>random</a:t>
            </a:r>
            <a:r>
              <a:rPr lang="pt-BR" sz="2400" dirty="0"/>
              <a:t> </a:t>
            </a:r>
            <a:r>
              <a:rPr lang="pt-BR" sz="2400" dirty="0" err="1"/>
              <a:t>walk</a:t>
            </a:r>
            <a:r>
              <a:rPr lang="pt-BR" sz="2400" dirty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Teste de Correlação de séries de retornos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Teste de Ocorrência de Anomalias (calendário, fundamentos, técnicas)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Teste de Desempenho de Análise Técnica ou Fundamentalista</a:t>
            </a:r>
          </a:p>
          <a:p>
            <a:pPr>
              <a:spcAft>
                <a:spcPts val="600"/>
              </a:spcAft>
            </a:pPr>
            <a:endParaRPr lang="pt-BR" sz="2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2ABA0B3-E54E-4FB8-B134-8AE61965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83" y="38286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90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B216A42-00DB-4DC3-80BB-D63335235B4A}"/>
              </a:ext>
            </a:extLst>
          </p:cNvPr>
          <p:cNvSpPr txBox="1"/>
          <p:nvPr/>
        </p:nvSpPr>
        <p:spPr>
          <a:xfrm>
            <a:off x="2796208" y="1028969"/>
            <a:ext cx="7540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Como verificar se um mercado é eficiente?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6CB72F5-337A-4CB1-89FD-4CB97E101CBB}"/>
              </a:ext>
            </a:extLst>
          </p:cNvPr>
          <p:cNvSpPr txBox="1"/>
          <p:nvPr/>
        </p:nvSpPr>
        <p:spPr>
          <a:xfrm>
            <a:off x="1484242" y="2803950"/>
            <a:ext cx="98993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Testes para a eficiência na </a:t>
            </a:r>
            <a:r>
              <a:rPr lang="pt-BR" sz="3200" b="1" u="sng" dirty="0">
                <a:solidFill>
                  <a:srgbClr val="0070C0"/>
                </a:solidFill>
              </a:rPr>
              <a:t>Forma </a:t>
            </a:r>
            <a:r>
              <a:rPr lang="pt-BR" sz="3200" b="1" u="sng" dirty="0" err="1">
                <a:solidFill>
                  <a:srgbClr val="0070C0"/>
                </a:solidFill>
              </a:rPr>
              <a:t>Semi-Forte</a:t>
            </a:r>
            <a:r>
              <a:rPr lang="pt-BR" sz="3200" b="1" dirty="0">
                <a:solidFill>
                  <a:srgbClr val="0070C0"/>
                </a:solidFill>
              </a:rPr>
              <a:t>: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t-BR" sz="2800" dirty="0">
                <a:solidFill>
                  <a:srgbClr val="7030A0"/>
                </a:solidFill>
              </a:rPr>
              <a:t>São testes que examinam a reação do mercado à uma nova notícia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Estudo de Eventos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Teste de Desempenho de Fundos de Investimento</a:t>
            </a:r>
          </a:p>
          <a:p>
            <a:pPr>
              <a:spcAft>
                <a:spcPts val="600"/>
              </a:spcAft>
            </a:pP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338D20-1EE3-4037-B24A-921E95C63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83" y="38286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69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2D35E2-ED1D-4502-8C32-03EF96A4185B}"/>
              </a:ext>
            </a:extLst>
          </p:cNvPr>
          <p:cNvSpPr txBox="1"/>
          <p:nvPr/>
        </p:nvSpPr>
        <p:spPr>
          <a:xfrm>
            <a:off x="2796208" y="1028969"/>
            <a:ext cx="7540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Como verificar se um mercado é eficiente?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B7C8D3-EE79-4967-9138-D72DAA5FDAA5}"/>
              </a:ext>
            </a:extLst>
          </p:cNvPr>
          <p:cNvSpPr txBox="1"/>
          <p:nvPr/>
        </p:nvSpPr>
        <p:spPr>
          <a:xfrm>
            <a:off x="2126972" y="2750941"/>
            <a:ext cx="887895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Testes para a eficiência na </a:t>
            </a:r>
            <a:r>
              <a:rPr lang="pt-BR" sz="3200" b="1" u="sng" dirty="0">
                <a:solidFill>
                  <a:srgbClr val="0070C0"/>
                </a:solidFill>
              </a:rPr>
              <a:t>Forma Forte</a:t>
            </a:r>
            <a:r>
              <a:rPr lang="pt-BR" sz="3200" b="1" dirty="0">
                <a:solidFill>
                  <a:srgbClr val="0070C0"/>
                </a:solidFill>
              </a:rPr>
              <a:t>: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t-BR" sz="2800" dirty="0">
                <a:solidFill>
                  <a:srgbClr val="7030A0"/>
                </a:solidFill>
              </a:rPr>
              <a:t>São testes de desempenho de investidores privilegiados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Teste de desempenho de carteiras de investidores privilegiados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Teste de regulação de mercado</a:t>
            </a:r>
          </a:p>
          <a:p>
            <a:pPr>
              <a:spcAft>
                <a:spcPts val="600"/>
              </a:spcAft>
            </a:pP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1F2053-B224-4DE7-952C-B65E741B4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83" y="38286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41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A4FBB8C-3D3C-4869-91CE-0F8F3A279189}"/>
              </a:ext>
            </a:extLst>
          </p:cNvPr>
          <p:cNvSpPr txBox="1"/>
          <p:nvPr/>
        </p:nvSpPr>
        <p:spPr>
          <a:xfrm>
            <a:off x="768626" y="742122"/>
            <a:ext cx="644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</a:rPr>
              <a:t>Uma questão técnica importante!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759032-2768-4C08-997D-DE75AB42F272}"/>
              </a:ext>
            </a:extLst>
          </p:cNvPr>
          <p:cNvSpPr txBox="1"/>
          <p:nvPr/>
        </p:nvSpPr>
        <p:spPr>
          <a:xfrm>
            <a:off x="1987826" y="1630018"/>
            <a:ext cx="8680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maioria dos testes de eficiência verificam a possibilidade de obtenção de </a:t>
            </a:r>
            <a:r>
              <a:rPr lang="pt-BR" sz="2400" b="1" dirty="0"/>
              <a:t>retornos anormais </a:t>
            </a:r>
            <a:r>
              <a:rPr lang="pt-BR" sz="2400" dirty="0"/>
              <a:t>(extraordinários) com o uso de determinada estratégia, mas...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03160C3-880C-4365-AB81-EB6C18EA37CD}"/>
              </a:ext>
            </a:extLst>
          </p:cNvPr>
          <p:cNvSpPr/>
          <p:nvPr/>
        </p:nvSpPr>
        <p:spPr>
          <a:xfrm>
            <a:off x="7647145" y="4922428"/>
            <a:ext cx="3811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... o que é o </a:t>
            </a:r>
            <a:r>
              <a:rPr lang="pt-BR" sz="2400" b="1" dirty="0"/>
              <a:t>retorno normal</a:t>
            </a:r>
            <a:r>
              <a:rPr lang="pt-BR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B50EB10-F5D4-48E5-8995-6B3B49FCFAEB}"/>
                  </a:ext>
                </a:extLst>
              </p:cNvPr>
              <p:cNvSpPr/>
              <p:nvPr/>
            </p:nvSpPr>
            <p:spPr>
              <a:xfrm>
                <a:off x="4785316" y="3195023"/>
                <a:ext cx="20932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B50EB10-F5D4-48E5-8995-6B3B49FCF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316" y="3195023"/>
                <a:ext cx="2093202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>
            <a:extLst>
              <a:ext uri="{FF2B5EF4-FFF2-40B4-BE49-F238E27FC236}">
                <a16:creationId xmlns:a16="http://schemas.microsoft.com/office/drawing/2014/main" id="{637CFD2F-C56B-4B92-A1B8-AD60B8907FE2}"/>
              </a:ext>
            </a:extLst>
          </p:cNvPr>
          <p:cNvSpPr/>
          <p:nvPr/>
        </p:nvSpPr>
        <p:spPr>
          <a:xfrm>
            <a:off x="2120348" y="3343269"/>
            <a:ext cx="1777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Retorno Anormal</a:t>
            </a:r>
          </a:p>
          <a:p>
            <a:pPr algn="ctr"/>
            <a:r>
              <a:rPr lang="pt-BR" dirty="0"/>
              <a:t>(extraordinário)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3DC25EA-8468-4E10-96C6-D205A5988CAA}"/>
              </a:ext>
            </a:extLst>
          </p:cNvPr>
          <p:cNvSpPr/>
          <p:nvPr/>
        </p:nvSpPr>
        <p:spPr>
          <a:xfrm>
            <a:off x="4613679" y="4535484"/>
            <a:ext cx="1231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Retorno Real (ocorrido)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97F8C31-929A-47C3-BF67-AE0F9A36DDE5}"/>
              </a:ext>
            </a:extLst>
          </p:cNvPr>
          <p:cNvSpPr/>
          <p:nvPr/>
        </p:nvSpPr>
        <p:spPr>
          <a:xfrm>
            <a:off x="7647145" y="3656688"/>
            <a:ext cx="1231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Retorno Normal (esperado)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0218E84-131D-4184-9C05-094E01B2DB23}"/>
              </a:ext>
            </a:extLst>
          </p:cNvPr>
          <p:cNvCxnSpPr>
            <a:endCxn id="5" idx="1"/>
          </p:cNvCxnSpPr>
          <p:nvPr/>
        </p:nvCxnSpPr>
        <p:spPr>
          <a:xfrm flipV="1">
            <a:off x="3776870" y="3425856"/>
            <a:ext cx="1008446" cy="2308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FAB2EBC-045F-4B02-A9E5-30AFBA0D5AEF}"/>
              </a:ext>
            </a:extLst>
          </p:cNvPr>
          <p:cNvCxnSpPr>
            <a:cxnSpLocks/>
          </p:cNvCxnSpPr>
          <p:nvPr/>
        </p:nvCxnSpPr>
        <p:spPr>
          <a:xfrm flipV="1">
            <a:off x="5229584" y="3776798"/>
            <a:ext cx="417763" cy="738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6848D92F-CDFE-4B13-B75E-62922AE41D80}"/>
              </a:ext>
            </a:extLst>
          </p:cNvPr>
          <p:cNvCxnSpPr>
            <a:cxnSpLocks/>
          </p:cNvCxnSpPr>
          <p:nvPr/>
        </p:nvCxnSpPr>
        <p:spPr>
          <a:xfrm>
            <a:off x="6878518" y="3656688"/>
            <a:ext cx="769267" cy="439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062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9BBB57E-BD1D-4354-A5BF-BF3C4721C1E1}"/>
              </a:ext>
            </a:extLst>
          </p:cNvPr>
          <p:cNvSpPr txBox="1"/>
          <p:nvPr/>
        </p:nvSpPr>
        <p:spPr>
          <a:xfrm>
            <a:off x="768626" y="742122"/>
            <a:ext cx="644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</a:rPr>
              <a:t>Uma questão técnica importante!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B07B290-E44F-46BC-965F-B33D86B590AB}"/>
              </a:ext>
            </a:extLst>
          </p:cNvPr>
          <p:cNvSpPr/>
          <p:nvPr/>
        </p:nvSpPr>
        <p:spPr>
          <a:xfrm>
            <a:off x="7634934" y="865069"/>
            <a:ext cx="4040629" cy="120032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/>
              <a:t>É preciso um modelo para se determinar os retornos normais (esperados).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ADD7788D-8044-44DC-83E6-30E02B3590D6}"/>
                  </a:ext>
                </a:extLst>
              </p:cNvPr>
              <p:cNvSpPr/>
              <p:nvPr/>
            </p:nvSpPr>
            <p:spPr>
              <a:xfrm>
                <a:off x="2956516" y="1857543"/>
                <a:ext cx="20932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ADD7788D-8044-44DC-83E6-30E02B359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516" y="1857543"/>
                <a:ext cx="2093202" cy="461665"/>
              </a:xfrm>
              <a:prstGeom prst="rect">
                <a:avLst/>
              </a:prstGeom>
              <a:blipFill>
                <a:blip r:embed="rId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>
            <a:extLst>
              <a:ext uri="{FF2B5EF4-FFF2-40B4-BE49-F238E27FC236}">
                <a16:creationId xmlns:a16="http://schemas.microsoft.com/office/drawing/2014/main" id="{69542751-B9B6-4633-B3F9-43F22ABBE0C4}"/>
              </a:ext>
            </a:extLst>
          </p:cNvPr>
          <p:cNvSpPr/>
          <p:nvPr/>
        </p:nvSpPr>
        <p:spPr>
          <a:xfrm>
            <a:off x="1332159" y="1857543"/>
            <a:ext cx="1777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Retorno Anormal</a:t>
            </a:r>
          </a:p>
          <a:p>
            <a:pPr algn="ctr"/>
            <a:r>
              <a:rPr lang="pt-BR" dirty="0"/>
              <a:t>(extraordinário)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9F512F8-C7CA-45B5-8928-522AD8B9BE30}"/>
              </a:ext>
            </a:extLst>
          </p:cNvPr>
          <p:cNvSpPr/>
          <p:nvPr/>
        </p:nvSpPr>
        <p:spPr>
          <a:xfrm>
            <a:off x="3387211" y="2505670"/>
            <a:ext cx="1231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Retorno Real (ocorrido)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7F40F0-7C1B-495C-BFBC-28F05414974E}"/>
              </a:ext>
            </a:extLst>
          </p:cNvPr>
          <p:cNvSpPr/>
          <p:nvPr/>
        </p:nvSpPr>
        <p:spPr>
          <a:xfrm>
            <a:off x="5188866" y="1857543"/>
            <a:ext cx="1231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Retorno Normal (esperado)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F7BE0A6-0BEE-4293-967B-48B9F14CE34D}"/>
              </a:ext>
            </a:extLst>
          </p:cNvPr>
          <p:cNvSpPr/>
          <p:nvPr/>
        </p:nvSpPr>
        <p:spPr>
          <a:xfrm>
            <a:off x="7634934" y="2328791"/>
            <a:ext cx="4040629" cy="120032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/>
              <a:t>São muito usados os modelos de precificação como o CAPM e a APT.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DC5F034-4027-418C-A513-706A4CA22C4B}"/>
              </a:ext>
            </a:extLst>
          </p:cNvPr>
          <p:cNvSpPr/>
          <p:nvPr/>
        </p:nvSpPr>
        <p:spPr>
          <a:xfrm>
            <a:off x="7634934" y="3764306"/>
            <a:ext cx="4040629" cy="83099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/>
              <a:t>Ou se adotam os retornos de um ativo de referência.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F205604-ECC0-4753-889D-F4AA81048B19}"/>
              </a:ext>
            </a:extLst>
          </p:cNvPr>
          <p:cNvSpPr/>
          <p:nvPr/>
        </p:nvSpPr>
        <p:spPr>
          <a:xfrm>
            <a:off x="7634934" y="4830489"/>
            <a:ext cx="4040629" cy="156966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/>
              <a:t>Testes de eficiência de mercado são duplos: para a eficiência e para o modelo de precificação.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EE0E46C-CD86-4321-BF7E-00E7175BFEF0}"/>
              </a:ext>
            </a:extLst>
          </p:cNvPr>
          <p:cNvSpPr/>
          <p:nvPr/>
        </p:nvSpPr>
        <p:spPr>
          <a:xfrm>
            <a:off x="708929" y="4249724"/>
            <a:ext cx="48593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Quando há evidências de retornos anormais em um teste de eficiência, isso pode indicar que o mercado é ineficiente  ou que o modelo utilizado para calcular os retornos esperados está errado ... ou ambos.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A85ACD47-86EE-4E73-9624-FF65FB468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224" y="3643544"/>
            <a:ext cx="1524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28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CCD19C4-B8EC-40A8-8E59-3435FE211F9D}"/>
              </a:ext>
            </a:extLst>
          </p:cNvPr>
          <p:cNvSpPr/>
          <p:nvPr/>
        </p:nvSpPr>
        <p:spPr>
          <a:xfrm>
            <a:off x="980661" y="1845752"/>
            <a:ext cx="10747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222222"/>
                </a:solidFill>
                <a:latin typeface="Verdana" panose="020B0604030504040204" pitchFamily="34" charset="0"/>
              </a:rPr>
              <a:t>A eficiência informacional de um mercado depende intrinsecamente da facilidade operacional de negociação dos seus ativos, de custos de transação acessíveis, da disponibilidade ampla de informações e da constante e diligente atuação de um grande número de investidores em busca de retornos extraordinários.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4ACD085-A773-44AD-A56E-2E015C68B3C4}"/>
              </a:ext>
            </a:extLst>
          </p:cNvPr>
          <p:cNvSpPr/>
          <p:nvPr/>
        </p:nvSpPr>
        <p:spPr>
          <a:xfrm>
            <a:off x="1192695" y="4572146"/>
            <a:ext cx="103234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222222"/>
                </a:solidFill>
                <a:latin typeface="Verdana" panose="020B0604030504040204" pitchFamily="34" charset="0"/>
              </a:rPr>
              <a:t>há sólidas evidências, em inúmeros trabalhos científicos, de que mesmo os investidores profissionais, que estão em posição de explorar as ineficiências de um mercado, dificilmente conseguem retornos superiores com consistência.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6BA03B6-6429-46DD-AD1F-E7C5C899D320}"/>
              </a:ext>
            </a:extLst>
          </p:cNvPr>
          <p:cNvSpPr txBox="1"/>
          <p:nvPr/>
        </p:nvSpPr>
        <p:spPr>
          <a:xfrm>
            <a:off x="1404730" y="1060318"/>
            <a:ext cx="278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Para finalizar: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E97DFD-0614-460B-9B98-EE402F7F461A}"/>
              </a:ext>
            </a:extLst>
          </p:cNvPr>
          <p:cNvSpPr txBox="1"/>
          <p:nvPr/>
        </p:nvSpPr>
        <p:spPr>
          <a:xfrm>
            <a:off x="1404730" y="3786712"/>
            <a:ext cx="400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Mas o jogo não é fácil!</a:t>
            </a:r>
          </a:p>
        </p:txBody>
      </p:sp>
    </p:spTree>
    <p:extLst>
      <p:ext uri="{BB962C8B-B14F-4D97-AF65-F5344CB8AC3E}">
        <p14:creationId xmlns:p14="http://schemas.microsoft.com/office/powerpoint/2010/main" val="239510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847D7B12-F8F1-45B0-89C6-BD34522CA929}"/>
              </a:ext>
            </a:extLst>
          </p:cNvPr>
          <p:cNvSpPr/>
          <p:nvPr/>
        </p:nvSpPr>
        <p:spPr>
          <a:xfrm>
            <a:off x="3302246" y="930965"/>
            <a:ext cx="5079420" cy="499606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800C990-27B6-4510-9A19-8AF9F069EBCC}"/>
              </a:ext>
            </a:extLst>
          </p:cNvPr>
          <p:cNvSpPr/>
          <p:nvPr/>
        </p:nvSpPr>
        <p:spPr>
          <a:xfrm>
            <a:off x="1802295" y="1529419"/>
            <a:ext cx="8587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A teoria matemática dos processos aleatórios aplicada às finanças, proposta por </a:t>
            </a:r>
            <a:r>
              <a:rPr lang="pt-BR" sz="2400" dirty="0" err="1"/>
              <a:t>Bachelier</a:t>
            </a:r>
            <a:r>
              <a:rPr lang="pt-BR" sz="2400" dirty="0"/>
              <a:t>, foi cinco anos anterior ao famoso trabalho de </a:t>
            </a:r>
            <a:r>
              <a:rPr lang="pt-BR" sz="2400" b="1" dirty="0">
                <a:solidFill>
                  <a:srgbClr val="0070C0"/>
                </a:solidFill>
              </a:rPr>
              <a:t>Einstein</a:t>
            </a:r>
            <a:r>
              <a:rPr lang="pt-BR" sz="2400" dirty="0"/>
              <a:t> sobre o </a:t>
            </a:r>
            <a:r>
              <a:rPr lang="pt-BR" sz="2400" b="1" dirty="0">
                <a:solidFill>
                  <a:srgbClr val="0070C0"/>
                </a:solidFill>
              </a:rPr>
              <a:t>Movimento Browniano</a:t>
            </a:r>
            <a:r>
              <a:rPr lang="pt-BR" sz="2400" dirty="0"/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114EFF5-A88C-4F10-9C8F-CA90C05F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893" y="3123434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9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EB9B246-41F0-4CB3-89B1-7DF3B424C3E3}"/>
              </a:ext>
            </a:extLst>
          </p:cNvPr>
          <p:cNvSpPr/>
          <p:nvPr/>
        </p:nvSpPr>
        <p:spPr>
          <a:xfrm>
            <a:off x="4280452" y="1532903"/>
            <a:ext cx="679836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solidFill>
                  <a:srgbClr val="0070C0"/>
                </a:solidFill>
              </a:rPr>
              <a:t>Alfred </a:t>
            </a:r>
            <a:r>
              <a:rPr lang="pt-BR" sz="2800" b="1" dirty="0" err="1">
                <a:solidFill>
                  <a:srgbClr val="0070C0"/>
                </a:solidFill>
              </a:rPr>
              <a:t>Cowles</a:t>
            </a:r>
            <a:r>
              <a:rPr lang="pt-BR" sz="2800" b="1" dirty="0">
                <a:solidFill>
                  <a:srgbClr val="0070C0"/>
                </a:solidFill>
              </a:rPr>
              <a:t> (1933)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Fundação </a:t>
            </a:r>
            <a:r>
              <a:rPr lang="pt-BR" sz="2400" dirty="0" err="1"/>
              <a:t>Cowles</a:t>
            </a:r>
            <a:r>
              <a:rPr lang="pt-BR" sz="2400" dirty="0"/>
              <a:t> para Pesquisas Econômicas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Yale </a:t>
            </a:r>
            <a:r>
              <a:rPr lang="pt-BR" sz="2400" dirty="0" err="1"/>
              <a:t>University</a:t>
            </a:r>
            <a:endParaRPr lang="pt-BR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Teste sobre a habilidade dos analistas de ações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7.500 recomendações de 1928 a 1932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Em média, 1,4% inferior ao do mercado por ano.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912E61A-40BA-497E-A89E-551A9FDD3D4A}"/>
              </a:ext>
            </a:extLst>
          </p:cNvPr>
          <p:cNvSpPr/>
          <p:nvPr/>
        </p:nvSpPr>
        <p:spPr>
          <a:xfrm>
            <a:off x="596348" y="5451470"/>
            <a:ext cx="114233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COWLES 3rd, A. Can </a:t>
            </a:r>
            <a:r>
              <a:rPr lang="en-US" sz="2200" dirty="0" err="1"/>
              <a:t>stockmarket</a:t>
            </a:r>
            <a:r>
              <a:rPr lang="en-US" sz="2200" dirty="0"/>
              <a:t> forecasters forecast? </a:t>
            </a:r>
            <a:r>
              <a:rPr lang="en-US" sz="2200" dirty="0" err="1"/>
              <a:t>Econometrica</a:t>
            </a:r>
            <a:r>
              <a:rPr lang="en-US" sz="2200" dirty="0"/>
              <a:t>, v. 1, n. 3, p. 309-324, 1933. </a:t>
            </a:r>
            <a:endParaRPr lang="pt-BR" sz="2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A45A9F-FD2C-46DA-8BA3-359E26D14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44" y="1532903"/>
            <a:ext cx="2296991" cy="29860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5FA6D0F-7E5C-4057-BD0E-10874D2E2A95}"/>
              </a:ext>
            </a:extLst>
          </p:cNvPr>
          <p:cNvSpPr/>
          <p:nvPr/>
        </p:nvSpPr>
        <p:spPr>
          <a:xfrm>
            <a:off x="1987605" y="4518991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1891 – 1984</a:t>
            </a:r>
          </a:p>
        </p:txBody>
      </p:sp>
    </p:spTree>
    <p:extLst>
      <p:ext uri="{BB962C8B-B14F-4D97-AF65-F5344CB8AC3E}">
        <p14:creationId xmlns:p14="http://schemas.microsoft.com/office/powerpoint/2010/main" val="234673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14F9792-60E1-4073-BAB7-1F0255A0F667}"/>
              </a:ext>
            </a:extLst>
          </p:cNvPr>
          <p:cNvSpPr/>
          <p:nvPr/>
        </p:nvSpPr>
        <p:spPr>
          <a:xfrm>
            <a:off x="3299791" y="1197620"/>
            <a:ext cx="838862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solidFill>
                  <a:srgbClr val="0070C0"/>
                </a:solidFill>
              </a:rPr>
              <a:t>Holbrook </a:t>
            </a:r>
            <a:r>
              <a:rPr lang="pt-BR" sz="2800" b="1" dirty="0" err="1">
                <a:solidFill>
                  <a:srgbClr val="0070C0"/>
                </a:solidFill>
              </a:rPr>
              <a:t>Working</a:t>
            </a:r>
            <a:r>
              <a:rPr lang="pt-BR" sz="2800" b="1" dirty="0">
                <a:solidFill>
                  <a:srgbClr val="0070C0"/>
                </a:solidFill>
              </a:rPr>
              <a:t> (1949)</a:t>
            </a:r>
          </a:p>
          <a:p>
            <a:pPr>
              <a:spcAft>
                <a:spcPts val="600"/>
              </a:spcAft>
            </a:pPr>
            <a:endParaRPr lang="pt-BR" sz="2000" b="1" dirty="0">
              <a:solidFill>
                <a:srgbClr val="0070C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Primeira interpretação da Hipótese do Caminho Aleatório em um mercado eficiente.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O preço corrente é a melhor previsão do preço futuro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AA64138-7F8A-4639-9A0F-B06570B27890}"/>
              </a:ext>
            </a:extLst>
          </p:cNvPr>
          <p:cNvSpPr/>
          <p:nvPr/>
        </p:nvSpPr>
        <p:spPr>
          <a:xfrm>
            <a:off x="2213113" y="5388692"/>
            <a:ext cx="8295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WORKING, H. The investigation of economic expectations. American Economic Review 39, n. 3, p. 150-166, 1949.</a:t>
            </a:r>
            <a:endParaRPr lang="pt-BR" sz="2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CEEB88-09D8-410E-844A-33B6A2427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64" t="13396" r="3341" b="33714"/>
          <a:stretch/>
        </p:blipFill>
        <p:spPr>
          <a:xfrm>
            <a:off x="649356" y="1116641"/>
            <a:ext cx="2279375" cy="37482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6D11B6D-D3D6-4329-8D7B-1C4C079F8521}"/>
              </a:ext>
            </a:extLst>
          </p:cNvPr>
          <p:cNvSpPr/>
          <p:nvPr/>
        </p:nvSpPr>
        <p:spPr>
          <a:xfrm>
            <a:off x="4346714" y="3962570"/>
            <a:ext cx="524786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</a:rPr>
              <a:t>Prever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o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</a:rPr>
              <a:t>comportamento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</a:rPr>
              <a:t>futuro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dos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</a:rPr>
              <a:t>preços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no mercado é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</a:rPr>
              <a:t>impossível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!</a:t>
            </a:r>
            <a:endParaRPr lang="pt-B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2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753FDF0-925E-49E7-9F5D-179CF30A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41" y="1289602"/>
            <a:ext cx="1847850" cy="2476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FEF49EC-CBB4-42EF-9C85-633029C3090E}"/>
              </a:ext>
            </a:extLst>
          </p:cNvPr>
          <p:cNvSpPr txBox="1"/>
          <p:nvPr/>
        </p:nvSpPr>
        <p:spPr>
          <a:xfrm>
            <a:off x="3756990" y="1189024"/>
            <a:ext cx="73350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>
                <a:solidFill>
                  <a:srgbClr val="0070C0"/>
                </a:solidFill>
              </a:rPr>
              <a:t>Maurice Kendall</a:t>
            </a:r>
          </a:p>
          <a:p>
            <a:pPr>
              <a:spcAft>
                <a:spcPts val="600"/>
              </a:spcAft>
            </a:pPr>
            <a:r>
              <a:rPr lang="pt-BR" sz="2800" dirty="0"/>
              <a:t>Estatístico / Royal </a:t>
            </a:r>
            <a:r>
              <a:rPr lang="pt-BR" sz="2800" dirty="0" err="1"/>
              <a:t>Statistical</a:t>
            </a:r>
            <a:r>
              <a:rPr lang="pt-BR" sz="2800" dirty="0"/>
              <a:t> Society - Londres</a:t>
            </a:r>
          </a:p>
          <a:p>
            <a:pPr>
              <a:spcAft>
                <a:spcPts val="600"/>
              </a:spcAft>
            </a:pPr>
            <a:r>
              <a:rPr lang="pt-BR" sz="2800" dirty="0"/>
              <a:t>Trabalho publicado em 1953</a:t>
            </a:r>
          </a:p>
          <a:p>
            <a:pPr>
              <a:spcAft>
                <a:spcPts val="600"/>
              </a:spcAft>
            </a:pPr>
            <a:r>
              <a:rPr lang="pt-BR" sz="2800" dirty="0"/>
              <a:t>Preços das ações e mercadorias</a:t>
            </a:r>
          </a:p>
          <a:p>
            <a:pPr>
              <a:spcAft>
                <a:spcPts val="600"/>
              </a:spcAft>
            </a:pPr>
            <a:r>
              <a:rPr lang="pt-BR" sz="2800" dirty="0"/>
              <a:t>Padrões de comportamento / Ciclos regulares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E537733-B195-44E8-B694-5D4D44C81A36}"/>
              </a:ext>
            </a:extLst>
          </p:cNvPr>
          <p:cNvSpPr/>
          <p:nvPr/>
        </p:nvSpPr>
        <p:spPr>
          <a:xfrm>
            <a:off x="2226366" y="4468539"/>
            <a:ext cx="7673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Kendall, M.G. 1953. "The analysis of economic time series, part I. Prices" Journal of Royal Statistical Society, 96:11-25.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562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77C5456F-0771-4A87-966C-296EC9815395}"/>
              </a:ext>
            </a:extLst>
          </p:cNvPr>
          <p:cNvSpPr/>
          <p:nvPr/>
        </p:nvSpPr>
        <p:spPr>
          <a:xfrm>
            <a:off x="3485322" y="1895061"/>
            <a:ext cx="7984435" cy="21799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9A84DBA-5EA1-4304-8236-F9448A3249F4}"/>
              </a:ext>
            </a:extLst>
          </p:cNvPr>
          <p:cNvSpPr/>
          <p:nvPr/>
        </p:nvSpPr>
        <p:spPr>
          <a:xfrm>
            <a:off x="3641034" y="2040583"/>
            <a:ext cx="7673010" cy="18889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FE2DAF9-D4F4-445D-B1A3-EBADC5C3F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72" y="1743022"/>
            <a:ext cx="1847850" cy="2476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D78819A-7F03-43A2-B3CF-CDB2818387B7}"/>
              </a:ext>
            </a:extLst>
          </p:cNvPr>
          <p:cNvSpPr txBox="1"/>
          <p:nvPr/>
        </p:nvSpPr>
        <p:spPr>
          <a:xfrm>
            <a:off x="3756990" y="1189024"/>
            <a:ext cx="7335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Maurice Kendall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1495263-CFBE-4A90-96A4-0CBD2246A0E6}"/>
              </a:ext>
            </a:extLst>
          </p:cNvPr>
          <p:cNvSpPr/>
          <p:nvPr/>
        </p:nvSpPr>
        <p:spPr>
          <a:xfrm>
            <a:off x="3700668" y="2196442"/>
            <a:ext cx="744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“Os preços têm um </a:t>
            </a:r>
            <a:r>
              <a:rPr lang="pt-BR" sz="2400" dirty="0">
                <a:solidFill>
                  <a:srgbClr val="FFFF00"/>
                </a:solidFill>
              </a:rPr>
              <a:t>comportamento errático</a:t>
            </a:r>
            <a:r>
              <a:rPr lang="pt-BR" sz="2400" dirty="0">
                <a:solidFill>
                  <a:schemeClr val="bg1"/>
                </a:solidFill>
              </a:rPr>
              <a:t>, quase como se, uma vez por semana, o </a:t>
            </a:r>
            <a:r>
              <a:rPr lang="pt-BR" sz="2400" dirty="0">
                <a:solidFill>
                  <a:srgbClr val="FFC000"/>
                </a:solidFill>
              </a:rPr>
              <a:t>Demônio do Azar tirasse um número aleatório </a:t>
            </a:r>
            <a:r>
              <a:rPr lang="pt-BR" sz="2400" dirty="0">
                <a:solidFill>
                  <a:schemeClr val="bg1"/>
                </a:solidFill>
              </a:rPr>
              <a:t>e o acrescentasse ao preço corrente para determinar o preço da semana seguinte”.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071A8AD-61C2-4442-80E5-920EEEBEEF94}"/>
              </a:ext>
            </a:extLst>
          </p:cNvPr>
          <p:cNvSpPr/>
          <p:nvPr/>
        </p:nvSpPr>
        <p:spPr>
          <a:xfrm>
            <a:off x="1936059" y="4781105"/>
            <a:ext cx="971591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Os preços seguem um caminho aleatório (</a:t>
            </a:r>
            <a:r>
              <a:rPr lang="pt-BR" sz="2800" dirty="0" err="1"/>
              <a:t>random</a:t>
            </a:r>
            <a:r>
              <a:rPr lang="pt-BR" sz="2800" dirty="0"/>
              <a:t> </a:t>
            </a:r>
            <a:r>
              <a:rPr lang="pt-BR" sz="2800" dirty="0" err="1"/>
              <a:t>walk</a:t>
            </a:r>
            <a:r>
              <a:rPr lang="pt-BR" sz="2800" dirty="0"/>
              <a:t>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Ideia absurda para os economistas da época</a:t>
            </a:r>
          </a:p>
        </p:txBody>
      </p:sp>
    </p:spTree>
    <p:extLst>
      <p:ext uri="{BB962C8B-B14F-4D97-AF65-F5344CB8AC3E}">
        <p14:creationId xmlns:p14="http://schemas.microsoft.com/office/powerpoint/2010/main" val="92553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7E1B1C6-50C6-432B-B50B-8FFC8AB319D3}"/>
              </a:ext>
            </a:extLst>
          </p:cNvPr>
          <p:cNvSpPr txBox="1"/>
          <p:nvPr/>
        </p:nvSpPr>
        <p:spPr>
          <a:xfrm>
            <a:off x="748748" y="770426"/>
            <a:ext cx="31871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Trabalhos seminais</a:t>
            </a:r>
          </a:p>
          <a:p>
            <a:endParaRPr lang="pt-BR" sz="2800" dirty="0"/>
          </a:p>
          <a:p>
            <a:r>
              <a:rPr lang="pt-BR" sz="2800" dirty="0"/>
              <a:t>Robert (1959)</a:t>
            </a:r>
          </a:p>
          <a:p>
            <a:r>
              <a:rPr lang="pt-BR" sz="2800" dirty="0"/>
              <a:t>Osbourne (1959)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9E02BB2-B148-48AE-886B-08E7109702A1}"/>
              </a:ext>
            </a:extLst>
          </p:cNvPr>
          <p:cNvSpPr/>
          <p:nvPr/>
        </p:nvSpPr>
        <p:spPr>
          <a:xfrm>
            <a:off x="4187687" y="1273527"/>
            <a:ext cx="75537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ROBERTS, H. V. Stock Market “Patterns” and Financial Analysis: methodological suggestions. The Journal of Finance. New York: The American Finance Association, vol.14, n.1, p. 1-10, 1959.</a:t>
            </a:r>
            <a:endParaRPr lang="pt-BR" sz="20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42E3AA9-F2E1-406B-A4B0-A93D2FC2B996}"/>
              </a:ext>
            </a:extLst>
          </p:cNvPr>
          <p:cNvSpPr/>
          <p:nvPr/>
        </p:nvSpPr>
        <p:spPr>
          <a:xfrm>
            <a:off x="4187687" y="238152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OSBORNE, M.F.M.; </a:t>
            </a:r>
            <a:r>
              <a:rPr lang="en-US" sz="2000" dirty="0" err="1"/>
              <a:t>Browniam</a:t>
            </a:r>
            <a:r>
              <a:rPr lang="en-US" sz="2000" dirty="0"/>
              <a:t> Motion in the Stock Market. Operations Research, vol.7, p. 145-176, 1959.</a:t>
            </a:r>
            <a:endParaRPr lang="pt-BR" sz="20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EC09D6C-ED19-4ABE-8970-B7655D50AFFE}"/>
              </a:ext>
            </a:extLst>
          </p:cNvPr>
          <p:cNvSpPr/>
          <p:nvPr/>
        </p:nvSpPr>
        <p:spPr>
          <a:xfrm>
            <a:off x="3061254" y="4199478"/>
            <a:ext cx="7447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Verificações empíricas acerca da </a:t>
            </a:r>
            <a:r>
              <a:rPr lang="pt-BR" sz="2800" b="1" dirty="0">
                <a:solidFill>
                  <a:srgbClr val="0070C0"/>
                </a:solidFill>
              </a:rPr>
              <a:t>aleatoriedade dos preços das ações</a:t>
            </a:r>
            <a:r>
              <a:rPr lang="pt-BR" sz="2800" dirty="0"/>
              <a:t> obrigaram a uma revisão da teoria econômica no tema.</a:t>
            </a:r>
          </a:p>
        </p:txBody>
      </p:sp>
      <p:sp>
        <p:nvSpPr>
          <p:cNvPr id="9" name="Seta: Dobrada 8">
            <a:extLst>
              <a:ext uri="{FF2B5EF4-FFF2-40B4-BE49-F238E27FC236}">
                <a16:creationId xmlns:a16="http://schemas.microsoft.com/office/drawing/2014/main" id="{20B736A4-69F2-4A9A-84A2-28447FD23C8A}"/>
              </a:ext>
            </a:extLst>
          </p:cNvPr>
          <p:cNvSpPr/>
          <p:nvPr/>
        </p:nvSpPr>
        <p:spPr>
          <a:xfrm flipV="1">
            <a:off x="1553816" y="3341130"/>
            <a:ext cx="1308653" cy="171669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76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4821</TotalTime>
  <Words>2032</Words>
  <Application>Microsoft Office PowerPoint</Application>
  <PresentationFormat>Widescreen</PresentationFormat>
  <Paragraphs>193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3" baseType="lpstr">
      <vt:lpstr>Arial</vt:lpstr>
      <vt:lpstr>Arial Rounded MT Bold</vt:lpstr>
      <vt:lpstr>Calibri</vt:lpstr>
      <vt:lpstr>Calibri Light</vt:lpstr>
      <vt:lpstr>Cambria Math</vt:lpstr>
      <vt:lpstr>Eras Demi ITC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Tabajara Pimenta Junior</dc:creator>
  <cp:lastModifiedBy>Tabajara Pimenta Junior</cp:lastModifiedBy>
  <cp:revision>182</cp:revision>
  <dcterms:created xsi:type="dcterms:W3CDTF">2020-06-06T13:24:47Z</dcterms:created>
  <dcterms:modified xsi:type="dcterms:W3CDTF">2020-08-01T12:50:36Z</dcterms:modified>
</cp:coreProperties>
</file>