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8" r:id="rId4"/>
    <p:sldId id="276" r:id="rId5"/>
    <p:sldId id="259" r:id="rId6"/>
    <p:sldId id="257" r:id="rId7"/>
    <p:sldId id="272" r:id="rId8"/>
    <p:sldId id="260" r:id="rId9"/>
    <p:sldId id="271" r:id="rId10"/>
    <p:sldId id="268" r:id="rId11"/>
    <p:sldId id="270" r:id="rId12"/>
    <p:sldId id="277" r:id="rId13"/>
    <p:sldId id="278" r:id="rId14"/>
    <p:sldId id="264" r:id="rId15"/>
    <p:sldId id="274" r:id="rId16"/>
    <p:sldId id="266" r:id="rId17"/>
    <p:sldId id="279" r:id="rId18"/>
    <p:sldId id="28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92" d="100"/>
          <a:sy n="92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EED200-D3FC-4231-B136-D146F7DAE638}" type="datetimeFigureOut">
              <a:rPr lang="pt-BR" smtClean="0"/>
              <a:pPr/>
              <a:t>13/03/18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F18E2A1-3DAC-40BD-B737-57A045EDAB9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microsoft.com/office/2007/relationships/media" Target="file:///E:\documentos\usp\disciplinas\Hist&#243;ria%20do%20repert&#243;rio%20coral%202013\Apresenta&#231;&#227;o%20do%20curso\01%20Mozart_%20Mass%20In%20C,%20K%20317,%20_Corona.mp3" TargetMode="External"/><Relationship Id="rId2" Type="http://schemas.openxmlformats.org/officeDocument/2006/relationships/audio" Target="file:///E:\documentos\usp\disciplinas\Hist&#243;ria%20do%20repert&#243;rio%20coral%202013\Apresenta&#231;&#227;o%20do%20curso\01%20Mozart_%20Mass%20In%20C,%20K%20317,%20_Corona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www.arvopart.org/" TargetMode="External"/><Relationship Id="rId5" Type="http://schemas.openxmlformats.org/officeDocument/2006/relationships/image" Target="../media/image17.png"/><Relationship Id="rId1" Type="http://schemas.microsoft.com/office/2007/relationships/media" Target="file://localhost/Users/susanaceciliaigayara-souza/Dropbox/SUSANA%20ATIV.%20E%20PRODUC%CC%A7A%CC%83O/aulas%20susana/2017%20Histo%CC%81ria%20do%20Reperto%CC%81rio%20Coral/15%20Pa%CC%88rt_%207%20Magnificat%20Antiphons%20(1988,%20rev.%201991)%20-%204.%20O%20Schlu%CC%88ssel.mp3" TargetMode="External"/><Relationship Id="rId2" Type="http://schemas.openxmlformats.org/officeDocument/2006/relationships/audio" Target="file://localhost/Users/susanaceciliaigayara-souza/Dropbox/SUSANA%20ATIV.%20E%20PRODUC%CC%A7A%CC%83O/aulas%20susana/2017%20Histo%CC%81ria%20do%20Reperto%CC%81rio%20Coral/15%20Pa%CC%88rt_%207%20Magnificat%20Antiphons%20(1988,%20rev.%201991)%20-%204.%20O%20Schlu%CC%88ssel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h-cantatas.com/" TargetMode="External"/><Relationship Id="rId4" Type="http://schemas.openxmlformats.org/officeDocument/2006/relationships/hyperlink" Target="http://www.themorgan.org/music" TargetMode="External"/><Relationship Id="rId5" Type="http://schemas.openxmlformats.org/officeDocument/2006/relationships/hyperlink" Target="http://www.arvopart.ee/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unicantus.blogspot.com.br/2012/08/recursos-online-para-os-estudos-d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onymous4.com/discography.php?6" TargetMode="External"/><Relationship Id="rId4" Type="http://schemas.openxmlformats.org/officeDocument/2006/relationships/hyperlink" Target="https://www.youtube.com/watch?v=7UvesKl8_W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DGl6bcVqS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susanaceciliaigayara-souza/Dropbox/SUSANA%20ATIV.%20E%20PRODUC%CC%A7A%CC%83O/aulas%20susana/Histo%CC%81ria%20do%20Rep%20coral%202014/4o%20livro/11%20A%20Un%20Giro%20Sol%20De_Belli%20Occhi.mp3" TargetMode="External"/><Relationship Id="rId2" Type="http://schemas.openxmlformats.org/officeDocument/2006/relationships/audio" Target="file://localhost/Users/susanaceciliaigayara-souza/Dropbox/SUSANA%20ATIV.%20E%20PRODUC%CC%A7A%CC%83O/aulas%20susana/Histo%CC%81ria%20do%20Rep%20coral%202014/4o%20livro/11%20A%20Un%20Giro%20Sol%20De_Belli%20Occhi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file://localhost/Users/susanaceciliaigayara-souza/Dropbox/SUSANA%20ATIV.%20E%20PRODUC%CC%A7A%CC%83O/aulas%20susana/2017%20Histo%CC%81ria%20do%20Reperto%CC%81rio%20Coral/06%20For%20Unto%20Us%20A%20Child%20Is%20Born.mp3" TargetMode="External"/><Relationship Id="rId2" Type="http://schemas.openxmlformats.org/officeDocument/2006/relationships/audio" Target="file://localhost/Users/susanaceciliaigayara-souza/Dropbox/SUSANA%20ATIV.%20E%20PRODUC%CC%A7A%CC%83O/aulas%20susana/2017%20Histo%CC%81ria%20do%20Reperto%CC%81rio%20Coral/06%20For%20Unto%20Us%20A%20Child%20Is%20Born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do Repertório Coral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Profa</a:t>
            </a:r>
            <a:r>
              <a:rPr lang="pt-BR" dirty="0" smtClean="0"/>
              <a:t>. Susana Cecilia Igayara-Souza</a:t>
            </a:r>
          </a:p>
          <a:p>
            <a:r>
              <a:rPr lang="pt-BR" dirty="0" smtClean="0"/>
              <a:t>USP 2018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Mozart: </a:t>
            </a:r>
            <a:r>
              <a:rPr lang="pt-BR" dirty="0" err="1" smtClean="0"/>
              <a:t>Requiem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Missa sinfônica vienense</a:t>
            </a:r>
          </a:p>
          <a:p>
            <a:r>
              <a:rPr lang="pt-BR" dirty="0" smtClean="0"/>
              <a:t>Solistas, coro e orquestra: perfis e proporções</a:t>
            </a:r>
          </a:p>
          <a:p>
            <a:r>
              <a:rPr lang="pt-BR" dirty="0" smtClean="0"/>
              <a:t>Tradições da música sacra</a:t>
            </a:r>
          </a:p>
          <a:p>
            <a:r>
              <a:rPr lang="pt-BR" dirty="0" smtClean="0"/>
              <a:t>Mozart e o “Gênio” musical</a:t>
            </a:r>
          </a:p>
          <a:p>
            <a:r>
              <a:rPr lang="pt-BR" dirty="0" smtClean="0"/>
              <a:t>Práticas de escrita e escolhas interpretativas</a:t>
            </a:r>
          </a:p>
          <a:p>
            <a:r>
              <a:rPr lang="pt-BR" dirty="0" smtClean="0"/>
              <a:t>O problema da “obra incompleta”</a:t>
            </a:r>
          </a:p>
          <a:p>
            <a:r>
              <a:rPr lang="pt-BR" dirty="0" smtClean="0"/>
              <a:t>O último ano de Mozart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05 Mozart_ Requiem In D Minor, K 626 - Sequentia_ Rex Tremenda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30120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1 Mozart_ Mass In C, K 317, _Coron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44208" y="4653136"/>
            <a:ext cx="304800" cy="304800"/>
          </a:xfrm>
          <a:prstGeom prst="rect">
            <a:avLst/>
          </a:prstGeom>
        </p:spPr>
      </p:pic>
      <p:pic>
        <p:nvPicPr>
          <p:cNvPr id="9218" name="Picture 2" descr="File:Mozart K626 Arbeitspartitur last 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0648"/>
            <a:ext cx="7381875" cy="570547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537321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Última página do manuscrito do </a:t>
            </a:r>
            <a:r>
              <a:rPr lang="pt-BR" dirty="0" err="1" smtClean="0">
                <a:solidFill>
                  <a:schemeClr val="bg1"/>
                </a:solidFill>
              </a:rPr>
              <a:t>Requiem</a:t>
            </a:r>
            <a:r>
              <a:rPr lang="pt-BR" dirty="0" smtClean="0">
                <a:solidFill>
                  <a:schemeClr val="bg1"/>
                </a:solidFill>
              </a:rPr>
              <a:t> (K626)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Escrito abaixo das </a:t>
            </a:r>
            <a:r>
              <a:rPr lang="pt-BR" dirty="0" err="1" smtClean="0">
                <a:solidFill>
                  <a:schemeClr val="bg1"/>
                </a:solidFill>
              </a:rPr>
              <a:t>linas</a:t>
            </a:r>
            <a:r>
              <a:rPr lang="pt-BR" dirty="0" smtClean="0">
                <a:solidFill>
                  <a:schemeClr val="bg1"/>
                </a:solidFill>
              </a:rPr>
              <a:t> vocais: </a:t>
            </a:r>
            <a:r>
              <a:rPr lang="pt-BR" i="1" dirty="0" smtClean="0">
                <a:solidFill>
                  <a:schemeClr val="bg1"/>
                </a:solidFill>
              </a:rPr>
              <a:t>"</a:t>
            </a:r>
            <a:r>
              <a:rPr lang="pt-BR" i="1" dirty="0" err="1" smtClean="0">
                <a:solidFill>
                  <a:schemeClr val="bg1"/>
                </a:solidFill>
              </a:rPr>
              <a:t>fac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eas</a:t>
            </a:r>
            <a:r>
              <a:rPr lang="pt-BR" i="1" dirty="0" smtClean="0">
                <a:solidFill>
                  <a:schemeClr val="bg1"/>
                </a:solidFill>
              </a:rPr>
              <a:t> Domine de morte </a:t>
            </a:r>
            <a:r>
              <a:rPr lang="pt-BR" i="1" dirty="0" err="1" smtClean="0">
                <a:solidFill>
                  <a:schemeClr val="bg1"/>
                </a:solidFill>
              </a:rPr>
              <a:t>transire</a:t>
            </a:r>
            <a:r>
              <a:rPr lang="pt-BR" i="1" dirty="0" smtClean="0">
                <a:solidFill>
                  <a:schemeClr val="bg1"/>
                </a:solidFill>
              </a:rPr>
              <a:t> ad </a:t>
            </a:r>
            <a:r>
              <a:rPr lang="pt-BR" i="1" dirty="0" err="1" smtClean="0">
                <a:solidFill>
                  <a:schemeClr val="bg1"/>
                </a:solidFill>
              </a:rPr>
              <a:t>vitam</a:t>
            </a:r>
            <a:r>
              <a:rPr lang="pt-BR" i="1" dirty="0" smtClean="0">
                <a:solidFill>
                  <a:schemeClr val="bg1"/>
                </a:solidFill>
              </a:rPr>
              <a:t>"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Escrito na margem direita: </a:t>
            </a:r>
            <a:r>
              <a:rPr lang="pt-BR" i="1" dirty="0" smtClean="0">
                <a:solidFill>
                  <a:schemeClr val="bg1"/>
                </a:solidFill>
              </a:rPr>
              <a:t>"</a:t>
            </a:r>
            <a:r>
              <a:rPr lang="pt-BR" i="1" dirty="0" err="1" smtClean="0">
                <a:solidFill>
                  <a:schemeClr val="bg1"/>
                </a:solidFill>
              </a:rPr>
              <a:t>quam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olim</a:t>
            </a:r>
            <a:r>
              <a:rPr lang="pt-BR" i="1" dirty="0" smtClean="0">
                <a:solidFill>
                  <a:schemeClr val="bg1"/>
                </a:solidFill>
              </a:rPr>
              <a:t> da capo"</a:t>
            </a: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O canto direito, contendo as palavras </a:t>
            </a:r>
            <a:r>
              <a:rPr lang="pt-BR" i="1" dirty="0" smtClean="0">
                <a:solidFill>
                  <a:schemeClr val="bg1"/>
                </a:solidFill>
              </a:rPr>
              <a:t>"</a:t>
            </a:r>
            <a:r>
              <a:rPr lang="pt-BR" i="1" dirty="0" err="1" smtClean="0">
                <a:solidFill>
                  <a:schemeClr val="bg1"/>
                </a:solidFill>
              </a:rPr>
              <a:t>quam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r>
              <a:rPr lang="pt-BR" i="1" dirty="0" err="1" smtClean="0">
                <a:solidFill>
                  <a:schemeClr val="bg1"/>
                </a:solidFill>
              </a:rPr>
              <a:t>olim</a:t>
            </a:r>
            <a:r>
              <a:rPr lang="pt-BR" i="1" dirty="0" smtClean="0">
                <a:solidFill>
                  <a:schemeClr val="bg1"/>
                </a:solidFill>
              </a:rPr>
              <a:t> da capo"</a:t>
            </a:r>
            <a:r>
              <a:rPr lang="pt-BR" dirty="0" smtClean="0">
                <a:solidFill>
                  <a:schemeClr val="bg1"/>
                </a:solidFill>
              </a:rPr>
              <a:t>, foi roubado em1958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Fonte: Biblioteca nacional de Viena, Áustria.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Mendelssohn</a:t>
            </a:r>
            <a:r>
              <a:rPr lang="pt-BR" dirty="0" smtClean="0"/>
              <a:t> – </a:t>
            </a:r>
            <a:r>
              <a:rPr lang="pt-BR" sz="3600" dirty="0" smtClean="0"/>
              <a:t>6 canções op. 41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formação do compositor</a:t>
            </a:r>
          </a:p>
          <a:p>
            <a:r>
              <a:rPr lang="pt-BR" dirty="0" smtClean="0"/>
              <a:t>Outro gênio?</a:t>
            </a:r>
          </a:p>
          <a:p>
            <a:r>
              <a:rPr lang="pt-BR" dirty="0" smtClean="0"/>
              <a:t>A canção coral no romantismo</a:t>
            </a:r>
          </a:p>
          <a:p>
            <a:r>
              <a:rPr lang="pt-BR" dirty="0" smtClean="0"/>
              <a:t>As sociedades corais e a prática amadora</a:t>
            </a:r>
          </a:p>
          <a:p>
            <a:r>
              <a:rPr lang="pt-BR" dirty="0" smtClean="0"/>
              <a:t>Relação texto/música </a:t>
            </a:r>
          </a:p>
          <a:p>
            <a:r>
              <a:rPr lang="pt-BR" dirty="0" smtClean="0"/>
              <a:t>O coro de câmara</a:t>
            </a:r>
            <a:endParaRPr lang="pt-BR" dirty="0"/>
          </a:p>
        </p:txBody>
      </p:sp>
      <p:pic>
        <p:nvPicPr>
          <p:cNvPr id="4" name="17 OP041 02 Entflieh' mit m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6136" y="465313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t3.gstatic.com/images?q=tbn:ANd9GcQxnRbfAq-eBXz4uFUcCKDbt3EqPWEVSw2OgK0OODgykGw0vTVlZQ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6004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aricature of Felix Mendelssohn, Late 19th Century Giclee Pri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3487420" cy="464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cps-static.rovicorp.com/3/JPG_400/MI0001/182/MI0001182712.jpg?partner=allrovi.c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41700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Mendelssohn: Choral Work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221088"/>
            <a:ext cx="288032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room furnished in early nineteenth century style, with striped runner on floor; walls painted peach and wall on right hung with small pictures; in the right foreground a square piano, in left rear before a window a reading stand, in right rear a desk, all in dark woo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233975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Arvo</a:t>
            </a:r>
            <a:r>
              <a:rPr lang="pt-BR" dirty="0" smtClean="0"/>
              <a:t> </a:t>
            </a:r>
            <a:r>
              <a:rPr lang="pt-BR" dirty="0" err="1" smtClean="0"/>
              <a:t>Pärt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(1988, rev. 1991)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7 Magnificat </a:t>
            </a:r>
            <a:r>
              <a:rPr lang="pt-BR" dirty="0" err="1" smtClean="0"/>
              <a:t>Antiphons</a:t>
            </a:r>
            <a:endParaRPr lang="pt-BR" dirty="0" smtClean="0"/>
          </a:p>
          <a:p>
            <a:r>
              <a:rPr lang="pt-BR" dirty="0" smtClean="0"/>
              <a:t>Inspiração medieval</a:t>
            </a:r>
          </a:p>
          <a:p>
            <a:r>
              <a:rPr lang="pt-BR" dirty="0" smtClean="0"/>
              <a:t>Temática religiosa do final do séc. XX</a:t>
            </a:r>
          </a:p>
          <a:p>
            <a:r>
              <a:rPr lang="pt-BR" dirty="0" smtClean="0"/>
              <a:t>Movimento coral na Estônia</a:t>
            </a:r>
          </a:p>
          <a:p>
            <a:r>
              <a:rPr lang="pt-BR" dirty="0" smtClean="0"/>
              <a:t>Estilo “</a:t>
            </a:r>
            <a:r>
              <a:rPr lang="pt-BR" dirty="0" err="1" smtClean="0"/>
              <a:t>tintinabuli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Pós-modernismo</a:t>
            </a:r>
          </a:p>
          <a:p>
            <a:r>
              <a:rPr lang="pt-BR" dirty="0" smtClean="0">
                <a:hlinkClick r:id="rId4"/>
              </a:rPr>
              <a:t>http://www.arvopart.org/</a:t>
            </a:r>
            <a:endParaRPr lang="pt-BR" dirty="0" smtClean="0"/>
          </a:p>
          <a:p>
            <a:r>
              <a:rPr lang="pt-BR" dirty="0" smtClean="0"/>
              <a:t>Duração: 15 minutos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14 Pärt_ 7 Magnificat Antiphons (198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57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magnetmagazine.com/wp-content/uploads/2012/09/Arvo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5238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www.classical.net/music/books/images/0198166168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62504"/>
            <a:ext cx="2866628" cy="4395496"/>
          </a:xfrm>
          <a:prstGeom prst="rect">
            <a:avLst/>
          </a:prstGeom>
          <a:noFill/>
        </p:spPr>
      </p:pic>
      <p:pic>
        <p:nvPicPr>
          <p:cNvPr id="6" name="Imagem 5" descr="http://ecx.images-amazon.com/images/I/31ZRCJ9QXKL._SL500_SS500_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-387424"/>
            <a:ext cx="3250332" cy="33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realizedsound.net/dac/wp-content/uploads/2010/06/ar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556792"/>
            <a:ext cx="2959033" cy="2088232"/>
          </a:xfrm>
          <a:prstGeom prst="rect">
            <a:avLst/>
          </a:prstGeom>
          <a:noFill/>
        </p:spPr>
      </p:pic>
      <p:pic>
        <p:nvPicPr>
          <p:cNvPr id="30726" name="Picture 6" descr="http://d29ci68ykuu27r.cloudfront.net/product/Look-Inside/large/6550956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680"/>
            <a:ext cx="4286250" cy="60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u"/>
            </a:pPr>
            <a:r>
              <a:rPr lang="pt-BR" dirty="0" smtClean="0"/>
              <a:t>Trabalhos intermediários: </a:t>
            </a:r>
          </a:p>
          <a:p>
            <a:pPr marL="34925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Escuta e análise das obras propostas</a:t>
            </a:r>
          </a:p>
          <a:p>
            <a:pPr lvl="1"/>
            <a:r>
              <a:rPr lang="pt-BR" dirty="0" smtClean="0"/>
              <a:t>Roteiros de escuta (discussão em classe)</a:t>
            </a:r>
          </a:p>
          <a:p>
            <a:pPr lvl="1"/>
            <a:r>
              <a:rPr lang="pt-BR" dirty="0" smtClean="0"/>
              <a:t>Leitura e Fichamento de textos (para acompanhar as aulas expositivas)</a:t>
            </a:r>
          </a:p>
          <a:p>
            <a:pPr lvl="1"/>
            <a:r>
              <a:rPr lang="pt-BR" dirty="0" smtClean="0"/>
              <a:t>Exemplos musicais a partir dos textos e aulas</a:t>
            </a:r>
          </a:p>
          <a:p>
            <a:pPr>
              <a:buFont typeface="Wingdings" charset="2"/>
              <a:buChar char="u"/>
            </a:pPr>
            <a:r>
              <a:rPr lang="pt-BR" dirty="0" smtClean="0"/>
              <a:t>Trabalho final: </a:t>
            </a:r>
            <a:r>
              <a:rPr lang="pt-BR" dirty="0" err="1" smtClean="0"/>
              <a:t>intermusicalidade</a:t>
            </a:r>
            <a:r>
              <a:rPr lang="pt-BR" dirty="0"/>
              <a:t> </a:t>
            </a:r>
            <a:r>
              <a:rPr lang="pt-BR" dirty="0" smtClean="0"/>
              <a:t>(montagem de um vídeo ou </a:t>
            </a:r>
            <a:r>
              <a:rPr lang="pt-BR" dirty="0" err="1" smtClean="0"/>
              <a:t>playlist</a:t>
            </a:r>
            <a:r>
              <a:rPr lang="pt-BR" dirty="0" smtClean="0"/>
              <a:t> com 5 faixas de obras estudadas em classe e 5 faixas a escolha do aluno. Roteiro ou narração sobre as motivações </a:t>
            </a:r>
            <a:r>
              <a:rPr lang="pt-BR" dirty="0" err="1" smtClean="0"/>
              <a:t>intermusicais</a:t>
            </a:r>
            <a:r>
              <a:rPr lang="pt-BR" dirty="0" smtClean="0"/>
              <a:t>/intertextuais). </a:t>
            </a:r>
          </a:p>
          <a:p>
            <a:pPr>
              <a:buFont typeface="Wingdings" charset="2"/>
              <a:buChar char="u"/>
            </a:pPr>
            <a:r>
              <a:rPr lang="pt-BR" dirty="0" smtClean="0"/>
              <a:t>Roteiro de </a:t>
            </a:r>
            <a:r>
              <a:rPr lang="pt-BR" dirty="0" err="1" smtClean="0"/>
              <a:t>autoavaliação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Postagem no blog do comunicantus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://comunicantus.blogspot.com.br/2012/08/recursos-online-para-os-estudos-</a:t>
            </a:r>
            <a:r>
              <a:rPr lang="en-US" dirty="0" smtClean="0">
                <a:hlinkClick r:id="rId2"/>
              </a:rPr>
              <a:t>de.html</a:t>
            </a:r>
            <a:endParaRPr lang="en-US" dirty="0" smtClean="0"/>
          </a:p>
          <a:p>
            <a:r>
              <a:rPr lang="en-US" dirty="0" smtClean="0"/>
              <a:t>Site </a:t>
            </a:r>
            <a:r>
              <a:rPr lang="en-US" dirty="0" err="1" smtClean="0"/>
              <a:t>sobre</a:t>
            </a:r>
            <a:r>
              <a:rPr lang="en-US" dirty="0" smtClean="0"/>
              <a:t> Cantatas de Bach</a:t>
            </a:r>
            <a:endParaRPr lang="en-US" dirty="0"/>
          </a:p>
          <a:p>
            <a:r>
              <a:rPr lang="en-US" dirty="0">
                <a:hlinkClick r:id="rId3"/>
              </a:rPr>
              <a:t>http://www.bach-cantatas.com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Manuscritos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://www.themorgan.org/music</a:t>
            </a:r>
            <a:r>
              <a:rPr lang="en-US" dirty="0" smtClean="0">
                <a:hlinkClick r:id="rId4"/>
              </a:rPr>
              <a:t>#</a:t>
            </a:r>
            <a:endParaRPr lang="en-US" dirty="0" smtClean="0"/>
          </a:p>
          <a:p>
            <a:r>
              <a:rPr lang="en-US" dirty="0" err="1" smtClean="0"/>
              <a:t>Arvo</a:t>
            </a:r>
            <a:r>
              <a:rPr lang="en-US" dirty="0" smtClean="0"/>
              <a:t> Part Centre</a:t>
            </a:r>
            <a:endParaRPr lang="en-US" dirty="0"/>
          </a:p>
          <a:p>
            <a:r>
              <a:rPr lang="en-US" dirty="0">
                <a:hlinkClick r:id="rId5"/>
              </a:rPr>
              <a:t>http://www.arvopart.ee/en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2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Noces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RDGl6bcVqSM</a:t>
            </a:r>
            <a:endParaRPr lang="en-US" dirty="0" smtClean="0"/>
          </a:p>
          <a:p>
            <a:r>
              <a:rPr lang="en-US" dirty="0" smtClean="0"/>
              <a:t>Anonymous 4</a:t>
            </a:r>
            <a:endParaRPr lang="en-US" dirty="0"/>
          </a:p>
          <a:p>
            <a:r>
              <a:rPr lang="en-US" dirty="0">
                <a:hlinkClick r:id="rId3"/>
              </a:rPr>
              <a:t>http://www.anonymous4.com/discography.php?</a:t>
            </a:r>
            <a:r>
              <a:rPr lang="en-US" dirty="0" smtClean="0">
                <a:hlinkClick r:id="rId3"/>
              </a:rPr>
              <a:t>6</a:t>
            </a:r>
            <a:endParaRPr lang="en-US" dirty="0" smtClean="0"/>
          </a:p>
          <a:p>
            <a:r>
              <a:rPr lang="en-US" dirty="0" err="1" smtClean="0"/>
              <a:t>Miri</a:t>
            </a:r>
            <a:r>
              <a:rPr lang="en-US" dirty="0" smtClean="0"/>
              <a:t> it is (</a:t>
            </a:r>
            <a:r>
              <a:rPr lang="en-US" dirty="0" err="1" smtClean="0"/>
              <a:t>vozes</a:t>
            </a:r>
            <a:r>
              <a:rPr lang="en-US" dirty="0" smtClean="0"/>
              <a:t> </a:t>
            </a:r>
            <a:r>
              <a:rPr lang="en-US" dirty="0" err="1" smtClean="0"/>
              <a:t>femininas</a:t>
            </a:r>
            <a:r>
              <a:rPr lang="en-US" dirty="0" smtClean="0"/>
              <a:t>)</a:t>
            </a:r>
          </a:p>
          <a:p>
            <a:r>
              <a:rPr lang="en-US" dirty="0">
                <a:hlinkClick r:id="rId4"/>
              </a:rPr>
              <a:t>https://www.youtube.com/watch?v</a:t>
            </a:r>
            <a:r>
              <a:rPr lang="en-US">
                <a:hlinkClick r:id="rId4"/>
              </a:rPr>
              <a:t>=</a:t>
            </a:r>
            <a:r>
              <a:rPr lang="en-US" smtClean="0">
                <a:hlinkClick r:id="rId4"/>
              </a:rPr>
              <a:t>7UvesKl8_W8</a:t>
            </a:r>
            <a:endParaRPr lang="en-US" smtClean="0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5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Criação, interpretação, recepção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curso centra-se no conceito de “obra musical” e suas apropriações, tratando igualmente a composição, interpretação e recepção como partes a serem estudadas em uma História do Repertório Coral. </a:t>
            </a:r>
          </a:p>
          <a:p>
            <a:r>
              <a:rPr lang="pt-BR" dirty="0" smtClean="0"/>
              <a:t>Dessa forma, contempla tanto a tradição analítica como os estudos em performance.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 err="1" smtClean="0"/>
              <a:t>Autor-obra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modelo </a:t>
            </a:r>
            <a:r>
              <a:rPr lang="pt-BR" dirty="0" err="1" smtClean="0"/>
              <a:t>autor-obra</a:t>
            </a:r>
            <a:r>
              <a:rPr lang="pt-BR" dirty="0" smtClean="0"/>
              <a:t> é tradicional no estudo da música.  </a:t>
            </a:r>
            <a:r>
              <a:rPr lang="pt-BR" dirty="0" err="1" smtClean="0"/>
              <a:t>Lydia</a:t>
            </a:r>
            <a:r>
              <a:rPr lang="pt-BR" dirty="0" smtClean="0"/>
              <a:t> </a:t>
            </a:r>
            <a:r>
              <a:rPr lang="pt-BR" dirty="0" err="1" smtClean="0"/>
              <a:t>Goehr</a:t>
            </a:r>
            <a:r>
              <a:rPr lang="pt-BR" dirty="0" smtClean="0"/>
              <a:t>, </a:t>
            </a:r>
            <a:r>
              <a:rPr lang="pt-BR" dirty="0" err="1" smtClean="0"/>
              <a:t>em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imaginary</a:t>
            </a:r>
            <a:r>
              <a:rPr lang="pt-BR" i="1" dirty="0" smtClean="0"/>
              <a:t> </a:t>
            </a:r>
            <a:r>
              <a:rPr lang="pt-BR" i="1" dirty="0" err="1" smtClean="0"/>
              <a:t>museum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musical works</a:t>
            </a:r>
            <a:r>
              <a:rPr lang="pt-BR" dirty="0" smtClean="0"/>
              <a:t>, discute que tipo de objeto é uma “obra musical” e descreve a forma pela qual um determinado conceito de </a:t>
            </a:r>
            <a:r>
              <a:rPr lang="pt-BR" i="1" dirty="0" smtClean="0"/>
              <a:t>obra </a:t>
            </a:r>
            <a:r>
              <a:rPr lang="pt-BR" dirty="0" smtClean="0"/>
              <a:t>emergiu na prática da música clássica e passou a ser utilizado desde então.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Obras e práticas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seu texto inicial à História da Música no século XIX, Jim </a:t>
            </a:r>
            <a:r>
              <a:rPr lang="pt-BR" dirty="0" err="1" smtClean="0"/>
              <a:t>Samson</a:t>
            </a:r>
            <a:r>
              <a:rPr lang="pt-BR" dirty="0" smtClean="0"/>
              <a:t> discute essa proeminência da </a:t>
            </a:r>
            <a:r>
              <a:rPr lang="pt-BR" i="1" dirty="0" smtClean="0"/>
              <a:t>obra </a:t>
            </a:r>
            <a:r>
              <a:rPr lang="pt-BR" dirty="0" smtClean="0"/>
              <a:t> sobre as </a:t>
            </a:r>
            <a:r>
              <a:rPr lang="pt-BR" i="1" dirty="0" smtClean="0"/>
              <a:t>práticas (</a:t>
            </a:r>
            <a:r>
              <a:rPr lang="pt-BR" i="1" dirty="0" err="1" smtClean="0"/>
              <a:t>The</a:t>
            </a:r>
            <a:r>
              <a:rPr lang="pt-BR" i="1" dirty="0" smtClean="0"/>
              <a:t> musical work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nineteenth-century</a:t>
            </a:r>
            <a:r>
              <a:rPr lang="pt-BR" i="1" dirty="0" smtClean="0"/>
              <a:t> </a:t>
            </a:r>
            <a:r>
              <a:rPr lang="pt-BR" i="1" dirty="0" err="1" smtClean="0"/>
              <a:t>history</a:t>
            </a:r>
            <a:r>
              <a:rPr lang="pt-BR" i="1" dirty="0" smtClean="0"/>
              <a:t>)</a:t>
            </a:r>
            <a:r>
              <a:rPr lang="pt-BR" dirty="0" smtClean="0"/>
              <a:t>. Em outro texto, </a:t>
            </a:r>
            <a:r>
              <a:rPr lang="pt-BR" i="1" dirty="0" err="1" smtClean="0"/>
              <a:t>The</a:t>
            </a:r>
            <a:r>
              <a:rPr lang="pt-BR" i="1" dirty="0" smtClean="0"/>
              <a:t> great </a:t>
            </a:r>
            <a:r>
              <a:rPr lang="pt-BR" i="1" dirty="0" err="1" smtClean="0"/>
              <a:t>composer</a:t>
            </a:r>
            <a:r>
              <a:rPr lang="pt-BR" dirty="0" smtClean="0"/>
              <a:t>, Jim </a:t>
            </a:r>
            <a:r>
              <a:rPr lang="pt-BR" dirty="0" err="1" smtClean="0"/>
              <a:t>Samson</a:t>
            </a:r>
            <a:r>
              <a:rPr lang="pt-BR" dirty="0" smtClean="0"/>
              <a:t> aborda as histórias da música orientadas ao compositor, visto como gênio. Em suas reflexões sobre o século XIX, </a:t>
            </a:r>
            <a:r>
              <a:rPr lang="pt-BR" dirty="0" err="1" smtClean="0"/>
              <a:t>Samson</a:t>
            </a:r>
            <a:r>
              <a:rPr lang="pt-BR" dirty="0" smtClean="0"/>
              <a:t> demonstra o quanto a centralidade da </a:t>
            </a:r>
            <a:r>
              <a:rPr lang="pt-BR" i="1" dirty="0" smtClean="0"/>
              <a:t>obra</a:t>
            </a:r>
            <a:r>
              <a:rPr lang="pt-BR" dirty="0" smtClean="0"/>
              <a:t> está ligada à valorização do </a:t>
            </a:r>
            <a:r>
              <a:rPr lang="pt-BR" i="1" dirty="0" smtClean="0"/>
              <a:t>compositor</a:t>
            </a:r>
            <a:r>
              <a:rPr lang="pt-BR" dirty="0" smtClean="0"/>
              <a:t> e, posteriormente, do </a:t>
            </a:r>
            <a:r>
              <a:rPr lang="pt-BR" i="1" dirty="0" smtClean="0"/>
              <a:t>intérprete</a:t>
            </a:r>
            <a:r>
              <a:rPr lang="pt-BR" dirty="0" smtClean="0"/>
              <a:t>. 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 de escuta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curso propõe algumas obras significativas do repertório coral como guias para a discussão das questões estilísticas, das tradições de interpretação e das práticas históricas de relação com o repertório novo e antigo. </a:t>
            </a:r>
          </a:p>
          <a:p>
            <a:r>
              <a:rPr lang="pt-BR" dirty="0" smtClean="0"/>
              <a:t>Propõe também uma ficha de estudo que chame a atenção para alguns aspectos da obra e direcione a atenção dos alunos para formas de estudo e de pesquisa do repertório coral. </a:t>
            </a:r>
          </a:p>
          <a:p>
            <a:r>
              <a:rPr lang="pt-BR" dirty="0" smtClean="0"/>
              <a:t>As escutas em classe serão feitas a partir de um roteiro </a:t>
            </a:r>
            <a:r>
              <a:rPr lang="pt-BR" smtClean="0"/>
              <a:t>de escuta.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 smtClean="0"/>
              <a:t>Monteverdi</a:t>
            </a:r>
            <a:r>
              <a:rPr lang="pt-BR" sz="4000" dirty="0" smtClean="0"/>
              <a:t>: madrigais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relação entre texto e música</a:t>
            </a:r>
          </a:p>
          <a:p>
            <a:r>
              <a:rPr lang="pt-BR" dirty="0" smtClean="0"/>
              <a:t>Modernidade de </a:t>
            </a:r>
            <a:r>
              <a:rPr lang="pt-BR" dirty="0" err="1" smtClean="0"/>
              <a:t>Monteverdi</a:t>
            </a:r>
            <a:endParaRPr lang="pt-BR" dirty="0" smtClean="0"/>
          </a:p>
          <a:p>
            <a:r>
              <a:rPr lang="pt-BR" dirty="0" smtClean="0"/>
              <a:t>Polêmicas estéticas</a:t>
            </a:r>
          </a:p>
          <a:p>
            <a:r>
              <a:rPr lang="pt-BR" dirty="0" smtClean="0"/>
              <a:t>Análise da narrativa</a:t>
            </a:r>
          </a:p>
          <a:p>
            <a:r>
              <a:rPr lang="pt-BR" dirty="0" smtClean="0"/>
              <a:t>Temáticas dos textos</a:t>
            </a:r>
          </a:p>
          <a:p>
            <a:r>
              <a:rPr lang="pt-BR" dirty="0" err="1" smtClean="0"/>
              <a:t>Modalismo</a:t>
            </a:r>
            <a:r>
              <a:rPr lang="pt-BR" dirty="0" smtClean="0"/>
              <a:t> e tonalidade</a:t>
            </a:r>
          </a:p>
          <a:p>
            <a:r>
              <a:rPr lang="pt-BR" dirty="0" smtClean="0"/>
              <a:t>Práticas de performance nos séc. XVI e XVII</a:t>
            </a:r>
          </a:p>
          <a:p>
            <a:r>
              <a:rPr lang="pt-BR" dirty="0" smtClean="0"/>
              <a:t>O surgimento de grupos especializados no séc. XX</a:t>
            </a:r>
          </a:p>
        </p:txBody>
      </p:sp>
      <p:pic>
        <p:nvPicPr>
          <p:cNvPr id="4" name="11 A Un Giro Sol De_Belli Occ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236296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nteverdi, Fifth Book of Madrigals; Title Page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0"/>
            <a:ext cx="33845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upload.wikimedia.org/wikipedia/commons/e/e7/Monteverdi-le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4762500"/>
          </a:xfrm>
          <a:prstGeom prst="rect">
            <a:avLst/>
          </a:prstGeom>
          <a:noFill/>
        </p:spPr>
      </p:pic>
      <p:pic>
        <p:nvPicPr>
          <p:cNvPr id="29700" name="Picture 4" descr="http://api.ning.com/files/LxUVehFI-ZhVO5cx2cay6*G5Wzy4yqG2HDqIpmaW0hEN1gxssyX1JoGQwioZiVdK/ClaudioMonteverdi15671643.jpg?width=474&amp;height=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48472"/>
            <a:ext cx="2851527" cy="360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Handel: Messias</a:t>
            </a:r>
            <a:br>
              <a:rPr lang="pt-BR" dirty="0" smtClean="0"/>
            </a:br>
            <a:r>
              <a:rPr lang="pt-BR" dirty="0" smtClean="0"/>
              <a:t>(1ª apresentação: 1741)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oratório</a:t>
            </a:r>
          </a:p>
          <a:p>
            <a:r>
              <a:rPr lang="pt-BR" dirty="0" smtClean="0"/>
              <a:t>Alemanha e Inglaterra</a:t>
            </a:r>
          </a:p>
          <a:p>
            <a:r>
              <a:rPr lang="pt-BR" dirty="0" smtClean="0"/>
              <a:t>Estilo internacional no período barroco</a:t>
            </a:r>
          </a:p>
          <a:p>
            <a:r>
              <a:rPr lang="pt-BR" dirty="0" smtClean="0"/>
              <a:t>Estruturação da obra (3 partes)</a:t>
            </a:r>
          </a:p>
          <a:p>
            <a:r>
              <a:rPr lang="pt-BR" dirty="0" smtClean="0"/>
              <a:t>Principais tipos de coros no oratório </a:t>
            </a:r>
            <a:r>
              <a:rPr lang="pt-BR" dirty="0" err="1" smtClean="0"/>
              <a:t>handeliano</a:t>
            </a:r>
            <a:r>
              <a:rPr lang="pt-BR" dirty="0" smtClean="0"/>
              <a:t> (importância dos coros na obra)</a:t>
            </a:r>
          </a:p>
          <a:p>
            <a:r>
              <a:rPr lang="pt-BR" dirty="0" smtClean="0"/>
              <a:t>Temática: influências em outros autores</a:t>
            </a:r>
          </a:p>
          <a:p>
            <a:r>
              <a:rPr lang="pt-BR" dirty="0" smtClean="0"/>
              <a:t>Práticas de performance através dos tempos</a:t>
            </a:r>
          </a:p>
        </p:txBody>
      </p:sp>
      <p:pic>
        <p:nvPicPr>
          <p:cNvPr id="4" name="12 Part II-12_ Hallelujah!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500 vozes no Albert Hall, Londres</a:t>
            </a:r>
            <a:br>
              <a:rPr lang="pt-BR" sz="1800" dirty="0" smtClean="0"/>
            </a:br>
            <a:r>
              <a:rPr lang="pt-BR" sz="1800" dirty="0" smtClean="0"/>
              <a:t>Manuscrito do Messias</a:t>
            </a:r>
            <a:br>
              <a:rPr lang="pt-BR" sz="1800" dirty="0" smtClean="0"/>
            </a:br>
            <a:endParaRPr lang="pt-BR" sz="1800" dirty="0"/>
          </a:p>
        </p:txBody>
      </p:sp>
      <p:pic>
        <p:nvPicPr>
          <p:cNvPr id="4" name="Espaço Reservado para Conteúdo 3" descr="http://www.musicanthology.org/wp-content/uploads/2011/10/hande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492896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2252"/>
          </a:xfrm>
        </p:spPr>
        <p:txBody>
          <a:bodyPr/>
          <a:lstStyle/>
          <a:p>
            <a:r>
              <a:rPr lang="pt-BR" dirty="0" smtClean="0"/>
              <a:t>Handel, 1685-1759</a:t>
            </a:r>
          </a:p>
          <a:p>
            <a:r>
              <a:rPr lang="pt-BR" sz="1100" dirty="0" smtClean="0"/>
              <a:t>http://www.guardian.co.uk/music/2010/dec/26/handel-messiah-sixteen-500-voices-rpo-review</a:t>
            </a:r>
            <a:endParaRPr lang="pt-BR" sz="1100" dirty="0"/>
          </a:p>
        </p:txBody>
      </p:sp>
      <p:pic>
        <p:nvPicPr>
          <p:cNvPr id="1026" name="Picture 2" descr="http://upload.wikimedia.org/wikipedia/commons/f/ff/Handel%27s_Messi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173" y="3573016"/>
            <a:ext cx="4631827" cy="3284984"/>
          </a:xfrm>
          <a:prstGeom prst="rect">
            <a:avLst/>
          </a:prstGeom>
          <a:noFill/>
        </p:spPr>
      </p:pic>
      <p:pic>
        <p:nvPicPr>
          <p:cNvPr id="6" name="Imagem 5" descr="messiah royal albert hall 500 Voic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51480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948</TotalTime>
  <Words>629</Words>
  <Application>Microsoft Macintosh PowerPoint</Application>
  <PresentationFormat>On-screen Show (4:3)</PresentationFormat>
  <Paragraphs>88</Paragraphs>
  <Slides>18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Tema1</vt:lpstr>
      <vt:lpstr>História do Repertório Coral</vt:lpstr>
      <vt:lpstr>Criação, interpretação, recepção</vt:lpstr>
      <vt:lpstr>“Autor-obra”</vt:lpstr>
      <vt:lpstr>Obras e práticas</vt:lpstr>
      <vt:lpstr>Roteiro de escuta</vt:lpstr>
      <vt:lpstr>Monteverdi: madrigais</vt:lpstr>
      <vt:lpstr>PowerPoint Presentation</vt:lpstr>
      <vt:lpstr>Handel: Messias (1ª apresentação: 1741)</vt:lpstr>
      <vt:lpstr>500 vozes no Albert Hall, Londres Manuscrito do Messias </vt:lpstr>
      <vt:lpstr>Mozart: Requiem</vt:lpstr>
      <vt:lpstr>PowerPoint Presentation</vt:lpstr>
      <vt:lpstr>Mendelssohn – 6 canções op. 41</vt:lpstr>
      <vt:lpstr>PowerPoint Presentation</vt:lpstr>
      <vt:lpstr>Arvo Pärt (1988, rev. 1991)</vt:lpstr>
      <vt:lpstr>PowerPoint Presentation</vt:lpstr>
      <vt:lpstr>Avaliação</vt:lpstr>
      <vt:lpstr>Links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Repertório Coral</dc:title>
  <dc:subject/>
  <dc:creator>User</dc:creator>
  <cp:keywords/>
  <dc:description/>
  <cp:lastModifiedBy>Susana Igayara-Souza</cp:lastModifiedBy>
  <cp:revision>71</cp:revision>
  <dcterms:created xsi:type="dcterms:W3CDTF">2013-02-25T18:15:31Z</dcterms:created>
  <dcterms:modified xsi:type="dcterms:W3CDTF">2018-03-14T01:37:17Z</dcterms:modified>
  <cp:category/>
</cp:coreProperties>
</file>