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9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7" r:id="rId29"/>
    <p:sldId id="283" r:id="rId30"/>
    <p:sldId id="300" r:id="rId31"/>
    <p:sldId id="301" r:id="rId32"/>
    <p:sldId id="284" r:id="rId33"/>
    <p:sldId id="285" r:id="rId34"/>
    <p:sldId id="298" r:id="rId35"/>
    <p:sldId id="286" r:id="rId36"/>
    <p:sldId id="287" r:id="rId37"/>
    <p:sldId id="288" r:id="rId38"/>
    <p:sldId id="289" r:id="rId39"/>
    <p:sldId id="290" r:id="rId40"/>
    <p:sldId id="291" r:id="rId41"/>
    <p:sldId id="299" r:id="rId42"/>
    <p:sldId id="292" r:id="rId43"/>
    <p:sldId id="293" r:id="rId44"/>
    <p:sldId id="295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70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73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0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23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35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35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06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59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48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37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D87A-CD7B-4D0F-A1A6-434945F515D7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0DE0-CC02-4E07-9F65-8A361CFAF4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24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de </a:t>
            </a:r>
            <a:r>
              <a:rPr lang="pt-BR" i="1" dirty="0" smtClean="0"/>
              <a:t>Uso e função </a:t>
            </a:r>
            <a:r>
              <a:rPr lang="pt-BR" dirty="0" smtClean="0"/>
              <a:t>em “Antropologia da Música” de Alan P. </a:t>
            </a:r>
            <a:r>
              <a:rPr lang="pt-BR" dirty="0" err="1" smtClean="0"/>
              <a:t>Merriam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1181" dirty="0"/>
              <a:t>Seminário para a disciplina de </a:t>
            </a:r>
            <a:r>
              <a:rPr lang="pt-BR" sz="1181" dirty="0" smtClean="0"/>
              <a:t> introdução </a:t>
            </a:r>
            <a:r>
              <a:rPr lang="pt-BR" sz="1181" dirty="0" smtClean="0"/>
              <a:t>à </a:t>
            </a:r>
            <a:r>
              <a:rPr lang="pt-BR" sz="1181" dirty="0" err="1" smtClean="0"/>
              <a:t>Entomusicologia</a:t>
            </a:r>
            <a:r>
              <a:rPr lang="pt-BR" sz="1181" dirty="0" smtClean="0"/>
              <a:t>, </a:t>
            </a:r>
            <a:r>
              <a:rPr lang="pt-BR" sz="1181" dirty="0"/>
              <a:t>2020</a:t>
            </a:r>
          </a:p>
          <a:p>
            <a:r>
              <a:rPr lang="pt-BR" sz="1181" dirty="0"/>
              <a:t>Vitor Botelho Sampaio</a:t>
            </a:r>
          </a:p>
        </p:txBody>
      </p:sp>
    </p:spTree>
    <p:extLst>
      <p:ext uri="{BB962C8B-B14F-4D97-AF65-F5344CB8AC3E}">
        <p14:creationId xmlns:p14="http://schemas.microsoft.com/office/powerpoint/2010/main" val="28551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244699"/>
            <a:ext cx="5915025" cy="6259132"/>
          </a:xfrm>
        </p:spPr>
        <p:txBody>
          <a:bodyPr>
            <a:noAutofit/>
          </a:bodyPr>
          <a:lstStyle/>
          <a:p>
            <a:pPr algn="just"/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Radcliff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Brown também salienta dois outros aspectos relevantes.</a:t>
            </a:r>
          </a:p>
          <a:p>
            <a:pPr marL="428625" indent="-428625" algn="just">
              <a:buFont typeface="+mj-lt"/>
              <a:buAutoNum type="romanU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hipótese não requer alegação dogmática que toda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vida de qualquer comunidade tem função. Somente requer a assunção que pode haver uma, e que 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justificável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busca em descobri-la.” O que nega  a posição assumida pelo segundo uso de função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28625" indent="-428625" algn="just">
              <a:buFont typeface="+mj-lt"/>
              <a:buAutoNum type="romanU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aparentemente tem a mesma função social em duas sociedades pode ter diferentes funções entre as mesmas... em outras palavras, para definir o uso social e portanto, para se fazer valida a comparação entre os usos de diferentes povos ou períodos, é necessário considerar não meramente a forma do uso mas também sua função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618187"/>
            <a:ext cx="5915025" cy="623981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Etnomusicologia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tais termos são usados de maneira </a:t>
            </a:r>
            <a:r>
              <a:rPr lang="pt-B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intercambial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Nota-se que a música é presente  diariamente na vida de sociedades não letradas. Na nossa Sociedade, é dito que temos a tendência de compartimentar as artes, realçando as diferenças, ou supostas diferenças entre arte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“pura”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“aplicada”, “artista”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“artista comercial”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também entre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“artista” e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“audiência”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sendo aquele em menor número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este, uma massa cuja percepção frente à arte varia. Em sociedades não letradas, em geral é seguro dizer que nenhumas destas distinções prevalece. “Arte é parte da vida, não separada dela”. Não necessariamente isso implica que a especialização é ausente na música de sociedades não letradas mas que um maior número de pessoas são competentes para participar, não havendo distinção clara entre artesão artista e audiência.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25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da divisão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“Grande arte”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“Arte clássica”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“Arte aplicada”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Distinção real ou separação de campos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semânticos?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Tênue distinção entre música clássica e jazz contemporâneo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gêneros de música folclórica são consideradas arte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Música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programática é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realmente divorciada da aplicação, no sentido que é feita para gerar emoções e reações específicas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interpretar se uma música é pura ou aplicada é considerável saber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 tais aplicações.</a:t>
            </a:r>
          </a:p>
        </p:txBody>
      </p:sp>
    </p:spTree>
    <p:extLst>
      <p:ext uri="{BB962C8B-B14F-4D97-AF65-F5344CB8AC3E}">
        <p14:creationId xmlns:p14="http://schemas.microsoft.com/office/powerpoint/2010/main" val="31715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1171977"/>
            <a:ext cx="5915025" cy="533185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 distinção é feita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um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 específico da sociedade e sua validade, para a maioria das pessoas, é uma questão discutível.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sabemos se comunidades não letradas fazem tal tipo de distinção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distinção entre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Artesão 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Craftsman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Artista(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Artist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em sociedades não letradas não se faz muito clara.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0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92428"/>
            <a:ext cx="7886700" cy="1098261"/>
          </a:xfrm>
        </p:spPr>
        <p:txBody>
          <a:bodyPr>
            <a:normAutofit fontScale="90000"/>
          </a:bodyPr>
          <a:lstStyle/>
          <a:p>
            <a:pPr algn="ctr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 presente no cotidiano do povo Tutsi de Ruanda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Música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de ostentação, celebração da guerra, canções para quando mulheres casadas se encontram e relembram os amigos ausentes, canções de criança, canções de cortejo e etc. Outro aspecto importante da cultura dos Tutsi é o uso e canções relacionadas de modo diverso ao gado. Canções de casamento, morte ......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50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1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1237177"/>
            <a:ext cx="5915025" cy="4265675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abordamos música neste aspecto, ou seja o uso 1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Nadel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nossa cultura também o faz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Música de guerra, música de esportes, música fúnebre, música de trabalho, música para se exercitar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dizer que a música nas sociedades não letradas não é mais funcional, mas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usada em uma maior variedade de situações.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9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566670"/>
            <a:ext cx="5915025" cy="5911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os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Basognye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(povo de etnia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Bantu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localizado na República do Congo), músicos são considerados uma classe social inferior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mesmo tempo, quase pode-se dizer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que, 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visão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deles,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vida sem música não pode ser considerada vida de maneira alguma. A presença de músicos é imprescindível em rituais fúnebres, cumprindo funções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diversas.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conceito de função descrito por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Nadel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mais utilizado é o 1º, que poderia ser mais precisamente traduzido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uso. Neste caso, mesmo que saibamos como a música se enquadra em outras atividades, não sabemos qual seu propósito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“função”.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9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4488" y="1131094"/>
            <a:ext cx="5915025" cy="4321907"/>
          </a:xfrm>
        </p:spPr>
        <p:txBody>
          <a:bodyPr/>
          <a:lstStyle/>
          <a:p>
            <a:pPr algn="just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Segunda Parte :Usos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funções variadas na sociedade humana</a:t>
            </a:r>
          </a:p>
        </p:txBody>
      </p:sp>
    </p:spTree>
    <p:extLst>
      <p:ext uri="{BB962C8B-B14F-4D97-AF65-F5344CB8AC3E}">
        <p14:creationId xmlns:p14="http://schemas.microsoft.com/office/powerpoint/2010/main" val="42809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Categorias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Herskovits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 ao esquema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organizacional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Murdock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tenta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abarcar todas as culturas em um esquema único de 46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categorias 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praticamente todas possuem música associada de alguma forma.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54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Autor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Parkhurst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Merriam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(1923 – 1980)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Antropólogo cultural 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tnomusicólogo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estadunidense 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Estudou Música na Montana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antropologia na North Western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Desenvolveu trabalhos nas universidades: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Winsconsin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Northwestern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Indiana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Possui Extensa pesquisa de campo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Publicou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Music” em 1964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a usa o termo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Etnomusicologia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vez de Musicologia Comparativa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1º Material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suas Sanções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Tecnologia: Canções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trabalho como colheita, construção, manejar canoas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Economia: Canções associadas à tecnologia 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prática médica, caçada, pesca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compositores, performers e fabricantes de instrumentos lucram com tais atividades e contribuem para a economia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geral.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4488" y="1131096"/>
            <a:ext cx="5915025" cy="1261961"/>
          </a:xfrm>
        </p:spPr>
        <p:txBody>
          <a:bodyPr>
            <a:noAutofit/>
          </a:bodyPr>
          <a:lstStyle/>
          <a:p>
            <a:pPr algn="ctr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Instituições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sociais (Organização social, educação, estruturas políticas.)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nascimento, cantigas de ninar, canções de nomear, canções de treinamento para ir ao banheiro, canções de puberdade, casamento e amor, funerais, famílias,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clãs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etc. 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Homem e Universo (sistemas de crença e controle de poder)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Músicas de prece, culto à divindades, funções religiosas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assistência sobrenatural como cura, caça, espíritos,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invocações.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25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4º Estética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Gráfica e artes plásticas, Folclore, Música, drama e dança. Todas interligadas com a música de alguma forma.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 para carpinteiros, pintores, ferreiros e outros artesãos.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1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5º Linguagem</a:t>
            </a:r>
            <a:b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2265106"/>
            <a:ext cx="5915025" cy="3263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Canção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quesitos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específicos de linguagem são transferidos para dispositivos musicais como tambores, trompetes e assobios, e também códigos secretos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18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respeito da música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Provavelmente não há outra atividade cultural humana tão onipresente, que se molda e frequentemente controla tanto do comportamento humano.”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5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4488" y="1131095"/>
            <a:ext cx="5915025" cy="4446597"/>
          </a:xfrm>
        </p:spPr>
        <p:txBody>
          <a:bodyPr>
            <a:normAutofit/>
          </a:bodyPr>
          <a:lstStyle/>
          <a:p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 proposições de funções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gerais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expressão emocional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Possibilidades de expressão de ideias e emoções não reveláveis pelo discurso ordinário.</a:t>
            </a:r>
          </a:p>
          <a:p>
            <a:pPr algn="just"/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Burrows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exemplifica o caso dos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Uvea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Futuna 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canto solo é limitado à solo de um coro ou resposta 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passagens difusas. Isso pode explicar porque a escassez de músicas que expressem emoções íntimas como canções que ninar. O aspecto coletivo que atribui expressão à música.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exemplifica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função de estimular, expressar e compartilhar emoções e até mesmo algo maior que esta, que no modo de pensar nativo é denominado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52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89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334851"/>
            <a:ext cx="5915025" cy="62591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Devereux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LaBarre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(1961)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possuem suas obras galgadas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teoria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freudiana.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“art exists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meets a social need not gratified by other cultural activities";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valve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function" para: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gerais como: incesto, assassinato entre pares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(Tristan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Wozzeck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específicos como: sexo em uma sociedade puritana, avareza entre os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Mohave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covardia entre 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Planicie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etc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.(Salomé?)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idiossincráticos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neuroticos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desejos reprimidos e etc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.(Peter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Grimes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 um artista é em seu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ofício,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 ele é capaz de expressar, sem perca de efeito, 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tabu.(Villa-Lobos?)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9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45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7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Gosthalk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chama a atenção para o fator emocional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ato de compor e inventar música.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of art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be, not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wish-fulfillment of a reverie 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ndulged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in, but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 wish-fulfillment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reality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may stand 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eyes as a reassuring landmark 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his talent, as a symbol of his power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as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seen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over enormous obstacles and difficulties"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2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Flathead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provavelmente muitas outras tribos mantém tradições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 e dança em  que a real ocasião para seu acontecimento já não mais existe como: guerra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escalpelamento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cerimoniais e etc. Neste caso, a música serve como alívio emocional em relação à cultura hostil que os cerca.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3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28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apreciação estética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É um </a:t>
            </a:r>
            <a:r>
              <a:rPr lang="pt-BR" dirty="0" smtClean="0"/>
              <a:t>problema, </a:t>
            </a:r>
            <a:r>
              <a:rPr lang="pt-BR" dirty="0"/>
              <a:t>uma vez que pode se diferenciar entre compositor e audiência.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É </a:t>
            </a:r>
            <a:r>
              <a:rPr lang="pt-BR" dirty="0"/>
              <a:t>claramente uma função operante em muitas culturas do mundo e talvez presente em outras.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1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entretenimento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 em todas as sociedades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entretenimento “puro”, presente somente na cultura ocidental”, e combinado com outras funções, talvez mais presente em comunidades não letradas.</a:t>
            </a:r>
          </a:p>
        </p:txBody>
      </p:sp>
    </p:spTree>
    <p:extLst>
      <p:ext uri="{BB962C8B-B14F-4D97-AF65-F5344CB8AC3E}">
        <p14:creationId xmlns:p14="http://schemas.microsoft.com/office/powerpoint/2010/main" val="15658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78005"/>
            <a:ext cx="7886700" cy="1325563"/>
          </a:xfrm>
        </p:spPr>
        <p:txBody>
          <a:bodyPr/>
          <a:lstStyle/>
          <a:p>
            <a:pPr algn="ctr"/>
            <a:r>
              <a:rPr lang="pt-BR" i="1" dirty="0"/>
              <a:t>Função de Comunicação.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claro o que, para que e à quem a música comunica.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uma linguagem universal, é moldada pela cultura a qual faz parte.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Barreiras de linguagem.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Talvez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menos conhecida e compreendida 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funções. (marketing e propaganda).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3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representação simbólica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Representação de ideias e comportamentos.</a:t>
            </a:r>
          </a:p>
        </p:txBody>
      </p:sp>
    </p:spTree>
    <p:extLst>
      <p:ext uri="{BB962C8B-B14F-4D97-AF65-F5344CB8AC3E}">
        <p14:creationId xmlns:p14="http://schemas.microsoft.com/office/powerpoint/2010/main" val="8368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resposta física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respostas são culturalmente moldáveis.</a:t>
            </a:r>
          </a:p>
        </p:txBody>
      </p:sp>
    </p:spTree>
    <p:extLst>
      <p:ext uri="{BB962C8B-B14F-4D97-AF65-F5344CB8AC3E}">
        <p14:creationId xmlns:p14="http://schemas.microsoft.com/office/powerpoint/2010/main" val="39650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5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validação de instituições sociais e rituais religiosos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relação à tribo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Nivaho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function of song is to preserve order, to co-ordinate the ceremonial symbols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Tuamotus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imparting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magicaI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incantations"(Burrows)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como 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folclore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religião é validada através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citação de mitos e lendas em canções.</a:t>
            </a:r>
          </a:p>
          <a:p>
            <a:pPr lvl="0"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sóciais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validadas através de canções que enfatizam as sociedades próprias e impróprias, assim como aquelas que dizem o que fazer e não fazer.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5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3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Função </a:t>
            </a:r>
            <a:r>
              <a:rPr lang="pt-BR" i="1" dirty="0"/>
              <a:t>de contribuição com a continuidade e estabilidade da cultura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aplicação das outras funções prévias.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7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contribuição para a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sociedade.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um Índio Sai “Meu amigo, sem canções nós não podemos fazer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nada”.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pedagógico 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vaículo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história, mitos e lendas.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1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Consideração Final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Música é claramente indispensável para a própria promulgação das atividades que constituem a sociedade; é um comportamento universalmente humano, sem ele, é questionável sé o homem poderia ser verdadeiramente chamado homem, com tudo que isso implica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5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 e Função (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Cápitulo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XI)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texto diferencia as palavras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somente no sentido de definição, 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também com intuito de compreender como afetam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pessoas e de que maneira 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fazem.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amante canta uma canção para cortejar seu amado, a função desta música pode ser analisada como a perpetuação e continuidade do grupo biológico. Quando um suplicante usa música para dirigir-se a seu deus, ele está empregando um mecanismo particular em conjunto com outros mecanismos como a dança, orações, ritual organizado e atos cerimoniais. O uso da música, por outro lado, é inseparável, neste caso, da função religiosa que talvez possa ser interpretada como o estabelecimento do senso de segurança vis-à-vis 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universo”.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403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614488" y="141668"/>
            <a:ext cx="5915025" cy="6516709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Uso” então, refere-se à situação em que a música é empregada na ação humana; “Função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 respeito às razões pela qual são empregadas e particularmente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externo a qual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servem.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Nadel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(1951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organizou os vários usos do conceito de função em quatro tipos principais. </a:t>
            </a:r>
          </a:p>
        </p:txBody>
      </p:sp>
    </p:spTree>
    <p:extLst>
      <p:ext uri="{BB962C8B-B14F-4D97-AF65-F5344CB8AC3E}">
        <p14:creationId xmlns:p14="http://schemas.microsoft.com/office/powerpoint/2010/main" val="7664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Funções de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Nadel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 algn="just">
              <a:buFont typeface="+mj-lt"/>
              <a:buAutoNum type="arabicParenR"/>
            </a:pPr>
            <a:r>
              <a:rPr lang="pt-BR" dirty="0" smtClean="0"/>
              <a:t>“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função  é usado como sinônimo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operar,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atuar, ou ser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85763" indent="-385763" algn="just">
              <a:buFont typeface="+mj-lt"/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“função é usada para significar não aleatoriedade,” que é, “todo fato social tem uma função... e na cultura não existem sobreviventes ‘não funcionais’, dependentes da difusão, ou outras criações puramente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fortuitas”.</a:t>
            </a:r>
          </a:p>
          <a:p>
            <a:pPr marL="385763" indent="-385763" algn="just">
              <a:buFont typeface="+mj-lt"/>
              <a:buAutoNum type="arabicParenR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0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463639"/>
            <a:ext cx="5915025" cy="5988676"/>
          </a:xfrm>
        </p:spPr>
        <p:txBody>
          <a:bodyPr>
            <a:normAutofit fontScale="62500" lnSpcReduction="20000"/>
          </a:bodyPr>
          <a:lstStyle/>
          <a:p>
            <a:pPr marL="385763" indent="-385763" algn="just">
              <a:buFont typeface="+mj-lt"/>
              <a:buAutoNum type="arabicParenR" startAt="3"/>
            </a:pPr>
            <a:r>
              <a:rPr lang="pt-B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pode ser entendida como tendo uma física em que denota interdependência dos </a:t>
            </a:r>
            <a:r>
              <a:rPr lang="pt-B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elementos, </a:t>
            </a:r>
            <a:r>
              <a:rPr lang="pt-B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é complexa, intermediária e recíproca, ao contrário da simples, direta, e irreversível dependência aplicada à clássica casualidade</a:t>
            </a:r>
            <a:r>
              <a:rPr lang="pt-B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385763" indent="-385763" algn="just">
              <a:buFont typeface="+mj-lt"/>
              <a:buAutoNum type="arabicParenR" startAt="3"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algn="just">
              <a:buFont typeface="+mj-lt"/>
              <a:buAutoNum type="arabicParenR" startAt="3"/>
            </a:pPr>
            <a:r>
              <a:rPr lang="pt-B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</a:t>
            </a:r>
            <a:r>
              <a:rPr lang="pt-B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“pode ser tomada como efetividade específica de um elemento e como cumpre as necessidades da situação, o que é, responde à propósito definido objetivamente; essa é a equação da função com propósito que , desde Spencer, é denominada pensamento biológico”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488" y="283335"/>
            <a:ext cx="5915025" cy="61561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A.R Radcliffe-Brown ressalta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3º e 4º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aspectos,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aplicações particulares ao sistema social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“Pela definição aqui oferecida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“função”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 contribuição pela qual uma atividade parcial faz à atividade total a qual faz parte. A função de um uso social particular é a contribuição que faz a vida social total como o funcionamento do sistema social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total. Tal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visão implica em que um sistema social... tem um certo grau de unidade, que podemos chamar de unidade funcional. Podemos defini-lo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condição a qual todas as partes do sistema social funcionam juntas com um grau suficiente de harmonia ou consistência interna, por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produzir conflitos persistentes que não podem ser resolvidos ou regulados.”</a:t>
            </a:r>
          </a:p>
        </p:txBody>
      </p:sp>
    </p:spTree>
    <p:extLst>
      <p:ext uri="{BB962C8B-B14F-4D97-AF65-F5344CB8AC3E}">
        <p14:creationId xmlns:p14="http://schemas.microsoft.com/office/powerpoint/2010/main" val="8798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2174</Words>
  <Application>Microsoft Office PowerPoint</Application>
  <PresentationFormat>Apresentação na tela (4:3)</PresentationFormat>
  <Paragraphs>133</Paragraphs>
  <Slides>44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Tema do Office</vt:lpstr>
      <vt:lpstr>Conceito de Uso e função em “Antropologia da Música” de Alan P. Merriam</vt:lpstr>
      <vt:lpstr>O Autor</vt:lpstr>
      <vt:lpstr>Apresentação do PowerPoint</vt:lpstr>
      <vt:lpstr>Apresentação do PowerPoint</vt:lpstr>
      <vt:lpstr>Uso e Função (Cápitulo XI)</vt:lpstr>
      <vt:lpstr>Apresentação do PowerPoint</vt:lpstr>
      <vt:lpstr>Funções de Nadel</vt:lpstr>
      <vt:lpstr>Apresentação do PowerPoint</vt:lpstr>
      <vt:lpstr>Apresentação do PowerPoint</vt:lpstr>
      <vt:lpstr>Apresentação do PowerPoint</vt:lpstr>
      <vt:lpstr>Apresentação do PowerPoint</vt:lpstr>
      <vt:lpstr>Problemas da divisão “Grande arte” ou “Arte clássica” X “Arte aplicada”</vt:lpstr>
      <vt:lpstr>Apresentação do PowerPoint</vt:lpstr>
      <vt:lpstr>Música presente no cotidiano do povo Tutsi de Ruanda </vt:lpstr>
      <vt:lpstr>Apresentação do PowerPoint</vt:lpstr>
      <vt:lpstr>Apresentação do PowerPoint</vt:lpstr>
      <vt:lpstr>Apresentação do PowerPoint</vt:lpstr>
      <vt:lpstr>Segunda Parte :Usos e funções variadas na sociedade humana</vt:lpstr>
      <vt:lpstr>Categorias de Herskovits</vt:lpstr>
      <vt:lpstr>1º Material Cultural e suas Sanções </vt:lpstr>
      <vt:lpstr>2º Instituições sociais (Organização social, educação, estruturas políticas.)</vt:lpstr>
      <vt:lpstr>3º Homem e Universo (sistemas de crença e controle de poder)</vt:lpstr>
      <vt:lpstr>4º Estética  </vt:lpstr>
      <vt:lpstr>5º Linguagem </vt:lpstr>
      <vt:lpstr>A respeito da música</vt:lpstr>
      <vt:lpstr>Dez proposições de funções gerais</vt:lpstr>
      <vt:lpstr>Função de expressão emocional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Função de apreciação estética</vt:lpstr>
      <vt:lpstr>Função de entretenimento</vt:lpstr>
      <vt:lpstr>Função de Comunicação.</vt:lpstr>
      <vt:lpstr>Função de representação simbólica </vt:lpstr>
      <vt:lpstr>Função de resposta física</vt:lpstr>
      <vt:lpstr>Função de validação de instituições sociais e rituais religiosos </vt:lpstr>
      <vt:lpstr>Apresentação do PowerPoint</vt:lpstr>
      <vt:lpstr>  Função de contribuição com a continuidade e estabilidade da cultura </vt:lpstr>
      <vt:lpstr>Função de contribuição para a integração da sociedade.</vt:lpstr>
      <vt:lpstr>Consideração Final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 de Uso e função em “Antropologia da Música” de Alan P. Merriam</dc:title>
  <dc:creator>User</dc:creator>
  <cp:lastModifiedBy>User</cp:lastModifiedBy>
  <cp:revision>34</cp:revision>
  <dcterms:created xsi:type="dcterms:W3CDTF">2020-08-26T21:59:38Z</dcterms:created>
  <dcterms:modified xsi:type="dcterms:W3CDTF">2020-09-03T20:20:03Z</dcterms:modified>
</cp:coreProperties>
</file>