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9"/>
  </p:notesMasterIdLst>
  <p:sldIdLst>
    <p:sldId id="256" r:id="rId2"/>
    <p:sldId id="281" r:id="rId3"/>
    <p:sldId id="275" r:id="rId4"/>
    <p:sldId id="285" r:id="rId5"/>
    <p:sldId id="282" r:id="rId6"/>
    <p:sldId id="283" r:id="rId7"/>
    <p:sldId id="284" r:id="rId8"/>
    <p:sldId id="286" r:id="rId9"/>
    <p:sldId id="287" r:id="rId10"/>
    <p:sldId id="288" r:id="rId11"/>
    <p:sldId id="294" r:id="rId12"/>
    <p:sldId id="290" r:id="rId13"/>
    <p:sldId id="291" r:id="rId14"/>
    <p:sldId id="292" r:id="rId15"/>
    <p:sldId id="266" r:id="rId16"/>
    <p:sldId id="289" r:id="rId17"/>
    <p:sldId id="29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2" autoAdjust="0"/>
    <p:restoredTop sz="94697"/>
  </p:normalViewPr>
  <p:slideViewPr>
    <p:cSldViewPr>
      <p:cViewPr varScale="1">
        <p:scale>
          <a:sx n="107" d="100"/>
          <a:sy n="107" d="100"/>
        </p:scale>
        <p:origin x="17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B2EED-6D59-9F42-B753-5BD1B32001F0}" type="datetimeFigureOut">
              <a:rPr lang="pt-BR" smtClean="0"/>
              <a:t>16/03/2020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E86C3-CB96-E748-9D29-3DEC249B40B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50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www.youtube.com</a:t>
            </a:r>
            <a:r>
              <a:rPr lang="pt-BR" dirty="0"/>
              <a:t>/</a:t>
            </a:r>
            <a:r>
              <a:rPr lang="pt-BR" dirty="0" err="1"/>
              <a:t>watch?v</a:t>
            </a:r>
            <a:r>
              <a:rPr lang="pt-BR" dirty="0"/>
              <a:t>=epRXoS_P0lk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1E86C3-CB96-E748-9D29-3DEC249B40B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6679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52082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6100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65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86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67242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595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2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65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33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2034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5515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47EED200-D3FC-4231-B136-D146F7DAE638}" type="datetimeFigureOut">
              <a:rPr lang="pt-BR" smtClean="0"/>
              <a:pPr/>
              <a:t>16/03/2020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5F18E2A1-3DAC-40BD-B737-57A045EDAB9F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8262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I22ebihLVI&amp;list=PLz1HVcZkmfptSRiGvtNZ5bvG1FkQC7Pvn&amp;index=6&amp;t=0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uspdigital.usp.br/jupiterweb/obterDisciplina?sgldis=CMU0520&amp;verdis=4" TargetMode="External"/><Relationship Id="rId2" Type="http://schemas.openxmlformats.org/officeDocument/2006/relationships/hyperlink" Target="https://uspdigital.usp.br/jupiterweb/obterDisciplina?sgldis=CMU0509&amp;verdis=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spdigital.usp.br/jupiterweb/obterDisciplina?sgldis=CMU0522&amp;verdis=4" TargetMode="External"/><Relationship Id="rId5" Type="http://schemas.openxmlformats.org/officeDocument/2006/relationships/hyperlink" Target="https://uspdigital.usp.br/jupiterweb/obterDisciplina?sgldis=CMU0698&amp;verdis=1" TargetMode="External"/><Relationship Id="rId4" Type="http://schemas.openxmlformats.org/officeDocument/2006/relationships/hyperlink" Target="https://uspdigital.usp.br/jupiterweb/obterDisciplina?sgldis=CMU0521&amp;verdis=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spdigital.usp.br/jupiterweb/obterDisciplina?sgldis=CMU0593&amp;verdis=2" TargetMode="External"/><Relationship Id="rId2" Type="http://schemas.openxmlformats.org/officeDocument/2006/relationships/hyperlink" Target="https://uspdigital.usp.br/jupiterweb/obterDisciplina?sgldis=CMU0469&amp;verdis=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buscatextual.cnpq.br/buscatextual/visualizacv.do?id=K4749625D5" TargetMode="External"/><Relationship Id="rId3" Type="http://schemas.openxmlformats.org/officeDocument/2006/relationships/image" Target="../media/image5.svg"/><Relationship Id="rId7" Type="http://schemas.openxmlformats.org/officeDocument/2006/relationships/hyperlink" Target="https://www.academia.edu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comunicantus/" TargetMode="External"/><Relationship Id="rId5" Type="http://schemas.openxmlformats.org/officeDocument/2006/relationships/hyperlink" Target="http://www2.eca.usp.br/comunicantus/" TargetMode="External"/><Relationship Id="rId10" Type="http://schemas.openxmlformats.org/officeDocument/2006/relationships/hyperlink" Target="https://www3.eca.usp.br/biblioteca" TargetMode="External"/><Relationship Id="rId4" Type="http://schemas.openxmlformats.org/officeDocument/2006/relationships/hyperlink" Target="https://edisciplinas.usp.br/course/view.php?id=68388" TargetMode="External"/><Relationship Id="rId9" Type="http://schemas.openxmlformats.org/officeDocument/2006/relationships/hyperlink" Target="https://uspdigital.usp.br/wsusuario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História do Repertório Coral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Profa. Dra. Susana Cecilia Igayara-Souza</a:t>
            </a:r>
          </a:p>
          <a:p>
            <a:r>
              <a:rPr lang="pt-BR" dirty="0"/>
              <a:t>CMU-ECA-USP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4902AA-4E7E-4D93-A756-AC2EF9AAF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9143998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E0AE5A0-0098-4DC4-82DC-CCE4071B6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6224730" y="626654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D28670-6E3D-4F4B-AD22-EFA33BF3C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7699" y="1010266"/>
            <a:ext cx="7628600" cy="4857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11CEE40-57C9-3745-A6DA-646171EB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22" y="1398896"/>
            <a:ext cx="6994478" cy="1160059"/>
          </a:xfrm>
        </p:spPr>
        <p:txBody>
          <a:bodyPr>
            <a:normAutofit/>
          </a:bodyPr>
          <a:lstStyle/>
          <a:p>
            <a:r>
              <a:rPr lang="pt-BR" sz="3700" dirty="0"/>
              <a:t>Amplitude do Repertório Coral: </a:t>
            </a:r>
            <a:br>
              <a:rPr lang="pt-BR" sz="3700" dirty="0"/>
            </a:br>
            <a:r>
              <a:rPr lang="pt-BR" sz="3700" dirty="0"/>
              <a:t>O que estudar?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8DD9E8-A980-2749-AFA1-11C6D931C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822" y="2739787"/>
            <a:ext cx="6994478" cy="2946779"/>
          </a:xfrm>
        </p:spPr>
        <p:txBody>
          <a:bodyPr>
            <a:normAutofit/>
          </a:bodyPr>
          <a:lstStyle/>
          <a:p>
            <a:r>
              <a:rPr lang="pt-BR" dirty="0"/>
              <a:t>O mais conhecido? (canônico)</a:t>
            </a:r>
          </a:p>
          <a:p>
            <a:r>
              <a:rPr lang="pt-BR" dirty="0"/>
              <a:t>O mais desconhecido? (música nova)</a:t>
            </a:r>
          </a:p>
          <a:p>
            <a:r>
              <a:rPr lang="pt-BR" dirty="0"/>
              <a:t>O mais próximo? (música popular, folclore, compositores nacionais/regionais)</a:t>
            </a:r>
          </a:p>
          <a:p>
            <a:r>
              <a:rPr lang="pt-BR" dirty="0"/>
              <a:t>O mais exótico? (“Em arte, existir é diferir”. Pierre </a:t>
            </a:r>
            <a:r>
              <a:rPr lang="pt-BR" dirty="0" err="1"/>
              <a:t>Bourdieu</a:t>
            </a:r>
            <a:r>
              <a:rPr lang="pt-BR" dirty="0"/>
              <a:t>). </a:t>
            </a:r>
          </a:p>
          <a:p>
            <a:r>
              <a:rPr lang="pt-BR" dirty="0"/>
              <a:t>O mais importante? (como definir isso?)</a:t>
            </a:r>
          </a:p>
        </p:txBody>
      </p:sp>
    </p:spTree>
    <p:extLst>
      <p:ext uri="{BB962C8B-B14F-4D97-AF65-F5344CB8AC3E}">
        <p14:creationId xmlns:p14="http://schemas.microsoft.com/office/powerpoint/2010/main" val="3330269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324118-B255-F145-B559-75E1912B4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Gilberto Mendes – Alegres trópicos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4EAB0F5-B5F6-CC4E-8683-3585FAF6F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7’35’’  10’</a:t>
            </a: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5152596-6696-334A-AD7A-EBD4372E87C5}"/>
              </a:ext>
            </a:extLst>
          </p:cNvPr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hlinkClick r:id="rId2"/>
              </a:rPr>
              <a:t>https://www.youtube.com/watch?v=II22ebihLVI&amp;list=PLz1HVcZkmfptSRiGvtNZ5bvG1FkQC7Pvn&amp;index=6&amp;t=0s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016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1285D-1AE8-694B-894F-978BEF094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Disciplinas de Repertório Coral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2CD454CD-7400-5A46-890E-42B7314F8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750609"/>
              </p:ext>
            </p:extLst>
          </p:nvPr>
        </p:nvGraphicFramePr>
        <p:xfrm>
          <a:off x="395536" y="1988840"/>
          <a:ext cx="8196013" cy="2681516"/>
        </p:xfrm>
        <a:graphic>
          <a:graphicData uri="http://schemas.openxmlformats.org/drawingml/2006/table">
            <a:tbl>
              <a:tblPr/>
              <a:tblGrid>
                <a:gridCol w="1384397">
                  <a:extLst>
                    <a:ext uri="{9D8B030D-6E8A-4147-A177-3AD203B41FA5}">
                      <a16:colId xmlns:a16="http://schemas.microsoft.com/office/drawing/2014/main" val="2005916305"/>
                    </a:ext>
                  </a:extLst>
                </a:gridCol>
                <a:gridCol w="6811616">
                  <a:extLst>
                    <a:ext uri="{9D8B030D-6E8A-4147-A177-3AD203B41FA5}">
                      <a16:colId xmlns:a16="http://schemas.microsoft.com/office/drawing/2014/main" val="2949612241"/>
                    </a:ext>
                  </a:extLst>
                </a:gridCol>
              </a:tblGrid>
              <a:tr h="453652">
                <a:tc>
                  <a:txBody>
                    <a:bodyPr/>
                    <a:lstStyle/>
                    <a:p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Sigla</a:t>
                      </a:r>
                      <a:endParaRPr lang="pt-BR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8CC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00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</a:rPr>
                        <a:t>Nome</a:t>
                      </a:r>
                      <a:endParaRPr lang="pt-BR" sz="180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58C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7889819"/>
                  </a:ext>
                </a:extLst>
              </a:tr>
              <a:tr h="396946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CMU0509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u="sng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  <a:hlinkClick r:id="rId2"/>
                        </a:rPr>
                        <a:t>Estudos de Repertório Coral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367854"/>
                  </a:ext>
                </a:extLst>
              </a:tr>
              <a:tr h="396946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CMU0520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u="sng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  <a:hlinkClick r:id="rId3"/>
                        </a:rPr>
                        <a:t>História do Repertório Coral: Criação, Interpretação e Recepção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425656"/>
                  </a:ext>
                </a:extLst>
              </a:tr>
              <a:tr h="396946">
                <a:tc>
                  <a:txBody>
                    <a:bodyPr/>
                    <a:lstStyle/>
                    <a:p>
                      <a:r>
                        <a:rPr lang="pt-BR" sz="180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CMU0521</a:t>
                      </a:r>
                      <a:endParaRPr lang="pt-BR" sz="48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u="sng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  <a:hlinkClick r:id="rId4"/>
                        </a:rPr>
                        <a:t>Projetos em Repertório Coral I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101692"/>
                  </a:ext>
                </a:extLst>
              </a:tr>
              <a:tr h="396946"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CMU0698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u="sng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  <a:hlinkClick r:id="rId5"/>
                        </a:rPr>
                        <a:t>Projetos em Repertório Coral II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5577704"/>
                  </a:ext>
                </a:extLst>
              </a:tr>
              <a:tr h="396946">
                <a:tc>
                  <a:txBody>
                    <a:bodyPr/>
                    <a:lstStyle/>
                    <a:p>
                      <a:r>
                        <a:rPr lang="pt-BR" sz="180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CMU0522</a:t>
                      </a:r>
                      <a:endParaRPr lang="pt-BR" sz="480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u="sng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  <a:hlinkClick r:id="rId6"/>
                        </a:rPr>
                        <a:t>Repertório Coral Brasileiro: Música e Literatura</a:t>
                      </a:r>
                      <a:endParaRPr lang="pt-BR" sz="48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3365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77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0B55F-C069-2147-84CE-BA1318BAC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Disciplinas optativas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90BF1288-C17B-8348-BD6C-3552D5CBFA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816887"/>
              </p:ext>
            </p:extLst>
          </p:nvPr>
        </p:nvGraphicFramePr>
        <p:xfrm>
          <a:off x="467544" y="2348880"/>
          <a:ext cx="8124005" cy="864096"/>
        </p:xfrm>
        <a:graphic>
          <a:graphicData uri="http://schemas.openxmlformats.org/drawingml/2006/table">
            <a:tbl>
              <a:tblPr/>
              <a:tblGrid>
                <a:gridCol w="1517714">
                  <a:extLst>
                    <a:ext uri="{9D8B030D-6E8A-4147-A177-3AD203B41FA5}">
                      <a16:colId xmlns:a16="http://schemas.microsoft.com/office/drawing/2014/main" val="98933630"/>
                    </a:ext>
                  </a:extLst>
                </a:gridCol>
                <a:gridCol w="6606291">
                  <a:extLst>
                    <a:ext uri="{9D8B030D-6E8A-4147-A177-3AD203B41FA5}">
                      <a16:colId xmlns:a16="http://schemas.microsoft.com/office/drawing/2014/main" val="1895752471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r>
                        <a:rPr lang="pt-BR" sz="1400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CMU0469</a:t>
                      </a:r>
                      <a:endParaRPr lang="pt-BR" sz="40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400" u="sng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  <a:hlinkClick r:id="rId2"/>
                        </a:rPr>
                        <a:t>Práticas Multidisciplinares em Canto Coral, com Estágio Supervisionado I</a:t>
                      </a:r>
                      <a:r>
                        <a:rPr lang="pt-BR" sz="1400" u="sng" dirty="0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 a </a:t>
                      </a:r>
                      <a:r>
                        <a:rPr lang="pt-BR" sz="1400" u="sng" dirty="0" err="1">
                          <a:solidFill>
                            <a:srgbClr val="666666"/>
                          </a:solidFill>
                          <a:effectLst/>
                          <a:latin typeface="Verdana" panose="020B0604030504040204" pitchFamily="34" charset="0"/>
                        </a:rPr>
                        <a:t>X</a:t>
                      </a:r>
                      <a:endParaRPr lang="pt-BR" sz="1400" u="sng" dirty="0">
                        <a:solidFill>
                          <a:srgbClr val="666666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949896"/>
                  </a:ext>
                </a:extLst>
              </a:tr>
            </a:tbl>
          </a:graphicData>
        </a:graphic>
      </p:graphicFrame>
      <p:sp>
        <p:nvSpPr>
          <p:cNvPr id="5" name="Retângulo 4">
            <a:extLst>
              <a:ext uri="{FF2B5EF4-FFF2-40B4-BE49-F238E27FC236}">
                <a16:creationId xmlns:a16="http://schemas.microsoft.com/office/drawing/2014/main" id="{678DAF97-B65C-4049-B061-5B9C2DE49258}"/>
              </a:ext>
            </a:extLst>
          </p:cNvPr>
          <p:cNvSpPr/>
          <p:nvPr/>
        </p:nvSpPr>
        <p:spPr>
          <a:xfrm>
            <a:off x="549275" y="3248572"/>
            <a:ext cx="79111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666666"/>
                </a:solidFill>
                <a:latin typeface="Verdana" panose="020B0604030504040204" pitchFamily="34" charset="0"/>
              </a:rPr>
              <a:t>CMU0593         </a:t>
            </a:r>
            <a:r>
              <a:rPr lang="pt-BR" sz="1400" u="sng" dirty="0">
                <a:solidFill>
                  <a:srgbClr val="666666"/>
                </a:solidFill>
                <a:latin typeface="Verdana" panose="020B0604030504040204" pitchFamily="34" charset="0"/>
                <a:hlinkClick r:id="rId3"/>
              </a:rPr>
              <a:t>Prática de Coro de Câmara</a:t>
            </a:r>
            <a:r>
              <a:rPr lang="pt-BR" sz="1400" u="sng" dirty="0">
                <a:solidFill>
                  <a:srgbClr val="666666"/>
                </a:solidFill>
                <a:latin typeface="Verdana" panose="020B0604030504040204" pitchFamily="34" charset="0"/>
              </a:rPr>
              <a:t> </a:t>
            </a:r>
            <a:r>
              <a:rPr lang="pt-BR" sz="1400" u="sng" dirty="0" err="1">
                <a:solidFill>
                  <a:srgbClr val="666666"/>
                </a:solidFill>
                <a:latin typeface="Verdana" panose="020B0604030504040204" pitchFamily="34" charset="0"/>
              </a:rPr>
              <a:t>I</a:t>
            </a:r>
            <a:r>
              <a:rPr lang="pt-BR" sz="1400" u="sng" dirty="0">
                <a:solidFill>
                  <a:srgbClr val="666666"/>
                </a:solidFill>
                <a:latin typeface="Verdana" panose="020B0604030504040204" pitchFamily="34" charset="0"/>
              </a:rPr>
              <a:t> a VIII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92192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46A8D-D139-AC4D-BB85-0F58FC9EF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Projetos, bolsas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380C29-5197-FC43-A6FB-A84506342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PUB – Programa Unificado de bolsas da USP</a:t>
            </a:r>
          </a:p>
          <a:p>
            <a:pPr lvl="1"/>
            <a:r>
              <a:rPr lang="pt-BR" i="1" dirty="0"/>
              <a:t>Diversos projetos do Departamento de Música</a:t>
            </a:r>
          </a:p>
          <a:p>
            <a:pPr lvl="1"/>
            <a:r>
              <a:rPr lang="pt-BR" dirty="0"/>
              <a:t>Coro de Câmara </a:t>
            </a:r>
            <a:r>
              <a:rPr lang="pt-BR" dirty="0" err="1"/>
              <a:t>Comunicantus</a:t>
            </a:r>
            <a:endParaRPr lang="pt-BR" dirty="0"/>
          </a:p>
          <a:p>
            <a:pPr lvl="1"/>
            <a:r>
              <a:rPr lang="pt-BR" dirty="0"/>
              <a:t>Fórum de editoração de partituras corais (até 2018)</a:t>
            </a:r>
          </a:p>
          <a:p>
            <a:r>
              <a:rPr lang="pt-BR" dirty="0"/>
              <a:t>IC – Iniciação Científica (para interessados em pesquisa, como parte do TCC.</a:t>
            </a:r>
          </a:p>
          <a:p>
            <a:pPr lvl="1"/>
            <a:r>
              <a:rPr lang="pt-BR" dirty="0"/>
              <a:t>Dois tipos de projeto: do aluno ou do professor</a:t>
            </a:r>
          </a:p>
          <a:p>
            <a:r>
              <a:rPr lang="pt-BR" dirty="0"/>
              <a:t>PEEG</a:t>
            </a:r>
          </a:p>
          <a:p>
            <a:pPr lvl="1"/>
            <a:r>
              <a:rPr lang="pt-BR" dirty="0"/>
              <a:t>Monitoria em disciplinas. Precisa ter cursado a disciplina e ter bom aproveitamento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1871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 formativa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8700" y="1412776"/>
            <a:ext cx="7200900" cy="532859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u"/>
            </a:pPr>
            <a:r>
              <a:rPr lang="pt-BR" dirty="0"/>
              <a:t>Trabalhos intermediários: </a:t>
            </a:r>
            <a:r>
              <a:rPr lang="pt-BR" dirty="0">
                <a:solidFill>
                  <a:srgbClr val="FF0000"/>
                </a:solidFill>
              </a:rPr>
              <a:t>ver tarefas no </a:t>
            </a:r>
            <a:r>
              <a:rPr lang="pt-BR" dirty="0" err="1">
                <a:solidFill>
                  <a:srgbClr val="FF0000"/>
                </a:solidFill>
              </a:rPr>
              <a:t>moodle</a:t>
            </a:r>
            <a:endParaRPr lang="pt-BR" dirty="0">
              <a:solidFill>
                <a:srgbClr val="FF0000"/>
              </a:solidFill>
            </a:endParaRPr>
          </a:p>
          <a:p>
            <a:pPr marL="349250" lvl="1" indent="0">
              <a:buNone/>
            </a:pPr>
            <a:endParaRPr lang="pt-BR" dirty="0"/>
          </a:p>
          <a:p>
            <a:pPr lvl="1"/>
            <a:r>
              <a:rPr lang="pt-BR" dirty="0"/>
              <a:t>Escuta e análise das obras propostas</a:t>
            </a:r>
          </a:p>
          <a:p>
            <a:pPr lvl="1"/>
            <a:r>
              <a:rPr lang="pt-BR" dirty="0"/>
              <a:t>Roteiros de escuta (discussão em classe)</a:t>
            </a:r>
          </a:p>
          <a:p>
            <a:pPr lvl="1"/>
            <a:r>
              <a:rPr lang="pt-BR" dirty="0"/>
              <a:t>Leitura e Fichamento de textos (para acompanhar as aulas expositivas)</a:t>
            </a:r>
          </a:p>
          <a:p>
            <a:pPr lvl="1"/>
            <a:r>
              <a:rPr lang="pt-BR" dirty="0"/>
              <a:t>Exemplos musicais/exercícios a partir dos textos e aulas</a:t>
            </a:r>
          </a:p>
          <a:p>
            <a:pPr>
              <a:buFont typeface="Wingdings" charset="2"/>
              <a:buChar char="u"/>
            </a:pPr>
            <a:r>
              <a:rPr lang="pt-BR" dirty="0"/>
              <a:t>Trabalho final: </a:t>
            </a:r>
            <a:r>
              <a:rPr lang="pt-BR" b="1" dirty="0" err="1"/>
              <a:t>intermusicalidade</a:t>
            </a:r>
            <a:r>
              <a:rPr lang="pt-BR" dirty="0"/>
              <a:t> (montagem de um vídeo ou </a:t>
            </a:r>
            <a:r>
              <a:rPr lang="pt-BR" dirty="0" err="1"/>
              <a:t>playlist</a:t>
            </a:r>
            <a:r>
              <a:rPr lang="pt-BR" dirty="0"/>
              <a:t> com 5 faixas de obras estudadas em classe e 5 faixas à escolha do aluno. Roteiro ou narração sobre as motivações </a:t>
            </a:r>
            <a:r>
              <a:rPr lang="pt-BR" dirty="0" err="1"/>
              <a:t>intermusicais</a:t>
            </a:r>
            <a:r>
              <a:rPr lang="pt-BR" dirty="0"/>
              <a:t>/intertextuais). </a:t>
            </a:r>
          </a:p>
          <a:p>
            <a:pPr>
              <a:buFont typeface="Wingdings" charset="2"/>
              <a:buChar char="u"/>
            </a:pPr>
            <a:r>
              <a:rPr lang="pt-BR" b="1" dirty="0"/>
              <a:t>Roteiro de </a:t>
            </a:r>
            <a:r>
              <a:rPr lang="pt-BR" b="1" dirty="0" err="1"/>
              <a:t>autoavaliação</a:t>
            </a:r>
            <a:r>
              <a:rPr lang="pt-BR" b="1" dirty="0"/>
              <a:t> </a:t>
            </a:r>
            <a:r>
              <a:rPr lang="pt-BR" dirty="0"/>
              <a:t>(sobre as leituras/ fichamentos/ trabalhos realizados, participação nas aulas, </a:t>
            </a:r>
            <a:r>
              <a:rPr lang="pt-BR" dirty="0" err="1"/>
              <a:t>etc</a:t>
            </a:r>
            <a:r>
              <a:rPr lang="pt-BR" dirty="0"/>
              <a:t>)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93D97C6-63EF-4CA6-B01D-25E2772DC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AC2C5A0-2F64-5744-A53C-FABCB85F3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618" y="685800"/>
            <a:ext cx="4632582" cy="1485900"/>
          </a:xfrm>
        </p:spPr>
        <p:txBody>
          <a:bodyPr>
            <a:normAutofit/>
          </a:bodyPr>
          <a:lstStyle/>
          <a:p>
            <a:r>
              <a:rPr lang="pt-BR" dirty="0"/>
              <a:t>Links</a:t>
            </a:r>
          </a:p>
        </p:txBody>
      </p:sp>
      <p:pic>
        <p:nvPicPr>
          <p:cNvPr id="14" name="Graphic 6">
            <a:extLst>
              <a:ext uri="{FF2B5EF4-FFF2-40B4-BE49-F238E27FC236}">
                <a16:creationId xmlns:a16="http://schemas.microsoft.com/office/drawing/2014/main" id="{DDB4AD58-900D-481A-AB6F-AAF6CD46C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707" y="2268603"/>
            <a:ext cx="2320041" cy="23200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DA4A40B-EDCE-42FC-B189-AEFB4F82E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80158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436B86-83FB-0F4E-A191-E3922A685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618" y="2286000"/>
            <a:ext cx="4632582" cy="4383360"/>
          </a:xfrm>
        </p:spPr>
        <p:txBody>
          <a:bodyPr>
            <a:normAutofit/>
          </a:bodyPr>
          <a:lstStyle/>
          <a:p>
            <a:r>
              <a:rPr lang="pt-BR" sz="1700" dirty="0">
                <a:hlinkClick r:id="rId4"/>
              </a:rPr>
              <a:t>https://edisciplinas.usp.br/course/view.php?id=68388</a:t>
            </a:r>
            <a:endParaRPr lang="pt-BR" sz="1700" dirty="0"/>
          </a:p>
          <a:p>
            <a:r>
              <a:rPr lang="pt-BR" sz="1800" dirty="0">
                <a:hlinkClick r:id="rId5"/>
              </a:rPr>
              <a:t>http://www2.eca.usp.br/comunicantus/</a:t>
            </a:r>
            <a:endParaRPr lang="pt-BR" sz="1700" dirty="0"/>
          </a:p>
          <a:p>
            <a:r>
              <a:rPr lang="pt-BR" sz="1700" dirty="0">
                <a:hlinkClick r:id="rId6"/>
              </a:rPr>
              <a:t>https://www.facebook.com/comunicantus/</a:t>
            </a:r>
            <a:endParaRPr lang="pt-BR" sz="1700" dirty="0"/>
          </a:p>
          <a:p>
            <a:r>
              <a:rPr lang="pt-BR" sz="1700" dirty="0">
                <a:hlinkClick r:id="rId7"/>
              </a:rPr>
              <a:t>https://www.academia.edu/</a:t>
            </a:r>
            <a:endParaRPr lang="pt-BR" sz="1700" dirty="0"/>
          </a:p>
          <a:p>
            <a:r>
              <a:rPr lang="pt-BR" sz="1700" dirty="0">
                <a:hlinkClick r:id="rId8"/>
              </a:rPr>
              <a:t>http://buscatextual.cnpq.br/buscatextual/visualizacv.do?id=K4749625D5</a:t>
            </a:r>
            <a:endParaRPr lang="pt-BR" sz="1700" dirty="0"/>
          </a:p>
          <a:p>
            <a:r>
              <a:rPr lang="pt-BR" sz="1700" dirty="0">
                <a:hlinkClick r:id="rId9"/>
              </a:rPr>
              <a:t>https://uspdigital.usp.br/wsusuario/</a:t>
            </a:r>
            <a:endParaRPr lang="pt-BR" sz="1700" dirty="0"/>
          </a:p>
          <a:p>
            <a:r>
              <a:rPr lang="pt-BR" sz="1800" dirty="0">
                <a:hlinkClick r:id="rId10"/>
              </a:rPr>
              <a:t>https://www3.eca.usp.br/biblioteca</a:t>
            </a:r>
            <a:endParaRPr lang="pt-BR" sz="17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dirty="0"/>
          </a:p>
          <a:p>
            <a:endParaRPr lang="pt-BR" sz="1700" dirty="0"/>
          </a:p>
        </p:txBody>
      </p:sp>
    </p:spTree>
    <p:extLst>
      <p:ext uri="{BB962C8B-B14F-4D97-AF65-F5344CB8AC3E}">
        <p14:creationId xmlns:p14="http://schemas.microsoft.com/office/powerpoint/2010/main" val="1689576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BDF43B-3D85-D743-B459-18B9EFE0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esta apresentação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0AFC0A-FB7E-A34F-8D4C-52FB9E97A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Usei esta apresentação para começar o curso História do Repertório Coral: criação, interpretação e recepção, ministrado no Departamento de Música da Escola de Comunicações e Artes da USP. </a:t>
            </a:r>
          </a:p>
          <a:p>
            <a:r>
              <a:rPr lang="pt-BR" dirty="0"/>
              <a:t>Aqui está apenas um guia, completado pelas informações verbais. Mas você pode ouvir os vídeos e explorar os links. </a:t>
            </a:r>
          </a:p>
          <a:p>
            <a:endParaRPr lang="pt-BR" dirty="0"/>
          </a:p>
          <a:p>
            <a:pPr algn="r"/>
            <a:r>
              <a:rPr lang="pt-BR" i="1" dirty="0"/>
              <a:t>Susana </a:t>
            </a:r>
            <a:r>
              <a:rPr lang="pt-BR" i="1"/>
              <a:t>Cecilia Igayara-Souza, 2020.</a:t>
            </a:r>
            <a:endParaRPr lang="pt-BR" i="1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687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C7A7C-05AD-C342-83C9-66646A5D2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Repertório e práticas corais</a:t>
            </a:r>
          </a:p>
        </p:txBody>
      </p:sp>
      <p:pic>
        <p:nvPicPr>
          <p:cNvPr id="4" name="Blue Skies (Choir).mp4">
            <a:hlinkClick r:id="" action="ppaction://media"/>
            <a:extLst>
              <a:ext uri="{FF2B5EF4-FFF2-40B4-BE49-F238E27FC236}">
                <a16:creationId xmlns:a16="http://schemas.microsoft.com/office/drawing/2014/main" id="{EF7C1272-09E9-AF44-BD2F-E6D1498B4AA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6213" y="2286000"/>
            <a:ext cx="6365875" cy="3581400"/>
          </a:xfrm>
        </p:spPr>
      </p:pic>
    </p:spTree>
    <p:extLst>
      <p:ext uri="{BB962C8B-B14F-4D97-AF65-F5344CB8AC3E}">
        <p14:creationId xmlns:p14="http://schemas.microsoft.com/office/powerpoint/2010/main" val="125922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Criação, interpretação, recepção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28700" y="1988840"/>
            <a:ext cx="7200900" cy="4680520"/>
          </a:xfrm>
        </p:spPr>
        <p:txBody>
          <a:bodyPr>
            <a:normAutofit/>
          </a:bodyPr>
          <a:lstStyle/>
          <a:p>
            <a:r>
              <a:rPr lang="pt-BR" dirty="0"/>
              <a:t>O curso discute o conceito de “obra musical” e de “práticas culturais” e suas apropriações, tratando igualmente a </a:t>
            </a:r>
            <a:r>
              <a:rPr lang="pt-BR" b="1" dirty="0"/>
              <a:t>composição, interpretação e recepção</a:t>
            </a:r>
            <a:r>
              <a:rPr lang="pt-BR" dirty="0"/>
              <a:t> como partes a serem estudadas em uma História do Repertório Coral. </a:t>
            </a:r>
          </a:p>
          <a:p>
            <a:r>
              <a:rPr lang="pt-BR" dirty="0"/>
              <a:t>Dessa forma, contempla tanto a tradição analítica como os estudos em performance.</a:t>
            </a:r>
          </a:p>
          <a:p>
            <a:r>
              <a:rPr lang="es-ES" i="1" dirty="0" err="1"/>
              <a:t>Um</a:t>
            </a:r>
            <a:r>
              <a:rPr lang="es-ES" i="1" dirty="0"/>
              <a:t> curso de </a:t>
            </a:r>
            <a:r>
              <a:rPr lang="es-ES" i="1" dirty="0" err="1"/>
              <a:t>Repertório</a:t>
            </a:r>
            <a:r>
              <a:rPr lang="es-ES" i="1" dirty="0"/>
              <a:t> Coral procura discutir a </a:t>
            </a:r>
            <a:r>
              <a:rPr lang="es-ES" i="1" dirty="0" err="1"/>
              <a:t>maneira</a:t>
            </a:r>
            <a:r>
              <a:rPr lang="es-ES" i="1" dirty="0"/>
              <a:t> como este </a:t>
            </a:r>
            <a:r>
              <a:rPr lang="es-ES" i="1" dirty="0" err="1"/>
              <a:t>repertório</a:t>
            </a:r>
            <a:r>
              <a:rPr lang="es-ES" i="1" dirty="0"/>
              <a:t> é vivido, </a:t>
            </a:r>
            <a:r>
              <a:rPr lang="es-ES" i="1" dirty="0" err="1"/>
              <a:t>ensaiado</a:t>
            </a:r>
            <a:r>
              <a:rPr lang="es-ES" i="1" dirty="0"/>
              <a:t> e </a:t>
            </a:r>
            <a:r>
              <a:rPr lang="es-ES" i="1" dirty="0" err="1"/>
              <a:t>apresentado</a:t>
            </a:r>
            <a:r>
              <a:rPr lang="es-ES" i="1" dirty="0"/>
              <a:t> </a:t>
            </a:r>
            <a:r>
              <a:rPr lang="es-ES" i="1" dirty="0" err="1"/>
              <a:t>ao</a:t>
            </a:r>
            <a:r>
              <a:rPr lang="es-ES" i="1" dirty="0"/>
              <a:t> público, </a:t>
            </a:r>
            <a:r>
              <a:rPr lang="es-ES" i="1" dirty="0" err="1"/>
              <a:t>além</a:t>
            </a:r>
            <a:r>
              <a:rPr lang="es-ES" i="1" dirty="0"/>
              <a:t> de desenvolver </a:t>
            </a:r>
            <a:r>
              <a:rPr lang="es-ES" i="1" dirty="0" err="1"/>
              <a:t>um</a:t>
            </a:r>
            <a:r>
              <a:rPr lang="es-ES" i="1" dirty="0"/>
              <a:t> sentido crítico nos </a:t>
            </a:r>
            <a:r>
              <a:rPr lang="es-ES" i="1" dirty="0" err="1"/>
              <a:t>alunos</a:t>
            </a:r>
            <a:r>
              <a:rPr lang="es-ES" i="1" dirty="0"/>
              <a:t> como </a:t>
            </a:r>
            <a:r>
              <a:rPr lang="es-ES" i="1" dirty="0" err="1"/>
              <a:t>ouvintes</a:t>
            </a:r>
            <a:r>
              <a:rPr lang="es-ES" i="1" dirty="0"/>
              <a:t>, </a:t>
            </a:r>
            <a:r>
              <a:rPr lang="es-ES" i="1" dirty="0" err="1"/>
              <a:t>em</a:t>
            </a:r>
            <a:r>
              <a:rPr lang="es-ES" i="1" dirty="0"/>
              <a:t> </a:t>
            </a:r>
            <a:r>
              <a:rPr lang="es-ES" i="1" dirty="0" err="1"/>
              <a:t>suas</a:t>
            </a:r>
            <a:r>
              <a:rPr lang="es-ES" i="1" dirty="0"/>
              <a:t> </a:t>
            </a:r>
            <a:r>
              <a:rPr lang="es-ES" i="1" dirty="0" err="1"/>
              <a:t>práticas</a:t>
            </a:r>
            <a:r>
              <a:rPr lang="es-ES" i="1" dirty="0"/>
              <a:t> </a:t>
            </a:r>
            <a:r>
              <a:rPr lang="es-ES" i="1" dirty="0" err="1"/>
              <a:t>pessoais</a:t>
            </a:r>
            <a:r>
              <a:rPr lang="es-ES" i="1" dirty="0"/>
              <a:t> de </a:t>
            </a:r>
            <a:r>
              <a:rPr lang="es-ES" i="1" dirty="0" err="1"/>
              <a:t>escuta</a:t>
            </a:r>
            <a:r>
              <a:rPr lang="es-ES" i="1" dirty="0"/>
              <a:t> </a:t>
            </a:r>
            <a:r>
              <a:rPr lang="es-ES" i="1" dirty="0" err="1"/>
              <a:t>em</a:t>
            </a:r>
            <a:r>
              <a:rPr lang="es-ES" i="1" dirty="0"/>
              <a:t> </a:t>
            </a:r>
            <a:r>
              <a:rPr lang="es-ES" i="1" dirty="0" err="1"/>
              <a:t>concertos</a:t>
            </a:r>
            <a:r>
              <a:rPr lang="es-ES" i="1" dirty="0"/>
              <a:t>, </a:t>
            </a:r>
            <a:r>
              <a:rPr lang="es-ES" i="1" dirty="0" err="1"/>
              <a:t>festivais</a:t>
            </a:r>
            <a:r>
              <a:rPr lang="es-ES" i="1" dirty="0"/>
              <a:t>, </a:t>
            </a:r>
            <a:r>
              <a:rPr lang="es-ES" i="1" dirty="0" err="1"/>
              <a:t>gravações</a:t>
            </a:r>
            <a:r>
              <a:rPr lang="es-ES" i="1" dirty="0"/>
              <a:t>, e </a:t>
            </a:r>
            <a:r>
              <a:rPr lang="es-ES" i="1" dirty="0" err="1"/>
              <a:t>nas</a:t>
            </a:r>
            <a:r>
              <a:rPr lang="es-ES" i="1" dirty="0"/>
              <a:t> </a:t>
            </a:r>
            <a:r>
              <a:rPr lang="es-ES" i="1" dirty="0" err="1"/>
              <a:t>mais</a:t>
            </a:r>
            <a:r>
              <a:rPr lang="es-ES" i="1" dirty="0"/>
              <a:t> diversas </a:t>
            </a:r>
            <a:r>
              <a:rPr lang="es-ES" i="1" dirty="0" err="1"/>
              <a:t>experiências</a:t>
            </a:r>
            <a:r>
              <a:rPr lang="es-ES" i="1" dirty="0"/>
              <a:t> a que eles </a:t>
            </a:r>
            <a:r>
              <a:rPr lang="es-ES" i="1" dirty="0" err="1"/>
              <a:t>estão</a:t>
            </a:r>
            <a:r>
              <a:rPr lang="es-ES" i="1" dirty="0"/>
              <a:t> </a:t>
            </a:r>
            <a:r>
              <a:rPr lang="es-ES" i="1" dirty="0" err="1"/>
              <a:t>submetidos</a:t>
            </a:r>
            <a:r>
              <a:rPr lang="es-ES" i="1" dirty="0"/>
              <a:t>, na </a:t>
            </a:r>
            <a:r>
              <a:rPr lang="es-ES" i="1" dirty="0" err="1"/>
              <a:t>condição</a:t>
            </a:r>
            <a:r>
              <a:rPr lang="es-ES" i="1" dirty="0"/>
              <a:t> de </a:t>
            </a:r>
            <a:r>
              <a:rPr lang="es-ES" i="1" dirty="0" err="1"/>
              <a:t>ouvintes</a:t>
            </a:r>
            <a:r>
              <a:rPr lang="pt-BR" i="1" dirty="0"/>
              <a:t>. 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784AD9-6CA2-4C4D-82BD-4A6DBD1B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Eric </a:t>
            </a:r>
            <a:r>
              <a:rPr lang="pt-BR" dirty="0" err="1"/>
              <a:t>Whitacre</a:t>
            </a:r>
            <a:r>
              <a:rPr lang="pt-BR" dirty="0"/>
              <a:t>, </a:t>
            </a:r>
            <a:br>
              <a:rPr lang="pt-BR" dirty="0"/>
            </a:br>
            <a:r>
              <a:rPr lang="pt-BR" dirty="0"/>
              <a:t>compositor e regente</a:t>
            </a:r>
          </a:p>
        </p:txBody>
      </p:sp>
      <p:pic>
        <p:nvPicPr>
          <p:cNvPr id="4" name="Eric Whitacre conducts -Cloudburst.mp4">
            <a:hlinkClick r:id="" action="ppaction://media"/>
            <a:extLst>
              <a:ext uri="{FF2B5EF4-FFF2-40B4-BE49-F238E27FC236}">
                <a16:creationId xmlns:a16="http://schemas.microsoft.com/office/drawing/2014/main" id="{8EE0EB76-ACCD-DD45-9E7F-759DE4C368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50" y="2286000"/>
            <a:ext cx="4775200" cy="3581400"/>
          </a:xfrm>
        </p:spPr>
      </p:pic>
    </p:spTree>
    <p:extLst>
      <p:ext uri="{BB962C8B-B14F-4D97-AF65-F5344CB8AC3E}">
        <p14:creationId xmlns:p14="http://schemas.microsoft.com/office/powerpoint/2010/main" val="17724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4902AA-4E7E-4D93-A756-AC2EF9AAF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6"/>
            <a:ext cx="9143999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E0AE5A0-0098-4DC4-82DC-CCE4071B6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03463" y="626654"/>
            <a:ext cx="2456751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6D28670-6E3D-4F4B-AD22-EFA33BF3C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474" y="1010265"/>
            <a:ext cx="8336526" cy="58477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7789CA-A6AB-0C46-8DDB-1D5F47AF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281916"/>
            <a:ext cx="7200900" cy="1485900"/>
          </a:xfrm>
        </p:spPr>
        <p:txBody>
          <a:bodyPr>
            <a:normAutofit/>
          </a:bodyPr>
          <a:lstStyle/>
          <a:p>
            <a:r>
              <a:rPr lang="pt-BR"/>
              <a:t>Aprendizagem  do repertório coral</a:t>
            </a:r>
            <a:endParaRPr lang="pt-BR" dirty="0"/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6268C3EB-19D3-E543-8843-86E3BCF48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2920620"/>
            <a:ext cx="7200900" cy="2946779"/>
          </a:xfrm>
        </p:spPr>
        <p:txBody>
          <a:bodyPr>
            <a:normAutofit/>
          </a:bodyPr>
          <a:lstStyle/>
          <a:p>
            <a:r>
              <a:rPr lang="pt-BR" sz="1700"/>
              <a:t>Disciplinas de repertório coral e de práticas corais</a:t>
            </a:r>
          </a:p>
          <a:p>
            <a:r>
              <a:rPr lang="pt-BR" sz="1700"/>
              <a:t>Projetos práticos no curso (Coros comunitários, Fórum de editoração de partituras, Coro de Câmara </a:t>
            </a:r>
            <a:r>
              <a:rPr lang="pt-BR" sz="1700" err="1"/>
              <a:t>Comunicantus</a:t>
            </a:r>
            <a:r>
              <a:rPr lang="pt-BR" sz="1700"/>
              <a:t>)</a:t>
            </a:r>
          </a:p>
          <a:p>
            <a:r>
              <a:rPr lang="pt-BR" sz="1700"/>
              <a:t>Projetos externos (experiências anteriores, canto/regência, </a:t>
            </a:r>
            <a:r>
              <a:rPr lang="pt-BR" sz="1700" err="1"/>
              <a:t>etc</a:t>
            </a:r>
            <a:r>
              <a:rPr lang="pt-BR" sz="1700"/>
              <a:t> em atividades fora da USP)</a:t>
            </a:r>
          </a:p>
          <a:p>
            <a:r>
              <a:rPr lang="pt-BR" sz="1700"/>
              <a:t>Pesquisa (inclusive incluindo as formas de pesquisa qualitativa de </a:t>
            </a:r>
            <a:r>
              <a:rPr lang="pt-BR" sz="1700" i="1"/>
              <a:t>pesquisa-ação, observação participativa e pesquisa baseada nas artes</a:t>
            </a:r>
            <a:r>
              <a:rPr lang="pt-BR" sz="1700"/>
              <a:t>)</a:t>
            </a:r>
          </a:p>
          <a:p>
            <a:r>
              <a:rPr lang="pt-BR" sz="1700"/>
              <a:t>Escuta (concertos, áudio/vídeo, fonoteca, festivais, </a:t>
            </a:r>
            <a:r>
              <a:rPr lang="pt-BR" sz="1700" err="1"/>
              <a:t>etc</a:t>
            </a:r>
            <a:r>
              <a:rPr lang="pt-BR" sz="1700"/>
              <a:t> </a:t>
            </a:r>
            <a:r>
              <a:rPr lang="pt-BR" sz="1700" err="1"/>
              <a:t>etc</a:t>
            </a:r>
            <a:r>
              <a:rPr lang="pt-BR" sz="1700"/>
              <a:t>)</a:t>
            </a:r>
          </a:p>
          <a:p>
            <a:endParaRPr lang="pt-BR" sz="1700"/>
          </a:p>
        </p:txBody>
      </p:sp>
    </p:spTree>
    <p:extLst>
      <p:ext uri="{BB962C8B-B14F-4D97-AF65-F5344CB8AC3E}">
        <p14:creationId xmlns:p14="http://schemas.microsoft.com/office/powerpoint/2010/main" val="274469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3651887-E8BB-1A4C-8DA7-7B47D860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01" y="5423537"/>
            <a:ext cx="7400499" cy="868081"/>
          </a:xfrm>
        </p:spPr>
        <p:txBody>
          <a:bodyPr anchor="ctr">
            <a:normAutofit/>
          </a:bodyPr>
          <a:lstStyle/>
          <a:p>
            <a:r>
              <a:rPr lang="pt-BR" dirty="0"/>
              <a:t>Perfil do aluno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78417" y="-370056"/>
            <a:ext cx="1756584" cy="3306366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6285591" y="2733391"/>
            <a:ext cx="1755930" cy="3306366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230628-EEB3-C24C-AF1E-6590B3ECF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123486"/>
            <a:ext cx="7229901" cy="3516753"/>
          </a:xfrm>
        </p:spPr>
        <p:txBody>
          <a:bodyPr anchor="ctr">
            <a:normAutofit/>
          </a:bodyPr>
          <a:lstStyle/>
          <a:p>
            <a:r>
              <a:rPr lang="en" dirty="0" err="1"/>
              <a:t>Curso</a:t>
            </a:r>
            <a:r>
              <a:rPr lang="en" dirty="0"/>
              <a:t>/ </a:t>
            </a:r>
            <a:r>
              <a:rPr lang="en" dirty="0" err="1"/>
              <a:t>interesses</a:t>
            </a:r>
            <a:endParaRPr lang="en" dirty="0"/>
          </a:p>
          <a:p>
            <a:r>
              <a:rPr lang="en" dirty="0" err="1"/>
              <a:t>Idade</a:t>
            </a:r>
            <a:r>
              <a:rPr lang="en" dirty="0"/>
              <a:t>/ </a:t>
            </a:r>
            <a:r>
              <a:rPr lang="en" dirty="0" err="1"/>
              <a:t>experiências</a:t>
            </a:r>
            <a:endParaRPr lang="en" dirty="0"/>
          </a:p>
          <a:p>
            <a:r>
              <a:rPr lang="en" dirty="0" err="1"/>
              <a:t>Objetivos</a:t>
            </a:r>
            <a:r>
              <a:rPr lang="en" dirty="0"/>
              <a:t>, </a:t>
            </a:r>
            <a:r>
              <a:rPr lang="en" dirty="0" err="1"/>
              <a:t>perspectivas</a:t>
            </a:r>
            <a:endParaRPr lang="en" dirty="0"/>
          </a:p>
          <a:p>
            <a:r>
              <a:rPr lang="en" dirty="0" err="1"/>
              <a:t>Envolvimento</a:t>
            </a:r>
            <a:r>
              <a:rPr lang="en" dirty="0"/>
              <a:t> com </a:t>
            </a:r>
            <a:r>
              <a:rPr lang="en" dirty="0" err="1"/>
              <a:t>atividade</a:t>
            </a:r>
            <a:r>
              <a:rPr lang="en" dirty="0"/>
              <a:t> coral</a:t>
            </a:r>
          </a:p>
          <a:p>
            <a:r>
              <a:rPr lang="en" dirty="0" err="1"/>
              <a:t>Relação</a:t>
            </a:r>
            <a:r>
              <a:rPr lang="en" dirty="0"/>
              <a:t> do canto coral com </a:t>
            </a:r>
            <a:r>
              <a:rPr lang="en" dirty="0" err="1"/>
              <a:t>outras</a:t>
            </a:r>
            <a:r>
              <a:rPr lang="en" dirty="0"/>
              <a:t> </a:t>
            </a:r>
            <a:r>
              <a:rPr lang="en" dirty="0" err="1"/>
              <a:t>atividades</a:t>
            </a:r>
            <a:r>
              <a:rPr lang="en" dirty="0"/>
              <a:t> (</a:t>
            </a:r>
            <a:r>
              <a:rPr lang="en" dirty="0" err="1"/>
              <a:t>composição</a:t>
            </a:r>
            <a:r>
              <a:rPr lang="en" dirty="0"/>
              <a:t>, </a:t>
            </a:r>
            <a:r>
              <a:rPr lang="en" dirty="0" err="1"/>
              <a:t>análise</a:t>
            </a:r>
            <a:r>
              <a:rPr lang="en" dirty="0"/>
              <a:t>, </a:t>
            </a:r>
            <a:r>
              <a:rPr lang="en" dirty="0" err="1"/>
              <a:t>música</a:t>
            </a:r>
            <a:r>
              <a:rPr lang="en" dirty="0"/>
              <a:t> popular, </a:t>
            </a:r>
            <a:r>
              <a:rPr lang="en" dirty="0" err="1"/>
              <a:t>prática</a:t>
            </a:r>
            <a:r>
              <a:rPr lang="en" dirty="0"/>
              <a:t> instrumental, canto </a:t>
            </a:r>
            <a:r>
              <a:rPr lang="en" dirty="0" err="1"/>
              <a:t>solista</a:t>
            </a:r>
            <a:r>
              <a:rPr lang="en" dirty="0"/>
              <a:t>)				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53386"/>
            <a:ext cx="9143999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857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D9D3E-4785-B34B-8FC1-33690D00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John </a:t>
            </a:r>
            <a:r>
              <a:rPr lang="pt-BR" dirty="0" err="1"/>
              <a:t>Rutter</a:t>
            </a:r>
            <a:endParaRPr lang="pt-BR" dirty="0"/>
          </a:p>
        </p:txBody>
      </p:sp>
      <p:pic>
        <p:nvPicPr>
          <p:cNvPr id="4" name="John Rutter: Advice for Emerging Composers.mp4">
            <a:hlinkClick r:id="" action="ppaction://media"/>
            <a:extLst>
              <a:ext uri="{FF2B5EF4-FFF2-40B4-BE49-F238E27FC236}">
                <a16:creationId xmlns:a16="http://schemas.microsoft.com/office/drawing/2014/main" id="{8E38701F-1BCC-C64A-AA9D-DC8E9E1BE4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6213" y="2286000"/>
            <a:ext cx="6365875" cy="3581400"/>
          </a:xfrm>
        </p:spPr>
      </p:pic>
    </p:spTree>
    <p:extLst>
      <p:ext uri="{BB962C8B-B14F-4D97-AF65-F5344CB8AC3E}">
        <p14:creationId xmlns:p14="http://schemas.microsoft.com/office/powerpoint/2010/main" val="373285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4BB1650-B616-4EFB-9FB7-5D93104B5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14197E-8902-0E4F-9D1D-26DD32D1F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610" y="188640"/>
            <a:ext cx="4515702" cy="6408712"/>
          </a:xfrm>
        </p:spPr>
        <p:txBody>
          <a:bodyPr anchor="ctr">
            <a:normAutofit/>
          </a:bodyPr>
          <a:lstStyle/>
          <a:p>
            <a:r>
              <a:rPr lang="es-ES" dirty="0"/>
              <a:t>A música coral </a:t>
            </a:r>
            <a:r>
              <a:rPr lang="es-ES" dirty="0" err="1"/>
              <a:t>tem</a:t>
            </a:r>
            <a:r>
              <a:rPr lang="es-ES" dirty="0"/>
              <a:t> tanto a </a:t>
            </a:r>
            <a:r>
              <a:rPr lang="es-ES" dirty="0" err="1"/>
              <a:t>história</a:t>
            </a:r>
            <a:r>
              <a:rPr lang="es-ES" dirty="0"/>
              <a:t> </a:t>
            </a:r>
            <a:r>
              <a:rPr lang="es-ES" dirty="0" err="1"/>
              <a:t>mais</a:t>
            </a:r>
            <a:r>
              <a:rPr lang="es-ES" dirty="0"/>
              <a:t> longa como a </a:t>
            </a:r>
            <a:r>
              <a:rPr lang="es-ES" dirty="0" err="1"/>
              <a:t>mais</a:t>
            </a:r>
            <a:r>
              <a:rPr lang="es-ES" dirty="0"/>
              <a:t> globalmente </a:t>
            </a:r>
            <a:r>
              <a:rPr lang="es-ES" dirty="0" err="1"/>
              <a:t>espalhada</a:t>
            </a:r>
            <a:r>
              <a:rPr lang="es-ES" dirty="0"/>
              <a:t>, comparada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quase</a:t>
            </a:r>
            <a:r>
              <a:rPr lang="es-ES" dirty="0"/>
              <a:t> </a:t>
            </a:r>
            <a:r>
              <a:rPr lang="es-ES" dirty="0" err="1"/>
              <a:t>qualquer</a:t>
            </a:r>
            <a:r>
              <a:rPr lang="es-ES" dirty="0"/>
              <a:t> </a:t>
            </a:r>
            <a:r>
              <a:rPr lang="es-ES" dirty="0" err="1"/>
              <a:t>outro</a:t>
            </a:r>
            <a:r>
              <a:rPr lang="es-ES" dirty="0"/>
              <a:t> </a:t>
            </a:r>
            <a:r>
              <a:rPr lang="es-ES" dirty="0" err="1"/>
              <a:t>gênero</a:t>
            </a:r>
            <a:r>
              <a:rPr lang="es-ES" dirty="0"/>
              <a:t> musical. A ópera </a:t>
            </a:r>
            <a:r>
              <a:rPr lang="es-ES" dirty="0" err="1"/>
              <a:t>nasceu</a:t>
            </a:r>
            <a:r>
              <a:rPr lang="es-ES" dirty="0"/>
              <a:t> </a:t>
            </a:r>
            <a:r>
              <a:rPr lang="es-ES" dirty="0" err="1"/>
              <a:t>em</a:t>
            </a:r>
            <a:r>
              <a:rPr lang="es-ES" dirty="0"/>
              <a:t> </a:t>
            </a:r>
            <a:r>
              <a:rPr lang="es-ES" dirty="0" err="1"/>
              <a:t>Florença</a:t>
            </a:r>
            <a:r>
              <a:rPr lang="es-ES" dirty="0"/>
              <a:t> no </a:t>
            </a:r>
            <a:r>
              <a:rPr lang="es-ES" dirty="0" err="1"/>
              <a:t>século</a:t>
            </a:r>
            <a:r>
              <a:rPr lang="es-ES" dirty="0"/>
              <a:t> XVII e até o </a:t>
            </a:r>
            <a:r>
              <a:rPr lang="es-ES" dirty="0" err="1"/>
              <a:t>século</a:t>
            </a:r>
            <a:r>
              <a:rPr lang="es-ES" dirty="0"/>
              <a:t> XIX </a:t>
            </a:r>
            <a:r>
              <a:rPr lang="es-ES" dirty="0" err="1"/>
              <a:t>foi</a:t>
            </a:r>
            <a:r>
              <a:rPr lang="es-ES" dirty="0"/>
              <a:t> escrita e </a:t>
            </a:r>
            <a:r>
              <a:rPr lang="es-ES" dirty="0" err="1"/>
              <a:t>apresentada</a:t>
            </a:r>
            <a:r>
              <a:rPr lang="es-ES" dirty="0"/>
              <a:t> principalmente dentro de </a:t>
            </a:r>
            <a:r>
              <a:rPr lang="es-ES" dirty="0" err="1"/>
              <a:t>um</a:t>
            </a:r>
            <a:r>
              <a:rPr lang="es-ES" dirty="0"/>
              <a:t> </a:t>
            </a:r>
            <a:r>
              <a:rPr lang="es-ES" dirty="0" err="1"/>
              <a:t>raio</a:t>
            </a:r>
            <a:r>
              <a:rPr lang="es-ES" dirty="0"/>
              <a:t> de mil </a:t>
            </a:r>
            <a:r>
              <a:rPr lang="es-ES" dirty="0" err="1"/>
              <a:t>milhas</a:t>
            </a:r>
            <a:r>
              <a:rPr lang="es-ES" dirty="0"/>
              <a:t> do </a:t>
            </a:r>
            <a:r>
              <a:rPr lang="es-ES" dirty="0" err="1"/>
              <a:t>seu</a:t>
            </a:r>
            <a:r>
              <a:rPr lang="es-ES" dirty="0"/>
              <a:t> </a:t>
            </a:r>
            <a:r>
              <a:rPr lang="es-ES" dirty="0" err="1"/>
              <a:t>nascimento</a:t>
            </a:r>
            <a:r>
              <a:rPr lang="es-ES" dirty="0"/>
              <a:t>; a música </a:t>
            </a:r>
            <a:r>
              <a:rPr lang="es-ES" dirty="0" err="1"/>
              <a:t>orquestral</a:t>
            </a:r>
            <a:r>
              <a:rPr lang="es-ES" dirty="0"/>
              <a:t> </a:t>
            </a:r>
            <a:r>
              <a:rPr lang="es-ES" dirty="0" err="1"/>
              <a:t>apareceu</a:t>
            </a:r>
            <a:r>
              <a:rPr lang="es-ES" dirty="0"/>
              <a:t> na Europa do </a:t>
            </a:r>
            <a:r>
              <a:rPr lang="es-ES" dirty="0" err="1"/>
              <a:t>século</a:t>
            </a:r>
            <a:r>
              <a:rPr lang="es-ES" dirty="0"/>
              <a:t> XVIII, e a orquestra </a:t>
            </a:r>
            <a:r>
              <a:rPr lang="es-ES" dirty="0" err="1"/>
              <a:t>sinfônica</a:t>
            </a:r>
            <a:r>
              <a:rPr lang="es-ES" dirty="0"/>
              <a:t> </a:t>
            </a:r>
            <a:r>
              <a:rPr lang="es-ES" dirty="0" err="1"/>
              <a:t>não</a:t>
            </a:r>
            <a:r>
              <a:rPr lang="es-ES" dirty="0"/>
              <a:t> se </a:t>
            </a:r>
            <a:r>
              <a:rPr lang="es-ES" dirty="0" err="1"/>
              <a:t>cristalizou</a:t>
            </a:r>
            <a:r>
              <a:rPr lang="es-ES" dirty="0"/>
              <a:t> na presente forma antes do </a:t>
            </a:r>
            <a:r>
              <a:rPr lang="es-ES" dirty="0" err="1"/>
              <a:t>século</a:t>
            </a:r>
            <a:r>
              <a:rPr lang="es-ES" dirty="0"/>
              <a:t> XIX; a música pop e </a:t>
            </a:r>
            <a:r>
              <a:rPr lang="es-ES" dirty="0" err="1"/>
              <a:t>sua</a:t>
            </a:r>
            <a:r>
              <a:rPr lang="es-ES" dirty="0"/>
              <a:t> </a:t>
            </a:r>
            <a:r>
              <a:rPr lang="es-ES" dirty="0" err="1"/>
              <a:t>sonoridade</a:t>
            </a:r>
            <a:r>
              <a:rPr lang="es-ES" dirty="0"/>
              <a:t> </a:t>
            </a:r>
            <a:r>
              <a:rPr lang="es-ES" dirty="0" err="1"/>
              <a:t>eletrônica</a:t>
            </a:r>
            <a:r>
              <a:rPr lang="es-ES" dirty="0"/>
              <a:t> </a:t>
            </a:r>
            <a:r>
              <a:rPr lang="es-ES" dirty="0" err="1"/>
              <a:t>são</a:t>
            </a:r>
            <a:r>
              <a:rPr lang="es-ES" dirty="0"/>
              <a:t> </a:t>
            </a:r>
            <a:r>
              <a:rPr lang="es-ES" dirty="0" err="1"/>
              <a:t>produtos</a:t>
            </a:r>
            <a:r>
              <a:rPr lang="es-ES" dirty="0"/>
              <a:t> da </a:t>
            </a:r>
            <a:r>
              <a:rPr lang="es-ES" dirty="0" err="1"/>
              <a:t>tecnologia</a:t>
            </a:r>
            <a:r>
              <a:rPr lang="es-ES" dirty="0"/>
              <a:t> do </a:t>
            </a:r>
            <a:r>
              <a:rPr lang="es-ES" dirty="0" err="1"/>
              <a:t>século</a:t>
            </a:r>
            <a:r>
              <a:rPr lang="es-ES" dirty="0"/>
              <a:t> XX, enraizada na América e </a:t>
            </a:r>
            <a:r>
              <a:rPr lang="es-ES" dirty="0" err="1"/>
              <a:t>em</a:t>
            </a:r>
            <a:r>
              <a:rPr lang="es-ES" dirty="0"/>
              <a:t> </a:t>
            </a:r>
            <a:r>
              <a:rPr lang="es-ES" dirty="0" err="1"/>
              <a:t>suas</a:t>
            </a:r>
            <a:r>
              <a:rPr lang="es-ES" dirty="0"/>
              <a:t> </a:t>
            </a:r>
            <a:r>
              <a:rPr lang="es-ES" dirty="0" err="1"/>
              <a:t>fusões</a:t>
            </a:r>
            <a:r>
              <a:rPr lang="es-ES" dirty="0"/>
              <a:t> étnicas e </a:t>
            </a:r>
            <a:r>
              <a:rPr lang="es-ES" dirty="0" err="1"/>
              <a:t>musicais</a:t>
            </a:r>
            <a:r>
              <a:rPr lang="es-ES" dirty="0"/>
              <a:t>, antes que </a:t>
            </a:r>
            <a:r>
              <a:rPr lang="es-ES" dirty="0" err="1"/>
              <a:t>fossem</a:t>
            </a:r>
            <a:r>
              <a:rPr lang="es-ES" dirty="0"/>
              <a:t> copiadas e </a:t>
            </a:r>
            <a:r>
              <a:rPr lang="es-ES" dirty="0" err="1"/>
              <a:t>desenvolvidas</a:t>
            </a:r>
            <a:r>
              <a:rPr lang="es-ES" dirty="0"/>
              <a:t> </a:t>
            </a:r>
            <a:r>
              <a:rPr lang="es-ES" dirty="0" err="1"/>
              <a:t>em</a:t>
            </a:r>
            <a:r>
              <a:rPr lang="es-ES" dirty="0"/>
              <a:t> </a:t>
            </a:r>
            <a:r>
              <a:rPr lang="es-ES" dirty="0" err="1"/>
              <a:t>outros</a:t>
            </a:r>
            <a:r>
              <a:rPr lang="es-ES" dirty="0"/>
              <a:t> lugares. </a:t>
            </a:r>
            <a:endParaRPr lang="pt-BR" dirty="0"/>
          </a:p>
          <a:p>
            <a:endParaRPr lang="pt-BR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7C962-A905-4168-832D-BF622B381E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5645887" y="0"/>
            <a:ext cx="349811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0CAA55C-9F48-4F94-95AA-563539497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987575" y="640080"/>
            <a:ext cx="1722021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BF7CBE-1B69-AE47-BBFF-4456BBE2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270" y="1252181"/>
            <a:ext cx="2349121" cy="4302457"/>
          </a:xfrm>
        </p:spPr>
        <p:txBody>
          <a:bodyPr>
            <a:normAutofit/>
          </a:bodyPr>
          <a:lstStyle/>
          <a:p>
            <a:r>
              <a:rPr lang="pt-BR" sz="3500">
                <a:solidFill>
                  <a:schemeClr val="bg2"/>
                </a:solidFill>
              </a:rPr>
              <a:t>John Rutter</a:t>
            </a:r>
          </a:p>
        </p:txBody>
      </p:sp>
    </p:spTree>
    <p:extLst>
      <p:ext uri="{BB962C8B-B14F-4D97-AF65-F5344CB8AC3E}">
        <p14:creationId xmlns:p14="http://schemas.microsoft.com/office/powerpoint/2010/main" val="2388008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E732BF4-B10E-7041-A9CC-C893CFF6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01" y="5423537"/>
            <a:ext cx="7400499" cy="868081"/>
          </a:xfrm>
        </p:spPr>
        <p:txBody>
          <a:bodyPr anchor="ctr">
            <a:normAutofit/>
          </a:bodyPr>
          <a:lstStyle/>
          <a:p>
            <a:r>
              <a:rPr lang="pt-BR" sz="2800"/>
              <a:t>Apresentação: The Cambridge Companion </a:t>
            </a:r>
            <a:r>
              <a:rPr lang="pt-BR" sz="2800" err="1"/>
              <a:t>to</a:t>
            </a:r>
            <a:r>
              <a:rPr lang="pt-BR" sz="2800"/>
              <a:t> </a:t>
            </a:r>
            <a:r>
              <a:rPr lang="pt-BR" sz="2800" err="1"/>
              <a:t>Choral</a:t>
            </a:r>
            <a:r>
              <a:rPr lang="pt-BR" sz="2800"/>
              <a:t> Music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78417" y="-370056"/>
            <a:ext cx="1756584" cy="3306366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6285591" y="2733391"/>
            <a:ext cx="1755930" cy="3306366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70DEA-BDC1-FF4A-B2D1-F7F33F1EE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003034"/>
            <a:ext cx="7229901" cy="3960440"/>
          </a:xfrm>
        </p:spPr>
        <p:txBody>
          <a:bodyPr anchor="ctr">
            <a:normAutofit/>
          </a:bodyPr>
          <a:lstStyle/>
          <a:p>
            <a:r>
              <a:rPr lang="es-ES" dirty="0"/>
              <a:t>Contraste </a:t>
            </a:r>
            <a:r>
              <a:rPr lang="es-ES" dirty="0" err="1"/>
              <a:t>isso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o programa de </a:t>
            </a:r>
            <a:r>
              <a:rPr lang="es-ES" dirty="0" err="1"/>
              <a:t>um</a:t>
            </a:r>
            <a:r>
              <a:rPr lang="es-ES" dirty="0"/>
              <a:t> recital que </a:t>
            </a:r>
            <a:r>
              <a:rPr lang="es-ES" dirty="0" err="1"/>
              <a:t>eu</a:t>
            </a:r>
            <a:r>
              <a:rPr lang="es-ES" dirty="0"/>
              <a:t> </a:t>
            </a:r>
            <a:r>
              <a:rPr lang="es-ES" dirty="0" err="1"/>
              <a:t>ouvi</a:t>
            </a:r>
            <a:r>
              <a:rPr lang="es-ES" dirty="0"/>
              <a:t> </a:t>
            </a:r>
            <a:r>
              <a:rPr lang="es-ES" dirty="0" err="1"/>
              <a:t>recentemente</a:t>
            </a:r>
            <a:r>
              <a:rPr lang="es-ES" dirty="0"/>
              <a:t> por </a:t>
            </a:r>
            <a:r>
              <a:rPr lang="es-ES" dirty="0" err="1"/>
              <a:t>um</a:t>
            </a:r>
            <a:r>
              <a:rPr lang="es-ES" dirty="0"/>
              <a:t> coro </a:t>
            </a:r>
            <a:r>
              <a:rPr lang="es-ES" dirty="0" err="1"/>
              <a:t>universitário</a:t>
            </a:r>
            <a:r>
              <a:rPr lang="es-ES" dirty="0"/>
              <a:t> americano no Carnegie Hall, </a:t>
            </a:r>
            <a:r>
              <a:rPr lang="es-ES" dirty="0" err="1"/>
              <a:t>em</a:t>
            </a:r>
            <a:r>
              <a:rPr lang="es-ES" dirty="0"/>
              <a:t> Nova York. Ele </a:t>
            </a:r>
            <a:r>
              <a:rPr lang="es-ES" dirty="0" err="1"/>
              <a:t>abriu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um</a:t>
            </a:r>
            <a:r>
              <a:rPr lang="es-ES" dirty="0"/>
              <a:t> canto gregoriano de mil anos de </a:t>
            </a:r>
            <a:r>
              <a:rPr lang="es-ES" dirty="0" err="1"/>
              <a:t>idade</a:t>
            </a:r>
            <a:r>
              <a:rPr lang="es-ES" dirty="0"/>
              <a:t>, </a:t>
            </a:r>
            <a:r>
              <a:rPr lang="es-ES" dirty="0" err="1"/>
              <a:t>caminhou</a:t>
            </a:r>
            <a:r>
              <a:rPr lang="es-ES" dirty="0"/>
              <a:t> pela </a:t>
            </a:r>
            <a:r>
              <a:rPr lang="es-ES" dirty="0" err="1"/>
              <a:t>polifonia</a:t>
            </a:r>
            <a:r>
              <a:rPr lang="es-ES" dirty="0"/>
              <a:t> da </a:t>
            </a:r>
            <a:r>
              <a:rPr lang="es-ES" dirty="0" err="1"/>
              <a:t>Renascença</a:t>
            </a:r>
            <a:r>
              <a:rPr lang="es-ES" dirty="0"/>
              <a:t> de </a:t>
            </a:r>
            <a:r>
              <a:rPr lang="es-ES" dirty="0" err="1"/>
              <a:t>Lassus</a:t>
            </a:r>
            <a:r>
              <a:rPr lang="es-ES" dirty="0"/>
              <a:t> e Victoria, </a:t>
            </a:r>
            <a:r>
              <a:rPr lang="es-ES" dirty="0" err="1"/>
              <a:t>passou</a:t>
            </a:r>
            <a:r>
              <a:rPr lang="es-ES" dirty="0"/>
              <a:t> por </a:t>
            </a:r>
            <a:r>
              <a:rPr lang="es-ES" dirty="0" err="1"/>
              <a:t>algumas</a:t>
            </a:r>
            <a:r>
              <a:rPr lang="es-ES" dirty="0"/>
              <a:t> </a:t>
            </a:r>
            <a:r>
              <a:rPr lang="es-ES" dirty="0" err="1"/>
              <a:t>canções</a:t>
            </a:r>
            <a:r>
              <a:rPr lang="es-ES" dirty="0"/>
              <a:t> </a:t>
            </a:r>
            <a:r>
              <a:rPr lang="es-ES" dirty="0" err="1"/>
              <a:t>corais</a:t>
            </a:r>
            <a:r>
              <a:rPr lang="es-ES" dirty="0"/>
              <a:t> de Brahms e por música litúrgica </a:t>
            </a:r>
            <a:r>
              <a:rPr lang="es-ES" dirty="0" err="1"/>
              <a:t>russa</a:t>
            </a:r>
            <a:r>
              <a:rPr lang="es-ES" dirty="0"/>
              <a:t> a </a:t>
            </a:r>
            <a:r>
              <a:rPr lang="es-ES" dirty="0" err="1"/>
              <a:t>caminho</a:t>
            </a:r>
            <a:r>
              <a:rPr lang="es-ES" dirty="0"/>
              <a:t> do Agnus Dei de </a:t>
            </a:r>
            <a:r>
              <a:rPr lang="es-ES" dirty="0" err="1"/>
              <a:t>Barber</a:t>
            </a:r>
            <a:r>
              <a:rPr lang="es-ES" dirty="0"/>
              <a:t>, </a:t>
            </a:r>
            <a:r>
              <a:rPr lang="es-ES" dirty="0" err="1"/>
              <a:t>cruzou</a:t>
            </a:r>
            <a:r>
              <a:rPr lang="es-ES" dirty="0"/>
              <a:t> o Pacífico para </a:t>
            </a:r>
            <a:r>
              <a:rPr lang="es-ES" dirty="0" err="1"/>
              <a:t>um</a:t>
            </a:r>
            <a:r>
              <a:rPr lang="es-ES" dirty="0"/>
              <a:t> grupo de </a:t>
            </a:r>
            <a:r>
              <a:rPr lang="es-ES" dirty="0" err="1"/>
              <a:t>canções</a:t>
            </a:r>
            <a:r>
              <a:rPr lang="es-ES" dirty="0"/>
              <a:t> folclóricas japonesas e </a:t>
            </a:r>
            <a:r>
              <a:rPr lang="es-ES" dirty="0" err="1"/>
              <a:t>viajou</a:t>
            </a:r>
            <a:r>
              <a:rPr lang="es-ES" dirty="0"/>
              <a:t> de volta para </a:t>
            </a:r>
            <a:r>
              <a:rPr lang="es-ES" dirty="0" err="1"/>
              <a:t>um</a:t>
            </a:r>
            <a:r>
              <a:rPr lang="es-ES" dirty="0"/>
              <a:t> </a:t>
            </a:r>
            <a:r>
              <a:rPr lang="es-ES" dirty="0" err="1"/>
              <a:t>finale</a:t>
            </a:r>
            <a:r>
              <a:rPr lang="es-ES" dirty="0"/>
              <a:t> de spirituals americanos. Os </a:t>
            </a:r>
            <a:r>
              <a:rPr lang="es-ES" dirty="0" err="1"/>
              <a:t>jovens</a:t>
            </a:r>
            <a:r>
              <a:rPr lang="es-ES" dirty="0"/>
              <a:t> </a:t>
            </a:r>
            <a:r>
              <a:rPr lang="es-ES" dirty="0" err="1"/>
              <a:t>performers</a:t>
            </a:r>
            <a:r>
              <a:rPr lang="es-ES" dirty="0"/>
              <a:t> e </a:t>
            </a:r>
            <a:r>
              <a:rPr lang="es-ES" dirty="0" err="1"/>
              <a:t>seu</a:t>
            </a:r>
            <a:r>
              <a:rPr lang="es-ES" dirty="0"/>
              <a:t> regente </a:t>
            </a:r>
            <a:r>
              <a:rPr lang="es-ES" dirty="0" err="1"/>
              <a:t>estavam</a:t>
            </a:r>
            <a:r>
              <a:rPr lang="es-ES" dirty="0"/>
              <a:t> </a:t>
            </a:r>
            <a:r>
              <a:rPr lang="es-ES" dirty="0" err="1"/>
              <a:t>perfeitamente</a:t>
            </a:r>
            <a:r>
              <a:rPr lang="es-ES" dirty="0"/>
              <a:t> </a:t>
            </a:r>
            <a:r>
              <a:rPr lang="es-ES" dirty="0" err="1"/>
              <a:t>à</a:t>
            </a:r>
            <a:r>
              <a:rPr lang="es-ES" dirty="0"/>
              <a:t> </a:t>
            </a:r>
            <a:r>
              <a:rPr lang="es-ES" dirty="0" err="1"/>
              <a:t>vontade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</a:t>
            </a:r>
            <a:r>
              <a:rPr lang="es-ES" dirty="0" err="1"/>
              <a:t>essa</a:t>
            </a:r>
            <a:r>
              <a:rPr lang="es-ES" dirty="0"/>
              <a:t> </a:t>
            </a:r>
            <a:r>
              <a:rPr lang="es-ES" dirty="0" err="1"/>
              <a:t>viagem</a:t>
            </a:r>
            <a:r>
              <a:rPr lang="es-ES" dirty="0"/>
              <a:t> musical pelo tempo e </a:t>
            </a:r>
            <a:r>
              <a:rPr lang="es-ES" dirty="0" err="1"/>
              <a:t>espaço</a:t>
            </a:r>
            <a:r>
              <a:rPr lang="es-ES" dirty="0"/>
              <a:t>, e </a:t>
            </a:r>
            <a:r>
              <a:rPr lang="es-ES" dirty="0" err="1"/>
              <a:t>eu</a:t>
            </a:r>
            <a:r>
              <a:rPr lang="es-ES" dirty="0"/>
              <a:t> me vi </a:t>
            </a:r>
            <a:r>
              <a:rPr lang="es-ES" dirty="0" err="1"/>
              <a:t>maravilhado</a:t>
            </a:r>
            <a:r>
              <a:rPr lang="es-ES" dirty="0"/>
              <a:t> </a:t>
            </a:r>
            <a:r>
              <a:rPr lang="es-ES" dirty="0" err="1"/>
              <a:t>com</a:t>
            </a:r>
            <a:r>
              <a:rPr lang="es-ES" dirty="0"/>
              <a:t> a </a:t>
            </a:r>
            <a:r>
              <a:rPr lang="es-ES" dirty="0" err="1"/>
              <a:t>natureza</a:t>
            </a:r>
            <a:r>
              <a:rPr lang="es-ES" dirty="0"/>
              <a:t> global da música coral de </a:t>
            </a:r>
            <a:r>
              <a:rPr lang="es-ES" dirty="0" err="1"/>
              <a:t>hoje</a:t>
            </a:r>
            <a:r>
              <a:rPr lang="es-ES" dirty="0"/>
              <a:t>. (</a:t>
            </a:r>
            <a:r>
              <a:rPr lang="es-ES" dirty="0" err="1"/>
              <a:t>Rutter</a:t>
            </a:r>
            <a:r>
              <a:rPr lang="es-ES" dirty="0"/>
              <a:t>, 2012, xiii)</a:t>
            </a:r>
            <a:endParaRPr lang="pt-BR" dirty="0"/>
          </a:p>
          <a:p>
            <a:endParaRPr lang="pt-BR" sz="19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53386"/>
            <a:ext cx="9143999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97291"/>
      </p:ext>
    </p:extLst>
  </p:cSld>
  <p:clrMapOvr>
    <a:masterClrMapping/>
  </p:clrMapOvr>
</p:sld>
</file>

<file path=ppt/theme/theme1.xml><?xml version="1.0" encoding="utf-8"?>
<a:theme xmlns:a="http://schemas.openxmlformats.org/drawingml/2006/main" name="Cortar">
  <a:themeElements>
    <a:clrScheme name="Cortar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ortar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ta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1022</Words>
  <Application>Microsoft Macintosh PowerPoint</Application>
  <PresentationFormat>Apresentação na tela (4:3)</PresentationFormat>
  <Paragraphs>91</Paragraphs>
  <Slides>17</Slides>
  <Notes>1</Notes>
  <HiddenSlides>0</HiddenSlides>
  <MMClips>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2" baseType="lpstr">
      <vt:lpstr>Calibri</vt:lpstr>
      <vt:lpstr>Franklin Gothic Book</vt:lpstr>
      <vt:lpstr>Verdana</vt:lpstr>
      <vt:lpstr>Wingdings</vt:lpstr>
      <vt:lpstr>Cortar</vt:lpstr>
      <vt:lpstr>História do Repertório Coral</vt:lpstr>
      <vt:lpstr>Repertório e práticas corais</vt:lpstr>
      <vt:lpstr>Criação, interpretação, recepção</vt:lpstr>
      <vt:lpstr>Eric Whitacre,  compositor e regente</vt:lpstr>
      <vt:lpstr>Aprendizagem  do repertório coral</vt:lpstr>
      <vt:lpstr>Perfil do aluno</vt:lpstr>
      <vt:lpstr>John Rutter</vt:lpstr>
      <vt:lpstr>John Rutter</vt:lpstr>
      <vt:lpstr>Apresentação: The Cambridge Companion to Choral Music</vt:lpstr>
      <vt:lpstr>Amplitude do Repertório Coral:  O que estudar?</vt:lpstr>
      <vt:lpstr>Gilberto Mendes – Alegres trópicos</vt:lpstr>
      <vt:lpstr>Disciplinas de Repertório Coral</vt:lpstr>
      <vt:lpstr>Disciplinas optativas</vt:lpstr>
      <vt:lpstr>Projetos, bolsas</vt:lpstr>
      <vt:lpstr>Avaliação formativa</vt:lpstr>
      <vt:lpstr>Links</vt:lpstr>
      <vt:lpstr>Sobre esta apresentação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História do Repertório Coral</dc:title>
  <dc:creator>Susana Igayara</dc:creator>
  <cp:lastModifiedBy>Susana Igayara</cp:lastModifiedBy>
  <cp:revision>5</cp:revision>
  <dcterms:created xsi:type="dcterms:W3CDTF">2020-03-03T14:28:42Z</dcterms:created>
  <dcterms:modified xsi:type="dcterms:W3CDTF">2020-03-16T15:45:59Z</dcterms:modified>
</cp:coreProperties>
</file>