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4"/>
  </p:notesMasterIdLst>
  <p:handoutMasterIdLst>
    <p:handoutMasterId r:id="rId175"/>
  </p:handoutMasterIdLst>
  <p:sldIdLst>
    <p:sldId id="457" r:id="rId2"/>
    <p:sldId id="470" r:id="rId3"/>
    <p:sldId id="469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267" r:id="rId12"/>
    <p:sldId id="268" r:id="rId13"/>
    <p:sldId id="269" r:id="rId14"/>
    <p:sldId id="407" r:id="rId15"/>
    <p:sldId id="409" r:id="rId16"/>
    <p:sldId id="410" r:id="rId17"/>
    <p:sldId id="412" r:id="rId18"/>
    <p:sldId id="411" r:id="rId19"/>
    <p:sldId id="271" r:id="rId20"/>
    <p:sldId id="272" r:id="rId21"/>
    <p:sldId id="274" r:id="rId22"/>
    <p:sldId id="273" r:id="rId23"/>
    <p:sldId id="275" r:id="rId24"/>
    <p:sldId id="276" r:id="rId25"/>
    <p:sldId id="277" r:id="rId26"/>
    <p:sldId id="482" r:id="rId27"/>
    <p:sldId id="278" r:id="rId28"/>
    <p:sldId id="413" r:id="rId29"/>
    <p:sldId id="414" r:id="rId30"/>
    <p:sldId id="279" r:id="rId31"/>
    <p:sldId id="280" r:id="rId32"/>
    <p:sldId id="263" r:id="rId33"/>
    <p:sldId id="264" r:id="rId34"/>
    <p:sldId id="281" r:id="rId35"/>
    <p:sldId id="283" r:id="rId36"/>
    <p:sldId id="282" r:id="rId37"/>
    <p:sldId id="285" r:id="rId38"/>
    <p:sldId id="286" r:id="rId39"/>
    <p:sldId id="287" r:id="rId40"/>
    <p:sldId id="289" r:id="rId41"/>
    <p:sldId id="288" r:id="rId42"/>
    <p:sldId id="290" r:id="rId43"/>
    <p:sldId id="291" r:id="rId44"/>
    <p:sldId id="293" r:id="rId45"/>
    <p:sldId id="295" r:id="rId46"/>
    <p:sldId id="292" r:id="rId47"/>
    <p:sldId id="298" r:id="rId48"/>
    <p:sldId id="297" r:id="rId49"/>
    <p:sldId id="299" r:id="rId50"/>
    <p:sldId id="296" r:id="rId51"/>
    <p:sldId id="302" r:id="rId52"/>
    <p:sldId id="300" r:id="rId53"/>
    <p:sldId id="304" r:id="rId54"/>
    <p:sldId id="303" r:id="rId55"/>
    <p:sldId id="306" r:id="rId56"/>
    <p:sldId id="307" r:id="rId57"/>
    <p:sldId id="308" r:id="rId58"/>
    <p:sldId id="311" r:id="rId59"/>
    <p:sldId id="312" r:id="rId60"/>
    <p:sldId id="310" r:id="rId61"/>
    <p:sldId id="313" r:id="rId62"/>
    <p:sldId id="314" r:id="rId63"/>
    <p:sldId id="315" r:id="rId64"/>
    <p:sldId id="316" r:id="rId65"/>
    <p:sldId id="317" r:id="rId66"/>
    <p:sldId id="318" r:id="rId67"/>
    <p:sldId id="322" r:id="rId68"/>
    <p:sldId id="320" r:id="rId69"/>
    <p:sldId id="321" r:id="rId70"/>
    <p:sldId id="323" r:id="rId71"/>
    <p:sldId id="325" r:id="rId72"/>
    <p:sldId id="324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458" r:id="rId82"/>
    <p:sldId id="334" r:id="rId83"/>
    <p:sldId id="337" r:id="rId84"/>
    <p:sldId id="338" r:id="rId85"/>
    <p:sldId id="339" r:id="rId86"/>
    <p:sldId id="483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2" r:id="rId95"/>
    <p:sldId id="354" r:id="rId96"/>
    <p:sldId id="350" r:id="rId97"/>
    <p:sldId id="355" r:id="rId98"/>
    <p:sldId id="356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415" r:id="rId122"/>
    <p:sldId id="416" r:id="rId123"/>
    <p:sldId id="428" r:id="rId124"/>
    <p:sldId id="429" r:id="rId125"/>
    <p:sldId id="430" r:id="rId126"/>
    <p:sldId id="431" r:id="rId127"/>
    <p:sldId id="432" r:id="rId128"/>
    <p:sldId id="433" r:id="rId129"/>
    <p:sldId id="434" r:id="rId130"/>
    <p:sldId id="435" r:id="rId131"/>
    <p:sldId id="436" r:id="rId132"/>
    <p:sldId id="437" r:id="rId133"/>
    <p:sldId id="438" r:id="rId134"/>
    <p:sldId id="439" r:id="rId135"/>
    <p:sldId id="440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8" r:id="rId149"/>
    <p:sldId id="399" r:id="rId150"/>
    <p:sldId id="400" r:id="rId151"/>
    <p:sldId id="455" r:id="rId152"/>
    <p:sldId id="441" r:id="rId153"/>
    <p:sldId id="443" r:id="rId154"/>
    <p:sldId id="444" r:id="rId155"/>
    <p:sldId id="445" r:id="rId156"/>
    <p:sldId id="442" r:id="rId157"/>
    <p:sldId id="446" r:id="rId158"/>
    <p:sldId id="448" r:id="rId159"/>
    <p:sldId id="449" r:id="rId160"/>
    <p:sldId id="450" r:id="rId161"/>
    <p:sldId id="451" r:id="rId162"/>
    <p:sldId id="452" r:id="rId163"/>
    <p:sldId id="453" r:id="rId164"/>
    <p:sldId id="454" r:id="rId165"/>
    <p:sldId id="461" r:id="rId166"/>
    <p:sldId id="462" r:id="rId167"/>
    <p:sldId id="463" r:id="rId168"/>
    <p:sldId id="464" r:id="rId169"/>
    <p:sldId id="468" r:id="rId170"/>
    <p:sldId id="405" r:id="rId171"/>
    <p:sldId id="406" r:id="rId172"/>
    <p:sldId id="484" r:id="rId173"/>
  </p:sldIdLst>
  <p:sldSz cx="9144000" cy="6858000" type="screen4x3"/>
  <p:notesSz cx="6797675" cy="98742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0"/>
    <a:srgbClr val="FFFF99"/>
    <a:srgbClr val="FF0000"/>
    <a:srgbClr val="FFFF66"/>
    <a:srgbClr val="FFFF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70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viewProps" Target="viewProp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908630416428"/>
          <c:y val="0.21127718474315199"/>
          <c:w val="0.80219313774866052"/>
          <c:h val="0.70185055527429796"/>
        </c:manualLayout>
      </c:layout>
      <c:ofPieChart>
        <c:ofPieType val="pie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947189105822873"/>
                  <c:y val="-5.19835841313269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341460849050824E-2"/>
                  <c:y val="1.64158686730506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497496834401467E-2"/>
                  <c:y val="3.78706765621465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273818849748675E-2"/>
                  <c:y val="6.8399452804377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893952337975068E-2"/>
                  <c:y val="-5.47195622435020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992463036472588"/>
                  <c:y val="0.125854993160054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725293905570767E-2"/>
                  <c:y val="3.2831737346101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2867681443152862"/>
                  <c:y val="-4.6511627906976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432385908043121E-2"/>
                  <c:y val="-0.1258549931600547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Juros</a:t>
                    </a:r>
                    <a:r>
                      <a:rPr lang="en-US" baseline="0" dirty="0"/>
                      <a:t>
</a:t>
                    </a:r>
                    <a:fld id="{8CCB0362-9726-4D6C-B793-55E4CD368050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Juros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Plan1!$A$2:$A$9</c:f>
              <c:strCache>
                <c:ptCount val="8"/>
                <c:pt idx="0">
                  <c:v>DI1</c:v>
                </c:pt>
                <c:pt idx="1">
                  <c:v>FRC</c:v>
                </c:pt>
                <c:pt idx="2">
                  <c:v>Ibovespa</c:v>
                </c:pt>
                <c:pt idx="3">
                  <c:v>T10 + D14</c:v>
                </c:pt>
                <c:pt idx="4">
                  <c:v>Câmbio</c:v>
                </c:pt>
                <c:pt idx="5">
                  <c:v>Índice</c:v>
                </c:pt>
                <c:pt idx="6">
                  <c:v>Agropecuária</c:v>
                </c:pt>
                <c:pt idx="7">
                  <c:v>Ouro e Petroleo</c:v>
                </c:pt>
              </c:strCache>
            </c:strRef>
          </c:cat>
          <c:val>
            <c:numRef>
              <c:f>Plan1!$B$2:$B$9</c:f>
              <c:numCache>
                <c:formatCode>0.00%</c:formatCode>
                <c:ptCount val="8"/>
                <c:pt idx="0">
                  <c:v>0.52016351467619248</c:v>
                </c:pt>
                <c:pt idx="1">
                  <c:v>0.16836734466721345</c:v>
                </c:pt>
                <c:pt idx="2">
                  <c:v>4.54729322691972E-2</c:v>
                </c:pt>
                <c:pt idx="3">
                  <c:v>3.2748542903472802E-4</c:v>
                </c:pt>
                <c:pt idx="4">
                  <c:v>0.24500762185949498</c:v>
                </c:pt>
                <c:pt idx="5">
                  <c:v>6.5766936086759847E-2</c:v>
                </c:pt>
                <c:pt idx="6">
                  <c:v>3.3179184326648903E-4</c:v>
                </c:pt>
                <c:pt idx="7">
                  <c:v>3.530543803803737E-5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3"/>
        </c:custSplit>
        <c:secondPieSize val="75"/>
        <c:serLines>
          <c:spPr>
            <a:ln w="38100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3B80A7-BB06-4A13-851B-E8048270C7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798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E22FF0-B762-43F5-A49A-3D1BF1171A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10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35737E-110A-46AC-A197-0D1C536EDC1D}" type="slidenum">
              <a:rPr lang="en-US" altLang="pt-BR" sz="1200">
                <a:latin typeface="Times New Roman" panose="02020603050405020304" pitchFamily="18" charset="0"/>
              </a:rPr>
              <a:pPr/>
              <a:t>165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9C484C-ED92-4527-A8AB-293BA20B9ECC}" type="slidenum">
              <a:rPr lang="en-US" altLang="pt-BR" sz="1200">
                <a:latin typeface="Times New Roman" panose="02020603050405020304" pitchFamily="18" charset="0"/>
              </a:rPr>
              <a:pPr/>
              <a:t>166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DC31DB-256F-452B-818D-D2C2BEC1990B}" type="slidenum">
              <a:rPr lang="en-US" altLang="pt-BR" sz="1200">
                <a:latin typeface="Times New Roman" panose="02020603050405020304" pitchFamily="18" charset="0"/>
              </a:rPr>
              <a:pPr/>
              <a:t>167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EA993-D51A-48E2-A9E0-0AF306B7D70A}" type="slidenum">
              <a:rPr lang="en-US" altLang="pt-BR" sz="1200">
                <a:latin typeface="Times New Roman" panose="02020603050405020304" pitchFamily="18" charset="0"/>
              </a:rPr>
              <a:pPr/>
              <a:t>168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3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77696-3517-41E9-A240-344FE6452F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83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F1FFA-02D2-464E-9BD2-B6880D26C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3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6B0D0-45DB-4623-8FC4-06AF5CE251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694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9F228-0619-4059-A902-910228B20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46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8F692-66DA-4EF1-9B7C-39BE60CCED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5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BF28-584F-4FE3-8E45-049EE8ABE4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057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15CE7-A234-4D01-9D01-95D00BE622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79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83C9A-E5E8-4DBC-B1F6-5040FD3014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646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76E27-3724-4151-9D8B-EEDA1FEF94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3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D8CDE-7D08-47B5-B8D0-D45043AAE9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14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1F6CB-7889-4CDE-9AF1-5FCA575C97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8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86C58-ADBD-469B-82A3-832499E502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74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455ED-07EB-454B-A3D5-A11AC77CC7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11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92A6-CCED-46E1-91E1-2D46A91BAD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0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1C8E3-90C7-40EB-B423-A4401ABD4B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494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346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969696"/>
                </a:solidFill>
              </a:defRPr>
            </a:lvl1pPr>
          </a:lstStyle>
          <a:p>
            <a:fld id="{69E4ECA4-8307-47C4-8E1F-E0783E10914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e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emf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3.bin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6.emf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file:///D:\bd_00_20170512.pdf" TargetMode="Externa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1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64DF6-2B35-44A9-8D95-4289907DC797}" type="slidenum">
              <a:rPr lang="pt-BR" altLang="pt-BR">
                <a:solidFill>
                  <a:srgbClr val="969696"/>
                </a:solidFill>
              </a:rPr>
              <a:pPr/>
              <a:t>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051" name="Espaço Reservado para Número de Slide 5"/>
          <p:cNvSpPr txBox="1">
            <a:spLocks noGrp="1"/>
          </p:cNvSpPr>
          <p:nvPr/>
        </p:nvSpPr>
        <p:spPr bwMode="auto">
          <a:xfrm>
            <a:off x="6908800" y="6346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DAF8524-B204-42F0-96C9-997B17FBDB3F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2002" name="Text Box 2"/>
          <p:cNvSpPr txBox="1">
            <a:spLocks noChangeArrowheads="1"/>
          </p:cNvSpPr>
          <p:nvPr/>
        </p:nvSpPr>
        <p:spPr bwMode="auto">
          <a:xfrm>
            <a:off x="431800" y="1916113"/>
            <a:ext cx="8243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Derivativos Financeiros</a:t>
            </a:r>
          </a:p>
        </p:txBody>
      </p:sp>
      <p:sp>
        <p:nvSpPr>
          <p:cNvPr id="1152003" name="Rectangle 3"/>
          <p:cNvSpPr>
            <a:spLocks noChangeArrowheads="1"/>
          </p:cNvSpPr>
          <p:nvPr/>
        </p:nvSpPr>
        <p:spPr bwMode="auto">
          <a:xfrm>
            <a:off x="0" y="53975"/>
            <a:ext cx="91440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pt-BR" sz="3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154113" y="3040063"/>
            <a:ext cx="68405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rgbClr val="000000"/>
                </a:solidFill>
                <a:cs typeface="Arial" panose="020B0604020202020204" pitchFamily="34" charset="0"/>
              </a:rPr>
              <a:t>Prof. Dr. Roberto Arruda de Souza Lima ESALQ/USP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2017</a:t>
            </a:r>
            <a:endParaRPr lang="pt-BR" altLang="pt-BR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58813" y="4733925"/>
            <a:ext cx="848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24000" indent="-15240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Baseado em Silva Neto, L.A.  Derivativos. São Paulo: Atlas, 2002; e, Sanvicente, A.Z.  Derivativos. São Paulo: Publifolha, 2003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BD01-4279-4DA1-A375-2642697F6BAB}" type="slidenum">
              <a:rPr lang="pt-BR" altLang="pt-BR">
                <a:solidFill>
                  <a:srgbClr val="000000"/>
                </a:solidFill>
              </a:rPr>
              <a:pPr/>
              <a:t>10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Mercado de Derivativos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Swap</a:t>
            </a: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 é uma troca de resultado da aplicação de um índice, ou a variação de preços, sobre um valor principal.</a:t>
            </a:r>
          </a:p>
        </p:txBody>
      </p:sp>
    </p:spTree>
    <p:extLst>
      <p:ext uri="{BB962C8B-B14F-4D97-AF65-F5344CB8AC3E}">
        <p14:creationId xmlns:p14="http://schemas.microsoft.com/office/powerpoint/2010/main" val="26957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7420C-2891-4480-B684-1B913812F6AF}" type="slidenum">
              <a:rPr lang="pt-BR" altLang="pt-BR">
                <a:solidFill>
                  <a:srgbClr val="969696"/>
                </a:solidFill>
              </a:rPr>
              <a:pPr/>
              <a:t>100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Origem: </a:t>
            </a:r>
          </a:p>
          <a:p>
            <a:pPr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Empresas com passivo à taxa pós fixada antes da globalização aumentavam seus preços para cobrir os riscos.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 a concorrência internacional  necessidade de reduzir o risco sem elevar margem de lucro.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2688F-2ACA-4924-B268-406EFE94E82F}" type="slidenum">
              <a:rPr lang="pt-BR" altLang="pt-BR">
                <a:solidFill>
                  <a:srgbClr val="969696"/>
                </a:solidFill>
              </a:rPr>
              <a:pPr/>
              <a:t>101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Exemplo: </a:t>
            </a:r>
          </a:p>
          <a:p>
            <a:pPr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Uma empresa toma um empréstimo de R$ 1 milhão a taxa pós fixada. Ela deseja fixar a taxa em 1,6 % (taxa pré).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 realiza um swap com o banco.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71F31-AA82-443B-B1F7-2D7282424754}" type="slidenum">
              <a:rPr lang="pt-BR" altLang="pt-BR">
                <a:solidFill>
                  <a:srgbClr val="969696"/>
                </a:solidFill>
              </a:rPr>
              <a:pPr/>
              <a:t>102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95413"/>
            <a:ext cx="8229600" cy="50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 smtClean="0">
                <a:solidFill>
                  <a:srgbClr val="000000"/>
                </a:solidFill>
              </a:rPr>
              <a:t>Resultado do </a:t>
            </a:r>
            <a:r>
              <a:rPr lang="pt-BR" altLang="pt-BR" sz="2600" i="1" smtClean="0">
                <a:solidFill>
                  <a:srgbClr val="000000"/>
                </a:solidFill>
              </a:rPr>
              <a:t>swap</a:t>
            </a:r>
            <a:r>
              <a:rPr lang="pt-BR" altLang="pt-BR" sz="260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600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81300" y="192881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1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1,8%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R$ 1.018.000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R$ 1.016.000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- R$     2.000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Banco paga 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14300" y="2551113"/>
            <a:ext cx="26162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Taxa pós fixada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do principal corrigido (pós)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do principal corrigido (pré)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Diferença pré-pós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Resultado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838700" y="1928813"/>
            <a:ext cx="21717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2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1,4%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     R$ 1.014.000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   R$ 1.016.000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+ R$    2.000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Empresa paga 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7035800" y="192881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3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1,6%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R$ 1.016.000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R$ 1.016.000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  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</a:p>
          <a:p>
            <a:pPr algn="ctr" eaLnBrk="1" hangingPunct="1">
              <a:spcBef>
                <a:spcPct val="20000"/>
              </a:spcBef>
              <a:spcAft>
                <a:spcPct val="5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Não há fluxo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0" y="24130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0" y="19558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0" y="62738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5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5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45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5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build="p"/>
      <p:bldP spid="145412" grpId="0" build="p"/>
      <p:bldP spid="145413" grpId="0" build="p"/>
      <p:bldP spid="145414" grpId="0" build="p"/>
      <p:bldP spid="145415" grpId="0" build="p"/>
      <p:bldP spid="145416" grpId="0" animBg="1"/>
      <p:bldP spid="145417" grpId="0" animBg="1"/>
      <p:bldP spid="14541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F7B4E-6CB1-4A5B-B045-30AACA07C28D}" type="slidenum">
              <a:rPr lang="pt-BR" altLang="pt-BR">
                <a:solidFill>
                  <a:srgbClr val="969696"/>
                </a:solidFill>
              </a:rPr>
              <a:pPr/>
              <a:t>103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Requisitos básicos: 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Descasamento entre ativo e passivo das partes contratantes, o que gera risco.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D567C1-B147-4873-9D66-C32EF53F6EF7}" type="slidenum">
              <a:rPr lang="pt-BR" altLang="pt-BR">
                <a:solidFill>
                  <a:srgbClr val="969696"/>
                </a:solidFill>
              </a:rPr>
              <a:pPr/>
              <a:t>104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3000" i="1" smtClean="0">
                <a:solidFill>
                  <a:srgbClr val="000000"/>
                </a:solidFill>
              </a:rPr>
              <a:t>Swap plain vanilla</a:t>
            </a:r>
            <a:r>
              <a:rPr lang="pt-BR" altLang="pt-BR" sz="3000" smtClean="0">
                <a:solidFill>
                  <a:srgbClr val="000000"/>
                </a:solidFill>
              </a:rPr>
              <a:t>: simples troca de uma taxa fixa para uma flutuante ou vice-versa.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Exemplo:	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	Um banco internacional (BI) emite um eurobônus de 10 anos que paga a taxa de juros de </a:t>
            </a:r>
            <a:r>
              <a:rPr lang="pt-BR" altLang="pt-BR" sz="2800" i="1" smtClean="0">
                <a:solidFill>
                  <a:srgbClr val="000000"/>
                </a:solidFill>
                <a:sym typeface="Symbol" panose="05050102010706020507" pitchFamily="18" charset="2"/>
              </a:rPr>
              <a:t>Treasury Bond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 americano mais 80 pontos-bases (</a:t>
            </a:r>
            <a:r>
              <a:rPr lang="pt-BR" altLang="pt-BR" sz="2800" i="1" smtClean="0">
                <a:solidFill>
                  <a:srgbClr val="000000"/>
                </a:solidFill>
                <a:sym typeface="Symbol" panose="05050102010706020507" pitchFamily="18" charset="2"/>
              </a:rPr>
              <a:t>basis point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). Os recursos assim captados são emprestados a um cliente a uma taxa pós fixada igual a Libor mais 100 pontos-bases.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	O T.Bond para 10 anos está rendendo 7% a.a.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AA6F3-335A-4725-BCE1-DD587A0EB4AC}" type="slidenum">
              <a:rPr lang="pt-BR" altLang="pt-BR">
                <a:solidFill>
                  <a:srgbClr val="969696"/>
                </a:solidFill>
              </a:rPr>
              <a:pPr/>
              <a:t>105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Desta forma temos: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do bônus emitido = 7% + 0,80% = 7,8% a.a.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Banco (BI)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Ativo  taxa pós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Passivo  taxa pré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48484" name="AutoShape 4"/>
          <p:cNvSpPr>
            <a:spLocks/>
          </p:cNvSpPr>
          <p:nvPr/>
        </p:nvSpPr>
        <p:spPr bwMode="auto">
          <a:xfrm>
            <a:off x="4902200" y="3517900"/>
            <a:ext cx="241300" cy="952500"/>
          </a:xfrm>
          <a:prstGeom prst="rightBrace">
            <a:avLst>
              <a:gd name="adj1" fmla="val 3289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499100" y="3530600"/>
            <a:ext cx="307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Fluxo de caixa está descasado!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/>
      <p:bldP spid="148484" grpId="0" animBg="1"/>
      <p:bldP spid="14848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C7CD79-0281-4AA8-82C0-B714D1C83F98}" type="slidenum">
              <a:rPr lang="pt-BR" altLang="pt-BR">
                <a:solidFill>
                  <a:srgbClr val="969696"/>
                </a:solidFill>
              </a:rPr>
              <a:pPr/>
              <a:t>106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31800" y="4635500"/>
            <a:ext cx="12065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Supondo que exista um banco (TS) que negocie esses derivativos e que o preço do </a:t>
            </a:r>
            <a:r>
              <a:rPr lang="pt-BR" altLang="pt-BR" sz="2800" i="1" smtClean="0">
                <a:solidFill>
                  <a:srgbClr val="000000"/>
                </a:solidFill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</a:rPr>
              <a:t> de Libor com uma taxa pré seja de 8% a.a.</a:t>
            </a:r>
          </a:p>
          <a:p>
            <a:pPr lvl="1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Fluxo de um</a:t>
            </a:r>
            <a:r>
              <a:rPr lang="pt-BR" altLang="pt-BR" i="1" smtClean="0">
                <a:solidFill>
                  <a:srgbClr val="000000"/>
                </a:solidFill>
              </a:rPr>
              <a:t> swap plain vanilla</a:t>
            </a:r>
            <a:r>
              <a:rPr lang="pt-BR" altLang="pt-BR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0035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016000" y="345440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Libor + 100 BP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74700" y="4762500"/>
            <a:ext cx="622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0000"/>
                </a:solidFill>
              </a:rPr>
              <a:t>BI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790700" y="44577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Libor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816100" y="5194300"/>
            <a:ext cx="135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8% a.a.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1104900" y="607060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7,8% a.a.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295650" y="4635500"/>
            <a:ext cx="12065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3575050" y="4762500"/>
            <a:ext cx="67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000000"/>
                </a:solidFill>
              </a:rPr>
              <a:t>TS</a:t>
            </a:r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1638300" y="4927600"/>
            <a:ext cx="1638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1651000" y="5143500"/>
            <a:ext cx="16383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 rot="5400000">
            <a:off x="431800" y="5975350"/>
            <a:ext cx="1168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19" name="Line 15"/>
          <p:cNvSpPr>
            <a:spLocks noChangeShapeType="1"/>
          </p:cNvSpPr>
          <p:nvPr/>
        </p:nvSpPr>
        <p:spPr bwMode="auto">
          <a:xfrm rot="5400000">
            <a:off x="431800" y="4057650"/>
            <a:ext cx="1168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4572000" y="3683000"/>
            <a:ext cx="4572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1700" indent="-2794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BI garante </a:t>
            </a:r>
            <a:r>
              <a:rPr lang="pt-BR" altLang="pt-BR" sz="2800" i="1">
                <a:solidFill>
                  <a:srgbClr val="000000"/>
                </a:solidFill>
              </a:rPr>
              <a:t>spread</a:t>
            </a:r>
            <a:r>
              <a:rPr lang="pt-BR" altLang="pt-BR" sz="2800">
                <a:solidFill>
                  <a:srgbClr val="000000"/>
                </a:solidFill>
              </a:rPr>
              <a:t> de 1,2%: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1,0% (100 BP)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0,2% na operação de </a:t>
            </a:r>
            <a:r>
              <a:rPr lang="pt-BR" altLang="pt-BR" sz="2800" i="1">
                <a:solidFill>
                  <a:srgbClr val="000000"/>
                </a:solidFill>
              </a:rPr>
              <a:t>swap</a:t>
            </a:r>
            <a:r>
              <a:rPr lang="pt-BR" altLang="pt-BR" sz="2800">
                <a:solidFill>
                  <a:srgbClr val="000000"/>
                </a:solidFill>
              </a:rPr>
              <a:t> (8% – 7,8%)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07" grpId="0" build="p"/>
      <p:bldP spid="149509" grpId="0"/>
      <p:bldP spid="149510" grpId="0"/>
      <p:bldP spid="149511" grpId="0"/>
      <p:bldP spid="149512" grpId="0"/>
      <p:bldP spid="149513" grpId="0"/>
      <p:bldP spid="149514" grpId="0" animBg="1"/>
      <p:bldP spid="149515" grpId="0"/>
      <p:bldP spid="149516" grpId="0" animBg="1"/>
      <p:bldP spid="149517" grpId="0" animBg="1"/>
      <p:bldP spid="149518" grpId="0" animBg="1"/>
      <p:bldP spid="149519" grpId="0" animBg="1"/>
      <p:bldP spid="14952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0CA7A-EFA5-4CFD-BAAC-A396617844DB}" type="slidenum">
              <a:rPr lang="pt-BR" altLang="pt-BR">
                <a:solidFill>
                  <a:srgbClr val="969696"/>
                </a:solidFill>
              </a:rPr>
              <a:pPr/>
              <a:t>107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66813"/>
            <a:ext cx="8229600" cy="692150"/>
          </a:xfrm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Exemplo 2: duas empresas.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14300" y="2082800"/>
            <a:ext cx="4381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Empresa A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deseja empréstimo de R$ 100.000, por 6 meses, taxa pré.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Alternativas no mercado: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pré de 30% a.a.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pós, CDI + 4% a.a.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610100" y="2082800"/>
            <a:ext cx="4381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Empresa B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deseja aplicar R$ 100.000, por 6 meses, taxa pré.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600">
                <a:solidFill>
                  <a:srgbClr val="000000"/>
                </a:solidFill>
              </a:rPr>
              <a:t>Alternativas no mercado: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pré de 25% a.a.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600">
                <a:solidFill>
                  <a:srgbClr val="000000"/>
                </a:solidFill>
              </a:rPr>
              <a:t>Taxa pós, CDI + 1% a.a.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30200" y="5918200"/>
            <a:ext cx="83693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600">
                <a:solidFill>
                  <a:srgbClr val="000000"/>
                </a:solidFill>
              </a:rPr>
              <a:t>Ambas empresas procuram o mesmo banco que propõe a seguinte operação: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4572000" y="2159000"/>
            <a:ext cx="0" cy="358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  <p:bldP spid="150532" grpId="0" build="p"/>
      <p:bldP spid="150533" grpId="0" build="p"/>
      <p:bldP spid="150534" grpId="0"/>
      <p:bldP spid="15053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8FBA68-1B6D-47A9-9A51-46D0627D24D7}" type="slidenum">
              <a:rPr lang="pt-BR" altLang="pt-BR">
                <a:solidFill>
                  <a:srgbClr val="969696"/>
                </a:solidFill>
              </a:rPr>
              <a:pPr/>
              <a:t>108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0000"/>
                </a:solidFill>
              </a:rPr>
              <a:t>Empresa A toma recursos emprestados à taxa do CDI mais 4% a.a. e realiza um </a:t>
            </a:r>
            <a:r>
              <a:rPr lang="pt-BR" altLang="pt-BR" i="1" dirty="0" smtClean="0">
                <a:solidFill>
                  <a:srgbClr val="000000"/>
                </a:solidFill>
              </a:rPr>
              <a:t>swap</a:t>
            </a:r>
            <a:r>
              <a:rPr lang="pt-BR" altLang="pt-BR" dirty="0" smtClean="0">
                <a:solidFill>
                  <a:srgbClr val="000000"/>
                </a:solidFill>
              </a:rPr>
              <a:t> com o banco, recebendo CDI e pagando </a:t>
            </a:r>
            <a:r>
              <a:rPr lang="pt-BR" altLang="pt-BR" dirty="0" smtClean="0">
                <a:solidFill>
                  <a:srgbClr val="000000"/>
                </a:solidFill>
              </a:rPr>
              <a:t>25,5</a:t>
            </a:r>
            <a:r>
              <a:rPr lang="pt-BR" altLang="pt-BR" dirty="0" smtClean="0">
                <a:solidFill>
                  <a:srgbClr val="000000"/>
                </a:solidFill>
              </a:rPr>
              <a:t>% a.a.</a:t>
            </a:r>
          </a:p>
          <a:p>
            <a:pPr eaLnBrk="1" hangingPunct="1"/>
            <a:r>
              <a:rPr lang="pt-BR" altLang="pt-BR" dirty="0" smtClean="0">
                <a:solidFill>
                  <a:srgbClr val="000000"/>
                </a:solidFill>
              </a:rPr>
              <a:t>Empresa B aplica à taxa do CDI mais 1% a.a. e realiza um </a:t>
            </a:r>
            <a:r>
              <a:rPr lang="pt-BR" altLang="pt-BR" i="1" dirty="0" smtClean="0">
                <a:solidFill>
                  <a:srgbClr val="000000"/>
                </a:solidFill>
              </a:rPr>
              <a:t>swap</a:t>
            </a:r>
            <a:r>
              <a:rPr lang="pt-BR" altLang="pt-BR" dirty="0" smtClean="0">
                <a:solidFill>
                  <a:srgbClr val="000000"/>
                </a:solidFill>
              </a:rPr>
              <a:t> com o banco, recebendo  24,5% </a:t>
            </a:r>
            <a:r>
              <a:rPr lang="pt-BR" altLang="pt-BR" dirty="0" err="1" smtClean="0">
                <a:solidFill>
                  <a:srgbClr val="000000"/>
                </a:solidFill>
              </a:rPr>
              <a:t>a.a.e</a:t>
            </a:r>
            <a:r>
              <a:rPr lang="pt-BR" altLang="pt-BR" dirty="0" smtClean="0">
                <a:solidFill>
                  <a:srgbClr val="000000"/>
                </a:solidFill>
              </a:rPr>
              <a:t> pagando CDI.</a:t>
            </a:r>
          </a:p>
          <a:p>
            <a:pPr lvl="1" eaLnBrk="1" hangingPunct="1">
              <a:buFontTx/>
              <a:buNone/>
            </a:pPr>
            <a:r>
              <a:rPr lang="pt-BR" altLang="pt-BR" sz="3200" dirty="0" smtClean="0">
                <a:solidFill>
                  <a:srgbClr val="000000"/>
                </a:solidFill>
              </a:rPr>
              <a:t>Fluxo: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2D8C2A-0B76-45EC-B404-BED5AE73E03D}" type="slidenum">
              <a:rPr lang="pt-BR" altLang="pt-BR">
                <a:solidFill>
                  <a:srgbClr val="969696"/>
                </a:solidFill>
              </a:rPr>
              <a:pPr/>
              <a:t>109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90500" y="2908300"/>
            <a:ext cx="20193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Empresa A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2362200" y="2673350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25,5%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3543300" y="2908300"/>
            <a:ext cx="20193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Banco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6889750" y="2908300"/>
            <a:ext cx="20193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Empresa B</a:t>
            </a:r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>
            <a:off x="5562600" y="30861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2209800" y="30861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2209800" y="32893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5562600" y="3289300"/>
            <a:ext cx="1320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1206500" y="3441700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>
            <a:off x="7899400" y="2108200"/>
            <a:ext cx="0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5727700" y="2673350"/>
            <a:ext cx="125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24,5%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7150100" y="16827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 + 1%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444500" y="42100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 + 4%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2184400" y="32956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5461000" y="328295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CDI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63500" y="4876800"/>
            <a:ext cx="337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Custo para Empresa A: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25,5 + 4% = 29,5%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5346700" y="4876800"/>
            <a:ext cx="36703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Retorno para Empresa B: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24,5 + 1% = 25,5%</a:t>
            </a:r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1803400" y="6197600"/>
            <a:ext cx="549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Lucro do Banco: 1% (25,5% – 24,5%)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0" grpId="0"/>
      <p:bldP spid="152581" grpId="0" animBg="1"/>
      <p:bldP spid="152582" grpId="0" animBg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89" grpId="0"/>
      <p:bldP spid="152590" grpId="0"/>
      <p:bldP spid="152591" grpId="0"/>
      <p:bldP spid="152592" grpId="0"/>
      <p:bldP spid="152593" grpId="0"/>
      <p:bldP spid="152594" grpId="0"/>
      <p:bldP spid="152595" grpId="0"/>
      <p:bldP spid="1525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06AD-8750-4296-A388-605A5D6EE021}" type="slidenum">
              <a:rPr lang="pt-BR" altLang="pt-BR">
                <a:solidFill>
                  <a:srgbClr val="969696"/>
                </a:solidFill>
              </a:rPr>
              <a:pPr/>
              <a:t>11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Derivativos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Derivativos</a:t>
            </a:r>
            <a:r>
              <a:rPr lang="pt-BR" dirty="0" smtClean="0">
                <a:solidFill>
                  <a:srgbClr val="000000"/>
                </a:solidFill>
                <a:sym typeface="Symbol" pitchFamily="18" charset="2"/>
              </a:rPr>
              <a:t> são contratos firmados entre partes, com o objetivo de trocar o valor, e somente o valor, de ativos, índice ou  </a:t>
            </a:r>
            <a:r>
              <a:rPr lang="pt-BR" i="1" dirty="0" smtClean="0">
                <a:solidFill>
                  <a:srgbClr val="000000"/>
                </a:solidFill>
                <a:sym typeface="Symbol" pitchFamily="18" charset="2"/>
              </a:rPr>
              <a:t>commodities</a:t>
            </a:r>
            <a:r>
              <a:rPr lang="pt-BR" dirty="0" smtClean="0">
                <a:solidFill>
                  <a:srgbClr val="000000"/>
                </a:solidFill>
                <a:sym typeface="Symbol" pitchFamily="18" charset="2"/>
              </a:rPr>
              <a:t> (agrícolas, minerais etc.).</a:t>
            </a:r>
          </a:p>
          <a:p>
            <a:pPr lvl="1" eaLnBrk="1" hangingPunct="1">
              <a:buFontTx/>
              <a:buNone/>
              <a:defRPr/>
            </a:pPr>
            <a:r>
              <a:rPr lang="pt-BR" dirty="0" smtClean="0">
                <a:solidFill>
                  <a:srgbClr val="000000"/>
                </a:solidFill>
                <a:sym typeface="Symbol" pitchFamily="18" charset="2"/>
              </a:rPr>
              <a:t> Transferência de risco.</a:t>
            </a:r>
          </a:p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sym typeface="Symbol" pitchFamily="18" charset="2"/>
              </a:rPr>
              <a:t>Ativos objetos = taxa de juros, câmbio, valor de mercadorias e outros índices.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5795F-3EC3-4EEB-8227-DC5E43FA899E}" type="slidenum">
              <a:rPr lang="pt-BR" altLang="pt-BR">
                <a:solidFill>
                  <a:srgbClr val="969696"/>
                </a:solidFill>
              </a:rPr>
              <a:pPr/>
              <a:t>110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No Brasil, sempre que uma operação de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é realizada, ela deve ser registrada ou na CETIP ou na BM&amp;FBOVESPA.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Na BM&amp;FBOVESPA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pt-BR" altLang="pt-BR" smtClean="0">
                <a:solidFill>
                  <a:srgbClr val="000000"/>
                </a:solidFill>
              </a:rPr>
              <a:t>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na modalidade com garantia.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40E1C0-76CF-4884-BF5D-A5963205C0A1}" type="slidenum">
              <a:rPr lang="pt-BR" altLang="pt-BR">
                <a:solidFill>
                  <a:srgbClr val="969696"/>
                </a:solidFill>
              </a:rPr>
              <a:pPr/>
              <a:t>111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Na BM&amp;FBOVESPA 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pt-BR" altLang="pt-BR" sz="2800" smtClean="0">
                <a:solidFill>
                  <a:srgbClr val="000000"/>
                </a:solidFill>
              </a:rPr>
              <a:t> </a:t>
            </a:r>
            <a:r>
              <a:rPr lang="pt-BR" altLang="pt-BR" sz="2800" i="1" smtClean="0">
                <a:solidFill>
                  <a:srgbClr val="000000"/>
                </a:solidFill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</a:rPr>
              <a:t> na modalidade com garantia.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São depositadas margens de garantia com base no risco de perdas/ganhos de posição.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Não existe ajuste diário, mas é necessário depositar margem de garantia sempre que ocorrer mudanças nas expectativas futuras do valor o objeto do swap.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</a:rPr>
              <a:t>Ganhos elevam o valor presente do </a:t>
            </a:r>
            <a:r>
              <a:rPr lang="pt-BR" altLang="pt-BR" sz="2800" i="1" smtClean="0">
                <a:solidFill>
                  <a:srgbClr val="000000"/>
                </a:solidFill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Estrutura Geral de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ADF6F-76B8-4733-9A72-9626372FCD9A}" type="slidenum">
              <a:rPr lang="pt-BR" altLang="pt-BR">
                <a:solidFill>
                  <a:srgbClr val="969696"/>
                </a:solidFill>
              </a:rPr>
              <a:pPr/>
              <a:t>112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44713"/>
            <a:ext cx="8229600" cy="39814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Quanto mais sofisticada for a operação (por exemplo, opções de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) mais complexa é a precificação.</a:t>
            </a:r>
            <a:endParaRPr lang="pt-BR" altLang="pt-BR" sz="4000" smtClean="0">
              <a:solidFill>
                <a:srgbClr val="000000"/>
              </a:solidFill>
            </a:endParaRP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19FE2-D232-4EDF-AFA4-AE24C1C2FD4C}" type="slidenum">
              <a:rPr lang="pt-BR" altLang="pt-BR">
                <a:solidFill>
                  <a:srgbClr val="969696"/>
                </a:solidFill>
              </a:rPr>
              <a:pPr/>
              <a:t>113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Exemplo: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r>
              <a:rPr lang="pt-BR" altLang="pt-BR" smtClean="0">
                <a:solidFill>
                  <a:srgbClr val="000000"/>
                </a:solidFill>
              </a:rPr>
              <a:t> de moedas.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Suponha que uma empresa que exporta para os EUA (ou seja, possui ativos em US$) deseja investir US$ 1 MM na Europa.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Considere que esta empresa deseja garantir o retorno de sua aplicação em US$.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Desta forma, realizará um swap de Euros para dólar.</a:t>
            </a:r>
            <a:r>
              <a:rPr lang="pt-BR" altLang="pt-BR" sz="40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E22763-DA25-409B-8543-7F4C7150C653}" type="slidenum">
              <a:rPr lang="pt-BR" altLang="pt-BR">
                <a:solidFill>
                  <a:srgbClr val="969696"/>
                </a:solidFill>
              </a:rPr>
              <a:pPr/>
              <a:t>114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Dados: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Taxa de câmbio 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€$ 1 = US$ 1,219 ou seja, €$ 0,82 = US$ 1.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Taxa de juros na Europa = 10% a.a.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Taxa de juros nos EUA = 5% a.a.</a:t>
            </a:r>
          </a:p>
          <a:p>
            <a:pPr lvl="1" eaLnBrk="1" hangingPunct="1"/>
            <a:r>
              <a:rPr lang="pt-BR" altLang="pt-BR" sz="3200" i="1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Swap 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é feito a uma taxa de €$ 0,859 = US$ 1.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879345-62E9-4090-819E-D886B490247F}" type="slidenum">
              <a:rPr lang="pt-BR" altLang="pt-BR">
                <a:solidFill>
                  <a:srgbClr val="969696"/>
                </a:solidFill>
              </a:rPr>
              <a:pPr/>
              <a:t>115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Dados: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 a fórmula que determina o valor do </a:t>
            </a:r>
            <a:r>
              <a:rPr lang="pt-BR" altLang="pt-BR" sz="3200" i="1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swap </a:t>
            </a:r>
            <a:r>
              <a:rPr lang="pt-BR" altLang="pt-BR" sz="32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é a mesma que determina o valor de um contrato futuro.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r>
              <a:rPr lang="pt-BR" altLang="pt-BR" sz="2800" i="1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swap</a:t>
            </a:r>
            <a:r>
              <a:rPr lang="pt-BR" altLang="pt-BR" sz="280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é um contrato futuro de moeda não padronizado, negociado em balcão.</a:t>
            </a:r>
            <a:r>
              <a:rPr lang="pt-BR" altLang="pt-BR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0BCB3-BF4D-44FA-B738-905B43289007}" type="slidenum">
              <a:rPr lang="pt-BR" altLang="pt-BR">
                <a:solidFill>
                  <a:srgbClr val="969696"/>
                </a:solidFill>
              </a:rPr>
              <a:pPr/>
              <a:t>116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1946275"/>
            <a:ext cx="8948738" cy="3059113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</a:t>
            </a: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spot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em unidades da moeda A para uma unidade da moeda B (p.e., R$/US$)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futura em unidades de A para uma unidade de B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 = Taxa de juros do país A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rf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Taxa de juros do país B</a:t>
            </a:r>
          </a:p>
          <a:p>
            <a:pPr marL="1147763" lvl="1" indent="-690563" eaLnBrk="1" hangingPunct="1"/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T-t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) = unidade de tempo para o vencimento do contrato futuro</a:t>
            </a:r>
          </a:p>
          <a:p>
            <a:pPr marL="1147763" lvl="1" indent="-690563" eaLnBrk="1" hangingPunct="1"/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 = constante (2,71828183)</a:t>
            </a: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609850" y="1258888"/>
          <a:ext cx="38814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258888"/>
                        <a:ext cx="38814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BB852-0840-4678-94C2-316BF55CA2CD}" type="slidenum">
              <a:rPr lang="pt-BR" altLang="pt-BR">
                <a:solidFill>
                  <a:srgbClr val="969696"/>
                </a:solidFill>
              </a:rPr>
              <a:pPr/>
              <a:t>117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63613"/>
            <a:ext cx="8229600" cy="50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 smtClean="0">
                <a:solidFill>
                  <a:srgbClr val="000000"/>
                </a:solidFill>
              </a:rPr>
              <a:t>Resultado: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600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781300" y="1497013"/>
            <a:ext cx="21717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1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0,800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14300" y="2017713"/>
            <a:ext cx="26797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Taxa de mercado, no vencimento.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ao câmbio do 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pela taxa do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Diferença    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  <a:r>
              <a:rPr lang="pt-BR" altLang="pt-BR" sz="2400">
                <a:solidFill>
                  <a:srgbClr val="000000"/>
                </a:solidFill>
              </a:rPr>
              <a:t> -mercado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Resultado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4889500" y="1497013"/>
            <a:ext cx="21209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0,900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7035800" y="149701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3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0,859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0" y="64516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6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  <p:bldP spid="160772" grpId="0" build="p"/>
      <p:bldP spid="160773" grpId="0" build="p"/>
      <p:bldP spid="160774" grpId="0" build="p"/>
      <p:bldP spid="160775" grpId="0" build="p"/>
      <p:bldP spid="160776" grpId="0" animBg="1"/>
      <p:bldP spid="160777" grpId="0" animBg="1"/>
      <p:bldP spid="160778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24E68-1D09-4644-ABEB-2B9AAA440327}" type="slidenum">
              <a:rPr lang="pt-BR" altLang="pt-BR">
                <a:solidFill>
                  <a:srgbClr val="969696"/>
                </a:solidFill>
              </a:rPr>
              <a:pPr/>
              <a:t>118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63613"/>
            <a:ext cx="8229600" cy="50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600" smtClean="0">
                <a:solidFill>
                  <a:srgbClr val="000000"/>
                </a:solidFill>
              </a:rPr>
              <a:t>Resultado: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600" i="1" smtClean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781300" y="1497013"/>
            <a:ext cx="21717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1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0,800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1.127.500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	       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       77.442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Banco paga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114300" y="2017713"/>
            <a:ext cx="26797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Taxa de mercado, no vencimento.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ao câmbio do 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Valor obtido pela taxa do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Diferença     </a:t>
            </a:r>
            <a:r>
              <a:rPr lang="pt-BR" altLang="pt-BR" sz="2400" i="1">
                <a:solidFill>
                  <a:srgbClr val="000000"/>
                </a:solidFill>
              </a:rPr>
              <a:t>swap</a:t>
            </a:r>
            <a:r>
              <a:rPr lang="pt-BR" altLang="pt-BR" sz="2400">
                <a:solidFill>
                  <a:srgbClr val="000000"/>
                </a:solidFill>
              </a:rPr>
              <a:t> -mercado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Resultado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667250" y="1477963"/>
            <a:ext cx="22098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  0,900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     1.002.222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	         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            - 47.836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Empresa paga</a:t>
            </a: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7124700" y="1477963"/>
            <a:ext cx="20193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Cenário 3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   0,859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	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		       	 1.050.058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                    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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2400">
                <a:solidFill>
                  <a:srgbClr val="000000"/>
                </a:solidFill>
              </a:rPr>
              <a:t>Não há fluxo</a:t>
            </a: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</a:p>
        </p:txBody>
      </p:sp>
      <p:sp>
        <p:nvSpPr>
          <p:cNvPr id="112649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50" name="Line 9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51" name="Line 10"/>
          <p:cNvSpPr>
            <a:spLocks noChangeShapeType="1"/>
          </p:cNvSpPr>
          <p:nvPr/>
        </p:nvSpPr>
        <p:spPr bwMode="auto">
          <a:xfrm>
            <a:off x="0" y="6451600"/>
            <a:ext cx="91440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1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1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1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/>
      <p:bldP spid="161798" grpId="0" build="p"/>
      <p:bldP spid="161799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A6975-1879-4878-9819-902E2D924D8A}" type="slidenum">
              <a:rPr lang="pt-BR" altLang="pt-BR">
                <a:solidFill>
                  <a:srgbClr val="969696"/>
                </a:solidFill>
              </a:rPr>
              <a:pPr/>
              <a:t>119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0000"/>
                </a:solidFill>
              </a:rPr>
              <a:t>Observações:</a:t>
            </a:r>
          </a:p>
          <a:p>
            <a:pPr lvl="1" eaLnBrk="1" hangingPunct="1">
              <a:defRPr/>
            </a:pPr>
            <a:r>
              <a:rPr lang="pt-BR" sz="3200" smtClean="0">
                <a:solidFill>
                  <a:srgbClr val="000000"/>
                </a:solidFill>
              </a:rPr>
              <a:t>Não há troca de $ na contratação, apenas as diferenças que ocorrerem.</a:t>
            </a:r>
          </a:p>
          <a:p>
            <a:pPr lvl="1" eaLnBrk="1" hangingPunct="1">
              <a:defRPr/>
            </a:pPr>
            <a:r>
              <a:rPr lang="pt-BR" sz="3200" smtClean="0">
                <a:solidFill>
                  <a:srgbClr val="000000"/>
                </a:solidFill>
              </a:rPr>
              <a:t>O resultado ficou fixo.</a:t>
            </a:r>
          </a:p>
          <a:p>
            <a:pPr lvl="1" eaLnBrk="1" hangingPunct="1">
              <a:defRPr/>
            </a:pPr>
            <a:r>
              <a:rPr lang="pt-BR" sz="3200" smtClean="0">
                <a:solidFill>
                  <a:srgbClr val="000000"/>
                </a:solidFill>
              </a:rPr>
              <a:t>Retorno obtido foi próximo ao que seria obtido aplicando nos EUA.</a:t>
            </a:r>
          </a:p>
          <a:p>
            <a:pPr lvl="2" eaLnBrk="1" hangingPunct="1">
              <a:defRPr/>
            </a:pPr>
            <a:r>
              <a:rPr lang="pt-B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da Arbitragem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853BE4-322A-40C5-BCA8-D0C6B6CFB6D0}" type="slidenum">
              <a:rPr lang="pt-BR" altLang="pt-BR">
                <a:solidFill>
                  <a:srgbClr val="969696"/>
                </a:solidFill>
              </a:rPr>
              <a:pPr/>
              <a:t>12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Derivativos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Um exportador deseja vender hoje os dólares provenientes de uma exportação, já contratada, que irá realizar em data futura.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Entretanto, como ele não tem ainda moeda: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8F973-C2D2-425A-8F27-42B93CE34E11}" type="slidenum">
              <a:rPr lang="pt-BR" altLang="pt-BR">
                <a:solidFill>
                  <a:srgbClr val="969696"/>
                </a:solidFill>
              </a:rPr>
              <a:pPr/>
              <a:t>120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Teoria da Arbitragem: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Em geral, os preços dos </a:t>
            </a:r>
            <a:r>
              <a:rPr lang="pt-BR" altLang="pt-BR" i="1" smtClean="0">
                <a:solidFill>
                  <a:srgbClr val="000000"/>
                </a:solidFill>
              </a:rPr>
              <a:t>swaps</a:t>
            </a:r>
            <a:r>
              <a:rPr lang="pt-BR" altLang="pt-BR" smtClean="0">
                <a:solidFill>
                  <a:srgbClr val="000000"/>
                </a:solidFill>
              </a:rPr>
              <a:t> encontram-se de tal forma que não é possível obter vantagens devido a diferentes taxas de juros nos títulos livres de risco emitidos pelos governos dos países.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Precificando um </a:t>
            </a:r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AB0A3C-B038-410B-B621-9D1939B5EA10}" type="slidenum">
              <a:rPr lang="pt-BR" altLang="pt-BR">
                <a:solidFill>
                  <a:srgbClr val="969696"/>
                </a:solidFill>
              </a:rPr>
              <a:pPr/>
              <a:t>121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57300"/>
            <a:ext cx="9144000" cy="54102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Opções de compra – calls:</a:t>
            </a:r>
            <a:r>
              <a:rPr lang="pt-BR" altLang="pt-BR" sz="2800" smtClean="0">
                <a:solidFill>
                  <a:srgbClr val="000000"/>
                </a:solidFill>
              </a:rPr>
              <a:t> concede ao titular o direito (e não a obrigação) de adquirir no futuro um determinado ativo por um preço previamente estabelecido. Para o vendedor da opção há uma obrigação futura, sempre que exigida pelo comprador.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Opções de venda – puts:</a:t>
            </a:r>
            <a:r>
              <a:rPr lang="pt-BR" altLang="pt-BR" sz="2800" smtClean="0">
                <a:solidFill>
                  <a:srgbClr val="000000"/>
                </a:solidFill>
              </a:rPr>
              <a:t> dá ao detentor (compra-dor da opção) o direito, porém não a obrigação, de vender no futuro um ativo por um certo preço preestabelecido. O vendedor dessa opção tem a obrigação de entregar os ativos, se exigido pelo comprador.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9BAC3C-AE66-4C1B-871F-7F47CFBE8354}" type="slidenum">
              <a:rPr lang="pt-BR" altLang="pt-BR">
                <a:solidFill>
                  <a:srgbClr val="969696"/>
                </a:solidFill>
              </a:rPr>
              <a:pPr/>
              <a:t>122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148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que diferencia um contrato futuro de um contra-to de opção é a obrigação que o primeiro apresenta de se adquirir ou vender algo no futuro.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Quando o exercício de uma opção pode ser realizado num único momento, a opção se denomina </a:t>
            </a:r>
            <a:r>
              <a:rPr lang="pt-BR" altLang="pt-BR" sz="2800" i="1" u="sng" smtClean="0">
                <a:solidFill>
                  <a:srgbClr val="000000"/>
                </a:solidFill>
              </a:rPr>
              <a:t>européia</a:t>
            </a:r>
            <a:r>
              <a:rPr lang="pt-BR" altLang="pt-BR" sz="280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Quando o exercício de uma opção pode ser realizado em qualquer momento do prazo estabelecido, a opção se denomina </a:t>
            </a:r>
            <a:r>
              <a:rPr lang="pt-BR" altLang="pt-BR" sz="2800" i="1" u="sng" smtClean="0">
                <a:solidFill>
                  <a:srgbClr val="000000"/>
                </a:solidFill>
              </a:rPr>
              <a:t>americana</a:t>
            </a:r>
            <a:r>
              <a:rPr lang="pt-BR" altLang="pt-BR" sz="280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FBC2B8-C02B-43CC-AAA6-13E8328BDAE6}" type="slidenum">
              <a:rPr lang="pt-BR" altLang="pt-BR">
                <a:solidFill>
                  <a:srgbClr val="969696"/>
                </a:solidFill>
              </a:rPr>
              <a:pPr/>
              <a:t>123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314450"/>
            <a:ext cx="8877300" cy="44958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titular de uma </a:t>
            </a:r>
            <a:r>
              <a:rPr lang="pt-BR" altLang="pt-BR" sz="2800" i="1" u="sng" smtClean="0">
                <a:solidFill>
                  <a:srgbClr val="000000"/>
                </a:solidFill>
              </a:rPr>
              <a:t>opção de compra</a:t>
            </a:r>
            <a:r>
              <a:rPr lang="pt-BR" altLang="pt-BR" sz="2800" smtClean="0">
                <a:solidFill>
                  <a:srgbClr val="000000"/>
                </a:solidFill>
              </a:rPr>
              <a:t> adquire o direito de comprar de um vendedor da opção, certa quantidade de ativos, até uma data determinada, a um preço previamente estabelecido.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investidor, neste caso, acredita na valorização do ativo, enquanto que o vendedor da opção aposta na queda do seu preço.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A </a:t>
            </a:r>
            <a:r>
              <a:rPr lang="pt-BR" altLang="pt-BR" sz="2800" i="1" u="sng" smtClean="0">
                <a:solidFill>
                  <a:srgbClr val="000000"/>
                </a:solidFill>
              </a:rPr>
              <a:t>opção de venda</a:t>
            </a:r>
            <a:r>
              <a:rPr lang="pt-BR" altLang="pt-BR" sz="2800" smtClean="0">
                <a:solidFill>
                  <a:srgbClr val="000000"/>
                </a:solidFill>
              </a:rPr>
              <a:t>, atribui ao titular o direito de vender certa quantidade de ativos ao vendedor da opção, por um preço previamente acordado. Neste caso o investidor aposta na desvalorização do 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EBD69C-D62B-404A-858E-1478835CA315}" type="slidenum">
              <a:rPr lang="pt-BR" altLang="pt-BR">
                <a:solidFill>
                  <a:srgbClr val="969696"/>
                </a:solidFill>
              </a:rPr>
              <a:pPr/>
              <a:t>124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276350"/>
            <a:ext cx="8839200" cy="49530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Admitamos que um investidor decide adquirir uma opção de compra por $8,20/ação, pagando um prêmio de $1,10/ação. A opção está constituída por 100.000 ações.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Custo da opção: $1,10 x 100.000 = </a:t>
            </a:r>
            <a:r>
              <a:rPr lang="pt-BR" altLang="pt-BR" sz="2800" u="sng" smtClean="0">
                <a:solidFill>
                  <a:srgbClr val="000000"/>
                </a:solidFill>
              </a:rPr>
              <a:t>$110.000</a:t>
            </a:r>
            <a:r>
              <a:rPr lang="pt-BR" altLang="pt-BR" sz="2800" smtClean="0">
                <a:solidFill>
                  <a:srgbClr val="000000"/>
                </a:solidFill>
              </a:rPr>
              <a:t>, pagos ao vendedor da opção.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Se houver uma valorização para $9,80/ação, temos: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de Venda = 100.000 x $9,80 =   $ 980.000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exercício = 100.000 x $8,20	=   $ 820.000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Prêmio pago = 100.000 x $1,10 	=   </a:t>
            </a:r>
            <a:r>
              <a:rPr lang="pt-BR" altLang="pt-BR" u="sng" smtClean="0">
                <a:solidFill>
                  <a:srgbClr val="000000"/>
                </a:solidFill>
              </a:rPr>
              <a:t>$ 110.000</a:t>
            </a:r>
          </a:p>
          <a:p>
            <a:pPr lvl="4" eaLnBrk="1" hangingPunct="1"/>
            <a:r>
              <a:rPr lang="pt-BR" altLang="pt-BR" sz="2800" i="1" u="sng" smtClean="0">
                <a:solidFill>
                  <a:srgbClr val="000000"/>
                </a:solidFill>
              </a:rPr>
              <a:t>GANHO</a:t>
            </a:r>
            <a:r>
              <a:rPr lang="pt-BR" altLang="pt-BR" sz="2800" i="1" smtClean="0">
                <a:solidFill>
                  <a:srgbClr val="000000"/>
                </a:solidFill>
              </a:rPr>
              <a:t>				= </a:t>
            </a:r>
            <a:r>
              <a:rPr lang="pt-BR" altLang="pt-BR" sz="2800" smtClean="0">
                <a:solidFill>
                  <a:srgbClr val="000000"/>
                </a:solidFill>
              </a:rPr>
              <a:t>  </a:t>
            </a:r>
            <a:r>
              <a:rPr lang="pt-BR" altLang="pt-BR" sz="2800" u="sng" smtClean="0">
                <a:solidFill>
                  <a:srgbClr val="000000"/>
                </a:solidFill>
              </a:rPr>
              <a:t>$   50.000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6382AE-3642-4FB8-B6A7-5BD8DD2829CC}" type="slidenum">
              <a:rPr lang="pt-BR" altLang="pt-BR">
                <a:solidFill>
                  <a:srgbClr val="969696"/>
                </a:solidFill>
              </a:rPr>
              <a:pPr/>
              <a:t>125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9530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Admitamos que um investidor decide adquirir uma opção de venda a $4,00/ação, pagando um prêmio de $0,40/ação. 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Se houver uma desvalorização para $3,30/ação, temos: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de exercício		     $ 4,00</a:t>
            </a:r>
          </a:p>
          <a:p>
            <a:pPr lvl="1" eaLnBrk="1" hangingPunct="1"/>
            <a:r>
              <a:rPr lang="pt-BR" altLang="pt-BR" u="sng" smtClean="0">
                <a:solidFill>
                  <a:srgbClr val="000000"/>
                </a:solidFill>
              </a:rPr>
              <a:t>Custo: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</a:rPr>
              <a:t>Preço da ação =    $ 3,30		</a:t>
            </a:r>
          </a:p>
          <a:p>
            <a:pPr lvl="2" eaLnBrk="1" hangingPunct="1"/>
            <a:r>
              <a:rPr lang="pt-BR" altLang="pt-BR" sz="2800" smtClean="0">
                <a:solidFill>
                  <a:srgbClr val="000000"/>
                </a:solidFill>
              </a:rPr>
              <a:t>Prêmio	         =   $ 0,40	     </a:t>
            </a:r>
            <a:r>
              <a:rPr lang="pt-BR" altLang="pt-BR" sz="2800" u="sng" smtClean="0">
                <a:solidFill>
                  <a:srgbClr val="000000"/>
                </a:solidFill>
              </a:rPr>
              <a:t>$ 3,70</a:t>
            </a:r>
            <a:r>
              <a:rPr lang="pt-BR" altLang="pt-BR" sz="2800" smtClean="0">
                <a:solidFill>
                  <a:srgbClr val="000000"/>
                </a:solidFill>
              </a:rPr>
              <a:t>	</a:t>
            </a:r>
            <a:r>
              <a:rPr lang="pt-BR" altLang="pt-BR" smtClean="0">
                <a:solidFill>
                  <a:srgbClr val="000000"/>
                </a:solidFill>
              </a:rPr>
              <a:t>	</a:t>
            </a:r>
          </a:p>
          <a:p>
            <a:pPr lvl="1" eaLnBrk="1" hangingPunct="1"/>
            <a:r>
              <a:rPr lang="pt-BR" altLang="pt-BR" i="1" u="sng" smtClean="0">
                <a:solidFill>
                  <a:srgbClr val="000000"/>
                </a:solidFill>
              </a:rPr>
              <a:t>GANHO</a:t>
            </a:r>
            <a:r>
              <a:rPr lang="pt-BR" altLang="pt-BR" smtClean="0">
                <a:solidFill>
                  <a:srgbClr val="000000"/>
                </a:solidFill>
              </a:rPr>
              <a:t>				     </a:t>
            </a:r>
            <a:r>
              <a:rPr lang="pt-BR" altLang="pt-BR" u="sng" smtClean="0">
                <a:solidFill>
                  <a:srgbClr val="000000"/>
                </a:solidFill>
              </a:rPr>
              <a:t>$ 0,30</a:t>
            </a:r>
            <a:r>
              <a:rPr lang="pt-BR" altLang="pt-BR" i="1" smtClean="0">
                <a:solidFill>
                  <a:srgbClr val="000000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5BE2B3-926A-40C8-8D77-1AA1BF504F62}" type="slidenum">
              <a:rPr lang="pt-BR" altLang="pt-BR">
                <a:solidFill>
                  <a:srgbClr val="969696"/>
                </a:solidFill>
              </a:rPr>
              <a:pPr/>
              <a:t>126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19250"/>
            <a:ext cx="790575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Fatores que afetam os prêmios das opções: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Aumentam com o aumento do preço de mercado do ativo-referência do contrato de opção.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Diminuem com o tempo que resta até o vencimento do contrato de opção. Menor o tempo, menor o prêmio.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Aumentam com a volatilidade do ativo objeto.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3F3BD3-5F1D-4874-AFD4-85DEF4079F37}" type="slidenum">
              <a:rPr lang="pt-BR" altLang="pt-BR">
                <a:solidFill>
                  <a:srgbClr val="969696"/>
                </a:solidFill>
              </a:rPr>
              <a:pPr/>
              <a:t>127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712788" y="1598613"/>
            <a:ext cx="7669212" cy="1411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solidFill>
                  <a:srgbClr val="000000"/>
                </a:solidFill>
              </a:rPr>
              <a:t>O investidor em uma opção de compra procura</a:t>
            </a:r>
          </a:p>
          <a:p>
            <a:pPr algn="ctr"/>
            <a:r>
              <a:rPr lang="pt-BR" altLang="pt-BR" sz="2800">
                <a:solidFill>
                  <a:srgbClr val="000000"/>
                </a:solidFill>
              </a:rPr>
              <a:t>auferir lucro com a eventual alta do preço do </a:t>
            </a:r>
          </a:p>
          <a:p>
            <a:pPr algn="ctr"/>
            <a:r>
              <a:rPr lang="pt-BR" altLang="pt-BR" sz="2800">
                <a:solidFill>
                  <a:srgbClr val="000000"/>
                </a:solidFill>
              </a:rPr>
              <a:t>ativo-objeto.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7150" y="3627438"/>
            <a:ext cx="90185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>
                <a:solidFill>
                  <a:srgbClr val="000000"/>
                </a:solidFill>
              </a:rPr>
              <a:t>Suponhamos que uma ação esteja cotada a $2,50/ação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e que a opção de  compra possa ser adquirida por um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prêmio de $0,25/ação, sendo os lotes de 50.000 ações.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58763" y="5357813"/>
            <a:ext cx="855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solidFill>
                  <a:srgbClr val="000000"/>
                </a:solidFill>
              </a:rPr>
              <a:t>Avaliar os resultados se a ação atinge $3,00 no mês </a:t>
            </a:r>
          </a:p>
          <a:p>
            <a:pPr algn="ctr"/>
            <a:r>
              <a:rPr lang="pt-BR" altLang="pt-BR" sz="2800">
                <a:solidFill>
                  <a:srgbClr val="000000"/>
                </a:solidFill>
              </a:rPr>
              <a:t>seguinte e o prêmio sobe para $0,40/ação.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 autoUpdateAnimBg="0"/>
      <p:bldP spid="215044" grpId="0"/>
      <p:bldP spid="215045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9DBAF7-B267-40AB-A3E8-6312AA2AC3DD}" type="slidenum">
              <a:rPr lang="pt-BR" altLang="pt-BR">
                <a:solidFill>
                  <a:srgbClr val="969696"/>
                </a:solidFill>
              </a:rPr>
              <a:pPr/>
              <a:t>128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403225" y="1598613"/>
            <a:ext cx="855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solidFill>
                  <a:srgbClr val="000000"/>
                </a:solidFill>
              </a:rPr>
              <a:t>Avaliar os resultados se a ação atinge $3,00 no mês </a:t>
            </a:r>
          </a:p>
          <a:p>
            <a:pPr algn="ctr"/>
            <a:r>
              <a:rPr lang="pt-BR" altLang="pt-BR" sz="2800">
                <a:solidFill>
                  <a:srgbClr val="000000"/>
                </a:solidFill>
              </a:rPr>
              <a:t>seguinte e o prêmio sobe para $0,40/ação.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84325" y="2790825"/>
            <a:ext cx="65500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pt-BR" altLang="pt-BR" sz="2800">
                <a:solidFill>
                  <a:srgbClr val="000000"/>
                </a:solidFill>
              </a:rPr>
              <a:t>Venda: 50.000 x 3 		= $150.000</a:t>
            </a:r>
          </a:p>
          <a:p>
            <a:pPr>
              <a:lnSpc>
                <a:spcPct val="105000"/>
              </a:lnSpc>
            </a:pPr>
            <a:r>
              <a:rPr lang="pt-BR" altLang="pt-BR" sz="2800">
                <a:solidFill>
                  <a:srgbClr val="000000"/>
                </a:solidFill>
              </a:rPr>
              <a:t>Compra: 50.000 x 2,5		= </a:t>
            </a:r>
            <a:r>
              <a:rPr lang="pt-BR" altLang="pt-BR" sz="2800" u="sng">
                <a:solidFill>
                  <a:srgbClr val="000000"/>
                </a:solidFill>
              </a:rPr>
              <a:t>$125,000</a:t>
            </a:r>
          </a:p>
          <a:p>
            <a:pPr>
              <a:lnSpc>
                <a:spcPct val="105000"/>
              </a:lnSpc>
            </a:pPr>
            <a:r>
              <a:rPr lang="pt-BR" altLang="pt-BR" sz="2800">
                <a:solidFill>
                  <a:srgbClr val="000000"/>
                </a:solidFill>
              </a:rPr>
              <a:t>Resultado bruto:			= </a:t>
            </a:r>
            <a:r>
              <a:rPr lang="pt-BR" altLang="pt-BR" sz="2800" u="sng">
                <a:solidFill>
                  <a:srgbClr val="000000"/>
                </a:solidFill>
              </a:rPr>
              <a:t>$  25.000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685800" y="4306888"/>
            <a:ext cx="749935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pt-BR" altLang="pt-BR" sz="2800" dirty="0">
                <a:solidFill>
                  <a:srgbClr val="000000"/>
                </a:solidFill>
              </a:rPr>
              <a:t>Venda prêmio: 50.000 x $0,40	= $  20.000</a:t>
            </a:r>
          </a:p>
          <a:p>
            <a:pPr>
              <a:lnSpc>
                <a:spcPct val="110000"/>
              </a:lnSpc>
            </a:pPr>
            <a:r>
              <a:rPr lang="pt-BR" altLang="pt-BR" sz="2800" dirty="0">
                <a:solidFill>
                  <a:srgbClr val="000000"/>
                </a:solidFill>
              </a:rPr>
              <a:t>Custo: 50.000 x $0,25			= </a:t>
            </a:r>
            <a:r>
              <a:rPr lang="pt-BR" altLang="pt-BR" sz="2800" u="sng" dirty="0">
                <a:solidFill>
                  <a:srgbClr val="000000"/>
                </a:solidFill>
              </a:rPr>
              <a:t>$  12.500</a:t>
            </a:r>
            <a:endParaRPr lang="pt-BR" altLang="pt-BR" sz="28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pt-BR" altLang="pt-BR" sz="2800" dirty="0">
                <a:solidFill>
                  <a:srgbClr val="000000"/>
                </a:solidFill>
              </a:rPr>
              <a:t>Ganho:					= </a:t>
            </a:r>
            <a:r>
              <a:rPr lang="pt-BR" altLang="pt-BR" sz="2800" u="sng" dirty="0">
                <a:solidFill>
                  <a:srgbClr val="000000"/>
                </a:solidFill>
              </a:rPr>
              <a:t>$    7.500</a:t>
            </a:r>
          </a:p>
          <a:p>
            <a:pPr>
              <a:lnSpc>
                <a:spcPct val="110000"/>
              </a:lnSpc>
            </a:pPr>
            <a:endParaRPr lang="pt-BR" altLang="pt-BR" sz="2800" u="sng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pt-BR" altLang="pt-BR" sz="2800" i="1" dirty="0">
                <a:solidFill>
                  <a:srgbClr val="000000"/>
                </a:solidFill>
              </a:rPr>
              <a:t>    </a:t>
            </a:r>
            <a:r>
              <a:rPr lang="pt-BR" altLang="pt-BR" sz="2800" i="1" u="sng" dirty="0">
                <a:solidFill>
                  <a:srgbClr val="000000"/>
                </a:solidFill>
              </a:rPr>
              <a:t>Rentabilidade = (7.500/12.500)x100 =  60%</a:t>
            </a:r>
            <a:r>
              <a:rPr lang="pt-BR" altLang="pt-BR" sz="2800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68" grpId="0" build="p"/>
      <p:bldP spid="216069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2D022-6A42-44C6-8344-B9784C27D6A9}" type="slidenum">
              <a:rPr lang="pt-BR" altLang="pt-BR">
                <a:solidFill>
                  <a:srgbClr val="969696"/>
                </a:solidFill>
              </a:rPr>
              <a:pPr/>
              <a:t>129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823913" y="1622425"/>
            <a:ext cx="7456487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O que teria acontecido se o investidor tivesse</a:t>
            </a:r>
          </a:p>
          <a:p>
            <a:pPr algn="ctr">
              <a:lnSpc>
                <a:spcPct val="12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adquirido 50.000 ações no mercado à $2,50 e</a:t>
            </a:r>
          </a:p>
          <a:p>
            <a:pPr algn="ctr">
              <a:lnSpc>
                <a:spcPct val="12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as tivesse vendido à $3,00/ação?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1390650" y="3432175"/>
            <a:ext cx="655002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Venda: 50.000 x 3,00 		= $150.000</a:t>
            </a:r>
          </a:p>
          <a:p>
            <a:pPr>
              <a:lnSpc>
                <a:spcPct val="12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Compra: 50.000 x 2,50		= </a:t>
            </a:r>
            <a:r>
              <a:rPr lang="pt-BR" altLang="pt-BR" sz="2800" u="sng">
                <a:solidFill>
                  <a:srgbClr val="000000"/>
                </a:solidFill>
              </a:rPr>
              <a:t>$125,000</a:t>
            </a:r>
          </a:p>
          <a:p>
            <a:pPr>
              <a:lnSpc>
                <a:spcPct val="12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Resultado bruto:			= </a:t>
            </a:r>
            <a:r>
              <a:rPr lang="pt-BR" altLang="pt-BR" sz="2800" u="sng">
                <a:solidFill>
                  <a:srgbClr val="000000"/>
                </a:solidFill>
              </a:rPr>
              <a:t>$  25.000</a:t>
            </a: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1143000" y="5276850"/>
            <a:ext cx="747553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pt-BR" sz="2800" i="1" u="sng">
                <a:solidFill>
                  <a:srgbClr val="000000"/>
                </a:solidFill>
              </a:rPr>
              <a:t>Rentabilidade = (25.000/125.000)x100 =  20%</a:t>
            </a:r>
            <a:endParaRPr lang="pt-BR" altLang="pt-BR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7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/>
      <p:bldP spid="217092" grpId="0" build="p"/>
      <p:bldP spid="2170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A18F4D-4747-463B-B596-126181983161}" type="slidenum">
              <a:rPr lang="pt-BR" altLang="pt-BR">
                <a:solidFill>
                  <a:srgbClr val="969696"/>
                </a:solidFill>
              </a:rPr>
              <a:pPr/>
              <a:t>13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Derivativos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66788" lvl="1" indent="-509588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1) Não poderá realizar a operação agora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ou</a:t>
            </a:r>
          </a:p>
          <a:p>
            <a:pPr marL="966788" lvl="1" indent="-509588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2) Empréstimo no mercado internacional para ser liquidado com o recebimento da exportação.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Se não precisar de $$ hoje (apenas deseja proteção): </a:t>
            </a:r>
            <a:r>
              <a:rPr lang="pt-BR" altLang="pt-BR" sz="2800" i="1" smtClean="0">
                <a:solidFill>
                  <a:srgbClr val="000000"/>
                </a:solidFill>
                <a:sym typeface="Symbol" panose="05050102010706020507" pitchFamily="18" charset="2"/>
              </a:rPr>
              <a:t>swap</a:t>
            </a:r>
          </a:p>
          <a:p>
            <a:pPr marL="966788" lvl="1" indent="-509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Neste caso, se compromete com uma contraparte que irá vender, em data futura, essa moeda no mercado. O ajuste é pela diferença em relação ao </a:t>
            </a:r>
            <a:r>
              <a:rPr lang="pt-BR" altLang="pt-BR" u="sng" smtClean="0">
                <a:solidFill>
                  <a:srgbClr val="000000"/>
                </a:solidFill>
                <a:sym typeface="Symbol" panose="05050102010706020507" pitchFamily="18" charset="2"/>
              </a:rPr>
              <a:t>valor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acordado.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7EC545-5A61-4B5C-8A9F-471012C347F7}" type="slidenum">
              <a:rPr lang="pt-BR" altLang="pt-BR">
                <a:solidFill>
                  <a:srgbClr val="969696"/>
                </a:solidFill>
              </a:rPr>
              <a:pPr/>
              <a:t>130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88925" y="1563688"/>
            <a:ext cx="8523288" cy="1539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O investidor em uma opção de venda procura</a:t>
            </a:r>
          </a:p>
          <a:p>
            <a:pPr algn="ctr">
              <a:lnSpc>
                <a:spcPct val="11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se proteger contra uma eventual queda do preço de </a:t>
            </a:r>
          </a:p>
          <a:p>
            <a:pPr algn="ctr">
              <a:lnSpc>
                <a:spcPct val="11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um ativo no mercado a vista.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381000" y="3448050"/>
            <a:ext cx="83248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Suponhamos que uma ação esteja cotada a $7,50/ação e que a opção de  venda possa ser adquirida por um prêmio de $0,70/ação, sendo os lotes de 100.000 ações.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512763" y="5426075"/>
            <a:ext cx="82042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Avaliar os resultados se o preço da ação cair para </a:t>
            </a:r>
          </a:p>
          <a:p>
            <a:pPr algn="ctr">
              <a:lnSpc>
                <a:spcPct val="110000"/>
              </a:lnSpc>
            </a:pPr>
            <a:r>
              <a:rPr lang="pt-BR" altLang="pt-BR" sz="2800">
                <a:solidFill>
                  <a:srgbClr val="000000"/>
                </a:solidFill>
              </a:rPr>
              <a:t>$6,00 e o prêmio atingir $1,20.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nimBg="1"/>
      <p:bldP spid="218116" grpId="0"/>
      <p:bldP spid="21811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3184D2-EB4E-486C-AE1A-0460C74ABEAC}" type="slidenum">
              <a:rPr lang="pt-BR" altLang="pt-BR">
                <a:solidFill>
                  <a:srgbClr val="969696"/>
                </a:solidFill>
              </a:rPr>
              <a:pPr/>
              <a:t>131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Opções</a:t>
            </a:r>
            <a:endParaRPr lang="pt-BR" altLang="pt-BR" i="1" smtClean="0">
              <a:solidFill>
                <a:srgbClr val="000000"/>
              </a:solidFill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493713" y="1182688"/>
            <a:ext cx="8204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Avaliar os resultados se o preço da ação cair para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$6,00 e o prêmio atingir $1,20.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552450" y="2514600"/>
            <a:ext cx="8020050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Venda prêmio: 100.000 x $1,20	= $  120.000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(-) Valor compra 100.000 x $0,70	= </a:t>
            </a:r>
            <a:r>
              <a:rPr lang="pt-BR" altLang="pt-BR" sz="2800" u="sng">
                <a:solidFill>
                  <a:srgbClr val="000000"/>
                </a:solidFill>
              </a:rPr>
              <a:t>$    70.000</a:t>
            </a:r>
            <a:endParaRPr lang="pt-BR" altLang="pt-BR" sz="280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Ganho:					= </a:t>
            </a:r>
            <a:r>
              <a:rPr lang="pt-BR" altLang="pt-BR" sz="2800" u="sng">
                <a:solidFill>
                  <a:srgbClr val="000000"/>
                </a:solidFill>
              </a:rPr>
              <a:t>$    50.000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</a:rPr>
              <a:t>    </a:t>
            </a:r>
            <a:r>
              <a:rPr lang="pt-BR" altLang="pt-BR" sz="2800" i="1" u="sng">
                <a:solidFill>
                  <a:srgbClr val="000000"/>
                </a:solidFill>
              </a:rPr>
              <a:t>Rentabilidade = (50.000/70.000)x100 =  71,4%</a:t>
            </a:r>
            <a:r>
              <a:rPr lang="pt-BR" altLang="pt-BR" sz="2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660400" y="5049838"/>
            <a:ext cx="782637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Se o investidor tivesse exercido seu direito, teria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uma receita líquida de $630.000, contra o valor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de mercado das ações de $600.000.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  <p:bldP spid="219140" grpId="0" build="p"/>
      <p:bldP spid="219141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3F7691-B774-4588-AD71-5A932A1D1F9B}" type="slidenum">
              <a:rPr lang="pt-BR" altLang="pt-BR">
                <a:solidFill>
                  <a:srgbClr val="969696"/>
                </a:solidFill>
              </a:rPr>
              <a:pPr/>
              <a:t>132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Operação Travada (Straddle)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238250"/>
            <a:ext cx="8801100" cy="44196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Consiste na compra e venda de um mesmo contrato futuro para diferentes datas de vencimento, prevendo o investidor diferenças nos preços de negociação nos diferentes momentos de liquidação.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Admitamos um investidor que tenha adquirido 10 contratos futuros de índice de ações para julho a 14.700 pontos. O Investidor vende os contratos para agosto a 17.200 pontos. Para fechar a operação, o investidor vende 10 contratos para julho a 17.400, e adquire também 10 para agosto à 19.100 pontos. Cada contrato vale $5,00.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983D1-D3AA-4B2E-A5B2-188BAC96FBCA}" type="slidenum">
              <a:rPr lang="pt-BR" altLang="pt-BR">
                <a:solidFill>
                  <a:srgbClr val="969696"/>
                </a:solidFill>
              </a:rPr>
              <a:pPr/>
              <a:t>133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Operação Travada (Straddle)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400050" y="1222375"/>
            <a:ext cx="7929563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i="1">
                <a:solidFill>
                  <a:srgbClr val="000000"/>
                </a:solidFill>
              </a:rPr>
              <a:t>Operação inicial: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Venda 10 contratos para julho	17.400 pontos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Compra 10 contratos para julho	</a:t>
            </a:r>
            <a:r>
              <a:rPr lang="pt-BR" altLang="pt-BR" sz="2800" u="sng">
                <a:solidFill>
                  <a:srgbClr val="000000"/>
                </a:solidFill>
              </a:rPr>
              <a:t>14.700 pontos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		Diferença			  2.700 pontos</a:t>
            </a:r>
          </a:p>
          <a:p>
            <a:pPr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Resultado bruto: 2.700 x 10 x $5,00 = </a:t>
            </a:r>
            <a:r>
              <a:rPr lang="pt-BR" altLang="pt-BR" sz="2800" u="sng">
                <a:solidFill>
                  <a:srgbClr val="000000"/>
                </a:solidFill>
              </a:rPr>
              <a:t>$135.000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400050" y="3695700"/>
            <a:ext cx="8305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i="1">
                <a:solidFill>
                  <a:srgbClr val="000000"/>
                </a:solidFill>
              </a:rPr>
              <a:t>Operação de fechamento: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Venda 10 contratos para agosto	17.200 pontos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Compra 10 contratos para agosto	</a:t>
            </a:r>
            <a:r>
              <a:rPr lang="pt-BR" altLang="pt-BR" sz="2800" u="sng">
                <a:solidFill>
                  <a:srgbClr val="000000"/>
                </a:solidFill>
              </a:rPr>
              <a:t>19.200 pontos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		Diferença			 -1.900 pontos</a:t>
            </a:r>
          </a:p>
          <a:p>
            <a:r>
              <a:rPr lang="pt-BR" altLang="pt-BR" sz="2800">
                <a:solidFill>
                  <a:srgbClr val="000000"/>
                </a:solidFill>
              </a:rPr>
              <a:t>Resultado bruto: -1.900 x 10 x $5,00 = </a:t>
            </a:r>
            <a:r>
              <a:rPr lang="pt-BR" altLang="pt-BR" sz="2800" u="sng">
                <a:solidFill>
                  <a:srgbClr val="000000"/>
                </a:solidFill>
              </a:rPr>
              <a:t>$95.000</a:t>
            </a:r>
          </a:p>
          <a:p>
            <a:endParaRPr lang="pt-BR" altLang="pt-BR" sz="2800" u="sng">
              <a:solidFill>
                <a:srgbClr val="000000"/>
              </a:solidFill>
            </a:endParaRPr>
          </a:p>
          <a:p>
            <a:r>
              <a:rPr lang="pt-BR" altLang="pt-BR" sz="2800" i="1">
                <a:solidFill>
                  <a:srgbClr val="000000"/>
                </a:solidFill>
              </a:rPr>
              <a:t>    </a:t>
            </a:r>
            <a:r>
              <a:rPr lang="pt-BR" altLang="pt-BR" sz="2800" b="1" i="1" u="sng">
                <a:solidFill>
                  <a:srgbClr val="000000"/>
                </a:solidFill>
              </a:rPr>
              <a:t>Resultado final = 135.000 – 95.000 = $40.000</a:t>
            </a:r>
            <a:endParaRPr lang="pt-BR" altLang="pt-BR" sz="2800" i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88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C9BC2F-6CF6-4694-9AF5-7FFAD9F31637}" type="slidenum">
              <a:rPr lang="pt-BR" altLang="pt-BR">
                <a:solidFill>
                  <a:srgbClr val="969696"/>
                </a:solidFill>
              </a:rPr>
              <a:pPr/>
              <a:t>134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Venda a Descoberto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62050"/>
            <a:ext cx="8401050" cy="4114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Admitamos que um investidor vende a futuro 50.000 ações de uma empresa em julho ao preço de $2,10/ação.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Em setembro, para encerrar sua posição, o investidor adquire as mesmas ações por $1,65/ação.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Determinar: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Ganho do investidor ao encerrar sua posição</a:t>
            </a:r>
          </a:p>
          <a:p>
            <a:pPr lvl="1" algn="just" eaLnBrk="1" hangingPunct="1">
              <a:lnSpc>
                <a:spcPct val="12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Ganho líquido do investidor, caso fosse pago um dividendo de $0,08/ação em agosto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B9A3E5-144F-4D18-9C1F-864B9334FEBC}" type="slidenum">
              <a:rPr lang="pt-BR" altLang="pt-BR">
                <a:solidFill>
                  <a:srgbClr val="969696"/>
                </a:solidFill>
              </a:rPr>
              <a:pPr/>
              <a:t>135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mtClean="0">
                <a:solidFill>
                  <a:srgbClr val="000000"/>
                </a:solidFill>
              </a:rPr>
              <a:t>Venda a Descoberto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754063" y="1419225"/>
            <a:ext cx="763587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28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Recebimento da venda:</a:t>
            </a:r>
          </a:p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50.000 ações x $2,10		= $105.000</a:t>
            </a:r>
          </a:p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(-) Custo de encerramento da posição</a:t>
            </a:r>
          </a:p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50.000 ações x $1,65		= </a:t>
            </a:r>
            <a:r>
              <a:rPr lang="pt-BR" sz="28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  82.500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Ganho na operação</a:t>
            </a:r>
            <a:r>
              <a:rPr lang="pt-BR" sz="2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= </a:t>
            </a: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$ 22.500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793750" y="4106863"/>
            <a:ext cx="7561263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t-BR" sz="28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Desconto dos dividendos:</a:t>
            </a:r>
          </a:p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Receita x venda			= $105.000</a:t>
            </a:r>
          </a:p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(-)	50.000 ações x $0,08		= $    4.000</a:t>
            </a:r>
          </a:p>
          <a:p>
            <a:pPr>
              <a:lnSpc>
                <a:spcPct val="110000"/>
              </a:lnSpc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(-)	Custo encerramento		= </a:t>
            </a:r>
            <a:r>
              <a:rPr lang="pt-BR" sz="28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  82.500</a:t>
            </a: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Ganho líquido:			</a:t>
            </a: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</a:t>
            </a:r>
            <a:r>
              <a:rPr lang="pt-BR" sz="28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  18.500</a:t>
            </a:r>
            <a:endParaRPr lang="pt-BR" sz="2800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3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  <p:bldP spid="223236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21CC71-B0C3-4AB8-953D-AB8452767E0A}" type="slidenum">
              <a:rPr lang="pt-BR" altLang="pt-BR">
                <a:solidFill>
                  <a:srgbClr val="969696"/>
                </a:solidFill>
              </a:rPr>
              <a:pPr/>
              <a:t>136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10382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pt-BR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Aplicações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009900"/>
            <a:ext cx="8420100" cy="3098800"/>
          </a:xfrm>
        </p:spPr>
        <p:txBody>
          <a:bodyPr/>
          <a:lstStyle/>
          <a:p>
            <a:pPr marL="3314700" indent="-3314700" eaLnBrk="1" hangingPunct="1"/>
            <a:r>
              <a:rPr lang="pt-BR" altLang="pt-BR" smtClean="0">
                <a:solidFill>
                  <a:srgbClr val="000000"/>
                </a:solidFill>
              </a:rPr>
              <a:t>Prof. Dr. Roberto Arruda de Souza Lima</a:t>
            </a:r>
          </a:p>
          <a:p>
            <a:pPr marL="3314700" indent="-3314700" eaLnBrk="1" hangingPunct="1"/>
            <a:r>
              <a:rPr lang="pt-BR" altLang="pt-BR" smtClean="0">
                <a:solidFill>
                  <a:srgbClr val="000000"/>
                </a:solidFill>
              </a:rPr>
              <a:t>raslima@esalq.usp.br</a:t>
            </a:r>
          </a:p>
          <a:p>
            <a:pPr marL="3314700" indent="-3314700" eaLnBrk="1" hangingPunct="1"/>
            <a:endParaRPr lang="pt-BR" altLang="pt-BR" smtClean="0">
              <a:solidFill>
                <a:srgbClr val="000000"/>
              </a:solidFill>
            </a:endParaRPr>
          </a:p>
          <a:p>
            <a:pPr marL="3314700" indent="-3314700" algn="l" eaLnBrk="1" hangingPunct="1"/>
            <a:r>
              <a:rPr lang="pt-BR" altLang="pt-BR" sz="2800" smtClean="0">
                <a:solidFill>
                  <a:srgbClr val="000000"/>
                </a:solidFill>
              </a:rPr>
              <a:t>Aula baseada em: Sanvicente, A.Z.  Derivativos. São Paulo: Publifolha,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FE246-B713-4F99-A7EE-BC55121C276D}" type="slidenum">
              <a:rPr lang="pt-BR" altLang="pt-BR">
                <a:solidFill>
                  <a:srgbClr val="969696"/>
                </a:solidFill>
              </a:rPr>
              <a:pPr/>
              <a:t>137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Suponha que uma ação esteja cotada a R$ 30,00 mas o investidor ache que ela vale R$ 36.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Considere que ele tenha R$ 30.000 para aplicar.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Alternativas: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Comprar as ações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Utilizar o mercado de opções.</a:t>
            </a:r>
            <a:endParaRPr lang="pt-BR" altLang="pt-BR" sz="3200" i="1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 bldLvl="2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F95CB7-7088-464C-9EF6-1CCEDFE93635}" type="slidenum">
              <a:rPr lang="pt-BR" altLang="pt-BR">
                <a:solidFill>
                  <a:srgbClr val="969696"/>
                </a:solidFill>
              </a:rPr>
              <a:pPr/>
              <a:t>138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Comprando as ações: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Compraria mil ações.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Gastaria R$ 30.000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Expectativa de atingir R$ 36.000</a:t>
            </a:r>
          </a:p>
          <a:p>
            <a:pPr eaLnBrk="1" hangingPunct="1"/>
            <a:endParaRPr lang="pt-BR" altLang="pt-BR" i="1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6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DCCF6A-ADE2-4A00-81CA-DFC2960D694E}" type="slidenum">
              <a:rPr lang="pt-BR" altLang="pt-BR">
                <a:solidFill>
                  <a:srgbClr val="969696"/>
                </a:solidFill>
              </a:rPr>
              <a:pPr/>
              <a:t>139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Utilizando opções: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prêmio da opção = R$ 1,50</a:t>
            </a:r>
          </a:p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preço de exercício = R$ 32)</a:t>
            </a:r>
          </a:p>
          <a:p>
            <a:pPr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</a:rPr>
              <a:t>	Compraria 20 mil opções.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Gastaria R$ 30.000</a:t>
            </a:r>
            <a:endParaRPr lang="pt-BR" altLang="pt-BR" i="1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3CBBB4-DEAC-4774-9DE0-E756D2F3EB3A}" type="slidenum">
              <a:rPr lang="pt-BR" altLang="pt-BR">
                <a:solidFill>
                  <a:srgbClr val="969696"/>
                </a:solidFill>
              </a:rPr>
              <a:pPr/>
              <a:t>14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Mercado de Derivativos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350" y="1371600"/>
            <a:ext cx="8058150" cy="47244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Em geral, os derivativos oferecem vantagens tais como: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Garantia de preços futuros para os ativos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Crias defesas contra variações adversas de preços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Estimular a liquidez do mercado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Melhorar a gestão do risco e reduzir os preços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Realizar negócios de porte com volume pequeno de capital e nível conhecido de risco.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7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7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7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7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7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82DBB6-7DF9-4E3A-B809-DD6925D4DF50}" type="slidenum">
              <a:rPr lang="pt-BR" altLang="pt-BR">
                <a:solidFill>
                  <a:srgbClr val="969696"/>
                </a:solidFill>
              </a:rPr>
              <a:pPr/>
              <a:t>140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Dois cenários: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Ação sobe para R$ 36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Ação cai para R$ 28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E76B96-B9E5-4635-8B9B-9409736C65CA}" type="slidenum">
              <a:rPr lang="pt-BR" altLang="pt-BR">
                <a:solidFill>
                  <a:srgbClr val="969696"/>
                </a:solidFill>
              </a:rPr>
              <a:pPr/>
              <a:t>141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Resultado com a compra da ação: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Ação sobe para R$ 36</a:t>
            </a:r>
          </a:p>
          <a:p>
            <a:pPr lvl="2" eaLnBrk="1" hangingPunct="1"/>
            <a:r>
              <a:rPr lang="pt-BR" altLang="pt-BR" sz="3200" smtClean="0">
                <a:solidFill>
                  <a:srgbClr val="000000"/>
                </a:solidFill>
              </a:rPr>
              <a:t>Lucro/prejuízo do especulador = </a:t>
            </a:r>
          </a:p>
          <a:p>
            <a:pPr lvl="3" eaLnBrk="1" hangingPunct="1">
              <a:buFontTx/>
              <a:buNone/>
            </a:pPr>
            <a:r>
              <a:rPr lang="pt-BR" altLang="pt-BR" sz="3200" smtClean="0">
                <a:solidFill>
                  <a:srgbClr val="000000"/>
                </a:solidFill>
              </a:rPr>
              <a:t>1.000 x (R$ 36 – R$ 30) = +R$ 6.000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Ação cai para R$ 28</a:t>
            </a:r>
          </a:p>
          <a:p>
            <a:pPr lvl="2" eaLnBrk="1" hangingPunct="1"/>
            <a:r>
              <a:rPr lang="pt-BR" altLang="pt-BR" sz="3200" smtClean="0">
                <a:solidFill>
                  <a:srgbClr val="000000"/>
                </a:solidFill>
              </a:rPr>
              <a:t>Lucro/prejuízo do especulador = </a:t>
            </a:r>
          </a:p>
          <a:p>
            <a:pPr lvl="3" eaLnBrk="1" hangingPunct="1">
              <a:buFontTx/>
              <a:buNone/>
            </a:pPr>
            <a:r>
              <a:rPr lang="pt-BR" altLang="pt-BR" sz="3200" smtClean="0">
                <a:solidFill>
                  <a:srgbClr val="000000"/>
                </a:solidFill>
              </a:rPr>
              <a:t>1.000 x (R$ 28 – R$ 30) = -R$ 2.000</a:t>
            </a:r>
          </a:p>
          <a:p>
            <a:pPr lvl="1" eaLnBrk="1" hangingPunct="1">
              <a:buFontTx/>
              <a:buNone/>
            </a:pPr>
            <a:endParaRPr lang="pt-BR" altLang="pt-BR" sz="3200" smtClean="0">
              <a:solidFill>
                <a:srgbClr val="000000"/>
              </a:solidFill>
            </a:endParaRP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9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9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9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9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build="p" bldLvl="5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DE487-64D2-464B-849E-AAEED8BBB08E}" type="slidenum">
              <a:rPr lang="pt-BR" altLang="pt-BR">
                <a:solidFill>
                  <a:srgbClr val="969696"/>
                </a:solidFill>
              </a:rPr>
              <a:pPr/>
              <a:t>142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559800" cy="4641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Resultado com as opções: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Ação sobe para R$ 36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Exerce a opção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20.000 x (R$ 36 – R$ 32)         =  +R$ 80.000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Compra da opção                     =</a:t>
            </a:r>
            <a:r>
              <a:rPr lang="pt-BR" altLang="pt-BR" sz="2800" u="sng" smtClean="0">
                <a:solidFill>
                  <a:srgbClr val="000000"/>
                </a:solidFill>
              </a:rPr>
              <a:t>  - R$ 30.000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Lucro/prejuízo do especulador = + R$ 50.000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Ação cai para R$ 28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Não exerce a opção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Compra da opção                     =</a:t>
            </a:r>
            <a:r>
              <a:rPr lang="pt-BR" altLang="pt-BR" sz="2800" u="sng" smtClean="0">
                <a:solidFill>
                  <a:srgbClr val="000000"/>
                </a:solidFill>
              </a:rPr>
              <a:t> - R$ 30.000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	Lucro/prejuízo do especulador = - R$ 30.000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build="p" bldLvl="5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F158A2-B54A-4845-BE57-DC9E6AB0FFCB}" type="slidenum">
              <a:rPr lang="pt-BR" altLang="pt-BR">
                <a:solidFill>
                  <a:srgbClr val="969696"/>
                </a:solidFill>
              </a:rPr>
              <a:pPr/>
              <a:t>143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 uso de opções gera possibilidades tanto de lucros maiores quanto de prejuízos maiores.</a:t>
            </a:r>
          </a:p>
          <a:p>
            <a:pPr lvl="1" eaLnBrk="1" hangingPunct="1"/>
            <a:r>
              <a:rPr lang="pt-BR" altLang="pt-BR" sz="3200" smtClean="0">
                <a:solidFill>
                  <a:srgbClr val="000000"/>
                </a:solidFill>
              </a:rPr>
              <a:t>Alavancagem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Riscos elevados, tanto na maior amplitude dos resultados possíveis quanto nas possibilidades de prejuízo. 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Especulação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p" bldLvl="5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3DF94-D893-4309-9B84-7E06C452EB1F}" type="slidenum">
              <a:rPr lang="pt-BR" altLang="pt-BR">
                <a:solidFill>
                  <a:srgbClr val="969696"/>
                </a:solidFill>
              </a:rPr>
              <a:pPr/>
              <a:t>144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2235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Reprodução sintética de um ativo de renda fixa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uild="p" bldLvl="5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3062FD-F445-4873-BD39-AE0BB09790C2}" type="slidenum">
              <a:rPr lang="pt-BR" altLang="pt-BR">
                <a:solidFill>
                  <a:srgbClr val="969696"/>
                </a:solidFill>
              </a:rPr>
              <a:pPr/>
              <a:t>145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Utilizado quando o investidor acredita na alta da ação.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 investidor monta uma carteira que contém duas opções de compra da mesma ação-objeto, com  a mesma data de vencimento, mas com preços de exercício diferentes.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Spread de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 bldLvl="5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0FEA5D-40C3-4629-9504-50AF9407CC62}" type="slidenum">
              <a:rPr lang="pt-BR" altLang="pt-BR">
                <a:solidFill>
                  <a:srgbClr val="969696"/>
                </a:solidFill>
              </a:rPr>
              <a:pPr/>
              <a:t>146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Na BOVESPA, em 14/04/2003, poderia ter feito com opções de compra de Petrobras PN, vencimento em maio 2003, com preços de exercício de R$ 44 e R$ 50.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Preços das opções: R$ 4,10 e R$ 1,35, respectivamente.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 investidor compra a opção com preço de exercício mais baixo e vende a opção de compra com preço de exercício mais alto.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Spread de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 bldLvl="5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8B335-9F61-418C-8124-7BB0DE569387}" type="slidenum">
              <a:rPr lang="pt-BR" altLang="pt-BR">
                <a:solidFill>
                  <a:srgbClr val="969696"/>
                </a:solidFill>
              </a:rPr>
              <a:pPr/>
              <a:t>147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Compra a opção com preço de exercício mais baixo  = R$ 4,10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Vende a opção de compra com preço de exercício mais alto = R$1,35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Desembolso = 4,10 – 1,35 = R$ 2,75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Spread de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 bldLvl="5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60BD0C-9A2C-4A16-A670-E32737F448C2}" type="slidenum">
              <a:rPr lang="pt-BR" altLang="pt-BR">
                <a:solidFill>
                  <a:srgbClr val="969696"/>
                </a:solidFill>
              </a:rPr>
              <a:pPr/>
              <a:t>148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Spread de alta</a:t>
            </a:r>
          </a:p>
        </p:txBody>
      </p:sp>
      <p:graphicFrame>
        <p:nvGraphicFramePr>
          <p:cNvPr id="178349" name="Group 173"/>
          <p:cNvGraphicFramePr>
            <a:graphicFrameLocks noGrp="1"/>
          </p:cNvGraphicFramePr>
          <p:nvPr>
            <p:ph idx="1"/>
          </p:nvPr>
        </p:nvGraphicFramePr>
        <p:xfrm>
          <a:off x="1130300" y="1268413"/>
          <a:ext cx="7086600" cy="4968876"/>
        </p:xfrm>
        <a:graphic>
          <a:graphicData uri="http://schemas.openxmlformats.org/drawingml/2006/table">
            <a:tbl>
              <a:tblPr/>
              <a:tblGrid>
                <a:gridCol w="1417638"/>
                <a:gridCol w="1417637"/>
                <a:gridCol w="1416050"/>
                <a:gridCol w="1417638"/>
                <a:gridCol w="1417637"/>
              </a:tblGrid>
              <a:tr h="1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final da ação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Desemb. inicial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Resultado da compra da opção R$ 44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Resultado da venda da opção R$ 50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Lucro/ prejuízo final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47" name="Text Box 71"/>
          <p:cNvSpPr txBox="1">
            <a:spLocks noChangeArrowheads="1"/>
          </p:cNvSpPr>
          <p:nvPr/>
        </p:nvSpPr>
        <p:spPr bwMode="auto">
          <a:xfrm>
            <a:off x="2895600" y="2497138"/>
            <a:ext cx="10668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</p:txBody>
      </p:sp>
      <p:sp>
        <p:nvSpPr>
          <p:cNvPr id="178248" name="Text Box 72"/>
          <p:cNvSpPr txBox="1">
            <a:spLocks noChangeArrowheads="1"/>
          </p:cNvSpPr>
          <p:nvPr/>
        </p:nvSpPr>
        <p:spPr bwMode="auto">
          <a:xfrm>
            <a:off x="4267200" y="2503488"/>
            <a:ext cx="838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2,00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4,00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6,00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8,00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12,00</a:t>
            </a:r>
          </a:p>
        </p:txBody>
      </p:sp>
      <p:sp>
        <p:nvSpPr>
          <p:cNvPr id="178249" name="Text Box 73"/>
          <p:cNvSpPr txBox="1">
            <a:spLocks noChangeArrowheads="1"/>
          </p:cNvSpPr>
          <p:nvPr/>
        </p:nvSpPr>
        <p:spPr bwMode="auto">
          <a:xfrm>
            <a:off x="5676900" y="2509838"/>
            <a:ext cx="838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-4,00</a:t>
            </a:r>
          </a:p>
          <a:p>
            <a:pPr algn="ctr"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-6,00</a:t>
            </a:r>
          </a:p>
        </p:txBody>
      </p:sp>
      <p:sp>
        <p:nvSpPr>
          <p:cNvPr id="178250" name="Text Box 74"/>
          <p:cNvSpPr txBox="1">
            <a:spLocks noChangeArrowheads="1"/>
          </p:cNvSpPr>
          <p:nvPr/>
        </p:nvSpPr>
        <p:spPr bwMode="auto">
          <a:xfrm>
            <a:off x="7143750" y="2503488"/>
            <a:ext cx="9334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-0,75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3,25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3,25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3,25</a:t>
            </a:r>
          </a:p>
          <a:p>
            <a:pPr eaLnBrk="1" hangingPunct="1">
              <a:lnSpc>
                <a:spcPct val="125000"/>
              </a:lnSpc>
              <a:spcBef>
                <a:spcPct val="1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3,25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8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8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8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8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8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8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8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8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8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8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8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8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8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8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8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8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8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8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8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8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8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78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7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8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7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7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7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7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47" grpId="0" build="p"/>
      <p:bldP spid="178248" grpId="0" build="p"/>
      <p:bldP spid="178249" grpId="0" build="p"/>
      <p:bldP spid="178250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0F4A7-FEB1-44EE-AA16-F59C657053B1}" type="slidenum">
              <a:rPr lang="pt-BR" altLang="pt-BR">
                <a:solidFill>
                  <a:srgbClr val="969696"/>
                </a:solidFill>
              </a:rPr>
              <a:pPr/>
              <a:t>149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Operação submetida a leilão, conforme regulamentação do mercado, em 23 outubro 2002.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Combinação de quatro opções, sendo duas de compra e duas de venda.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Box de Quatro Pontas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56FDD-64FE-4D4A-BE02-0172FFD57965}" type="slidenum">
              <a:rPr lang="pt-BR" altLang="pt-BR">
                <a:solidFill>
                  <a:srgbClr val="969696"/>
                </a:solidFill>
              </a:rPr>
              <a:pPr/>
              <a:t>15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É um acordo de compra e venda de algum ativo, numa data futura, mediante o pagamento de um preço previamente estabelecido.</a:t>
            </a:r>
          </a:p>
          <a:p>
            <a:pPr marL="966788" lvl="1" indent="-509588"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Está sujeito ao mecanismo de ajustes diários, ou seja, aos pagamentos e recebimentos diários de prejuízos e ganhos.</a:t>
            </a:r>
          </a:p>
          <a:p>
            <a:pPr marL="966788" lvl="1" indent="-509588"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0000"/>
                </a:solidFill>
              </a:rPr>
              <a:t>O investidor aposta na elevação da cotação enquanto  o vendedor acredita na queda da cotação do título negociado.</a:t>
            </a:r>
          </a:p>
          <a:p>
            <a:pPr marL="966788" lvl="1" indent="-509588"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0000"/>
                </a:solidFill>
              </a:rPr>
              <a:t>Os contratos futuros são padronizados pelas bolsas. Isso permite transferir contratos entre investidores.</a:t>
            </a:r>
            <a:endParaRPr lang="pt-BR" altLang="pt-BR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9DDFC7-C770-4FFF-BA02-6747C07A0193}" type="slidenum">
              <a:rPr lang="pt-BR" altLang="pt-BR">
                <a:solidFill>
                  <a:srgbClr val="969696"/>
                </a:solidFill>
              </a:rPr>
              <a:pPr/>
              <a:t>150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" y="1395413"/>
            <a:ext cx="8978900" cy="4806950"/>
          </a:xfrm>
        </p:spPr>
        <p:txBody>
          <a:bodyPr/>
          <a:lstStyle/>
          <a:p>
            <a:pPr eaLnBrk="1" hangingPunct="1"/>
            <a:r>
              <a:rPr lang="pt-BR" altLang="pt-BR" sz="3000" smtClean="0">
                <a:solidFill>
                  <a:srgbClr val="000000"/>
                </a:solidFill>
              </a:rPr>
              <a:t>Compra de opção de compra de Petrobras PN com preço de exercício = R$ 32,00,  a R$ 9,60.</a:t>
            </a:r>
          </a:p>
          <a:p>
            <a:pPr eaLnBrk="1" hangingPunct="1"/>
            <a:r>
              <a:rPr lang="pt-BR" altLang="pt-BR" sz="3000" smtClean="0">
                <a:solidFill>
                  <a:srgbClr val="000000"/>
                </a:solidFill>
              </a:rPr>
              <a:t>Venda de opção de compra de Petrobras PN com preço de exercício = R$ 70,00,  a R$ 0,01.</a:t>
            </a:r>
          </a:p>
          <a:p>
            <a:pPr eaLnBrk="1" hangingPunct="1"/>
            <a:r>
              <a:rPr lang="pt-BR" altLang="pt-BR" sz="3000" smtClean="0">
                <a:solidFill>
                  <a:srgbClr val="000000"/>
                </a:solidFill>
              </a:rPr>
              <a:t>Venda de opção de venda de Petrobras PN com preço de exercício = R$ 32,00,  a R$ 0,12.</a:t>
            </a:r>
          </a:p>
          <a:p>
            <a:pPr eaLnBrk="1" hangingPunct="1"/>
            <a:r>
              <a:rPr lang="pt-BR" altLang="pt-BR" sz="3000" smtClean="0">
                <a:solidFill>
                  <a:srgbClr val="000000"/>
                </a:solidFill>
              </a:rPr>
              <a:t>Compra de opção de venda de Petrobras PN com preço de exercício = R$ 70,00,  a R$ 27,25.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Desembolso = 9,60 – 0,01 – 0,12 + 27,25 = R$ 36,72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Box de Quatro Pontas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 bldLvl="5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77A9D6-5289-4CEC-9C82-789DDB21EF3B}" type="slidenum">
              <a:rPr lang="pt-BR" altLang="pt-BR">
                <a:solidFill>
                  <a:srgbClr val="969696"/>
                </a:solidFill>
              </a:rPr>
              <a:pPr/>
              <a:t>151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Box de Quatro Pontas</a:t>
            </a:r>
          </a:p>
        </p:txBody>
      </p:sp>
      <p:graphicFrame>
        <p:nvGraphicFramePr>
          <p:cNvPr id="241886" name="Group 222"/>
          <p:cNvGraphicFramePr>
            <a:graphicFrameLocks noGrp="1"/>
          </p:cNvGraphicFramePr>
          <p:nvPr>
            <p:ph idx="1"/>
          </p:nvPr>
        </p:nvGraphicFramePr>
        <p:xfrm>
          <a:off x="82550" y="1306513"/>
          <a:ext cx="8966200" cy="4460876"/>
        </p:xfrm>
        <a:graphic>
          <a:graphicData uri="http://schemas.openxmlformats.org/drawingml/2006/table">
            <a:tbl>
              <a:tblPr/>
              <a:tblGrid>
                <a:gridCol w="908050"/>
                <a:gridCol w="1238250"/>
                <a:gridCol w="1409700"/>
                <a:gridCol w="1447800"/>
                <a:gridCol w="1352550"/>
                <a:gridCol w="1447800"/>
                <a:gridCol w="1162050"/>
              </a:tblGrid>
              <a:tr h="1615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final da ação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Desemb. inicial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Resultado  da compra da opção de compra R$ 32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Resultado da venda da opção de compra R$ 70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Resultado da venda de opção de venda R$ 32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Resultado da compra de opção de venda R$ 70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Lucro/ prejuízo final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770" name="Text Box 106"/>
          <p:cNvSpPr txBox="1">
            <a:spLocks noChangeArrowheads="1"/>
          </p:cNvSpPr>
          <p:nvPr/>
        </p:nvSpPr>
        <p:spPr bwMode="auto">
          <a:xfrm>
            <a:off x="1162050" y="2933700"/>
            <a:ext cx="9525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-36,72</a:t>
            </a:r>
          </a:p>
        </p:txBody>
      </p:sp>
      <p:sp>
        <p:nvSpPr>
          <p:cNvPr id="241771" name="Text Box 107"/>
          <p:cNvSpPr txBox="1">
            <a:spLocks noChangeArrowheads="1"/>
          </p:cNvSpPr>
          <p:nvPr/>
        </p:nvSpPr>
        <p:spPr bwMode="auto">
          <a:xfrm>
            <a:off x="2476500" y="2933700"/>
            <a:ext cx="914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8,00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18,00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28,00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38,00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48,00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58,00</a:t>
            </a:r>
          </a:p>
        </p:txBody>
      </p:sp>
      <p:sp>
        <p:nvSpPr>
          <p:cNvPr id="241772" name="Text Box 108"/>
          <p:cNvSpPr txBox="1">
            <a:spLocks noChangeArrowheads="1"/>
          </p:cNvSpPr>
          <p:nvPr/>
        </p:nvSpPr>
        <p:spPr bwMode="auto">
          <a:xfrm>
            <a:off x="3905250" y="2933700"/>
            <a:ext cx="914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-10,00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-20,00</a:t>
            </a:r>
          </a:p>
        </p:txBody>
      </p:sp>
      <p:sp>
        <p:nvSpPr>
          <p:cNvPr id="241773" name="Text Box 109"/>
          <p:cNvSpPr txBox="1">
            <a:spLocks noChangeArrowheads="1"/>
          </p:cNvSpPr>
          <p:nvPr/>
        </p:nvSpPr>
        <p:spPr bwMode="auto">
          <a:xfrm>
            <a:off x="5314950" y="2933700"/>
            <a:ext cx="914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-2,00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</p:txBody>
      </p:sp>
      <p:sp>
        <p:nvSpPr>
          <p:cNvPr id="241774" name="Text Box 110"/>
          <p:cNvSpPr txBox="1">
            <a:spLocks noChangeArrowheads="1"/>
          </p:cNvSpPr>
          <p:nvPr/>
        </p:nvSpPr>
        <p:spPr bwMode="auto">
          <a:xfrm>
            <a:off x="6705600" y="2933700"/>
            <a:ext cx="914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40,00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30,00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20,00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0,00</a:t>
            </a:r>
          </a:p>
        </p:txBody>
      </p:sp>
      <p:sp>
        <p:nvSpPr>
          <p:cNvPr id="241775" name="Text Box 111"/>
          <p:cNvSpPr txBox="1">
            <a:spLocks noChangeArrowheads="1"/>
          </p:cNvSpPr>
          <p:nvPr/>
        </p:nvSpPr>
        <p:spPr bwMode="auto">
          <a:xfrm>
            <a:off x="8001000" y="2933700"/>
            <a:ext cx="914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  <a:p>
            <a:pPr algn="ctr" eaLnBrk="1" hangingPunct="1">
              <a:spcBef>
                <a:spcPct val="35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1,28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1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1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1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1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1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1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1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1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1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1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1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1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1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4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1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1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41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1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41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1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4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4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4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4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4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41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41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4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4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4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4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4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241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70" grpId="0" build="p"/>
      <p:bldP spid="241771" grpId="0" build="p"/>
      <p:bldP spid="241772" grpId="0" build="p"/>
      <p:bldP spid="241773" grpId="0" build="p"/>
      <p:bldP spid="241774" grpId="0" build="p"/>
      <p:bldP spid="241775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1B3D2-496C-47C5-8381-8ADB1EF47EC5}" type="slidenum">
              <a:rPr lang="pt-BR" altLang="pt-BR">
                <a:solidFill>
                  <a:srgbClr val="969696"/>
                </a:solidFill>
              </a:rPr>
              <a:pPr/>
              <a:t>152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pt-BR" altLang="pt-BR" sz="2800">
                <a:solidFill>
                  <a:srgbClr val="000000"/>
                </a:solidFill>
              </a:rPr>
              <a:t>Não existem custos de transação nem impostos, e todos títulos são perfeitamente divisíveis;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pt-BR" altLang="pt-BR" sz="2800">
                <a:solidFill>
                  <a:srgbClr val="000000"/>
                </a:solidFill>
              </a:rPr>
              <a:t>Os investidores podem aplicar ou tomar dinheiro emprestado à taxa de juro livre de risco;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</a:pPr>
            <a:r>
              <a:rPr lang="pt-BR" altLang="pt-BR" sz="2800">
                <a:solidFill>
                  <a:srgbClr val="000000"/>
                </a:solidFill>
              </a:rPr>
              <a:t>Não existem oportunidades de arbitragem sem risco;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224260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F710DA-9A51-4AD0-A657-CCFC20C0FBD4}" type="slidenum">
              <a:rPr lang="pt-BR" altLang="pt-BR">
                <a:solidFill>
                  <a:srgbClr val="969696"/>
                </a:solidFill>
              </a:rPr>
              <a:pPr/>
              <a:t>153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lang="pt-BR" altLang="pt-BR" sz="2800">
                <a:solidFill>
                  <a:srgbClr val="000000"/>
                </a:solidFill>
              </a:rPr>
              <a:t>O preço da ação-objeto da opção varia no tempo com distribuição lognormal de probabilidades e com média e variância constantes;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O preço da ação não pode ser negativo;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</a:rPr>
              <a:t>Taxa de retorno da ação:</a:t>
            </a:r>
          </a:p>
        </p:txBody>
      </p:sp>
      <p:graphicFrame>
        <p:nvGraphicFramePr>
          <p:cNvPr id="22630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5200" y="5487988"/>
          <a:ext cx="20764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Equation" r:id="rId3" imgW="733408" imgH="380970" progId="Equation.3">
                  <p:embed/>
                </p:oleObj>
              </mc:Choice>
              <mc:Fallback>
                <p:oleObj name="Equation" r:id="rId3" imgW="733408" imgH="3809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7988"/>
                        <a:ext cx="20764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build="p" bldLvl="2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08703-EEFE-4FF6-9B09-CC92237A6B6A}" type="slidenum">
              <a:rPr lang="pt-BR" altLang="pt-BR">
                <a:solidFill>
                  <a:srgbClr val="969696"/>
                </a:solidFill>
              </a:rPr>
              <a:pPr/>
              <a:t>154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lang="pt-BR" altLang="pt-BR" sz="2800">
                <a:solidFill>
                  <a:srgbClr val="000000"/>
                </a:solidFill>
              </a:rPr>
              <a:t>O preço da ação-objeto da opção varia no tempo com distribuição lognormal de probabilidades e com média e variância constantes;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4"/>
            </a:pPr>
            <a:r>
              <a:rPr lang="pt-BR" altLang="pt-BR" sz="2800">
                <a:solidFill>
                  <a:srgbClr val="000000"/>
                </a:solidFill>
              </a:rPr>
              <a:t>A ação-objeto da opção não distribui dividendos durante o prazo da opção, ou a opção é protegida contra dividendos;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4610100" y="5810250"/>
            <a:ext cx="3467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Curto prazo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Normas da Bolsa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1358900" y="6083300"/>
            <a:ext cx="346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Verdadeiro no Brasil</a:t>
            </a:r>
          </a:p>
        </p:txBody>
      </p:sp>
      <p:sp>
        <p:nvSpPr>
          <p:cNvPr id="227335" name="AutoShape 7"/>
          <p:cNvSpPr>
            <a:spLocks/>
          </p:cNvSpPr>
          <p:nvPr/>
        </p:nvSpPr>
        <p:spPr bwMode="auto">
          <a:xfrm>
            <a:off x="4343400" y="5810250"/>
            <a:ext cx="304800" cy="1009650"/>
          </a:xfrm>
          <a:prstGeom prst="leftBrace">
            <a:avLst>
              <a:gd name="adj1" fmla="val 2760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34" grpId="0"/>
      <p:bldP spid="227335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A75FC-1112-40C7-94C5-07EF35AF00AA}" type="slidenum">
              <a:rPr lang="pt-BR" altLang="pt-BR">
                <a:solidFill>
                  <a:srgbClr val="969696"/>
                </a:solidFill>
              </a:rPr>
              <a:pPr/>
              <a:t>155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Hipóteses: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63550" y="21209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pt-BR" altLang="pt-BR" sz="2800">
                <a:solidFill>
                  <a:srgbClr val="000000"/>
                </a:solidFill>
              </a:rPr>
              <a:t>A negociação de títulos é contínua;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pt-BR" altLang="pt-BR" sz="2800">
                <a:solidFill>
                  <a:srgbClr val="000000"/>
                </a:solidFill>
              </a:rPr>
              <a:t>A taxa de juro livre de risco é constante;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pt-BR" altLang="pt-BR" sz="2800">
                <a:solidFill>
                  <a:srgbClr val="000000"/>
                </a:solidFill>
              </a:rPr>
              <a:t>A opção é uma opção européia de compra.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101850" y="4368800"/>
            <a:ext cx="68199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 indent="-4381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 Brasil, as opções são americanas!</a:t>
            </a:r>
          </a:p>
          <a:p>
            <a:pPr lvl="1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 Esse problema é eliminado graças à proteção contra dividendos prevista no regulamento do mercado de opções.</a:t>
            </a:r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228358" name="Freeform 6"/>
          <p:cNvSpPr>
            <a:spLocks/>
          </p:cNvSpPr>
          <p:nvPr/>
        </p:nvSpPr>
        <p:spPr bwMode="auto">
          <a:xfrm>
            <a:off x="1298575" y="4000500"/>
            <a:ext cx="701675" cy="533400"/>
          </a:xfrm>
          <a:custGeom>
            <a:avLst/>
            <a:gdLst>
              <a:gd name="T0" fmla="*/ 2147483647 w 442"/>
              <a:gd name="T1" fmla="*/ 0 h 336"/>
              <a:gd name="T2" fmla="*/ 2147483647 w 442"/>
              <a:gd name="T3" fmla="*/ 2147483647 h 336"/>
              <a:gd name="T4" fmla="*/ 2147483647 w 442"/>
              <a:gd name="T5" fmla="*/ 2147483647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336">
                <a:moveTo>
                  <a:pt x="22" y="0"/>
                </a:moveTo>
                <a:cubicBezTo>
                  <a:pt x="11" y="62"/>
                  <a:pt x="0" y="124"/>
                  <a:pt x="70" y="180"/>
                </a:cubicBezTo>
                <a:cubicBezTo>
                  <a:pt x="140" y="236"/>
                  <a:pt x="291" y="286"/>
                  <a:pt x="442" y="3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8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8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build="p"/>
      <p:bldP spid="228357" grpId="0"/>
      <p:bldP spid="228358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F036D-F481-4926-A40A-1E0B4F7B7BB4}" type="slidenum">
              <a:rPr lang="pt-BR" altLang="pt-BR">
                <a:solidFill>
                  <a:srgbClr val="969696"/>
                </a:solidFill>
              </a:rPr>
              <a:pPr/>
              <a:t>156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81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</a:rPr>
              <a:t>Preço justo da opção européia de compra (c):</a:t>
            </a:r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28638" y="1804988"/>
          <a:ext cx="3724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0" name="Equation" r:id="rId3" imgW="1371600" imgH="162000" progId="Equation.3">
                  <p:embed/>
                </p:oleObj>
              </mc:Choice>
              <mc:Fallback>
                <p:oleObj name="Equation" r:id="rId3" imgW="1371600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04988"/>
                        <a:ext cx="37242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311150" y="2768600"/>
            <a:ext cx="8458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S = preço atual da ação-objeto da opção de compra;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X = preço de exercício da opção de compra;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r = taxa de juro livre de risco no regime de capitalização contínua;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T = prazo de vencimento da opção de compra, ou seja, o tempo restante até a data de vencimento da opção.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1800">
                <a:solidFill>
                  <a:srgbClr val="000000"/>
                </a:solidFill>
              </a:rPr>
              <a:t> = volatilidade do preço da ação-objeto, definida pelo desvio-padrão da taxa de retorno da ação;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d</a:t>
            </a:r>
            <a:r>
              <a:rPr lang="pt-BR" altLang="pt-BR" sz="1800" baseline="-25000">
                <a:solidFill>
                  <a:srgbClr val="000000"/>
                </a:solidFill>
              </a:rPr>
              <a:t>1</a:t>
            </a:r>
            <a:r>
              <a:rPr lang="pt-BR" altLang="pt-BR" sz="1800">
                <a:solidFill>
                  <a:srgbClr val="000000"/>
                </a:solidFill>
              </a:rPr>
              <a:t> e d</a:t>
            </a:r>
            <a:r>
              <a:rPr lang="pt-BR" altLang="pt-BR" sz="1800" baseline="-25000">
                <a:solidFill>
                  <a:srgbClr val="000000"/>
                </a:solidFill>
              </a:rPr>
              <a:t>2</a:t>
            </a:r>
            <a:r>
              <a:rPr lang="pt-BR" altLang="pt-BR" sz="1800">
                <a:solidFill>
                  <a:srgbClr val="000000"/>
                </a:solidFill>
              </a:rPr>
              <a:t> = variáveis com distribuição normal padronizada (média igual a 0 e variância igual a 1); e,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800">
                <a:solidFill>
                  <a:srgbClr val="000000"/>
                </a:solidFill>
              </a:rPr>
              <a:t>N(d</a:t>
            </a:r>
            <a:r>
              <a:rPr lang="pt-BR" altLang="pt-BR" sz="1800" baseline="-25000">
                <a:solidFill>
                  <a:srgbClr val="000000"/>
                </a:solidFill>
              </a:rPr>
              <a:t>1</a:t>
            </a:r>
            <a:r>
              <a:rPr lang="pt-BR" altLang="pt-BR" sz="1800">
                <a:solidFill>
                  <a:srgbClr val="000000"/>
                </a:solidFill>
              </a:rPr>
              <a:t>) e N(d</a:t>
            </a:r>
            <a:r>
              <a:rPr lang="pt-BR" altLang="pt-BR" sz="1800" baseline="-25000">
                <a:solidFill>
                  <a:srgbClr val="000000"/>
                </a:solidFill>
              </a:rPr>
              <a:t>2</a:t>
            </a:r>
            <a:r>
              <a:rPr lang="pt-BR" altLang="pt-BR" sz="1800">
                <a:solidFill>
                  <a:srgbClr val="000000"/>
                </a:solidFill>
              </a:rPr>
              <a:t>) = probabilidade acumulada, na distribuição normal padronizada, de -</a:t>
            </a:r>
            <a:r>
              <a:rPr lang="pt-BR" altLang="pt-BR" sz="1800">
                <a:solidFill>
                  <a:srgbClr val="000000"/>
                </a:solidFill>
                <a:sym typeface="Symbol" panose="05050102010706020507" pitchFamily="18" charset="2"/>
              </a:rPr>
              <a:t> até o valor de </a:t>
            </a:r>
            <a:r>
              <a:rPr lang="pt-BR" altLang="pt-BR" sz="1800">
                <a:solidFill>
                  <a:srgbClr val="000000"/>
                </a:solidFill>
              </a:rPr>
              <a:t>d</a:t>
            </a:r>
            <a:r>
              <a:rPr lang="pt-BR" altLang="pt-BR" sz="1800" baseline="-25000">
                <a:solidFill>
                  <a:srgbClr val="000000"/>
                </a:solidFill>
              </a:rPr>
              <a:t>1</a:t>
            </a:r>
            <a:r>
              <a:rPr lang="pt-BR" altLang="pt-BR" sz="1800">
                <a:solidFill>
                  <a:srgbClr val="000000"/>
                </a:solidFill>
              </a:rPr>
              <a:t> ou d</a:t>
            </a:r>
            <a:r>
              <a:rPr lang="pt-BR" altLang="pt-BR" sz="1800" baseline="-25000">
                <a:solidFill>
                  <a:srgbClr val="000000"/>
                </a:solidFill>
              </a:rPr>
              <a:t>2</a:t>
            </a:r>
            <a:r>
              <a:rPr lang="pt-BR" altLang="pt-BR" sz="1800">
                <a:solidFill>
                  <a:srgbClr val="000000"/>
                </a:solidFill>
              </a:rPr>
              <a:t> calculado.</a:t>
            </a:r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4970463" y="1241425"/>
          <a:ext cx="3530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1" name="Equation" r:id="rId5" imgW="1466816" imgH="485730" progId="Equation.3">
                  <p:embed/>
                </p:oleObj>
              </mc:Choice>
              <mc:Fallback>
                <p:oleObj name="Equation" r:id="rId5" imgW="1466816" imgH="4857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241425"/>
                        <a:ext cx="3530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6689725" y="2611438"/>
          <a:ext cx="18938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2" name="Equation" r:id="rId7" imgW="809743" imgH="162000" progId="Equation.3">
                  <p:embed/>
                </p:oleObj>
              </mc:Choice>
              <mc:Fallback>
                <p:oleObj name="Equation" r:id="rId7" imgW="809743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611438"/>
                        <a:ext cx="18938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5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5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  <p:bldP spid="225288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6EEC2D-A540-4699-B4D1-8A52643DB6BA}" type="slidenum">
              <a:rPr lang="pt-BR" altLang="pt-BR">
                <a:solidFill>
                  <a:srgbClr val="969696"/>
                </a:solidFill>
              </a:rPr>
              <a:pPr/>
              <a:t>157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14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Na BOVESPA, em 14/04/2003: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opção de compra de Petrobras PN, vencimento em maio 2003, com preço de exercício de R$ 50.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da opção = R$ 1,35.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 = R$ 46,25 (cotação de ações preferenciais nominativas da Petrobras em 14/04/03.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Selic, convertida para capitalização contínua =  26,2116%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T = 36 dias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36/365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 </a:t>
            </a:r>
            <a:r>
              <a:rPr lang="pt-BR" altLang="pt-BR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</a:rPr>
              <a:t> = desconhecido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143500" y="5486400"/>
            <a:ext cx="3543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Alternativa : coletar uma série histórica de preços e calcular o desvio-padrão da taxa de retorno da ação.</a:t>
            </a:r>
          </a:p>
        </p:txBody>
      </p:sp>
      <p:sp>
        <p:nvSpPr>
          <p:cNvPr id="231439" name="Freeform 15"/>
          <p:cNvSpPr>
            <a:spLocks/>
          </p:cNvSpPr>
          <p:nvPr/>
        </p:nvSpPr>
        <p:spPr bwMode="auto">
          <a:xfrm>
            <a:off x="4248150" y="5734050"/>
            <a:ext cx="955675" cy="838200"/>
          </a:xfrm>
          <a:custGeom>
            <a:avLst/>
            <a:gdLst>
              <a:gd name="T0" fmla="*/ 0 w 602"/>
              <a:gd name="T1" fmla="*/ 2147483647 h 528"/>
              <a:gd name="T2" fmla="*/ 2147483647 w 602"/>
              <a:gd name="T3" fmla="*/ 2147483647 h 528"/>
              <a:gd name="T4" fmla="*/ 2147483647 w 602"/>
              <a:gd name="T5" fmla="*/ 2147483647 h 528"/>
              <a:gd name="T6" fmla="*/ 2147483647 w 602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2" h="528">
                <a:moveTo>
                  <a:pt x="0" y="528"/>
                </a:moveTo>
                <a:cubicBezTo>
                  <a:pt x="239" y="497"/>
                  <a:pt x="478" y="466"/>
                  <a:pt x="540" y="396"/>
                </a:cubicBezTo>
                <a:cubicBezTo>
                  <a:pt x="602" y="326"/>
                  <a:pt x="370" y="174"/>
                  <a:pt x="372" y="108"/>
                </a:cubicBezTo>
                <a:cubicBezTo>
                  <a:pt x="374" y="42"/>
                  <a:pt x="463" y="21"/>
                  <a:pt x="5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3" grpId="0" build="p" bldLvl="5"/>
      <p:bldP spid="231437" grpId="0"/>
      <p:bldP spid="231439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C3AAE8-3B29-43E3-BEDB-932B902E9E90}" type="slidenum">
              <a:rPr lang="pt-BR" altLang="pt-BR">
                <a:solidFill>
                  <a:srgbClr val="969696"/>
                </a:solidFill>
              </a:rPr>
              <a:pPr/>
              <a:t>158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484313"/>
            <a:ext cx="8369300" cy="464185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Na BOVESPA, em 14/04/2003: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opção de compra de Petrobras PN, vencimento em maio 2003, com preço de exercício de R$ 50.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Preço da opção = R$ 1,35.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 = R$ 46,25 (cotação de ações preferenciais nominativas da Petrobras em 14/04/03.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Selic, convertida para capitalização contínua =  26,2116%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T = 36 dias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36/365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</a:rPr>
              <a:t> </a:t>
            </a:r>
            <a:r>
              <a:rPr lang="pt-BR" altLang="pt-BR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</a:rPr>
              <a:t> = desconhecido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5143500" y="5486400"/>
            <a:ext cx="3543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Supondo que a volatilidade estimada seja de 36% ao ano.</a:t>
            </a:r>
          </a:p>
        </p:txBody>
      </p:sp>
      <p:sp>
        <p:nvSpPr>
          <p:cNvPr id="233477" name="Freeform 5"/>
          <p:cNvSpPr>
            <a:spLocks/>
          </p:cNvSpPr>
          <p:nvPr/>
        </p:nvSpPr>
        <p:spPr bwMode="auto">
          <a:xfrm>
            <a:off x="4248150" y="5734050"/>
            <a:ext cx="955675" cy="838200"/>
          </a:xfrm>
          <a:custGeom>
            <a:avLst/>
            <a:gdLst>
              <a:gd name="T0" fmla="*/ 0 w 602"/>
              <a:gd name="T1" fmla="*/ 2147483647 h 528"/>
              <a:gd name="T2" fmla="*/ 2147483647 w 602"/>
              <a:gd name="T3" fmla="*/ 2147483647 h 528"/>
              <a:gd name="T4" fmla="*/ 2147483647 w 602"/>
              <a:gd name="T5" fmla="*/ 2147483647 h 528"/>
              <a:gd name="T6" fmla="*/ 2147483647 w 602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2" h="528">
                <a:moveTo>
                  <a:pt x="0" y="528"/>
                </a:moveTo>
                <a:cubicBezTo>
                  <a:pt x="239" y="497"/>
                  <a:pt x="478" y="466"/>
                  <a:pt x="540" y="396"/>
                </a:cubicBezTo>
                <a:cubicBezTo>
                  <a:pt x="602" y="326"/>
                  <a:pt x="370" y="174"/>
                  <a:pt x="372" y="108"/>
                </a:cubicBezTo>
                <a:cubicBezTo>
                  <a:pt x="374" y="42"/>
                  <a:pt x="463" y="21"/>
                  <a:pt x="5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C1821-1FDC-4E41-9C74-C3EDDC6ACF3D}" type="slidenum">
              <a:rPr lang="pt-BR" altLang="pt-BR">
                <a:solidFill>
                  <a:srgbClr val="969696"/>
                </a:solidFill>
              </a:rPr>
              <a:pPr/>
              <a:t>159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81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</a:rPr>
              <a:t>Preço justo da opção européia de compra (c):</a:t>
            </a:r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528638" y="1804988"/>
          <a:ext cx="3724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0" name="Equation" r:id="rId3" imgW="1371600" imgH="162000" progId="Equation.3">
                  <p:embed/>
                </p:oleObj>
              </mc:Choice>
              <mc:Fallback>
                <p:oleObj name="Equation" r:id="rId3" imgW="1371600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04988"/>
                        <a:ext cx="37242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11150" y="324485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S =R$ 46,25		      X = R$ 50,00                 r = 0,262116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   			T = 0,0986		       </a:t>
            </a:r>
            <a:r>
              <a:rPr lang="pt-BR" altLang="pt-BR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400">
                <a:solidFill>
                  <a:srgbClr val="000000"/>
                </a:solidFill>
              </a:rPr>
              <a:t> = 0,36</a:t>
            </a:r>
          </a:p>
        </p:txBody>
      </p:sp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4970463" y="1241425"/>
          <a:ext cx="3530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1" name="Equation" r:id="rId5" imgW="1466816" imgH="485730" progId="Equation.3">
                  <p:embed/>
                </p:oleObj>
              </mc:Choice>
              <mc:Fallback>
                <p:oleObj name="Equation" r:id="rId5" imgW="1466816" imgH="4857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241425"/>
                        <a:ext cx="3530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6689725" y="2611438"/>
          <a:ext cx="18938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2" name="Equation" r:id="rId7" imgW="809743" imgH="162000" progId="Equation.3">
                  <p:embed/>
                </p:oleObj>
              </mc:Choice>
              <mc:Fallback>
                <p:oleObj name="Equation" r:id="rId7" imgW="809743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611438"/>
                        <a:ext cx="18938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393700" y="4467225"/>
          <a:ext cx="831691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3" name="Equation" r:id="rId9" imgW="3552943" imgH="533520" progId="Equation.3">
                  <p:embed/>
                </p:oleObj>
              </mc:Choice>
              <mc:Fallback>
                <p:oleObj name="Equation" r:id="rId9" imgW="3552943" imgH="533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467225"/>
                        <a:ext cx="8316913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1785938" y="6122988"/>
          <a:ext cx="55435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4" name="Equation" r:id="rId11" imgW="2495584" imgH="162000" progId="Equation.3">
                  <p:embed/>
                </p:oleObj>
              </mc:Choice>
              <mc:Fallback>
                <p:oleObj name="Equation" r:id="rId11" imgW="2495584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6122988"/>
                        <a:ext cx="55435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  <p:bldP spid="23450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A6EE0D-1D71-4457-9EC9-FCB5B2EB8F74}" type="slidenum">
              <a:rPr lang="pt-BR" altLang="pt-BR">
                <a:solidFill>
                  <a:srgbClr val="969696"/>
                </a:solidFill>
              </a:rPr>
              <a:pPr/>
              <a:t>16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48768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Participantes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Especuladores:</a:t>
            </a:r>
            <a:r>
              <a:rPr lang="pt-BR" altLang="pt-BR" sz="2800" smtClean="0">
                <a:solidFill>
                  <a:srgbClr val="000000"/>
                </a:solidFill>
              </a:rPr>
              <a:t> todos os aplicadores (pessoas físicas e jurídicas) que buscam resultados financeiros nas operações a futuro. São eles que atribuem liquidez ao mercado.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Hedgers:</a:t>
            </a:r>
            <a:r>
              <a:rPr lang="pt-BR" altLang="pt-BR" sz="2800" smtClean="0">
                <a:solidFill>
                  <a:srgbClr val="000000"/>
                </a:solidFill>
              </a:rPr>
              <a:t> usuários dos mercados futuros que procuram, por meio de operações de compra e venda, eliminar o risco de perda determinado por variações adversas dos preços.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DE641B-3970-4D34-B14D-7525D99B28F8}" type="slidenum">
              <a:rPr lang="pt-BR" altLang="pt-BR">
                <a:solidFill>
                  <a:srgbClr val="969696"/>
                </a:solidFill>
              </a:rPr>
              <a:pPr/>
              <a:t>160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781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</a:rPr>
              <a:t>Preço justo da opção européia de compra (c):</a:t>
            </a:r>
          </a:p>
        </p:txBody>
      </p:sp>
      <p:graphicFrame>
        <p:nvGraphicFramePr>
          <p:cNvPr id="155653" name="Object 4"/>
          <p:cNvGraphicFramePr>
            <a:graphicFrameLocks noChangeAspect="1"/>
          </p:cNvGraphicFramePr>
          <p:nvPr/>
        </p:nvGraphicFramePr>
        <p:xfrm>
          <a:off x="528638" y="1804988"/>
          <a:ext cx="37242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2" name="Equation" r:id="rId3" imgW="1371600" imgH="162000" progId="Equation.3">
                  <p:embed/>
                </p:oleObj>
              </mc:Choice>
              <mc:Fallback>
                <p:oleObj name="Equation" r:id="rId3" imgW="1371600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04988"/>
                        <a:ext cx="37242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11150" y="324485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S =R$ 46,25		      X = R$ 50,00                 r = 0,262116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   			T = 0,0986		       </a:t>
            </a:r>
            <a:r>
              <a:rPr lang="pt-BR" altLang="pt-BR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400">
                <a:solidFill>
                  <a:srgbClr val="000000"/>
                </a:solidFill>
              </a:rPr>
              <a:t> = 0,36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 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 = -0,40437 	    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 = -0,51743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N(d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) = 0,34297 	    N(d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) = 0,30243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pt-BR" altLang="pt-BR" sz="2400">
              <a:solidFill>
                <a:srgbClr val="000000"/>
              </a:solidFill>
            </a:endParaRPr>
          </a:p>
        </p:txBody>
      </p:sp>
      <p:graphicFrame>
        <p:nvGraphicFramePr>
          <p:cNvPr id="155655" name="Object 6"/>
          <p:cNvGraphicFramePr>
            <a:graphicFrameLocks noChangeAspect="1"/>
          </p:cNvGraphicFramePr>
          <p:nvPr/>
        </p:nvGraphicFramePr>
        <p:xfrm>
          <a:off x="4970463" y="1241425"/>
          <a:ext cx="3530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3" name="Equation" r:id="rId5" imgW="1466816" imgH="485730" progId="Equation.3">
                  <p:embed/>
                </p:oleObj>
              </mc:Choice>
              <mc:Fallback>
                <p:oleObj name="Equation" r:id="rId5" imgW="1466816" imgH="4857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241425"/>
                        <a:ext cx="3530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Object 7"/>
          <p:cNvGraphicFramePr>
            <a:graphicFrameLocks noChangeAspect="1"/>
          </p:cNvGraphicFramePr>
          <p:nvPr/>
        </p:nvGraphicFramePr>
        <p:xfrm>
          <a:off x="6689725" y="2611438"/>
          <a:ext cx="18938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4" name="Equation" r:id="rId7" imgW="809743" imgH="162000" progId="Equation.3">
                  <p:embed/>
                </p:oleObj>
              </mc:Choice>
              <mc:Fallback>
                <p:oleObj name="Equation" r:id="rId7" imgW="809743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2611438"/>
                        <a:ext cx="18938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730250" y="5589588"/>
          <a:ext cx="76565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5" name="Equation" r:id="rId9" imgW="3476608" imgH="162000" progId="Equation.3">
                  <p:embed/>
                </p:oleObj>
              </mc:Choice>
              <mc:Fallback>
                <p:oleObj name="Equation" r:id="rId9" imgW="3476608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5589588"/>
                        <a:ext cx="76565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2324100" y="6324600"/>
            <a:ext cx="659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Inferior ao preço da opção cotada na data (R$ 1,35)!!!</a:t>
            </a:r>
          </a:p>
        </p:txBody>
      </p:sp>
      <p:sp>
        <p:nvSpPr>
          <p:cNvPr id="235531" name="Freeform 11"/>
          <p:cNvSpPr>
            <a:spLocks/>
          </p:cNvSpPr>
          <p:nvPr/>
        </p:nvSpPr>
        <p:spPr bwMode="auto">
          <a:xfrm>
            <a:off x="1085850" y="6019800"/>
            <a:ext cx="7531100" cy="438150"/>
          </a:xfrm>
          <a:custGeom>
            <a:avLst/>
            <a:gdLst>
              <a:gd name="T0" fmla="*/ 2147483647 w 4744"/>
              <a:gd name="T1" fmla="*/ 0 h 276"/>
              <a:gd name="T2" fmla="*/ 2147483647 w 4744"/>
              <a:gd name="T3" fmla="*/ 2147483647 h 276"/>
              <a:gd name="T4" fmla="*/ 2147483647 w 4744"/>
              <a:gd name="T5" fmla="*/ 2147483647 h 276"/>
              <a:gd name="T6" fmla="*/ 2147483647 w 4744"/>
              <a:gd name="T7" fmla="*/ 2147483647 h 2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44" h="276">
                <a:moveTo>
                  <a:pt x="4260" y="0"/>
                </a:moveTo>
                <a:cubicBezTo>
                  <a:pt x="4502" y="63"/>
                  <a:pt x="4744" y="126"/>
                  <a:pt x="4128" y="144"/>
                </a:cubicBezTo>
                <a:cubicBezTo>
                  <a:pt x="3512" y="162"/>
                  <a:pt x="1128" y="86"/>
                  <a:pt x="564" y="108"/>
                </a:cubicBezTo>
                <a:cubicBezTo>
                  <a:pt x="0" y="130"/>
                  <a:pt x="372" y="203"/>
                  <a:pt x="744" y="27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build="p"/>
      <p:bldP spid="235530" grpId="0"/>
      <p:bldP spid="235531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C1016-04AD-482D-AFDB-FD6523861164}" type="slidenum">
              <a:rPr lang="pt-BR" altLang="pt-BR">
                <a:solidFill>
                  <a:srgbClr val="969696"/>
                </a:solidFill>
              </a:rPr>
              <a:pPr/>
              <a:t>161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04950"/>
            <a:ext cx="7467600" cy="48958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Possivelmente, a volatilidade da ação foi subestimada, uma volatilidade mais elevada produziria um valor teórico mais alto.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A R$ 1,35, o mercado está implicitamente estimando que a volatilidade futura da opção será superior a 36% ao 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BEE7E8-5A9C-482E-81EB-6D209752072C}" type="slidenum">
              <a:rPr lang="pt-BR" altLang="pt-BR">
                <a:solidFill>
                  <a:srgbClr val="969696"/>
                </a:solidFill>
              </a:rPr>
              <a:pPr/>
              <a:t>162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04950"/>
            <a:ext cx="7467600" cy="48958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Cálculo da volatilidade implícita:</a:t>
            </a:r>
          </a:p>
          <a:p>
            <a:pPr lvl="1" eaLnBrk="1" hangingPunct="1">
              <a:lnSpc>
                <a:spcPct val="14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Ou seja, a c = R$ 1,35, qual é o valor apropriado de s, dados os valores utilizados de S, r, T e X?</a:t>
            </a:r>
          </a:p>
          <a:p>
            <a:pPr eaLnBrk="1" hangingPunct="1">
              <a:lnSpc>
                <a:spcPct val="140000"/>
              </a:lnSpc>
            </a:pPr>
            <a:r>
              <a:rPr lang="pt-BR" altLang="pt-BR" smtClean="0">
                <a:solidFill>
                  <a:srgbClr val="000000"/>
                </a:solidFill>
              </a:rPr>
              <a:t>40,13%    (obtido por tentativa e erro)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5A45BE-08A2-4735-B94A-F2B69AD8AD71}" type="slidenum">
              <a:rPr lang="pt-BR" altLang="pt-BR">
                <a:solidFill>
                  <a:srgbClr val="969696"/>
                </a:solidFill>
              </a:rPr>
              <a:pPr/>
              <a:t>163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162050"/>
            <a:ext cx="7467600" cy="8572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</a:rPr>
              <a:t>Preço justo da opção européia de venda (p):</a:t>
            </a:r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192463" y="1957388"/>
          <a:ext cx="27019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8" name="Equation" r:id="rId3" imgW="971584" imgH="162000" progId="Equation.3">
                  <p:embed/>
                </p:oleObj>
              </mc:Choice>
              <mc:Fallback>
                <p:oleObj name="Equation" r:id="rId3" imgW="971584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957388"/>
                        <a:ext cx="27019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11150" y="28067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S =R$ 46,25		      X = R$ 50,00                 r = 0,262116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   			T = 0,0986		       </a:t>
            </a:r>
            <a:r>
              <a:rPr lang="pt-BR" altLang="pt-BR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altLang="pt-BR" sz="2400">
                <a:solidFill>
                  <a:srgbClr val="000000"/>
                </a:solidFill>
              </a:rPr>
              <a:t> = 0,36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 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 = -0,40437 	    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 = -0,51743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		         N(d</a:t>
            </a:r>
            <a:r>
              <a:rPr lang="pt-BR" altLang="pt-BR" sz="2400" baseline="-25000">
                <a:solidFill>
                  <a:srgbClr val="000000"/>
                </a:solidFill>
              </a:rPr>
              <a:t>1</a:t>
            </a:r>
            <a:r>
              <a:rPr lang="pt-BR" altLang="pt-BR" sz="2400">
                <a:solidFill>
                  <a:srgbClr val="000000"/>
                </a:solidFill>
              </a:rPr>
              <a:t>) = 0,34297 	    N(d</a:t>
            </a:r>
            <a:r>
              <a:rPr lang="pt-BR" altLang="pt-BR" sz="2400" baseline="-25000">
                <a:solidFill>
                  <a:srgbClr val="000000"/>
                </a:solidFill>
              </a:rPr>
              <a:t>2</a:t>
            </a:r>
            <a:r>
              <a:rPr lang="pt-BR" altLang="pt-BR" sz="2400">
                <a:solidFill>
                  <a:srgbClr val="000000"/>
                </a:solidFill>
              </a:rPr>
              <a:t>) = 0,30243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pt-BR" altLang="pt-BR" sz="2400">
              <a:solidFill>
                <a:srgbClr val="000000"/>
              </a:solidFill>
            </a:endParaRPr>
          </a:p>
        </p:txBody>
      </p:sp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730250" y="5151438"/>
          <a:ext cx="76565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9" name="Equation" r:id="rId5" imgW="3476608" imgH="162000" progId="Equation.3">
                  <p:embed/>
                </p:oleObj>
              </mc:Choice>
              <mc:Fallback>
                <p:oleObj name="Equation" r:id="rId5" imgW="3476608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5151438"/>
                        <a:ext cx="76565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941388" y="5964238"/>
          <a:ext cx="72167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0" name="Equation" r:id="rId7" imgW="2714608" imgH="162000" progId="Equation.3">
                  <p:embed/>
                </p:oleObj>
              </mc:Choice>
              <mc:Fallback>
                <p:oleObj name="Equation" r:id="rId7" imgW="2714608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964238"/>
                        <a:ext cx="72167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3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  <p:bldP spid="238597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BDEAE1-F8AF-4A18-992D-276972B5C4A6}" type="slidenum">
              <a:rPr lang="pt-BR" altLang="pt-BR">
                <a:solidFill>
                  <a:srgbClr val="969696"/>
                </a:solidFill>
              </a:rPr>
              <a:pPr/>
              <a:t>164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Modelo Black-Scholes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162050"/>
            <a:ext cx="8915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O modelo Black-Scholes é muito mais importante e útil do que pode parecer:</a:t>
            </a:r>
          </a:p>
          <a:p>
            <a:pPr lvl="1"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Mensuração de risco de crédito</a:t>
            </a:r>
          </a:p>
          <a:p>
            <a:pPr lvl="2" eaLnBrk="1" hangingPunct="1">
              <a:lnSpc>
                <a:spcPct val="120000"/>
              </a:lnSpc>
            </a:pPr>
            <a:r>
              <a:rPr lang="pt-BR" altLang="pt-BR" sz="2000" smtClean="0">
                <a:solidFill>
                  <a:srgbClr val="000000"/>
                </a:solidFill>
              </a:rPr>
              <a:t>Sauders, A. Administração de instituições financeiras. São Paulo: Atlas, 2000.</a:t>
            </a:r>
          </a:p>
          <a:p>
            <a:pPr lvl="2" eaLnBrk="1" hangingPunct="1">
              <a:lnSpc>
                <a:spcPct val="120000"/>
              </a:lnSpc>
            </a:pPr>
            <a:r>
              <a:rPr lang="pt-BR" altLang="pt-BR" sz="2000" smtClean="0">
                <a:solidFill>
                  <a:srgbClr val="000000"/>
                </a:solidFill>
              </a:rPr>
              <a:t>Ross, S.; Westerfield, R.; Jaffe, J.  Administração Financeira. São Paulo: Atlas, 2002. Cap. 21.</a:t>
            </a:r>
          </a:p>
          <a:p>
            <a:pPr lvl="1"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Avaliação de projetos de investimento em ativos reais (chamada análise de opções reais”) – opção de adiamento</a:t>
            </a:r>
          </a:p>
          <a:p>
            <a:pPr lvl="2" eaLnBrk="1" hangingPunct="1">
              <a:lnSpc>
                <a:spcPct val="120000"/>
              </a:lnSpc>
            </a:pPr>
            <a:r>
              <a:rPr lang="pt-BR" altLang="pt-BR" sz="2000" smtClean="0">
                <a:solidFill>
                  <a:srgbClr val="000000"/>
                </a:solidFill>
              </a:rPr>
              <a:t>Ross, S.; Westerfield, R.; Jaffe, J.  Administração Financeira. São Paulo: Atlas, 2002. Cap. 22.</a:t>
            </a:r>
          </a:p>
          <a:p>
            <a:pPr lvl="1" eaLnBrk="1" hangingPunct="1">
              <a:lnSpc>
                <a:spcPct val="120000"/>
              </a:lnSpc>
            </a:pPr>
            <a:r>
              <a:rPr lang="pt-BR" altLang="pt-BR" sz="2400" smtClean="0">
                <a:solidFill>
                  <a:srgbClr val="000000"/>
                </a:solidFill>
              </a:rPr>
              <a:t>Cálculo de prêmios de seguros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1916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pt-BR" kern="1200" dirty="0" smtClean="0">
                <a:solidFill>
                  <a:schemeClr val="accent6">
                    <a:lumMod val="50000"/>
                  </a:schemeClr>
                </a:solidFill>
              </a:rPr>
              <a:t>Terminologia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Posição travada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Investidor esta comprado (</a:t>
            </a:r>
            <a:r>
              <a:rPr lang="pt-BR" sz="2800" dirty="0" err="1" smtClean="0">
                <a:solidFill>
                  <a:schemeClr val="accent6">
                    <a:lumMod val="50000"/>
                  </a:schemeClr>
                </a:solidFill>
              </a:rPr>
              <a:t>Call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) em uma posição de exercício com valor mais baixo e vendido a descoberto (</a:t>
            </a:r>
            <a:r>
              <a:rPr lang="pt-BR" sz="2800" dirty="0" err="1" smtClean="0">
                <a:solidFill>
                  <a:schemeClr val="accent6">
                    <a:lumMod val="50000"/>
                  </a:schemeClr>
                </a:solidFill>
              </a:rPr>
              <a:t>Call</a:t>
            </a: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) em uma com exercício mais alto.</a:t>
            </a:r>
          </a:p>
          <a:p>
            <a:pPr>
              <a:defRPr/>
            </a:pP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Posição Financiada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Investidor compra a vista e vende opções das mesmas ações para ganhar uma taxa de financiamento, caso exercido. Ou fica com o prêmio como um desconto no preço pago caso não exercido.</a:t>
            </a:r>
          </a:p>
          <a:p>
            <a:pPr>
              <a:defRPr/>
            </a:pP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1916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pt-BR" kern="1200" dirty="0">
                <a:solidFill>
                  <a:schemeClr val="accent6">
                    <a:lumMod val="50000"/>
                  </a:schemeClr>
                </a:solidFill>
              </a:rPr>
              <a:t>Terminologia</a:t>
            </a:r>
            <a:endParaRPr lang="pt-BR" kern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7775"/>
            <a:ext cx="9144000" cy="5572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Rolar Posição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Quando o investidor está vendido em uma opção e compra esta mesma opção para zerar a posição vendida. </a:t>
            </a: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Daí, imediatamente, vende o mesmo volume de opções com o mesmo volume para outro exercício mais adiante ou para outro preço de exercício.</a:t>
            </a:r>
          </a:p>
          <a:p>
            <a:pPr>
              <a:buFontTx/>
              <a:buNone/>
              <a:defRPr/>
            </a:pPr>
            <a:endParaRPr lang="pt-B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Virar Pó</a:t>
            </a: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</a:rPr>
              <a:t>Ocorre quando a opção não é exercida e o investidor perde o valor do premio pago. A opção após o vencimento sem ser exercida não vale nada.</a:t>
            </a:r>
          </a:p>
          <a:p>
            <a:pPr>
              <a:defRPr/>
            </a:pP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pt-BR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75"/>
            <a:ext cx="9144000" cy="91916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pt-BR" kern="1200" dirty="0">
                <a:solidFill>
                  <a:schemeClr val="accent6">
                    <a:lumMod val="50000"/>
                  </a:schemeClr>
                </a:solidFill>
              </a:rPr>
              <a:t>Terminologia</a:t>
            </a:r>
            <a:endParaRPr lang="pt-BR" kern="1200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sz="2700" b="1" smtClean="0">
                <a:solidFill>
                  <a:schemeClr val="accent6">
                    <a:lumMod val="50000"/>
                  </a:schemeClr>
                </a:solidFill>
              </a:rPr>
              <a:t>Opção AT the money </a:t>
            </a:r>
            <a:endParaRPr lang="pt-BR" sz="270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700" smtClean="0">
                <a:solidFill>
                  <a:schemeClr val="accent6">
                    <a:lumMod val="50000"/>
                  </a:schemeClr>
                </a:solidFill>
              </a:rPr>
              <a:t>É uma opção de compra ou venda (call ou put) cujo preço de exercício é IGUAL ao preço a vista da opção.</a:t>
            </a:r>
          </a:p>
          <a:p>
            <a:pPr>
              <a:defRPr/>
            </a:pPr>
            <a:endParaRPr lang="pt-BR" sz="270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pt-BR" sz="2700" b="1" smtClean="0">
                <a:solidFill>
                  <a:schemeClr val="accent6">
                    <a:lumMod val="50000"/>
                  </a:schemeClr>
                </a:solidFill>
              </a:rPr>
              <a:t>Opção IN the money </a:t>
            </a:r>
            <a:endParaRPr lang="pt-BR" sz="270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700" smtClean="0">
                <a:solidFill>
                  <a:schemeClr val="accent6">
                    <a:lumMod val="50000"/>
                  </a:schemeClr>
                </a:solidFill>
              </a:rPr>
              <a:t>É uma opção de compra cujo preço de exercício é MENOR que o preço a vista da opção, ou uma opção de venda cujo preço de exercício é MAIOR que o preço a vista da opção.</a:t>
            </a:r>
          </a:p>
          <a:p>
            <a:pPr>
              <a:defRPr/>
            </a:pPr>
            <a:r>
              <a:rPr lang="pt-BR" sz="2700" smtClean="0">
                <a:solidFill>
                  <a:schemeClr val="accent6">
                    <a:lumMod val="50000"/>
                  </a:schemeClr>
                </a:solidFill>
              </a:rPr>
              <a:t>Ou seja se o vencimento fosse hoje a opção certamente seria exercida.  Dizemos que a opção tem valor intrínseco.</a:t>
            </a:r>
          </a:p>
          <a:p>
            <a:pPr>
              <a:defRPr/>
            </a:pPr>
            <a:endParaRPr lang="pt-BR" sz="270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pt-BR" sz="270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pt-BR" sz="270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19162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defRPr/>
            </a:pPr>
            <a:r>
              <a:rPr lang="pt-BR" kern="1200" dirty="0">
                <a:solidFill>
                  <a:schemeClr val="accent6">
                    <a:lumMod val="50000"/>
                  </a:schemeClr>
                </a:solidFill>
              </a:rPr>
              <a:t>Terminologia</a:t>
            </a:r>
            <a:endParaRPr lang="pt-BR" kern="120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sz="2800" b="1" smtClean="0">
                <a:solidFill>
                  <a:schemeClr val="accent6">
                    <a:lumMod val="50000"/>
                  </a:schemeClr>
                </a:solidFill>
              </a:rPr>
              <a:t>Opção OUT OF the money </a:t>
            </a:r>
            <a:endParaRPr lang="pt-BR" sz="280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smtClean="0">
                <a:solidFill>
                  <a:schemeClr val="accent6">
                    <a:lumMod val="50000"/>
                  </a:schemeClr>
                </a:solidFill>
              </a:rPr>
              <a:t>É uma opção de compra cujo preço de exercício é MAIOR que o preço a vista da opção, ou uma opção de venda cujo preço de exercício é MENOR que o preço a vista da opção.</a:t>
            </a:r>
          </a:p>
          <a:p>
            <a:pPr>
              <a:defRPr/>
            </a:pPr>
            <a:r>
              <a:rPr lang="pt-BR" sz="2800" smtClean="0">
                <a:solidFill>
                  <a:schemeClr val="accent6">
                    <a:lumMod val="50000"/>
                  </a:schemeClr>
                </a:solidFill>
              </a:rPr>
              <a:t>Ou seja se o vencimento fosse hoje a opção certamente viraria pó.</a:t>
            </a:r>
          </a:p>
          <a:p>
            <a:pPr>
              <a:buFontTx/>
              <a:buNone/>
              <a:defRPr/>
            </a:pPr>
            <a:endParaRPr lang="pt-BR" sz="280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17D0-7F15-46C4-8F82-CBE75E23835D}" type="slidenum">
              <a:rPr lang="pt-BR" altLang="pt-BR">
                <a:solidFill>
                  <a:srgbClr val="000000"/>
                </a:solidFill>
              </a:rPr>
              <a:pPr/>
              <a:t>169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Riscos do Mercado de Derivativos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133600"/>
            <a:ext cx="3886200" cy="4114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Risco de crédito</a:t>
            </a:r>
          </a:p>
          <a:p>
            <a:pPr>
              <a:lnSpc>
                <a:spcPct val="14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Risco de mercado</a:t>
            </a:r>
          </a:p>
          <a:p>
            <a:pPr>
              <a:lnSpc>
                <a:spcPct val="14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Risco de liquidez</a:t>
            </a:r>
          </a:p>
          <a:p>
            <a:pPr>
              <a:lnSpc>
                <a:spcPct val="14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Risco operacional</a:t>
            </a:r>
          </a:p>
          <a:p>
            <a:pPr>
              <a:lnSpc>
                <a:spcPct val="14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Risco legal</a:t>
            </a:r>
          </a:p>
        </p:txBody>
      </p:sp>
    </p:spTree>
    <p:extLst>
      <p:ext uri="{BB962C8B-B14F-4D97-AF65-F5344CB8AC3E}">
        <p14:creationId xmlns:p14="http://schemas.microsoft.com/office/powerpoint/2010/main" val="29288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E29C42-B16E-4830-B0D1-FCF0AF5105E5}" type="slidenum">
              <a:rPr lang="pt-BR" altLang="pt-BR">
                <a:solidFill>
                  <a:srgbClr val="969696"/>
                </a:solidFill>
              </a:rPr>
              <a:pPr/>
              <a:t>17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48768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pt-BR" altLang="pt-BR" sz="2800" b="1" smtClean="0">
                <a:solidFill>
                  <a:srgbClr val="000000"/>
                </a:solidFill>
              </a:rPr>
              <a:t>Participantes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Hedgers de venda:</a:t>
            </a:r>
            <a:r>
              <a:rPr lang="pt-BR" altLang="pt-BR" sz="2800" smtClean="0">
                <a:solidFill>
                  <a:srgbClr val="000000"/>
                </a:solidFill>
              </a:rPr>
              <a:t> procuram proteção contra eventual redução nos preços dos ativos que pretendem negociar (vender) no futuro.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Hedgers de compra:</a:t>
            </a:r>
            <a:r>
              <a:rPr lang="pt-BR" altLang="pt-BR" sz="2800" smtClean="0">
                <a:solidFill>
                  <a:srgbClr val="000000"/>
                </a:solidFill>
              </a:rPr>
              <a:t> procuram segurança frente a possíveis altas dos preços dos ativos que pretendem adquirir.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Financiador:</a:t>
            </a:r>
            <a:r>
              <a:rPr lang="pt-BR" altLang="pt-BR" sz="2800" smtClean="0">
                <a:solidFill>
                  <a:srgbClr val="000000"/>
                </a:solidFill>
              </a:rPr>
              <a:t> compra no mercado a vista e vende no mercado futuro.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1BACD-7BA3-4BB0-A31D-6419DC23832C}" type="slidenum">
              <a:rPr lang="pt-BR" altLang="pt-BR">
                <a:solidFill>
                  <a:srgbClr val="969696"/>
                </a:solidFill>
              </a:rPr>
              <a:pPr/>
              <a:t>170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Riscos do Mercado de Derivativos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143000"/>
            <a:ext cx="8915400" cy="46482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Risco de crédito:</a:t>
            </a:r>
            <a:r>
              <a:rPr lang="pt-BR" altLang="pt-BR" sz="2800" smtClean="0">
                <a:solidFill>
                  <a:srgbClr val="000000"/>
                </a:solidFill>
              </a:rPr>
              <a:t> envolve o prejuízo em que o investidor irá incorrer, caso a operação financeira não seja liquidada no momento de vencimento.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Risco de mercado:</a:t>
            </a:r>
            <a:r>
              <a:rPr lang="pt-BR" altLang="pt-BR" sz="2800" smtClean="0">
                <a:solidFill>
                  <a:srgbClr val="000000"/>
                </a:solidFill>
              </a:rPr>
              <a:t> associado ao nível de incerteza da realização do retorno futuro do investimento, deter-minado pelas oscilações da carteira. É o potencial de perda devido a uma evolução desfavorável na cotação do ativo-objeto.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Risco de liquidez:</a:t>
            </a:r>
            <a:r>
              <a:rPr lang="pt-BR" altLang="pt-BR" sz="2800" smtClean="0">
                <a:solidFill>
                  <a:srgbClr val="000000"/>
                </a:solidFill>
              </a:rPr>
              <a:t> se identifica este risco quando um agente não consegue identificar investidores interessados em negociar contratos de derivativos.</a:t>
            </a:r>
          </a:p>
          <a:p>
            <a:pPr algn="just" eaLnBrk="1" hangingPunct="1">
              <a:lnSpc>
                <a:spcPct val="110000"/>
              </a:lnSpc>
            </a:pPr>
            <a:endParaRPr lang="pt-BR" altLang="pt-BR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D38F58-68D8-469C-BDC1-5FC2786BBE56}" type="slidenum">
              <a:rPr lang="pt-BR" altLang="pt-BR">
                <a:solidFill>
                  <a:srgbClr val="969696"/>
                </a:solidFill>
              </a:rPr>
              <a:pPr/>
              <a:t>171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Riscos do Mercado de Derivativos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466850"/>
            <a:ext cx="8382000" cy="41148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Risco operacional:</a:t>
            </a:r>
            <a:r>
              <a:rPr lang="pt-BR" altLang="pt-BR" sz="2800" smtClean="0">
                <a:solidFill>
                  <a:srgbClr val="000000"/>
                </a:solidFill>
              </a:rPr>
              <a:t> refere-se a possíveis falhas nos processos e sistemas operacionais de negociações do mercado de derivativos, inclusive erros humanos. 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Risco legal:</a:t>
            </a:r>
            <a:r>
              <a:rPr lang="pt-BR" altLang="pt-BR" sz="2800" smtClean="0">
                <a:solidFill>
                  <a:srgbClr val="000000"/>
                </a:solidFill>
              </a:rPr>
              <a:t> está vinculado tanto com à falta de uma legislação mais atualizada e eficiente com relação ao mercado de derivativos, como a um eventual nível de desconhecimento jurídico na realização dos negócios.</a:t>
            </a:r>
          </a:p>
          <a:p>
            <a:pPr algn="just" eaLnBrk="1" hangingPunct="1">
              <a:lnSpc>
                <a:spcPct val="110000"/>
              </a:lnSpc>
            </a:pPr>
            <a:endParaRPr lang="pt-BR" altLang="pt-BR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D38F58-68D8-469C-BDC1-5FC2786BBE56}" type="slidenum">
              <a:rPr lang="pt-BR" altLang="pt-BR">
                <a:solidFill>
                  <a:srgbClr val="969696"/>
                </a:solidFill>
              </a:rPr>
              <a:pPr/>
              <a:t>172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0000"/>
                </a:solidFill>
              </a:rPr>
              <a:t>Exercício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5781"/>
            <a:ext cx="8382000" cy="411480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Uma </a:t>
            </a:r>
            <a:r>
              <a:rPr lang="pt-BR" sz="2400" dirty="0">
                <a:solidFill>
                  <a:srgbClr val="000000"/>
                </a:solidFill>
              </a:rPr>
              <a:t>empresa de mineração está pensando em investir em uma jazida de cobre, necessitando para isso desembolsar $ 104 milhões. O valor presente atual de se explorar a jazida hoje é $ 100 milhões (perfeitamente correlacionado com o preço do cobre) e, historicamente, o preço do cobre possui uma volatilidade (</a:t>
            </a:r>
            <a:r>
              <a:rPr lang="pt-BR" sz="2400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t-BR" sz="2400" dirty="0">
                <a:solidFill>
                  <a:srgbClr val="000000"/>
                </a:solidFill>
              </a:rPr>
              <a:t>) de 58,78% </a:t>
            </a:r>
            <a:r>
              <a:rPr lang="pt-BR" sz="2400" dirty="0" smtClean="0">
                <a:solidFill>
                  <a:srgbClr val="000000"/>
                </a:solidFill>
              </a:rPr>
              <a:t>a.a.</a:t>
            </a:r>
          </a:p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pt-BR" sz="2400" dirty="0" smtClean="0">
                <a:solidFill>
                  <a:srgbClr val="000000"/>
                </a:solidFill>
              </a:rPr>
              <a:t>Existe </a:t>
            </a:r>
            <a:r>
              <a:rPr lang="pt-BR" sz="2400" dirty="0">
                <a:solidFill>
                  <a:srgbClr val="000000"/>
                </a:solidFill>
              </a:rPr>
              <a:t>a possibilidade de abandonar definitivamente a mina por um valor residual de $ 70 milhões (melhor uso do terreno), caso o preço do cobre se torne muito baixo</a:t>
            </a:r>
            <a:r>
              <a:rPr lang="pt-BR" sz="2400" dirty="0" smtClean="0">
                <a:solidFill>
                  <a:srgbClr val="000000"/>
                </a:solidFill>
              </a:rPr>
              <a:t>. Esta possibilidade poderá ser realizada após um ano </a:t>
            </a:r>
            <a:r>
              <a:rPr lang="pt-BR" sz="2400" smtClean="0">
                <a:solidFill>
                  <a:srgbClr val="000000"/>
                </a:solidFill>
              </a:rPr>
              <a:t>do investimento. </a:t>
            </a:r>
            <a:r>
              <a:rPr lang="pt-BR" sz="2400" dirty="0">
                <a:solidFill>
                  <a:srgbClr val="000000"/>
                </a:solidFill>
              </a:rPr>
              <a:t>Sabendo-se que a taxa do ativo livre de risco é 10,517% a.a., o investimento deve ser realizado?</a:t>
            </a:r>
          </a:p>
        </p:txBody>
      </p:sp>
    </p:spTree>
    <p:extLst>
      <p:ext uri="{BB962C8B-B14F-4D97-AF65-F5344CB8AC3E}">
        <p14:creationId xmlns:p14="http://schemas.microsoft.com/office/powerpoint/2010/main" val="1444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2E603D-A366-478B-ACF5-D7CA915A7CFD}" type="slidenum">
              <a:rPr lang="pt-BR" altLang="pt-BR">
                <a:solidFill>
                  <a:srgbClr val="969696"/>
                </a:solidFill>
              </a:rPr>
              <a:pPr/>
              <a:t>18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7244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Hedging:</a:t>
            </a:r>
            <a:r>
              <a:rPr lang="pt-BR" altLang="pt-BR" sz="2800" smtClean="0">
                <a:solidFill>
                  <a:srgbClr val="000000"/>
                </a:solidFill>
              </a:rPr>
              <a:t> estratégia de proteção contra o risco.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i="1" u="sng" smtClean="0">
                <a:solidFill>
                  <a:srgbClr val="000000"/>
                </a:solidFill>
              </a:rPr>
              <a:t>Arbitragem:</a:t>
            </a:r>
            <a:r>
              <a:rPr lang="pt-BR" altLang="pt-BR" sz="2800" smtClean="0">
                <a:solidFill>
                  <a:srgbClr val="000000"/>
                </a:solidFill>
              </a:rPr>
              <a:t> operações de compra e venda para gerar lucro, aproveitando diferenciais de preços em diferentes mercados. Comprar no mercado a vista e vender no mercado futuro é uma forma de arbitragem.</a:t>
            </a:r>
          </a:p>
          <a:p>
            <a:pPr eaLnBrk="1" hangingPunct="1">
              <a:lnSpc>
                <a:spcPct val="110000"/>
              </a:lnSpc>
            </a:pPr>
            <a:r>
              <a:rPr lang="pt-BR" altLang="pt-BR" sz="2800" smtClean="0">
                <a:solidFill>
                  <a:srgbClr val="000000"/>
                </a:solidFill>
              </a:rPr>
              <a:t>Comprar um ativo no mercado futuro e vende-lo no mercado a vista é uma operação de arbitragem e permite fazer caixa.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F94194-96AB-44AB-983E-4858FA51EC39}" type="slidenum">
              <a:rPr lang="pt-BR" altLang="pt-BR">
                <a:solidFill>
                  <a:srgbClr val="969696"/>
                </a:solidFill>
              </a:rPr>
              <a:pPr/>
              <a:t>19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1341438"/>
            <a:ext cx="9072562" cy="4641850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eaLnBrk="1" hangingPunct="1">
              <a:buFontTx/>
              <a:buNone/>
            </a:pP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	Em D</a:t>
            </a:r>
            <a:r>
              <a:rPr lang="pt-BR" altLang="pt-BR" sz="28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pt-BR" altLang="pt-BR" sz="2800" dirty="0" smtClean="0">
                <a:solidFill>
                  <a:srgbClr val="000000"/>
                </a:solidFill>
                <a:sym typeface="Symbol" panose="05050102010706020507" pitchFamily="18" charset="2"/>
              </a:rPr>
              <a:t> compramos100 contratos de dólares para vencimento em setembro por R$ 3,261.</a:t>
            </a:r>
          </a:p>
          <a:p>
            <a:pPr marL="966788" lvl="1" indent="-509588" eaLnBrk="1" hangingPunct="1"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	Especificação do contrato: vale US$ 50.000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No mesmo dia, o preço de fechamento de mercado é R$ 3,263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fecha a R$ 3,260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 é negociado sem alterações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, pequena alta, fecha em R$ 3,262</a:t>
            </a:r>
          </a:p>
          <a:p>
            <a:pPr marL="966788" lvl="1" indent="-509588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Em D</a:t>
            </a:r>
            <a:r>
              <a:rPr lang="pt-BR" altLang="pt-BR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4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, alta do contrato e o vendemos a R$ 3,264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3905-86B0-4DC6-A82C-594D31AA2CCC}" type="slidenum">
              <a:rPr lang="pt-BR" altLang="pt-BR">
                <a:solidFill>
                  <a:srgbClr val="000000"/>
                </a:solidFill>
              </a:rPr>
              <a:pPr/>
              <a:t>2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 smtClean="0">
                <a:solidFill>
                  <a:srgbClr val="000000"/>
                </a:solidFill>
              </a:rPr>
              <a:t>Introdução</a:t>
            </a: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76250" y="1741488"/>
            <a:ext cx="81803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Quando surgiram as bolsas?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Quando surgiram os derivativos?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Quando surgiram as operações especulativas?</a:t>
            </a:r>
            <a:endParaRPr lang="pt-BR" altLang="pt-BR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5A062-8DB2-450F-A443-8CE27ECA5B0F}" type="slidenum">
              <a:rPr lang="pt-BR" altLang="pt-BR">
                <a:solidFill>
                  <a:srgbClr val="969696"/>
                </a:solidFill>
              </a:rPr>
              <a:pPr/>
              <a:t>20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4413"/>
            <a:ext cx="8362950" cy="431800"/>
          </a:xfrm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Ajustes diários:</a:t>
            </a:r>
          </a:p>
        </p:txBody>
      </p:sp>
      <p:graphicFrame>
        <p:nvGraphicFramePr>
          <p:cNvPr id="23728" name="Group 176"/>
          <p:cNvGraphicFramePr>
            <a:graphicFrameLocks noGrp="1"/>
          </p:cNvGraphicFramePr>
          <p:nvPr>
            <p:ph sz="half" idx="2"/>
          </p:nvPr>
        </p:nvGraphicFramePr>
        <p:xfrm>
          <a:off x="665163" y="1657350"/>
          <a:ext cx="7777162" cy="4752974"/>
        </p:xfrm>
        <a:graphic>
          <a:graphicData uri="http://schemas.openxmlformats.org/drawingml/2006/table">
            <a:tbl>
              <a:tblPr/>
              <a:tblGrid>
                <a:gridCol w="1106487"/>
                <a:gridCol w="2514600"/>
                <a:gridCol w="2066925"/>
                <a:gridCol w="2089150"/>
              </a:tblGrid>
              <a:tr h="944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compra/venda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ajuste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Ajuste diário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957263" y="2622550"/>
            <a:ext cx="5411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dirty="0">
                <a:solidFill>
                  <a:srgbClr val="000000"/>
                </a:solidFill>
              </a:rPr>
              <a:t>D</a:t>
            </a:r>
            <a:r>
              <a:rPr lang="pt-BR" altLang="pt-BR" sz="2800" baseline="-25000" dirty="0">
                <a:solidFill>
                  <a:srgbClr val="000000"/>
                </a:solidFill>
              </a:rPr>
              <a:t>0</a:t>
            </a:r>
            <a:r>
              <a:rPr lang="pt-BR" altLang="pt-BR" sz="2800" dirty="0">
                <a:solidFill>
                  <a:srgbClr val="000000"/>
                </a:solidFill>
              </a:rPr>
              <a:t>	   R$ </a:t>
            </a:r>
            <a:r>
              <a:rPr lang="pt-BR" altLang="pt-BR" sz="2800" dirty="0" smtClean="0">
                <a:solidFill>
                  <a:srgbClr val="000000"/>
                </a:solidFill>
              </a:rPr>
              <a:t>3,261</a:t>
            </a:r>
            <a:r>
              <a:rPr lang="pt-BR" altLang="pt-BR" sz="2800" dirty="0">
                <a:solidFill>
                  <a:srgbClr val="000000"/>
                </a:solidFill>
              </a:rPr>
              <a:t>	        R$ </a:t>
            </a:r>
            <a:r>
              <a:rPr lang="pt-BR" altLang="pt-BR" sz="2800" dirty="0" smtClean="0">
                <a:solidFill>
                  <a:srgbClr val="000000"/>
                </a:solidFill>
              </a:rPr>
              <a:t>3,263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  <p:sp>
        <p:nvSpPr>
          <p:cNvPr id="23666" name="Text Box 114"/>
          <p:cNvSpPr txBox="1">
            <a:spLocks noChangeArrowheads="1"/>
          </p:cNvSpPr>
          <p:nvPr/>
        </p:nvSpPr>
        <p:spPr bwMode="auto">
          <a:xfrm>
            <a:off x="6229350" y="2624138"/>
            <a:ext cx="22113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+ R$ 10.000</a:t>
            </a:r>
          </a:p>
        </p:txBody>
      </p:sp>
      <p:grpSp>
        <p:nvGrpSpPr>
          <p:cNvPr id="23669" name="Group 117"/>
          <p:cNvGrpSpPr>
            <a:grpSpLocks/>
          </p:cNvGrpSpPr>
          <p:nvPr/>
        </p:nvGrpSpPr>
        <p:grpSpPr bwMode="auto">
          <a:xfrm>
            <a:off x="3082925" y="3443288"/>
            <a:ext cx="5951538" cy="749300"/>
            <a:chOff x="1825" y="2313"/>
            <a:chExt cx="3749" cy="472"/>
          </a:xfrm>
        </p:grpSpPr>
        <p:sp>
          <p:nvSpPr>
            <p:cNvPr id="12338" name="Oval 116"/>
            <p:cNvSpPr>
              <a:spLocks noChangeArrowheads="1"/>
            </p:cNvSpPr>
            <p:nvPr/>
          </p:nvSpPr>
          <p:spPr bwMode="auto">
            <a:xfrm>
              <a:off x="1825" y="2313"/>
              <a:ext cx="3749" cy="4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2339" name="Text Box 115"/>
            <p:cNvSpPr txBox="1">
              <a:spLocks noChangeArrowheads="1"/>
            </p:cNvSpPr>
            <p:nvPr/>
          </p:nvSpPr>
          <p:spPr bwMode="auto">
            <a:xfrm>
              <a:off x="2043" y="2385"/>
              <a:ext cx="3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>
                  <a:solidFill>
                    <a:srgbClr val="000000"/>
                  </a:solidFill>
                </a:rPr>
                <a:t>100 contratos X 50.000 X 0,002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5" grpId="0"/>
      <p:bldP spid="236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67054-3366-44DA-BC38-5C50EB6B9F15}" type="slidenum">
              <a:rPr lang="pt-BR" altLang="pt-BR">
                <a:solidFill>
                  <a:srgbClr val="969696"/>
                </a:solidFill>
              </a:rPr>
              <a:pPr/>
              <a:t>21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4413"/>
            <a:ext cx="8362950" cy="431800"/>
          </a:xfrm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Ajustes diários:</a:t>
            </a:r>
          </a:p>
        </p:txBody>
      </p:sp>
      <p:graphicFrame>
        <p:nvGraphicFramePr>
          <p:cNvPr id="26725" name="Group 10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788403"/>
              </p:ext>
            </p:extLst>
          </p:nvPr>
        </p:nvGraphicFramePr>
        <p:xfrm>
          <a:off x="684213" y="1577975"/>
          <a:ext cx="7920037" cy="4922836"/>
        </p:xfrm>
        <a:graphic>
          <a:graphicData uri="http://schemas.openxmlformats.org/drawingml/2006/table">
            <a:tbl>
              <a:tblPr/>
              <a:tblGrid>
                <a:gridCol w="1099331"/>
                <a:gridCol w="2492896"/>
                <a:gridCol w="2100564"/>
                <a:gridCol w="2227246"/>
              </a:tblGrid>
              <a:tr h="944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compra/venda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Preço de ajuste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Ajuste diário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R$ 3,261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R$ 3,263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R$ 10.000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R$ 15.000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R$        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R$ 3,262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R$ 10.000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pt-B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R$ 3,264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R$ 10.000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+ R$ 15.000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6443663" y="5876925"/>
            <a:ext cx="2090737" cy="4763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B16B7-998A-46CA-8C5A-123DE6568F65}" type="slidenum">
              <a:rPr lang="pt-BR" altLang="pt-BR">
                <a:solidFill>
                  <a:srgbClr val="969696"/>
                </a:solidFill>
              </a:rPr>
              <a:pPr/>
              <a:t>22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É importante determinar como o preço de um contrato de liquidação futura se forma.</a:t>
            </a:r>
          </a:p>
          <a:p>
            <a:pPr marL="966788" lvl="1" indent="-509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sabermos se estamos pagando um preço “justo” pelo derivativo.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Duas teorias para explicar o valor futuro de um bem:</a:t>
            </a:r>
          </a:p>
          <a:p>
            <a:pPr eaLnBrk="1" hangingPunct="1"/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80B018-6B68-430A-84CA-C67F292FF005}" type="slidenum">
              <a:rPr lang="pt-BR" altLang="pt-BR">
                <a:solidFill>
                  <a:srgbClr val="969696"/>
                </a:solidFill>
              </a:rPr>
              <a:pPr/>
              <a:t>23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lphaU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valor futuro do bem é aquele que equilibrará a oferta e a demanda futura esperada para o produto.</a:t>
            </a:r>
          </a:p>
          <a:p>
            <a:pPr marL="966788" lvl="1" indent="-509588" eaLnBrk="1" hangingPunct="1">
              <a:buFontTx/>
              <a:buChar char="•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Pouco útil  difícil estimar a oferta e demanda futura.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1C13BB-1311-4993-9A9F-19DC8CDBC28F}" type="slidenum">
              <a:rPr lang="pt-BR" altLang="pt-BR">
                <a:solidFill>
                  <a:srgbClr val="969696"/>
                </a:solidFill>
              </a:rPr>
              <a:pPr/>
              <a:t>24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pt-BR" smtClean="0">
                <a:solidFill>
                  <a:srgbClr val="000000"/>
                </a:solidFill>
                <a:sym typeface="Symbol" pitchFamily="18" charset="2"/>
              </a:rPr>
              <a:t>B) </a:t>
            </a:r>
            <a:r>
              <a:rPr lang="pt-BR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Arbitragem</a:t>
            </a:r>
            <a:r>
              <a:rPr lang="pt-BR" smtClean="0">
                <a:solidFill>
                  <a:srgbClr val="000000"/>
                </a:solidFill>
                <a:sym typeface="Symbol" pitchFamily="18" charset="2"/>
              </a:rPr>
              <a:t>: </a:t>
            </a:r>
          </a:p>
          <a:p>
            <a:pPr marL="712788" lvl="1" indent="-255588" eaLnBrk="1" hangingPunct="1">
              <a:buFontTx/>
              <a:buNone/>
              <a:defRPr/>
            </a:pPr>
            <a:r>
              <a:rPr lang="pt-BR" sz="3200" smtClean="0">
                <a:solidFill>
                  <a:srgbClr val="000000"/>
                </a:solidFill>
                <a:sym typeface="Symbol" pitchFamily="18" charset="2"/>
              </a:rPr>
              <a:t>  Se existe uma relação entre dois preços, o mercado logo a descobrirá.</a:t>
            </a:r>
            <a:endParaRPr lang="pt-BR" smtClean="0">
              <a:solidFill>
                <a:srgbClr val="000000"/>
              </a:solidFill>
              <a:sym typeface="Symbol" pitchFamily="18" charset="2"/>
            </a:endParaRPr>
          </a:p>
          <a:p>
            <a:pPr marL="1544638" lvl="2" indent="-381000" eaLnBrk="1" hangingPunct="1">
              <a:defRPr/>
            </a:pPr>
            <a:r>
              <a:rPr lang="pt-BR" sz="2800" smtClean="0">
                <a:solidFill>
                  <a:srgbClr val="000000"/>
                </a:solidFill>
                <a:sym typeface="Symbol" pitchFamily="18" charset="2"/>
              </a:rPr>
              <a:t>Pressupõe que o mercado é muito eficiente e quase perfeito.</a:t>
            </a:r>
          </a:p>
          <a:p>
            <a:pPr marL="712788" lvl="1" indent="-255588" eaLnBrk="1" hangingPunct="1">
              <a:buFontTx/>
              <a:buNone/>
              <a:defRPr/>
            </a:pPr>
            <a:r>
              <a:rPr lang="pt-BR" sz="3200" smtClean="0">
                <a:solidFill>
                  <a:srgbClr val="000000"/>
                </a:solidFill>
                <a:sym typeface="Symbol" pitchFamily="18" charset="2"/>
              </a:rPr>
              <a:t>  Para uma arbitragem não é necessário termos nem o ativo (ouro, por exemplo) nem dinheiro</a:t>
            </a:r>
          </a:p>
          <a:p>
            <a:pPr marL="1544638" lvl="2" indent="-381000" eaLnBrk="1" hangingPunct="1">
              <a:defRPr/>
            </a:pPr>
            <a:r>
              <a:rPr lang="pt-BR" sz="2800" smtClean="0">
                <a:solidFill>
                  <a:srgbClr val="000000"/>
                </a:solidFill>
                <a:sym typeface="Symbol" pitchFamily="18" charset="2"/>
              </a:rPr>
              <a:t>Só nos é necessário ter crédito.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8DA59-BAFC-4D8E-8D66-FAD52B611223}" type="slidenum">
              <a:rPr lang="pt-BR" altLang="pt-BR">
                <a:solidFill>
                  <a:srgbClr val="969696"/>
                </a:solidFill>
              </a:rPr>
              <a:pPr/>
              <a:t>25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Considere que o ouro é negociado a vista por R$ 100 e seu contrato futuro (30 dias) está cotado em R$ 115.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A taxa de juros, para empréstimos e/ou aplicações, está em 10% a.m.</a:t>
            </a:r>
            <a:endParaRPr lang="pt-BR" altLang="pt-BR" sz="3600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8DA59-BAFC-4D8E-8D66-FAD52B611223}" type="slidenum">
              <a:rPr lang="pt-BR" altLang="pt-BR">
                <a:solidFill>
                  <a:srgbClr val="969696"/>
                </a:solidFill>
              </a:rPr>
              <a:pPr/>
              <a:t>26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Tomamos emprestado R$ 100, com juros de 10%, e compramos ouro. No mesmo momento que estamos comprando o metal, vedemos um contrato futuro por R$ 115.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 30 dias o contrato futuro será liquidado pela bolsa (entregamos o metal e recebemos o dinheiro)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77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379BEA-1B02-4CFB-BFD0-0BB002BE80FA}" type="slidenum">
              <a:rPr lang="pt-BR" altLang="pt-BR">
                <a:solidFill>
                  <a:srgbClr val="969696"/>
                </a:solidFill>
              </a:rPr>
              <a:pPr/>
              <a:t>27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Resultado: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Ficamos sem o ouro.</a:t>
            </a:r>
          </a:p>
          <a:p>
            <a:pPr marL="533400" indent="-533400" eaLnBrk="1" hangingPunct="1"/>
            <a:r>
              <a:rPr lang="pt-BR" altLang="pt-BR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Recebemos um crédito de R$ 115.</a:t>
            </a:r>
          </a:p>
          <a:p>
            <a:pPr marL="533400" indent="-533400" eaLnBrk="1" hangingPunct="1"/>
            <a:r>
              <a:rPr lang="pt-BR" altLang="pt-BR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Pagamos o empréstimo (com juros), R$ 110.</a:t>
            </a:r>
          </a:p>
          <a:p>
            <a:pPr marL="533400" indent="-533400" eaLnBrk="1" hangingPunct="1">
              <a:buFont typeface="Symbol" panose="05050102010706020507" pitchFamily="18" charset="2"/>
              <a:buChar char="\"/>
            </a:pPr>
            <a:r>
              <a:rPr lang="pt-BR" altLang="pt-BR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Sobrarão R$ 5  lucro sem risco!</a:t>
            </a:r>
          </a:p>
          <a:p>
            <a:pPr marL="712788" lvl="1" indent="-255588" eaLnBrk="1" hangingPunct="1">
              <a:buFont typeface="Symbol" panose="05050102010706020507" pitchFamily="18" charset="2"/>
              <a:buNone/>
            </a:pPr>
            <a:r>
              <a:rPr lang="pt-BR" altLang="pt-BR" sz="3200" dirty="0" smtClean="0">
                <a:solidFill>
                  <a:srgbClr val="000000"/>
                </a:solidFill>
                <a:sym typeface="Symbol" panose="05050102010706020507" pitchFamily="18" charset="2"/>
              </a:rPr>
              <a:t> O preço do contrato futuro estava alto.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F23468-9452-4601-B1DF-D64F53AB5C36}" type="slidenum">
              <a:rPr lang="pt-BR" altLang="pt-BR">
                <a:solidFill>
                  <a:srgbClr val="969696"/>
                </a:solidFill>
              </a:rPr>
              <a:pPr/>
              <a:t>28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572000"/>
          </a:xfrm>
          <a:noFill/>
        </p:spPr>
        <p:txBody>
          <a:bodyPr/>
          <a:lstStyle/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São geralmente superiores aos preços do mercado a vista, por ter que carregar uma determinada posição até o vencimento do contrato.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custo de carregamento inclui a armazenagem, o transporte, alugueis, seguros e custos financeiros sobre o estoque.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 prêmio pela incerteza deve ser acrescentado.</a:t>
            </a:r>
          </a:p>
          <a:p>
            <a:pPr eaLnBrk="1" hangingPunct="1"/>
            <a:r>
              <a:rPr lang="pt-BR" altLang="pt-BR" sz="2800" smtClean="0">
                <a:solidFill>
                  <a:srgbClr val="000000"/>
                </a:solidFill>
              </a:rPr>
              <a:t>Os preços no mercado a vista devem, em condições de equilíbrio, se elevar ao longo do tempo para incorporar o custo de carregamento.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C3540-0614-4F0D-9AF7-728A1EB7622F}" type="slidenum">
              <a:rPr lang="pt-BR" altLang="pt-BR">
                <a:solidFill>
                  <a:srgbClr val="969696"/>
                </a:solidFill>
              </a:rPr>
              <a:pPr/>
              <a:t>29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4181475" y="2073275"/>
            <a:ext cx="216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Preço Futuro</a:t>
            </a:r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3949700" y="1549400"/>
            <a:ext cx="0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4060825" y="4587875"/>
            <a:ext cx="2136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Preço a Vista</a:t>
            </a:r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V="1">
            <a:off x="3949700" y="4445000"/>
            <a:ext cx="0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825500" y="1930400"/>
            <a:ext cx="0" cy="403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rot="5400000">
            <a:off x="4806157" y="1796256"/>
            <a:ext cx="0" cy="8193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8" name="Freeform 14"/>
          <p:cNvSpPr>
            <a:spLocks/>
          </p:cNvSpPr>
          <p:nvPr/>
        </p:nvSpPr>
        <p:spPr bwMode="auto">
          <a:xfrm>
            <a:off x="865188" y="2768600"/>
            <a:ext cx="6705600" cy="812800"/>
          </a:xfrm>
          <a:custGeom>
            <a:avLst/>
            <a:gdLst>
              <a:gd name="T0" fmla="*/ 0 w 4224"/>
              <a:gd name="T1" fmla="*/ 0 h 848"/>
              <a:gd name="T2" fmla="*/ 2147483647 w 4224"/>
              <a:gd name="T3" fmla="*/ 2147483647 h 848"/>
              <a:gd name="T4" fmla="*/ 2147483647 w 4224"/>
              <a:gd name="T5" fmla="*/ 2147483647 h 848"/>
              <a:gd name="T6" fmla="*/ 2147483647 w 4224"/>
              <a:gd name="T7" fmla="*/ 2147483647 h 848"/>
              <a:gd name="T8" fmla="*/ 2147483647 w 4224"/>
              <a:gd name="T9" fmla="*/ 2147483647 h 848"/>
              <a:gd name="T10" fmla="*/ 2147483647 w 4224"/>
              <a:gd name="T11" fmla="*/ 2147483647 h 848"/>
              <a:gd name="T12" fmla="*/ 2147483647 w 4224"/>
              <a:gd name="T13" fmla="*/ 2147483647 h 848"/>
              <a:gd name="T14" fmla="*/ 2147483647 w 4224"/>
              <a:gd name="T15" fmla="*/ 2147483647 h 848"/>
              <a:gd name="T16" fmla="*/ 2147483647 w 4224"/>
              <a:gd name="T17" fmla="*/ 2147483647 h 848"/>
              <a:gd name="T18" fmla="*/ 2147483647 w 4224"/>
              <a:gd name="T19" fmla="*/ 2147483647 h 8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24" h="848">
                <a:moveTo>
                  <a:pt x="0" y="0"/>
                </a:moveTo>
                <a:cubicBezTo>
                  <a:pt x="40" y="60"/>
                  <a:pt x="80" y="120"/>
                  <a:pt x="192" y="144"/>
                </a:cubicBezTo>
                <a:cubicBezTo>
                  <a:pt x="304" y="168"/>
                  <a:pt x="448" y="88"/>
                  <a:pt x="672" y="144"/>
                </a:cubicBezTo>
                <a:cubicBezTo>
                  <a:pt x="896" y="200"/>
                  <a:pt x="1304" y="440"/>
                  <a:pt x="1536" y="480"/>
                </a:cubicBezTo>
                <a:cubicBezTo>
                  <a:pt x="1768" y="520"/>
                  <a:pt x="1888" y="368"/>
                  <a:pt x="2064" y="384"/>
                </a:cubicBezTo>
                <a:cubicBezTo>
                  <a:pt x="2240" y="400"/>
                  <a:pt x="2408" y="528"/>
                  <a:pt x="2592" y="576"/>
                </a:cubicBezTo>
                <a:cubicBezTo>
                  <a:pt x="2776" y="624"/>
                  <a:pt x="3024" y="664"/>
                  <a:pt x="3168" y="672"/>
                </a:cubicBezTo>
                <a:cubicBezTo>
                  <a:pt x="3312" y="680"/>
                  <a:pt x="3320" y="600"/>
                  <a:pt x="3456" y="624"/>
                </a:cubicBezTo>
                <a:cubicBezTo>
                  <a:pt x="3592" y="648"/>
                  <a:pt x="3856" y="784"/>
                  <a:pt x="3984" y="816"/>
                </a:cubicBezTo>
                <a:cubicBezTo>
                  <a:pt x="4112" y="848"/>
                  <a:pt x="4192" y="816"/>
                  <a:pt x="4224" y="81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599" name="Freeform 15"/>
          <p:cNvSpPr>
            <a:spLocks/>
          </p:cNvSpPr>
          <p:nvPr/>
        </p:nvSpPr>
        <p:spPr bwMode="auto">
          <a:xfrm flipH="1">
            <a:off x="788988" y="3835400"/>
            <a:ext cx="6629400" cy="914400"/>
          </a:xfrm>
          <a:custGeom>
            <a:avLst/>
            <a:gdLst>
              <a:gd name="T0" fmla="*/ 0 w 4224"/>
              <a:gd name="T1" fmla="*/ 0 h 848"/>
              <a:gd name="T2" fmla="*/ 2147483647 w 4224"/>
              <a:gd name="T3" fmla="*/ 2147483647 h 848"/>
              <a:gd name="T4" fmla="*/ 2147483647 w 4224"/>
              <a:gd name="T5" fmla="*/ 2147483647 h 848"/>
              <a:gd name="T6" fmla="*/ 2147483647 w 4224"/>
              <a:gd name="T7" fmla="*/ 2147483647 h 848"/>
              <a:gd name="T8" fmla="*/ 2147483647 w 4224"/>
              <a:gd name="T9" fmla="*/ 2147483647 h 848"/>
              <a:gd name="T10" fmla="*/ 2147483647 w 4224"/>
              <a:gd name="T11" fmla="*/ 2147483647 h 848"/>
              <a:gd name="T12" fmla="*/ 2147483647 w 4224"/>
              <a:gd name="T13" fmla="*/ 2147483647 h 848"/>
              <a:gd name="T14" fmla="*/ 2147483647 w 4224"/>
              <a:gd name="T15" fmla="*/ 2147483647 h 848"/>
              <a:gd name="T16" fmla="*/ 2147483647 w 4224"/>
              <a:gd name="T17" fmla="*/ 2147483647 h 848"/>
              <a:gd name="T18" fmla="*/ 2147483647 w 4224"/>
              <a:gd name="T19" fmla="*/ 2147483647 h 8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24" h="848">
                <a:moveTo>
                  <a:pt x="0" y="0"/>
                </a:moveTo>
                <a:cubicBezTo>
                  <a:pt x="40" y="60"/>
                  <a:pt x="80" y="120"/>
                  <a:pt x="192" y="144"/>
                </a:cubicBezTo>
                <a:cubicBezTo>
                  <a:pt x="304" y="168"/>
                  <a:pt x="448" y="88"/>
                  <a:pt x="672" y="144"/>
                </a:cubicBezTo>
                <a:cubicBezTo>
                  <a:pt x="896" y="200"/>
                  <a:pt x="1304" y="440"/>
                  <a:pt x="1536" y="480"/>
                </a:cubicBezTo>
                <a:cubicBezTo>
                  <a:pt x="1768" y="520"/>
                  <a:pt x="1888" y="368"/>
                  <a:pt x="2064" y="384"/>
                </a:cubicBezTo>
                <a:cubicBezTo>
                  <a:pt x="2240" y="400"/>
                  <a:pt x="2408" y="528"/>
                  <a:pt x="2592" y="576"/>
                </a:cubicBezTo>
                <a:cubicBezTo>
                  <a:pt x="2776" y="624"/>
                  <a:pt x="3024" y="664"/>
                  <a:pt x="3168" y="672"/>
                </a:cubicBezTo>
                <a:cubicBezTo>
                  <a:pt x="3312" y="680"/>
                  <a:pt x="3320" y="600"/>
                  <a:pt x="3456" y="624"/>
                </a:cubicBezTo>
                <a:cubicBezTo>
                  <a:pt x="3592" y="648"/>
                  <a:pt x="3856" y="784"/>
                  <a:pt x="3984" y="816"/>
                </a:cubicBezTo>
                <a:cubicBezTo>
                  <a:pt x="4112" y="848"/>
                  <a:pt x="4192" y="816"/>
                  <a:pt x="4224" y="81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7378700" y="5830888"/>
            <a:ext cx="1190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Tempo</a:t>
            </a: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752475" y="1406525"/>
            <a:ext cx="151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Valor ($)</a:t>
            </a:r>
          </a:p>
        </p:txBody>
      </p:sp>
      <p:sp>
        <p:nvSpPr>
          <p:cNvPr id="195602" name="Line 18"/>
          <p:cNvSpPr>
            <a:spLocks noChangeShapeType="1"/>
          </p:cNvSpPr>
          <p:nvPr/>
        </p:nvSpPr>
        <p:spPr bwMode="auto">
          <a:xfrm>
            <a:off x="7759700" y="1549400"/>
            <a:ext cx="0" cy="4343400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603" name="Text Box 19"/>
          <p:cNvSpPr txBox="1">
            <a:spLocks noChangeArrowheads="1"/>
          </p:cNvSpPr>
          <p:nvPr/>
        </p:nvSpPr>
        <p:spPr bwMode="auto">
          <a:xfrm>
            <a:off x="6921500" y="1397000"/>
            <a:ext cx="16891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pt-B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Vencimento</a:t>
            </a:r>
          </a:p>
          <a:p>
            <a:pPr algn="ctr">
              <a:lnSpc>
                <a:spcPct val="70000"/>
              </a:lnSpc>
              <a:defRPr/>
            </a:pPr>
            <a:r>
              <a:rPr lang="pt-B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Contrato</a:t>
            </a:r>
          </a:p>
          <a:p>
            <a:pPr algn="ctr">
              <a:lnSpc>
                <a:spcPct val="70000"/>
              </a:lnSpc>
              <a:defRPr/>
            </a:pPr>
            <a:r>
              <a:rPr lang="pt-B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1" grpId="0" animBg="1"/>
      <p:bldP spid="195593" grpId="0"/>
      <p:bldP spid="195594" grpId="0" animBg="1"/>
      <p:bldP spid="195596" grpId="0" animBg="1"/>
      <p:bldP spid="195597" grpId="0" animBg="1"/>
      <p:bldP spid="195598" grpId="0" animBg="1"/>
      <p:bldP spid="195599" grpId="0" animBg="1"/>
      <p:bldP spid="195600" grpId="0"/>
      <p:bldP spid="195601" grpId="0"/>
      <p:bldP spid="195602" grpId="0" animBg="1"/>
      <p:bldP spid="1956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C80C-4A65-440F-9AF1-2C5EE14DDFD0}" type="slidenum">
              <a:rPr lang="pt-BR" altLang="pt-BR">
                <a:solidFill>
                  <a:srgbClr val="000000"/>
                </a:solidFill>
              </a:rPr>
              <a:pPr/>
              <a:t>3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Introdução</a:t>
            </a:r>
          </a:p>
        </p:txBody>
      </p:sp>
      <p:pic>
        <p:nvPicPr>
          <p:cNvPr id="4103" name="Picture 7" descr="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9600" y="5524500"/>
            <a:ext cx="7848600" cy="12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altLang="pt-BR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 Lição de Anatomia do Dr. Tulp </a:t>
            </a:r>
            <a:r>
              <a:rPr lang="pt-BR" altLang="pt-BR" sz="3200">
                <a:solidFill>
                  <a:srgbClr val="000000"/>
                </a:solidFill>
                <a:latin typeface="Times New Roman" panose="02020603050405020304" pitchFamily="18" charset="0"/>
              </a:rPr>
              <a:t>(1632) 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altLang="pt-BR" sz="3200">
                <a:solidFill>
                  <a:srgbClr val="000000"/>
                </a:solidFill>
                <a:latin typeface="Times New Roman" panose="02020603050405020304" pitchFamily="18" charset="0"/>
              </a:rPr>
              <a:t>Rembrandt H. Van Rijn (1606-1669)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14900" y="800100"/>
            <a:ext cx="4114800" cy="9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Nicolaas </a:t>
            </a:r>
            <a:r>
              <a:rPr lang="pt-BR" altLang="pt-BR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Tulp</a:t>
            </a:r>
            <a:r>
              <a:rPr lang="pt-BR" altLang="pt-BR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(1593-1674)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altLang="pt-B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Filho de </a:t>
            </a:r>
            <a:r>
              <a:rPr lang="pt-BR" altLang="pt-B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Pieter</a:t>
            </a:r>
            <a:r>
              <a:rPr lang="pt-BR" altLang="pt-B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Dirkz</a:t>
            </a:r>
            <a:endParaRPr lang="pt-BR" altLang="pt-BR" sz="24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019800" y="1828800"/>
            <a:ext cx="1981200" cy="14478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 autoUpdateAnimBg="0"/>
      <p:bldP spid="4105" grpId="0" build="p" autoUpdateAnimBg="0" advAuto="0"/>
      <p:bldP spid="4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1C105-5798-4DBA-B5CC-0182349CF5F8}" type="slidenum">
              <a:rPr lang="pt-BR" altLang="pt-BR">
                <a:solidFill>
                  <a:srgbClr val="969696"/>
                </a:solidFill>
              </a:rPr>
              <a:pPr/>
              <a:t>30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Observação: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Os ajustes diários podem alterar o resultado (custo de oportunidade).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Custos operacionais também podem alterar o resultado.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Didaticamente serão desconsiderados estes custos.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609A75-DA78-4EEC-8104-40F857BF3EA9}" type="slidenum">
              <a:rPr lang="pt-BR" altLang="pt-BR">
                <a:solidFill>
                  <a:srgbClr val="969696"/>
                </a:solidFill>
              </a:rPr>
              <a:pPr/>
              <a:t>31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Neste momento, podemos dizer que o preço de um contrato futuro será sempre o valor do contrato a vista acrescido dos custos de ter os produtos em mãos até o vencimento do contrato: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83C7A-FECA-4A71-B404-F08F5CD2D396}" type="slidenum">
              <a:rPr lang="pt-BR" altLang="pt-BR">
                <a:solidFill>
                  <a:srgbClr val="969696"/>
                </a:solidFill>
              </a:rPr>
              <a:pPr/>
              <a:t>32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2446338"/>
            <a:ext cx="8948738" cy="3059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Valor do contrato futuro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Valor do bem no mercado disponível (mercado a vista) 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Taxa de juros em decimal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dias a decorrer até o vencimento do contrato futuro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dias da base da taxa de juros (ano, mês, semestre)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03513" y="1281113"/>
          <a:ext cx="30257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3" imgW="857216" imgH="228690" progId="Equation.3">
                  <p:embed/>
                </p:oleObj>
              </mc:Choice>
              <mc:Fallback>
                <p:oleObj name="Equation" r:id="rId3" imgW="857216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281113"/>
                        <a:ext cx="30257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C604B6-479E-48D0-B936-E35733AF4D5C}" type="slidenum">
              <a:rPr lang="pt-BR" altLang="pt-BR">
                <a:solidFill>
                  <a:srgbClr val="969696"/>
                </a:solidFill>
              </a:rPr>
              <a:pPr/>
              <a:t>33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 exemplo, o contrato deveria valer     R$ 110.</a:t>
            </a:r>
          </a:p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Arbitradores percebem a diferença.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Compram ouro no mercado a vista  preço</a:t>
            </a:r>
          </a:p>
          <a:p>
            <a:pPr lvl="1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Vendem contrato futuro  valor</a:t>
            </a:r>
          </a:p>
          <a:p>
            <a:pPr lvl="1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Mercado encontra um ponto de equilíbrio.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C0E1B-3E88-4496-A10A-BF20680B424D}" type="slidenum">
              <a:rPr lang="pt-BR" altLang="pt-BR">
                <a:solidFill>
                  <a:srgbClr val="969696"/>
                </a:solidFill>
              </a:rPr>
              <a:pPr/>
              <a:t>34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Uma ação, que não paga dividendos, está sendo negociada na bolsa para liquidação pronta por R$ 200.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Seu contrato futuro, para vencimento em três meses, está cotado a R$ 217.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Aplicação em CDB de 90 dias  50% a.a.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Valor do contrato futuro = ?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971800" y="5734050"/>
          <a:ext cx="32004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3" imgW="857216" imgH="228690" progId="Equation.3">
                  <p:embed/>
                </p:oleObj>
              </mc:Choice>
              <mc:Fallback>
                <p:oleObj name="Equation" r:id="rId3" imgW="857216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34050"/>
                        <a:ext cx="32004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CA21D5-CBEF-4FE6-9218-40CF61A2842B}" type="slidenum">
              <a:rPr lang="pt-BR" altLang="pt-BR">
                <a:solidFill>
                  <a:srgbClr val="969696"/>
                </a:solidFill>
              </a:rPr>
              <a:pPr/>
              <a:t>35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24513" y="4600575"/>
            <a:ext cx="2900362" cy="808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3600" smtClean="0">
                <a:solidFill>
                  <a:srgbClr val="000000"/>
                </a:solidFill>
                <a:sym typeface="Symbol" panose="05050102010706020507" pitchFamily="18" charset="2"/>
              </a:rPr>
              <a:t>(&gt; 217)</a:t>
            </a:r>
            <a:endParaRPr lang="pt-BR" altLang="pt-BR" sz="40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6413" y="1273175"/>
          <a:ext cx="30257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3" imgW="809743" imgH="228690" progId="Equation.3">
                  <p:embed/>
                </p:oleObj>
              </mc:Choice>
              <mc:Fallback>
                <p:oleObj name="Equation" r:id="rId3" imgW="809743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273175"/>
                        <a:ext cx="30257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498725" y="2259013"/>
          <a:ext cx="41227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5" imgW="1123984" imgH="228690" progId="Equation.3">
                  <p:embed/>
                </p:oleObj>
              </mc:Choice>
              <mc:Fallback>
                <p:oleObj name="Equation" r:id="rId5" imgW="1123984" imgH="2286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259013"/>
                        <a:ext cx="412273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2971800" y="3535363"/>
          <a:ext cx="32004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7" imgW="857216" imgH="152280" progId="Equation.3">
                  <p:embed/>
                </p:oleObj>
              </mc:Choice>
              <mc:Fallback>
                <p:oleObj name="Equation" r:id="rId7" imgW="857216" imgH="152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35363"/>
                        <a:ext cx="32004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3430588" y="4656138"/>
          <a:ext cx="22812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9" imgW="600159" imgH="114210" progId="Equation.3">
                  <p:embed/>
                </p:oleObj>
              </mc:Choice>
              <mc:Fallback>
                <p:oleObj name="Equation" r:id="rId9" imgW="600159" imgH="11421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4656138"/>
                        <a:ext cx="228123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F6A40-E5D9-4F35-8285-66ABC6D279EC}" type="slidenum">
              <a:rPr lang="pt-BR" altLang="pt-BR">
                <a:solidFill>
                  <a:srgbClr val="969696"/>
                </a:solidFill>
              </a:rPr>
              <a:pPr/>
              <a:t>36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Estratégia: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CDB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429250" y="2060575"/>
            <a:ext cx="364331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Resgata = 221,34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  Paga = </a:t>
            </a:r>
            <a:r>
              <a:rPr lang="pt-BR" altLang="pt-BR" sz="3200" u="sng">
                <a:solidFill>
                  <a:srgbClr val="000000"/>
                </a:solidFill>
              </a:rPr>
              <a:t>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Lucro =     4,34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4EC1FF-1600-4A25-B077-D683ABFCB0EB}" type="slidenum">
              <a:rPr lang="pt-BR" altLang="pt-BR">
                <a:solidFill>
                  <a:srgbClr val="969696"/>
                </a:solidFill>
              </a:rPr>
              <a:pPr/>
              <a:t>37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exemplo anterior é uma simplificação da realidade. </a:t>
            </a:r>
          </a:p>
          <a:p>
            <a:pPr marL="1252538" lvl="1" indent="-43973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Deve-se incorporar custo de carregamento (custo de estocagem, custódia, seguro, transporte, classificação, etc.).</a:t>
            </a:r>
          </a:p>
          <a:p>
            <a:pPr marL="1252538" lvl="1" indent="-439738" eaLnBrk="1" hangingPunct="1"/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A2257-7BA4-41EC-82CE-70C0B2791071}" type="slidenum">
              <a:rPr lang="pt-BR" altLang="pt-BR">
                <a:solidFill>
                  <a:srgbClr val="969696"/>
                </a:solidFill>
              </a:rPr>
              <a:pPr/>
              <a:t>38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0588" y="2674938"/>
            <a:ext cx="7386637" cy="3059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pt-BR" altLang="pt-BR" i="1" baseline="-25000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Valor do custo de se ter o bem pelo período de vigência do contrato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E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Outros custos diversos (custos de corretagem, taxas de bolsas, etc.)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4263" y="1352550"/>
          <a:ext cx="43989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3" imgW="1333567" imgH="228690" progId="Equation.3">
                  <p:embed/>
                </p:oleObj>
              </mc:Choice>
              <mc:Fallback>
                <p:oleObj name="Equation" r:id="rId3" imgW="1333567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1352550"/>
                        <a:ext cx="439896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7E556E-1ECE-4324-9EAA-283F71E4F006}" type="slidenum">
              <a:rPr lang="pt-BR" altLang="pt-BR">
                <a:solidFill>
                  <a:srgbClr val="969696"/>
                </a:solidFill>
              </a:rPr>
              <a:pPr/>
              <a:t>39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229600" cy="4641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0" indent="0" eaLnBrk="1" hangingPunct="1">
              <a:buFontTx/>
              <a:buNone/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Vamos considerar que determinada mercadoria está sendo negociada a R$ 100 no mercado disponível, que a taxa de juros esteja em 10% ao mês, que o custo de estocagem dessa mercadoria seja R$ 2 por mês e que o custo de corretagem mais os custos da bolsa seja de R$ 0,5 por operação (pagos na abertura da posição e na liquidação do contrato).Qual deverá ser o valor de um contrato futuro que vence em 45 dias?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468813" y="5961063"/>
          <a:ext cx="41100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3" imgW="1333567" imgH="228690" progId="Equation.3">
                  <p:embed/>
                </p:oleObj>
              </mc:Choice>
              <mc:Fallback>
                <p:oleObj name="Equation" r:id="rId3" imgW="1333567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5961063"/>
                        <a:ext cx="411003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08800" y="6364581"/>
            <a:ext cx="2133600" cy="476250"/>
          </a:xfrm>
        </p:spPr>
        <p:txBody>
          <a:bodyPr/>
          <a:lstStyle/>
          <a:p>
            <a:fld id="{8CC6FF9A-52A4-4043-B31B-D843F2ACE74D}" type="slidenum">
              <a:rPr lang="pt-BR" altLang="pt-BR">
                <a:solidFill>
                  <a:srgbClr val="000000"/>
                </a:solidFill>
              </a:rPr>
              <a:pPr/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2069"/>
            <a:ext cx="8229600" cy="4641850"/>
          </a:xfrm>
        </p:spPr>
        <p:txBody>
          <a:bodyPr/>
          <a:lstStyle/>
          <a:p>
            <a:r>
              <a:rPr lang="pt-BR" altLang="pt-BR" dirty="0">
                <a:solidFill>
                  <a:srgbClr val="000000"/>
                </a:solidFill>
              </a:rPr>
              <a:t>Empresas internacionais</a:t>
            </a:r>
          </a:p>
          <a:p>
            <a:pPr lvl="1"/>
            <a:r>
              <a:rPr lang="pt-BR" altLang="pt-BR" dirty="0">
                <a:solidFill>
                  <a:srgbClr val="000000"/>
                </a:solidFill>
              </a:rPr>
              <a:t>Brasil beneficiado </a:t>
            </a: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 Milagre Econômico</a:t>
            </a:r>
          </a:p>
          <a:p>
            <a:pPr lvl="1"/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Anos 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1980 </a:t>
            </a: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 Tigres Asiáticos</a:t>
            </a:r>
          </a:p>
          <a:p>
            <a:pPr lvl="1"/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2000’s  China</a:t>
            </a:r>
          </a:p>
          <a:p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Década de 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1980</a:t>
            </a:r>
            <a:endParaRPr lang="pt-BR" altLang="pt-BR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1"/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Maior concorrência (exemplo: carros do Japão e Coréia)</a:t>
            </a:r>
          </a:p>
          <a:p>
            <a:pPr lvl="1"/>
            <a:endParaRPr lang="pt-BR" altLang="pt-BR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1"/>
            <a:endParaRPr lang="pt-BR" altLang="pt-BR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394"/>
            <a:ext cx="8229600" cy="706437"/>
          </a:xfrm>
          <a:noFill/>
          <a:ln/>
        </p:spPr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Introdução – Cenário Atual</a:t>
            </a:r>
          </a:p>
        </p:txBody>
      </p:sp>
    </p:spTree>
    <p:extLst>
      <p:ext uri="{BB962C8B-B14F-4D97-AF65-F5344CB8AC3E}">
        <p14:creationId xmlns:p14="http://schemas.microsoft.com/office/powerpoint/2010/main" val="16532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54C16-5B12-4E1C-8F88-C96DD1117F19}" type="slidenum">
              <a:rPr lang="pt-BR" altLang="pt-BR">
                <a:solidFill>
                  <a:srgbClr val="969696"/>
                </a:solidFill>
              </a:rPr>
              <a:pPr/>
              <a:t>40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20913" y="1298575"/>
          <a:ext cx="46624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name="Equation" r:id="rId3" imgW="1333567" imgH="228690" progId="Equation.3">
                  <p:embed/>
                </p:oleObj>
              </mc:Choice>
              <mc:Fallback>
                <p:oleObj name="Equation" r:id="rId3" imgW="1333567" imgH="228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1298575"/>
                        <a:ext cx="46624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157288" y="2486025"/>
          <a:ext cx="68135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Equation" r:id="rId5" imgW="2028943" imgH="342900" progId="Equation.3">
                  <p:embed/>
                </p:oleObj>
              </mc:Choice>
              <mc:Fallback>
                <p:oleObj name="Equation" r:id="rId5" imgW="2028943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486025"/>
                        <a:ext cx="681355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414588" y="4044950"/>
          <a:ext cx="42910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7" imgW="1247792" imgH="114210" progId="Equation.3">
                  <p:embed/>
                </p:oleObj>
              </mc:Choice>
              <mc:Fallback>
                <p:oleObj name="Equation" r:id="rId7" imgW="1247792" imgH="11421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4044950"/>
                        <a:ext cx="42910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416300" y="4913313"/>
          <a:ext cx="22812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9" imgW="600159" imgH="114210" progId="Equation.3">
                  <p:embed/>
                </p:oleObj>
              </mc:Choice>
              <mc:Fallback>
                <p:oleObj name="Equation" r:id="rId9" imgW="600159" imgH="11421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913313"/>
                        <a:ext cx="228123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055C68-9515-4244-AE7C-E4E55DFC1EE8}" type="slidenum">
              <a:rPr lang="pt-BR" altLang="pt-BR">
                <a:solidFill>
                  <a:srgbClr val="969696"/>
                </a:solidFill>
              </a:rPr>
              <a:pPr/>
              <a:t>41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o mercado estiver, por exemplo, R$ 121, qual será a melhor estratégia?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 disponível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 futuro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Lucro = R$ 1,63</a:t>
            </a:r>
          </a:p>
          <a:p>
            <a:pPr marL="533400" indent="-533400" eaLnBrk="1" hangingPunct="1">
              <a:buFontTx/>
              <a:buNone/>
            </a:pP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3A0C8-DAA7-40C2-B0A9-15AA9C66ECAD}" type="slidenum">
              <a:rPr lang="pt-BR" altLang="pt-BR">
                <a:solidFill>
                  <a:srgbClr val="969696"/>
                </a:solidFill>
              </a:rPr>
              <a:pPr/>
              <a:t>42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Arbitragem com aluguel do ativo objeto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Considere um custo de aluguel de ações de 20% a.a., pagos ao final do aluguel, sobre o valor da ação na data em que o empréstimo foi realizado.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os dados do exemplo anteriormente dado, tem-se 20% a.a. sobre R$ 200 por 3 meses.</a:t>
            </a:r>
          </a:p>
          <a:p>
            <a:pPr marL="712788" lvl="1" indent="-2555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custo será subtraído do resultado da aplicação no título.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18FFDA-991E-4CD6-A3CD-151DD985AD5A}" type="slidenum">
              <a:rPr lang="pt-BR" altLang="pt-BR">
                <a:solidFill>
                  <a:srgbClr val="969696"/>
                </a:solidFill>
              </a:rPr>
              <a:pPr/>
              <a:t>43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504950"/>
          </a:xfrm>
        </p:spPr>
        <p:txBody>
          <a:bodyPr/>
          <a:lstStyle/>
          <a:p>
            <a:pPr marL="533400" indent="-5334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Considerando:</a:t>
            </a:r>
          </a:p>
          <a:p>
            <a:pPr marL="712788" lvl="1" indent="-255588" eaLnBrk="1" hangingPunct="1">
              <a:buFontTx/>
              <a:buNone/>
            </a:pP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j 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= taxa do aluguel das ações</a:t>
            </a:r>
          </a:p>
          <a:p>
            <a:pPr marL="712788" lvl="1" indent="-255588" eaLnBrk="1" hangingPunct="1">
              <a:buFontTx/>
              <a:buNone/>
            </a:pPr>
            <a:r>
              <a:rPr lang="pt-BR" altLang="pt-BR" sz="2400" i="1" smtClean="0">
                <a:solidFill>
                  <a:srgbClr val="000000"/>
                </a:solidFill>
                <a:sym typeface="Symbol" panose="05050102010706020507" pitchFamily="18" charset="2"/>
              </a:rPr>
              <a:t>q = período da taxa de aluguel das ações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262063" y="3144838"/>
          <a:ext cx="6580187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3" imgW="1857392" imgH="342900" progId="Equation.3">
                  <p:embed/>
                </p:oleObj>
              </mc:Choice>
              <mc:Fallback>
                <p:oleObj name="Equation" r:id="rId3" imgW="1857392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3144838"/>
                        <a:ext cx="6580187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D91F3-02FA-4FD9-A5F9-0EC3D9A1B5F8}" type="slidenum">
              <a:rPr lang="pt-BR" altLang="pt-BR">
                <a:solidFill>
                  <a:srgbClr val="969696"/>
                </a:solidFill>
              </a:rPr>
              <a:pPr/>
              <a:t>44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476375" y="1201738"/>
          <a:ext cx="61579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3" imgW="1857392" imgH="342900" progId="Equation.3">
                  <p:embed/>
                </p:oleObj>
              </mc:Choice>
              <mc:Fallback>
                <p:oleObj name="Equation" r:id="rId3" imgW="1857392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01738"/>
                        <a:ext cx="6157913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1460500" y="2530475"/>
          <a:ext cx="620871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Equation" r:id="rId5" imgW="1800208" imgH="371520" progId="Equation.3">
                  <p:embed/>
                </p:oleObj>
              </mc:Choice>
              <mc:Fallback>
                <p:oleObj name="Equation" r:id="rId5" imgW="1800208" imgH="3715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530475"/>
                        <a:ext cx="6208713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1644650" y="4057650"/>
          <a:ext cx="581501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7" imgW="1828800" imgH="457110" progId="Equation.3">
                  <p:embed/>
                </p:oleObj>
              </mc:Choice>
              <mc:Fallback>
                <p:oleObj name="Equation" r:id="rId7" imgW="1828800" imgH="45711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4057650"/>
                        <a:ext cx="581501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376613" y="5883275"/>
          <a:ext cx="236696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9" imgW="600159" imgH="114210" progId="Equation.3">
                  <p:embed/>
                </p:oleObj>
              </mc:Choice>
              <mc:Fallback>
                <p:oleObj name="Equation" r:id="rId9" imgW="600159" imgH="11421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5883275"/>
                        <a:ext cx="236696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9296D-22E4-4E83-95CE-90E90715C376}" type="slidenum">
              <a:rPr lang="pt-BR" altLang="pt-BR">
                <a:solidFill>
                  <a:srgbClr val="969696"/>
                </a:solidFill>
              </a:rPr>
              <a:pPr/>
              <a:t>45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944687"/>
          </a:xfrm>
        </p:spPr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 anterior: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CDB</a:t>
            </a:r>
          </a:p>
          <a:p>
            <a:pPr marL="1346200" lvl="1" indent="-5334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429250" y="2060575"/>
            <a:ext cx="364331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Resgata = 221,34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  Paga = </a:t>
            </a:r>
            <a:r>
              <a:rPr lang="pt-BR" altLang="pt-BR" sz="3200" u="sng">
                <a:solidFill>
                  <a:srgbClr val="000000"/>
                </a:solidFill>
              </a:rPr>
              <a:t>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Lucro =     4,34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44500" y="3914775"/>
            <a:ext cx="82296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6200" indent="-5334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Neste exemplo agora:</a:t>
            </a:r>
          </a:p>
          <a:p>
            <a:pPr lvl="1" eaLnBrk="1" hangingPunct="1">
              <a:spcBef>
                <a:spcPct val="20000"/>
              </a:spcBef>
              <a:buFontTx/>
              <a:buAutoNum type="alphaLcParenR"/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Compra CDB</a:t>
            </a:r>
          </a:p>
          <a:p>
            <a:pPr lvl="1" eaLnBrk="1" hangingPunct="1">
              <a:spcBef>
                <a:spcPct val="20000"/>
              </a:spcBef>
              <a:buFontTx/>
              <a:buAutoNum type="alphaLcParenR"/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416550" y="4491038"/>
            <a:ext cx="3643313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Resgata = 212,01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  Paga = </a:t>
            </a:r>
            <a:r>
              <a:rPr lang="pt-BR" altLang="pt-BR" sz="3200" u="sng">
                <a:solidFill>
                  <a:srgbClr val="000000"/>
                </a:solidFill>
              </a:rPr>
              <a:t>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</a:rPr>
              <a:t>Prejuízo =  - 4,99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0" grpId="0" build="p"/>
      <p:bldP spid="55301" grpId="0" build="p"/>
      <p:bldP spid="5530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31401-8978-40AE-A1D7-6AAFCA9DC90B}" type="slidenum">
              <a:rPr lang="pt-BR" altLang="pt-BR">
                <a:solidFill>
                  <a:srgbClr val="969696"/>
                </a:solidFill>
              </a:rPr>
              <a:pPr/>
              <a:t>46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Neste novo cenário, podemos fazer uma arbitragem que dê lucro?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Tomar empréstimo a taxa do CDB; 50% a.a. 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 de ações com este dinheiro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Emprestar estas ações a terceiros (aluguel)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Vender contrato futuro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25513" y="4633913"/>
            <a:ext cx="60912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Paga empréstimo = - 221,34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Liquida contrato =   217,00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Aluguel de ações =  </a:t>
            </a:r>
            <a:r>
              <a:rPr lang="pt-BR" altLang="pt-BR" sz="2800" u="sng">
                <a:solidFill>
                  <a:srgbClr val="000000"/>
                </a:solidFill>
              </a:rPr>
              <a:t>     9,33 </a:t>
            </a:r>
          </a:p>
          <a:p>
            <a:pPr algn="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</a:rPr>
              <a:t>Lucro =    + 4,99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01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98DC6C-E89D-45B5-ADE0-933BBA67F55E}" type="slidenum">
              <a:rPr lang="pt-BR" altLang="pt-BR">
                <a:solidFill>
                  <a:srgbClr val="969696"/>
                </a:solidFill>
              </a:rPr>
              <a:pPr/>
              <a:t>47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Contrato futuro de taxa de câmbio</a:t>
            </a:r>
          </a:p>
          <a:p>
            <a:pPr marL="914400" lvl="1" indent="-4572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Obs.: Aluguel de moeda = empréstimo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que definirá o valor futuro de uma taxa de câmbio será: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câmbio atual da moeda A para a B;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juros do país A; e,</a:t>
            </a:r>
          </a:p>
          <a:p>
            <a:pPr marL="914400" lvl="1" indent="-457200" eaLnBrk="1" hangingPunct="1">
              <a:buFontTx/>
              <a:buAutoNum type="alphaL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juros do país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92356-738B-48B7-ABE8-457812765409}" type="slidenum">
              <a:rPr lang="pt-BR" altLang="pt-BR">
                <a:solidFill>
                  <a:srgbClr val="969696"/>
                </a:solidFill>
              </a:rPr>
              <a:pPr/>
              <a:t>48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1946275"/>
            <a:ext cx="8948738" cy="3059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spot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em unidades da moeda A para uma unidade da moeda B (p.e., R$/US$)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Taxa de câmbio futura em unidades de A para uma unidade de B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 = Taxa de juros do país A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rf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Taxa de juros do país B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(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T-t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) = unidade de tempo para o vencimento do contrato futuro</a:t>
            </a:r>
          </a:p>
          <a:p>
            <a:pPr marL="1147763" lvl="1" indent="-690563" eaLnBrk="1" hangingPunct="1">
              <a:buFontTx/>
              <a:buNone/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= constante (2,71828183)</a:t>
            </a: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09850" y="1258888"/>
          <a:ext cx="38814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258888"/>
                        <a:ext cx="38814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105E4-ABEF-4337-8E77-93FD476C43E1}" type="slidenum">
              <a:rPr lang="pt-BR" altLang="pt-BR">
                <a:solidFill>
                  <a:srgbClr val="969696"/>
                </a:solidFill>
              </a:rPr>
              <a:pPr/>
              <a:t>49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taxa de câmbio de reais por dólares é de R$ 3 / US$ 1; a taxa de juros no Brasil é de 16,5% a.a. e a taxa de juros nos Estados Unidos é de 4% a.a.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Qual deverá ser a taxa de câmbio de um contrato futuro de dólares que vence em 90 dias?</a:t>
            </a:r>
          </a:p>
          <a:p>
            <a:pPr marL="914400" lvl="1" indent="-457200" eaLnBrk="1" hangingPunct="1">
              <a:buFontTx/>
              <a:buNone/>
            </a:pP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(transformar a taxa de juros em capitalização contínua)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E7E-56F3-4A9C-8BFE-2C9CBCA9D9E9}" type="slidenum">
              <a:rPr lang="pt-BR" altLang="pt-BR">
                <a:solidFill>
                  <a:srgbClr val="000000"/>
                </a:solidFill>
              </a:rPr>
              <a:pPr/>
              <a:t>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Mercado financeiro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Fortes mudanças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Taxas de juros mais voláteis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Capital sem pátria</a:t>
            </a:r>
          </a:p>
          <a:p>
            <a:pPr lvl="1">
              <a:buFontTx/>
              <a:buNone/>
            </a:pPr>
            <a:endParaRPr lang="pt-BR" altLang="pt-BR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lvl="1"/>
            <a:endParaRPr lang="pt-BR" altLang="pt-BR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Introdução – Cenário Atual</a:t>
            </a:r>
          </a:p>
        </p:txBody>
      </p:sp>
    </p:spTree>
    <p:extLst>
      <p:ext uri="{BB962C8B-B14F-4D97-AF65-F5344CB8AC3E}">
        <p14:creationId xmlns:p14="http://schemas.microsoft.com/office/powerpoint/2010/main" val="18987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4BCE5-825E-4670-BA35-370A14D9D8F4}" type="slidenum">
              <a:rPr lang="pt-BR" altLang="pt-BR">
                <a:solidFill>
                  <a:srgbClr val="969696"/>
                </a:solidFill>
              </a:rPr>
              <a:pPr/>
              <a:t>50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Primeiro, transformar a taxa de juros de capitalização composta para contínua. </a:t>
            </a: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(extrai o ln de seu fator de acumulação)</a:t>
            </a:r>
          </a:p>
          <a:p>
            <a:pPr marL="914400" lvl="1" indent="-457200" eaLnBrk="1" hangingPunct="1">
              <a:buFontTx/>
              <a:buNone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Brasil = ln(1,165) = 15,27211%</a:t>
            </a:r>
          </a:p>
          <a:p>
            <a:pPr marL="914400" lvl="1" indent="-457200" eaLnBrk="1" hangingPunct="1">
              <a:buFontTx/>
              <a:buNone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EUA = ln(1,04) = 3,92207%</a:t>
            </a:r>
          </a:p>
          <a:p>
            <a:pPr marL="533400" indent="-5334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Aplicando a fórmula: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9D0C3C-0D00-4527-99AD-0A3977F88028}" type="slidenum">
              <a:rPr lang="pt-BR" altLang="pt-BR">
                <a:solidFill>
                  <a:srgbClr val="969696"/>
                </a:solidFill>
              </a:rPr>
              <a:pPr/>
              <a:t>51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graphicFrame>
        <p:nvGraphicFramePr>
          <p:cNvPr id="6247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609850" y="1616075"/>
          <a:ext cx="38814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Equation" r:id="rId3" imgW="990735" imgH="142830" progId="Equation.3">
                  <p:embed/>
                </p:oleObj>
              </mc:Choice>
              <mc:Fallback>
                <p:oleObj name="Equation" r:id="rId3" imgW="990735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616075"/>
                        <a:ext cx="38814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/>
        </p:nvGraphicFramePr>
        <p:xfrm>
          <a:off x="1693863" y="2816225"/>
          <a:ext cx="5740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5" imgW="1704992" imgH="142830" progId="Equation.3">
                  <p:embed/>
                </p:oleObj>
              </mc:Choice>
              <mc:Fallback>
                <p:oleObj name="Equation" r:id="rId5" imgW="1704992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816225"/>
                        <a:ext cx="5740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295275" y="3892550"/>
          <a:ext cx="85153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7" imgW="2781233" imgH="152280" progId="Equation.3">
                  <p:embed/>
                </p:oleObj>
              </mc:Choice>
              <mc:Fallback>
                <p:oleObj name="Equation" r:id="rId7" imgW="2781233" imgH="152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3892550"/>
                        <a:ext cx="85153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3525838" y="4913313"/>
          <a:ext cx="206216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9" imgW="533535" imgH="114210" progId="Equation.3">
                  <p:embed/>
                </p:oleObj>
              </mc:Choice>
              <mc:Fallback>
                <p:oleObj name="Equation" r:id="rId9" imgW="533535" imgH="11421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4913313"/>
                        <a:ext cx="206216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6DAE0A-424A-4A03-8468-5CD30C9C06B9}" type="slidenum">
              <a:rPr lang="pt-BR" altLang="pt-BR">
                <a:solidFill>
                  <a:srgbClr val="969696"/>
                </a:solidFill>
              </a:rPr>
              <a:pPr/>
              <a:t>52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69988"/>
            <a:ext cx="8715375" cy="4641850"/>
          </a:xfrm>
        </p:spPr>
        <p:txBody>
          <a:bodyPr/>
          <a:lstStyle/>
          <a:p>
            <a:pPr marL="266700" indent="-2667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Outra forma de ver essa relação (usando a taxa de juros composta)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96850" y="3260725"/>
            <a:ext cx="87376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7763" indent="-690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i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 = Taxa de juros doméstica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j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Taxa de juros do país estrangeiro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Período até o vencimento do contrato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Base de tempo para a taxa de juros doméstica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 i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 = Base de tempo para a taxa de juros do pais estrangeiro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109913" y="1901825"/>
          <a:ext cx="2919412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3" imgW="942992" imgH="504900" progId="Equation.3">
                  <p:embed/>
                </p:oleObj>
              </mc:Choice>
              <mc:Fallback>
                <p:oleObj name="Equation" r:id="rId3" imgW="942992" imgH="504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1901825"/>
                        <a:ext cx="2919412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A4AEBF-70BB-43E4-814F-DC87639173A9}" type="slidenum">
              <a:rPr lang="pt-BR" altLang="pt-BR">
                <a:solidFill>
                  <a:srgbClr val="969696"/>
                </a:solidFill>
              </a:rPr>
              <a:pPr/>
              <a:t>53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69988"/>
            <a:ext cx="8715375" cy="631825"/>
          </a:xfrm>
        </p:spPr>
        <p:txBody>
          <a:bodyPr/>
          <a:lstStyle/>
          <a:p>
            <a:pPr marL="266700" indent="-2667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Para o exemplo:</a:t>
            </a: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114675" y="1495425"/>
          <a:ext cx="2919413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3" imgW="942992" imgH="504900" progId="Equation.3">
                  <p:embed/>
                </p:oleObj>
              </mc:Choice>
              <mc:Fallback>
                <p:oleObj name="Equation" r:id="rId3" imgW="942992" imgH="504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495425"/>
                        <a:ext cx="2919413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643063" y="3429000"/>
          <a:ext cx="58388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5" imgW="1943167" imgH="495180" progId="Equation.3">
                  <p:embed/>
                </p:oleObj>
              </mc:Choice>
              <mc:Fallback>
                <p:oleObj name="Equation" r:id="rId5" imgW="1943167" imgH="4951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429000"/>
                        <a:ext cx="58388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3689350" y="5387975"/>
          <a:ext cx="1736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7" imgW="533535" imgH="114210" progId="Equation.3">
                  <p:embed/>
                </p:oleObj>
              </mc:Choice>
              <mc:Fallback>
                <p:oleObj name="Equation" r:id="rId7" imgW="533535" imgH="11421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5387975"/>
                        <a:ext cx="1736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E731F4-B7BE-4735-995A-3D614C950A5D}" type="slidenum">
              <a:rPr lang="pt-BR" altLang="pt-BR">
                <a:solidFill>
                  <a:srgbClr val="969696"/>
                </a:solidFill>
              </a:rPr>
              <a:pPr/>
              <a:t>54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Nenhum investidor poderá obter ganhos maiores simplesmente transferindo suas aplicações para países que possuem taxas de juros nominais maiores do que as de seu país.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Variação da taxa </a:t>
            </a:r>
            <a:r>
              <a:rPr lang="pt-BR" altLang="pt-BR" sz="3200" i="1" smtClean="0">
                <a:solidFill>
                  <a:srgbClr val="000000"/>
                </a:solidFill>
                <a:sym typeface="Symbol" panose="05050102010706020507" pitchFamily="18" charset="2"/>
              </a:rPr>
              <a:t>spot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no período ajustará os ganhos.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Ganho com taxa de juros maior  perda com desvalorização.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D4596-11D1-47C1-89FA-C4324A3D718F}" type="slidenum">
              <a:rPr lang="pt-BR" altLang="pt-BR">
                <a:solidFill>
                  <a:srgbClr val="969696"/>
                </a:solidFill>
              </a:rPr>
              <a:pPr/>
              <a:t>55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Exemplo: Arbitragem com moedas e contratos futuros</a:t>
            </a:r>
          </a:p>
          <a:p>
            <a:pPr marL="533400" indent="-533400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Supondo que o contrato futuro para daqui 90 dias seja negociado a R$ 3,06 e que as taxas de juros estão nos níveis do exemplo anterior (Brasil 16,5% a.a. e EUA 4% a.a.) e </a:t>
            </a:r>
            <a:r>
              <a:rPr lang="pt-BR" altLang="pt-BR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spot 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R$ 3 / US$, podemos montar a seguinte arbitragem:</a:t>
            </a:r>
            <a:endParaRPr lang="pt-BR" altLang="pt-BR" sz="3600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1DE41A-9853-4EDD-BA3B-754E9384E0E2}" type="slidenum">
              <a:rPr lang="pt-BR" altLang="pt-BR">
                <a:solidFill>
                  <a:srgbClr val="969696"/>
                </a:solidFill>
              </a:rPr>
              <a:pPr/>
              <a:t>56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Sabemos que, dadas as taxas de juros, o dólar deveria valer R$ 3,086 daqui 90 dias.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Assim, pelo dólar futuro (R$ 3,06 / US$), o real está valorizado (dólar está barato).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Estratégia: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 contrato futuro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Faz empréstimo em dólar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Converte em reais e aplica no mercado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4B436-578C-468D-BB83-B4F2EFB38698}" type="slidenum">
              <a:rPr lang="pt-BR" altLang="pt-BR">
                <a:solidFill>
                  <a:srgbClr val="969696"/>
                </a:solidFill>
              </a:rPr>
              <a:pPr/>
              <a:t>57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5" y="6148388"/>
            <a:ext cx="4325938" cy="506412"/>
          </a:xfrm>
        </p:spPr>
        <p:txBody>
          <a:bodyPr/>
          <a:lstStyle/>
          <a:p>
            <a:pPr marL="182563" indent="-182563" eaLnBrk="1" hangingPunct="1">
              <a:lnSpc>
                <a:spcPct val="80000"/>
              </a:lnSpc>
            </a:pPr>
            <a:r>
              <a:rPr lang="pt-BR" altLang="pt-BR" sz="2000" smtClean="0">
                <a:solidFill>
                  <a:srgbClr val="000000"/>
                </a:solidFill>
                <a:sym typeface="Symbol" panose="05050102010706020507" pitchFamily="18" charset="2"/>
              </a:rPr>
              <a:t>US$ 1.000 de principal</a:t>
            </a:r>
          </a:p>
          <a:p>
            <a:pPr marL="182563" indent="-182563" eaLnBrk="1" hangingPunct="1">
              <a:lnSpc>
                <a:spcPct val="80000"/>
              </a:lnSpc>
            </a:pPr>
            <a:r>
              <a:rPr lang="pt-BR" altLang="pt-BR" sz="2000" smtClean="0">
                <a:solidFill>
                  <a:srgbClr val="000000"/>
                </a:solidFill>
                <a:sym typeface="Symbol" panose="05050102010706020507" pitchFamily="18" charset="2"/>
              </a:rPr>
              <a:t>US$ 10 juros (4%a.a. por 90 dias)</a:t>
            </a:r>
          </a:p>
        </p:txBody>
      </p:sp>
      <p:graphicFrame>
        <p:nvGraphicFramePr>
          <p:cNvPr id="70771" name="Group 115"/>
          <p:cNvGraphicFramePr>
            <a:graphicFrameLocks noGrp="1"/>
          </p:cNvGraphicFramePr>
          <p:nvPr>
            <p:ph sz="half" idx="2"/>
          </p:nvPr>
        </p:nvGraphicFramePr>
        <p:xfrm>
          <a:off x="596900" y="1484313"/>
          <a:ext cx="6240463" cy="4441824"/>
        </p:xfrm>
        <a:graphic>
          <a:graphicData uri="http://schemas.openxmlformats.org/drawingml/2006/table">
            <a:tbl>
              <a:tblPr/>
              <a:tblGrid>
                <a:gridCol w="2697163"/>
                <a:gridCol w="3543300"/>
              </a:tblGrid>
              <a:tr h="747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Hoje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dias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365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08" name="Freeform 52"/>
          <p:cNvSpPr>
            <a:spLocks/>
          </p:cNvSpPr>
          <p:nvPr/>
        </p:nvSpPr>
        <p:spPr bwMode="auto">
          <a:xfrm>
            <a:off x="233363" y="5260975"/>
            <a:ext cx="301625" cy="703263"/>
          </a:xfrm>
          <a:custGeom>
            <a:avLst/>
            <a:gdLst>
              <a:gd name="T0" fmla="*/ 2147483647 w 190"/>
              <a:gd name="T1" fmla="*/ 0 h 443"/>
              <a:gd name="T2" fmla="*/ 2147483647 w 190"/>
              <a:gd name="T3" fmla="*/ 2147483647 h 443"/>
              <a:gd name="T4" fmla="*/ 2147483647 w 190"/>
              <a:gd name="T5" fmla="*/ 2147483647 h 4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0" h="443">
                <a:moveTo>
                  <a:pt x="190" y="0"/>
                </a:moveTo>
                <a:cubicBezTo>
                  <a:pt x="108" y="25"/>
                  <a:pt x="26" y="50"/>
                  <a:pt x="13" y="124"/>
                </a:cubicBezTo>
                <a:cubicBezTo>
                  <a:pt x="0" y="198"/>
                  <a:pt x="55" y="320"/>
                  <a:pt x="110" y="443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4873625" y="6137275"/>
            <a:ext cx="35369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000">
                <a:solidFill>
                  <a:srgbClr val="000000"/>
                </a:solidFill>
                <a:sym typeface="Symbol" panose="05050102010706020507" pitchFamily="18" charset="2"/>
              </a:rPr>
              <a:t>US$ 1.010 X R$ 3,06/US$</a:t>
            </a:r>
          </a:p>
        </p:txBody>
      </p:sp>
      <p:sp>
        <p:nvSpPr>
          <p:cNvPr id="70710" name="Freeform 54"/>
          <p:cNvSpPr>
            <a:spLocks/>
          </p:cNvSpPr>
          <p:nvPr/>
        </p:nvSpPr>
        <p:spPr bwMode="auto">
          <a:xfrm>
            <a:off x="6554788" y="5275263"/>
            <a:ext cx="701675" cy="760412"/>
          </a:xfrm>
          <a:custGeom>
            <a:avLst/>
            <a:gdLst>
              <a:gd name="T0" fmla="*/ 0 w 442"/>
              <a:gd name="T1" fmla="*/ 0 h 479"/>
              <a:gd name="T2" fmla="*/ 2147483647 w 442"/>
              <a:gd name="T3" fmla="*/ 2147483647 h 479"/>
              <a:gd name="T4" fmla="*/ 2147483647 w 442"/>
              <a:gd name="T5" fmla="*/ 2147483647 h 4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479">
                <a:moveTo>
                  <a:pt x="0" y="0"/>
                </a:moveTo>
                <a:cubicBezTo>
                  <a:pt x="196" y="57"/>
                  <a:pt x="392" y="115"/>
                  <a:pt x="417" y="195"/>
                </a:cubicBezTo>
                <a:cubicBezTo>
                  <a:pt x="442" y="275"/>
                  <a:pt x="296" y="377"/>
                  <a:pt x="151" y="479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6992938" y="2476500"/>
            <a:ext cx="200977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200">
                <a:solidFill>
                  <a:srgbClr val="000000"/>
                </a:solidFill>
              </a:rPr>
              <a:t>Resultado:</a:t>
            </a:r>
          </a:p>
          <a:p>
            <a:pPr algn="r" eaLnBrk="1" hangingPunct="1">
              <a:spcBef>
                <a:spcPct val="50000"/>
              </a:spcBef>
            </a:pPr>
            <a:r>
              <a:rPr lang="pt-BR" altLang="pt-BR" sz="2200">
                <a:solidFill>
                  <a:srgbClr val="000000"/>
                </a:solidFill>
              </a:rPr>
              <a:t>+ R$ 3.116,75</a:t>
            </a:r>
          </a:p>
          <a:p>
            <a:pPr algn="r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200">
                <a:solidFill>
                  <a:srgbClr val="000000"/>
                </a:solidFill>
              </a:rPr>
              <a:t> </a:t>
            </a:r>
            <a:r>
              <a:rPr lang="pt-BR" altLang="pt-BR" sz="2200" u="sng">
                <a:solidFill>
                  <a:srgbClr val="000000"/>
                </a:solidFill>
              </a:rPr>
              <a:t>R$ 3.090,60</a:t>
            </a:r>
          </a:p>
          <a:p>
            <a:pPr algn="r" eaLnBrk="1" hangingPunct="1">
              <a:spcBef>
                <a:spcPct val="50000"/>
              </a:spcBef>
            </a:pPr>
            <a:r>
              <a:rPr lang="pt-BR" altLang="pt-BR" sz="2200">
                <a:solidFill>
                  <a:srgbClr val="000000"/>
                </a:solidFill>
              </a:rPr>
              <a:t>+ R$      26,15</a:t>
            </a:r>
          </a:p>
        </p:txBody>
      </p:sp>
      <p:sp>
        <p:nvSpPr>
          <p:cNvPr id="70743" name="Text Box 87"/>
          <p:cNvSpPr txBox="1">
            <a:spLocks noChangeArrowheads="1"/>
          </p:cNvSpPr>
          <p:nvPr/>
        </p:nvSpPr>
        <p:spPr bwMode="auto">
          <a:xfrm>
            <a:off x="541338" y="2214563"/>
            <a:ext cx="2811462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rgbClr val="000000"/>
                </a:solidFill>
              </a:rPr>
              <a:t>Emprestou       US$ 1.000</a:t>
            </a:r>
          </a:p>
          <a:p>
            <a:pPr algn="ctr" eaLnBrk="1" hangingPunct="1"/>
            <a:r>
              <a:rPr lang="pt-BR" altLang="pt-BR" sz="2400">
                <a:solidFill>
                  <a:srgbClr val="000000"/>
                </a:solidFill>
              </a:rPr>
              <a:t>Converteu          R$ 3.000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Aplicou R$ a 16,5% a.a.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Comprou          US$ 1.010 em contrato futuro</a:t>
            </a:r>
          </a:p>
        </p:txBody>
      </p:sp>
      <p:sp>
        <p:nvSpPr>
          <p:cNvPr id="70745" name="Text Box 89"/>
          <p:cNvSpPr txBox="1">
            <a:spLocks noChangeArrowheads="1"/>
          </p:cNvSpPr>
          <p:nvPr/>
        </p:nvSpPr>
        <p:spPr bwMode="auto">
          <a:xfrm>
            <a:off x="3289300" y="3795713"/>
            <a:ext cx="347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0000"/>
                </a:solidFill>
              </a:rPr>
              <a:t>a) Resgata aplicação: R$ 3.116,75</a:t>
            </a:r>
          </a:p>
        </p:txBody>
      </p:sp>
      <p:sp>
        <p:nvSpPr>
          <p:cNvPr id="70746" name="Text Box 90"/>
          <p:cNvSpPr txBox="1">
            <a:spLocks noChangeArrowheads="1"/>
          </p:cNvSpPr>
          <p:nvPr/>
        </p:nvSpPr>
        <p:spPr bwMode="auto">
          <a:xfrm>
            <a:off x="3295650" y="4618038"/>
            <a:ext cx="358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0000"/>
                </a:solidFill>
              </a:rPr>
              <a:t>b) Liquida contrato: Paga R$ 3.090,60 Recebe US$ 1.010,00</a:t>
            </a:r>
          </a:p>
        </p:txBody>
      </p:sp>
      <p:sp>
        <p:nvSpPr>
          <p:cNvPr id="70748" name="Text Box 92"/>
          <p:cNvSpPr txBox="1">
            <a:spLocks noChangeArrowheads="1"/>
          </p:cNvSpPr>
          <p:nvPr/>
        </p:nvSpPr>
        <p:spPr bwMode="auto">
          <a:xfrm>
            <a:off x="3295650" y="2227263"/>
            <a:ext cx="3473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000000"/>
                </a:solidFill>
              </a:rPr>
              <a:t>c) Liquida empréstimo: US$ 1.010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0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0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0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0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70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708" grpId="0" animBg="1"/>
      <p:bldP spid="70709" grpId="0"/>
      <p:bldP spid="70710" grpId="0" animBg="1"/>
      <p:bldP spid="70711" grpId="0" build="p"/>
      <p:bldP spid="70743" grpId="0" build="p"/>
      <p:bldP spid="70745" grpId="0"/>
      <p:bldP spid="70746" grpId="0"/>
      <p:bldP spid="707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A7D4F3-BEAC-474C-9922-D84332F654E6}" type="slidenum">
              <a:rPr lang="pt-BR" altLang="pt-BR">
                <a:solidFill>
                  <a:srgbClr val="969696"/>
                </a:solidFill>
              </a:rPr>
              <a:pPr/>
              <a:t>58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484313"/>
            <a:ext cx="8201025" cy="4641850"/>
          </a:xfrm>
        </p:spPr>
        <p:txBody>
          <a:bodyPr/>
          <a:lstStyle/>
          <a:p>
            <a:pPr marL="266700" indent="-2667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Observe que o número de contratos comprados equivale ao principal + juros</a:t>
            </a:r>
          </a:p>
          <a:p>
            <a:pPr marL="266700" indent="-2667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tivesse sido o principal  risco de taxa de câmbio sobre o juros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1D5EE-BA2B-486F-9EC1-70401242BCCE}" type="slidenum">
              <a:rPr lang="pt-BR" altLang="pt-BR">
                <a:solidFill>
                  <a:srgbClr val="969696"/>
                </a:solidFill>
              </a:rPr>
              <a:pPr/>
              <a:t>59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" y="1484313"/>
            <a:ext cx="9045575" cy="3038475"/>
          </a:xfrm>
        </p:spPr>
        <p:txBody>
          <a:bodyPr/>
          <a:lstStyle/>
          <a:p>
            <a:pPr marL="266700" indent="-2667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Por exemplo, se tivesse ocorrido desvalorização de 20%:</a:t>
            </a:r>
          </a:p>
          <a:p>
            <a:pPr marL="6991350" lvl="1" indent="-65405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Dólar no vencimento  R$ 3,60</a:t>
            </a:r>
          </a:p>
          <a:p>
            <a:pPr marL="6991350" lvl="1" indent="-65405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R$ 3.060 = US$ 1.000  contrato futuro 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(R$3,06/US$)</a:t>
            </a:r>
          </a:p>
          <a:p>
            <a:pPr marL="6991350" lvl="1" indent="-6540500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R$      36 = US$      10  juros, câmbio mercado </a:t>
            </a:r>
            <a:r>
              <a:rPr lang="pt-BR" altLang="pt-BR" sz="2400" smtClean="0">
                <a:solidFill>
                  <a:srgbClr val="000000"/>
                </a:solidFill>
                <a:sym typeface="Symbol" panose="05050102010706020507" pitchFamily="18" charset="2"/>
              </a:rPr>
              <a:t>(R$3,06/US$)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975" y="4064000"/>
            <a:ext cx="90455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91350" indent="-6540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R$ 3.096,00 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R$ 3.116,75  valor recebido da aplicação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506413" y="4051300"/>
            <a:ext cx="1576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508000" y="5138738"/>
            <a:ext cx="2012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8575" y="5167313"/>
            <a:ext cx="9045575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91350" indent="-65405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R$      20,75  inferior aos R$ 26,75 obtidos antes!</a:t>
            </a:r>
            <a:endParaRPr lang="pt-BR" altLang="pt-BR" sz="24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0" grpId="0"/>
      <p:bldP spid="75781" grpId="0" animBg="1"/>
      <p:bldP spid="75782" grpId="0" animBg="1"/>
      <p:bldP spid="757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BB2FC-9B1F-44F0-A03B-9A2EFB6626CD}" type="slidenum">
              <a:rPr lang="pt-BR" altLang="pt-BR">
                <a:solidFill>
                  <a:srgbClr val="000000"/>
                </a:solidFill>
              </a:rPr>
              <a:pPr/>
              <a:t>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Taxa de câmbio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Bretton Woods (1944  1971)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1971: Smithsonian </a:t>
            </a:r>
            <a:r>
              <a:rPr lang="pt-BR" altLang="pt-BR" i="1">
                <a:solidFill>
                  <a:srgbClr val="000000"/>
                </a:solidFill>
                <a:sym typeface="Symbol" panose="05050102010706020507" pitchFamily="18" charset="2"/>
              </a:rPr>
              <a:t>Agreement</a:t>
            </a:r>
          </a:p>
          <a:p>
            <a:pPr lvl="2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Dólar varia (preço do ouro) mas continua conversível 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1973: Novo acordo G7 (depois G10)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1979:</a:t>
            </a:r>
            <a:r>
              <a:rPr lang="pt-BR" altLang="pt-BR" i="1">
                <a:solidFill>
                  <a:srgbClr val="000000"/>
                </a:solidFill>
                <a:sym typeface="Symbol" panose="05050102010706020507" pitchFamily="18" charset="2"/>
              </a:rPr>
              <a:t> European Monetary System</a:t>
            </a: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 (EMS)</a:t>
            </a:r>
          </a:p>
          <a:p>
            <a:pPr lvl="2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Variação em bandas (ação dos BC’s)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Introdução – Cenário Atual</a:t>
            </a:r>
          </a:p>
        </p:txBody>
      </p:sp>
    </p:spTree>
    <p:extLst>
      <p:ext uri="{BB962C8B-B14F-4D97-AF65-F5344CB8AC3E}">
        <p14:creationId xmlns:p14="http://schemas.microsoft.com/office/powerpoint/2010/main" val="12715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305F1-63B7-44A6-84C4-8DBAD1B5BBA4}" type="slidenum">
              <a:rPr lang="pt-BR" altLang="pt-BR">
                <a:solidFill>
                  <a:srgbClr val="969696"/>
                </a:solidFill>
              </a:rPr>
              <a:pPr/>
              <a:t>60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o empréstimo em moeda estrangeira for feito a uma taxa pós (por exemplo: libor):</a:t>
            </a:r>
          </a:p>
          <a:p>
            <a:pPr marL="1163638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Estimar os juros a serem pagos</a:t>
            </a:r>
          </a:p>
          <a:p>
            <a:pPr marL="1800225" lvl="2" indent="-457200" eaLnBrk="1" hangingPunct="1">
              <a:buFontTx/>
              <a:buNone/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 Determinar a quantidade de contratos</a:t>
            </a:r>
          </a:p>
          <a:p>
            <a:pPr marL="1163638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Realizar uma operação com futuro de taxa de juros </a:t>
            </a:r>
            <a:r>
              <a:rPr lang="pt-BR" altLang="pt-BR" sz="3200" u="sng" smtClean="0">
                <a:solidFill>
                  <a:srgbClr val="000000"/>
                </a:solidFill>
                <a:sym typeface="Symbol" panose="05050102010706020507" pitchFamily="18" charset="2"/>
              </a:rPr>
              <a:t>ou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pt-BR" altLang="pt-BR" sz="3200" i="1" smtClean="0">
                <a:solidFill>
                  <a:srgbClr val="000000"/>
                </a:solidFill>
                <a:sym typeface="Symbol" panose="05050102010706020507" pitchFamily="18" charset="2"/>
              </a:rPr>
              <a:t>swap</a:t>
            </a: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(pós-fixado para pré-fixado)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E68F0C-89F2-486D-8A42-A570B47243FE}" type="slidenum">
              <a:rPr lang="pt-BR" altLang="pt-BR">
                <a:solidFill>
                  <a:srgbClr val="969696"/>
                </a:solidFill>
              </a:rPr>
              <a:pPr/>
              <a:t>61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o câmbio estiver acima do nível ideal (R$ 3,086) podemos realizar a arbitragem inversa: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Tomar R$ emprestado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Comprar US$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Aplicar os US$</a:t>
            </a:r>
          </a:p>
          <a:p>
            <a:pPr marL="1333500" lvl="1" indent="-619125" eaLnBrk="1" hangingPunct="1">
              <a:buFontTx/>
              <a:buAutoNum type="arabicParenR"/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Vender contratos futuros (principal + juros)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138BFD-698C-435C-B19C-54349F5EC298}" type="slidenum">
              <a:rPr lang="pt-BR" altLang="pt-BR">
                <a:solidFill>
                  <a:srgbClr val="969696"/>
                </a:solidFill>
              </a:rPr>
              <a:pPr/>
              <a:t>62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Sempre que houver alguma distorção no preço de um contrato futuro haverá a possibilidade de uma arbitragem.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realizar a arbitragem, sempre operaremos em mais de um mercado.</a:t>
            </a:r>
            <a:endParaRPr lang="pt-BR" altLang="pt-BR" sz="360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725019-D832-4483-8307-A84EA864BFA7}" type="slidenum">
              <a:rPr lang="pt-BR" altLang="pt-BR">
                <a:solidFill>
                  <a:srgbClr val="969696"/>
                </a:solidFill>
              </a:rPr>
              <a:pPr/>
              <a:t>63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Contrato futuro de taxa de juros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Tipo de contrato futuro que possui mais liquidez em quase todos lugares do mundo, devido a importância desta taxa para governo e empresas.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Juros definem: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Possibilidade de investimentos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Nível de poupança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Custo de produção das empresas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C1BD43-141D-40BE-8115-FAA410020612}" type="slidenum">
              <a:rPr lang="pt-BR" altLang="pt-BR">
                <a:solidFill>
                  <a:srgbClr val="969696"/>
                </a:solidFill>
              </a:rPr>
              <a:pPr/>
              <a:t>64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Crise da Ásia (outubro 97)  Brasil elevou taxa de juros em mais de 100%.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Realinhamento de toda economia!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Os Fundos de Investimento em taxa de juros (fundos de renda fixa e fundos DI) tiveram seu patrimônio reduzido</a:t>
            </a:r>
          </a:p>
          <a:p>
            <a:pPr marL="1970088" lvl="2" indent="-457200" eaLnBrk="1" hangingPunct="1"/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As cotas de investimento tiveram uma queda de até 4%.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A302AA-BC3B-44EA-ACF1-A20A30186221}" type="slidenum">
              <a:rPr lang="pt-BR" altLang="pt-BR">
                <a:solidFill>
                  <a:srgbClr val="969696"/>
                </a:solidFill>
              </a:rPr>
              <a:pPr/>
              <a:t>65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Motivo: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Você aplica R$ 100.000 no fundo que acabou de abrir.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Banco compra CDB 30 dias com juros de 20% a.a. (mercado)                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(suponha que você é o único cotista)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No dia seguinte, Governo eleva juros para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20E17C-4D98-4F5A-8D9A-9EB6BD81C066}" type="slidenum">
              <a:rPr lang="pt-BR" altLang="pt-BR">
                <a:solidFill>
                  <a:srgbClr val="969696"/>
                </a:solidFill>
              </a:rPr>
              <a:pPr/>
              <a:t>66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 dia seguinte, Governo eleva juros para 40%: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Fundo continuará a render 20% (não mudou o CDB comprado)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Novos depósitos deverão render, agora, 40%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Valor de resgate do CDB = R$ 101.530,95</a:t>
            </a:r>
          </a:p>
          <a:p>
            <a:pPr marL="1970088" lvl="2" indent="-457200" algn="r"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(rende 1,53%)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Aplicação após o aumento dos juros renderá R$ 102.84,62.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BE20BF-AF15-4BAF-A3C9-0341487D47EF}" type="slidenum">
              <a:rPr lang="pt-BR" altLang="pt-BR">
                <a:solidFill>
                  <a:srgbClr val="969696"/>
                </a:solidFill>
              </a:rPr>
              <a:pPr/>
              <a:t>67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graphicFrame>
        <p:nvGraphicFramePr>
          <p:cNvPr id="890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33650" y="4540250"/>
          <a:ext cx="4038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3" imgW="1295535" imgH="380970" progId="Equation.3">
                  <p:embed/>
                </p:oleObj>
              </mc:Choice>
              <mc:Fallback>
                <p:oleObj name="Equation" r:id="rId3" imgW="1295535" imgH="3809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540250"/>
                        <a:ext cx="4038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  <a:noFill/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Sua decisão: resgatar e reaplicar a nova taxa!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Ao solicitar resgate, banco informa que a cota vale R$ 98.723,63  desvalorizou cota do fundo de renda fixa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1D5AB5-38D1-4D87-AD0F-4F6E41CF7D69}" type="slidenum">
              <a:rPr lang="pt-BR" altLang="pt-BR">
                <a:solidFill>
                  <a:srgbClr val="969696"/>
                </a:solidFill>
              </a:rPr>
              <a:pPr/>
              <a:t>68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Sua decisão: resgatar e reaplicar a nova taxa!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Ao solicitar resgate, banco informa que a cota vale R$ 98.723,63  desvalorizou cota do fundo de renda fixa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Rendimento de 20% será obtido aplicando R$ 98.723,63 ou mantendo recursos no fundo!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FBD875-B1B6-4B12-89C6-DA6B36D8603E}" type="slidenum">
              <a:rPr lang="pt-BR" altLang="pt-BR">
                <a:solidFill>
                  <a:srgbClr val="969696"/>
                </a:solidFill>
              </a:rPr>
              <a:pPr/>
              <a:t>69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Futuros de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Bonds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e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Bills</a:t>
            </a:r>
          </a:p>
          <a:p>
            <a:pPr marL="365125" indent="-365125" eaLnBrk="1" hangingPunct="1"/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T. Bond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(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Treasury Bonds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)  vencimento de até 30 anos.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Leilão de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T.Bonds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de 15 anos com valor de face de US$ 100.000. Quanto vale este papel?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C377-FB26-4845-B3E7-FAB4016F8E76}" type="slidenum">
              <a:rPr lang="pt-BR" altLang="pt-BR">
                <a:solidFill>
                  <a:srgbClr val="000000"/>
                </a:solidFill>
              </a:rPr>
              <a:pPr/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>
                <a:solidFill>
                  <a:srgbClr val="000000"/>
                </a:solidFill>
              </a:rPr>
              <a:t>BC’s não possuem controle de suas moedas</a:t>
            </a:r>
          </a:p>
          <a:p>
            <a:pPr lvl="1">
              <a:lnSpc>
                <a:spcPct val="90000"/>
              </a:lnSpc>
            </a:pP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Taxa de câmbio  oferta e demanda (mercado)</a:t>
            </a:r>
          </a:p>
          <a:p>
            <a:pPr>
              <a:lnSpc>
                <a:spcPct val="90000"/>
              </a:lnSpc>
            </a:pP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Mercado globalizado</a:t>
            </a:r>
          </a:p>
          <a:p>
            <a:pPr lvl="1">
              <a:lnSpc>
                <a:spcPct val="90000"/>
              </a:lnSpc>
            </a:pP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Fundos de Pensão</a:t>
            </a:r>
          </a:p>
          <a:p>
            <a:pPr lvl="1">
              <a:lnSpc>
                <a:spcPct val="90000"/>
              </a:lnSpc>
            </a:pP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Fundos Administrados</a:t>
            </a:r>
          </a:p>
          <a:p>
            <a:pPr>
              <a:lnSpc>
                <a:spcPct val="90000"/>
              </a:lnSpc>
            </a:pPr>
            <a:r>
              <a:rPr lang="pt-BR" altLang="pt-BR">
                <a:solidFill>
                  <a:srgbClr val="000000"/>
                </a:solidFill>
              </a:rPr>
              <a:t>Longo prazo </a:t>
            </a:r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 Paridade do Poder de Compra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Introdução – Cenário Atual</a:t>
            </a:r>
          </a:p>
        </p:txBody>
      </p:sp>
    </p:spTree>
    <p:extLst>
      <p:ext uri="{BB962C8B-B14F-4D97-AF65-F5344CB8AC3E}">
        <p14:creationId xmlns:p14="http://schemas.microsoft.com/office/powerpoint/2010/main" val="20204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6A59FB-A1B8-4760-B005-B808E72F3E52}" type="slidenum">
              <a:rPr lang="pt-BR" altLang="pt-BR">
                <a:solidFill>
                  <a:srgbClr val="969696"/>
                </a:solidFill>
              </a:rPr>
              <a:pPr/>
              <a:t>70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139825"/>
          </a:xfrm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expectativa for uma taxa de juros de 5% a.a.:</a:t>
            </a:r>
          </a:p>
          <a:p>
            <a:pPr marL="1333500" lvl="1" indent="-619125" eaLnBrk="1" hangingPunct="1">
              <a:buFontTx/>
              <a:buNone/>
            </a:pP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481138" y="2716213"/>
          <a:ext cx="29337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3" imgW="819184" imgH="152280" progId="Equation.3">
                  <p:embed/>
                </p:oleObj>
              </mc:Choice>
              <mc:Fallback>
                <p:oleObj name="Equation" r:id="rId3" imgW="819184" imgH="152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716213"/>
                        <a:ext cx="29337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087813" y="3921125"/>
          <a:ext cx="4608512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5" imgW="1400192" imgH="333450" progId="Equation.3">
                  <p:embed/>
                </p:oleObj>
              </mc:Choice>
              <mc:Fallback>
                <p:oleObj name="Equation" r:id="rId5" imgW="1400192" imgH="333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3921125"/>
                        <a:ext cx="4608512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572000" y="2767013"/>
            <a:ext cx="45720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ou seja, rende 107,89%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73075" y="4221163"/>
            <a:ext cx="371475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Valor do </a:t>
            </a:r>
            <a:r>
              <a:rPr lang="pt-BR" altLang="pt-BR" sz="3200" i="1">
                <a:solidFill>
                  <a:srgbClr val="000000"/>
                </a:solidFill>
                <a:sym typeface="Symbol" panose="05050102010706020507" pitchFamily="18" charset="2"/>
              </a:rPr>
              <a:t>T. Bond</a:t>
            </a: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8" grpId="0"/>
      <p:bldP spid="901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ED1AA2-79C0-4A23-A8E8-987918A13B9D}" type="slidenum">
              <a:rPr lang="pt-BR" altLang="pt-BR">
                <a:solidFill>
                  <a:srgbClr val="969696"/>
                </a:solidFill>
              </a:rPr>
              <a:pPr/>
              <a:t>71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1139825"/>
          </a:xfrm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expectativa subir para uma taxa de juros de 5,25% a.a.:</a:t>
            </a:r>
          </a:p>
          <a:p>
            <a:pPr marL="1333500" lvl="1" indent="-619125" eaLnBrk="1" hangingPunct="1">
              <a:buFontTx/>
              <a:buNone/>
            </a:pP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163638" y="2716213"/>
          <a:ext cx="33115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Equation" r:id="rId3" imgW="942992" imgH="152280" progId="Equation.3">
                  <p:embed/>
                </p:oleObj>
              </mc:Choice>
              <mc:Fallback>
                <p:oleObj name="Equation" r:id="rId3" imgW="942992" imgH="152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716213"/>
                        <a:ext cx="33115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4048125" y="3921125"/>
          <a:ext cx="4687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Equation" r:id="rId5" imgW="1419343" imgH="333450" progId="Equation.3">
                  <p:embed/>
                </p:oleObj>
              </mc:Choice>
              <mc:Fallback>
                <p:oleObj name="Equation" r:id="rId5" imgW="1419343" imgH="333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921125"/>
                        <a:ext cx="46878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572000" y="2767013"/>
            <a:ext cx="45720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ou seja, rende 115,44%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73075" y="4221163"/>
            <a:ext cx="371475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Valor do </a:t>
            </a:r>
            <a:r>
              <a:rPr lang="pt-BR" altLang="pt-BR" sz="3200" i="1">
                <a:solidFill>
                  <a:srgbClr val="000000"/>
                </a:solidFill>
                <a:sym typeface="Symbol" panose="05050102010706020507" pitchFamily="18" charset="2"/>
              </a:rPr>
              <a:t>T. Bond</a:t>
            </a: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 = 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252538" y="5373688"/>
            <a:ext cx="6597650" cy="132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u="sng">
                <a:solidFill>
                  <a:srgbClr val="000000"/>
                </a:solidFill>
              </a:rPr>
              <a:t>Perda</a:t>
            </a:r>
            <a:r>
              <a:rPr lang="pt-BR" altLang="pt-BR" sz="3200">
                <a:solidFill>
                  <a:srgbClr val="000000"/>
                </a:solidFill>
              </a:rPr>
              <a:t> de US$ 1.685,63 </a:t>
            </a: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 3,5% !!!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É necessário gerenciar o risco!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6" grpId="0"/>
      <p:bldP spid="92167" grpId="0"/>
      <p:bldP spid="9216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08DB8-175B-4992-82BB-D3C96C97ABF2}" type="slidenum">
              <a:rPr lang="pt-BR" altLang="pt-BR">
                <a:solidFill>
                  <a:srgbClr val="969696"/>
                </a:solidFill>
              </a:rPr>
              <a:pPr/>
              <a:t>72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Contrato futuro de taxa de juros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Negocia o risco que os bancos estão assumindo no mercado de taxa de juros nas operações de empréstimo de dinheiro a curto prazo.</a:t>
            </a:r>
          </a:p>
          <a:p>
            <a:pPr marL="1333500" lvl="1" indent="-619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Inicialmente era apenas um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da inflação.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7CF8AE-93AA-4843-BF66-8A832FD03E1C}" type="slidenum">
              <a:rPr lang="pt-BR" altLang="pt-BR">
                <a:solidFill>
                  <a:srgbClr val="969696"/>
                </a:solidFill>
              </a:rPr>
              <a:pPr/>
              <a:t>73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84313"/>
            <a:ext cx="8440738" cy="4965700"/>
          </a:xfrm>
        </p:spPr>
        <p:txBody>
          <a:bodyPr/>
          <a:lstStyle/>
          <a:p>
            <a:pPr marL="365125" indent="-365125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Negocia um valor presente (PU), que é calculado pelo desconto de um valor de referência, ou valor de liquidação, dividido pela taxa de juros esperada para o período.</a:t>
            </a:r>
          </a:p>
          <a:p>
            <a:pPr marL="365125" indent="-365125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No contrato da BM&amp;FBOVESPA:                           valor final estabelecido em 100.000 pontos (cada ponto vale R$ 1,00)</a:t>
            </a:r>
          </a:p>
          <a:p>
            <a:pPr marL="365125" indent="-365125"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Contrato vencem sempre no primeiro dia útil do mês de referência.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AA4CDB-0099-4124-A749-5AB8C513AB38}" type="slidenum">
              <a:rPr lang="pt-BR" altLang="pt-BR">
                <a:solidFill>
                  <a:srgbClr val="969696"/>
                </a:solidFill>
              </a:rPr>
              <a:pPr/>
              <a:t>74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Todas as posições em aberto que existam na data de vencimento do contrato são encerradas por diferença.</a:t>
            </a:r>
          </a:p>
          <a:p>
            <a:pPr marL="1333500" lvl="1" indent="-619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Compradores receberão um registro de venda do contrato futuro a um valor e 100.000 pontos.</a:t>
            </a:r>
          </a:p>
          <a:p>
            <a:pPr marL="1333500" lvl="1" indent="-619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Vendedores terão compras a 100.000 registradas em sua posição.</a:t>
            </a:r>
          </a:p>
          <a:p>
            <a:pPr marL="1333500" lvl="1" indent="-619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Todas posições em aberto são encerradas.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A536CB-0ED6-4FC1-94AD-7F347E72B335}" type="slidenum">
              <a:rPr lang="pt-BR" altLang="pt-BR">
                <a:solidFill>
                  <a:srgbClr val="969696"/>
                </a:solidFill>
              </a:rPr>
              <a:pPr/>
              <a:t>75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contrato de DI1 negocia o valor de um depósito que renda CDI da data da negociação até seu vencimento.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62E61-A0FB-464B-BB1D-8E48E1EC0308}" type="slidenum">
              <a:rPr lang="pt-BR" altLang="pt-BR">
                <a:solidFill>
                  <a:srgbClr val="969696"/>
                </a:solidFill>
              </a:rPr>
              <a:pPr/>
              <a:t>76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365125" indent="-365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Vamos supor que faltem 30 dias corridos e 22 dias úteis para o vencimento do contrato DI1 de outubro de 2014.</a:t>
            </a:r>
          </a:p>
          <a:p>
            <a:pPr marL="365125" indent="-365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O mercado acredita que a taxa do CDI acumulada para esse período (futuro) será de 1,3% (efetiva).</a:t>
            </a:r>
          </a:p>
          <a:p>
            <a:pPr marL="365125" indent="-365125" eaLnBrk="1" hangingPunct="1"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	Com base nestes parâmetros: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095B35-B47E-4DCA-A766-6410E2343C3F}" type="slidenum">
              <a:rPr lang="pt-BR" altLang="pt-BR">
                <a:solidFill>
                  <a:srgbClr val="969696"/>
                </a:solidFill>
              </a:rPr>
              <a:pPr/>
              <a:t>77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773112"/>
          </a:xfrm>
        </p:spPr>
        <p:txBody>
          <a:bodyPr/>
          <a:lstStyle/>
          <a:p>
            <a:pPr marL="365125" indent="-365125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outubro 14 = 98.716,68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091363" y="1339850"/>
          <a:ext cx="13922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3" imgW="581008" imgH="352350" progId="Equation.3">
                  <p:embed/>
                </p:oleObj>
              </mc:Choice>
              <mc:Fallback>
                <p:oleObj name="Equation" r:id="rId3" imgW="581008" imgH="3523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1339850"/>
                        <a:ext cx="139223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730250" y="3400425"/>
            <a:ext cx="2363788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Se a taxa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909888" y="2984500"/>
            <a:ext cx="55848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Subir para 1,4%  98.619,33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911475" y="3857625"/>
            <a:ext cx="55848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Cair para 1,2%    98.814,23</a:t>
            </a:r>
          </a:p>
        </p:txBody>
      </p:sp>
      <p:sp>
        <p:nvSpPr>
          <p:cNvPr id="97289" name="AutoShape 9"/>
          <p:cNvSpPr>
            <a:spLocks/>
          </p:cNvSpPr>
          <p:nvPr/>
        </p:nvSpPr>
        <p:spPr bwMode="auto">
          <a:xfrm>
            <a:off x="2728913" y="2987675"/>
            <a:ext cx="211137" cy="1533525"/>
          </a:xfrm>
          <a:prstGeom prst="leftBrace">
            <a:avLst>
              <a:gd name="adj1" fmla="val 6052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859088" y="5202238"/>
            <a:ext cx="3389312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5125" indent="-365125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Juros     PU 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6" grpId="0"/>
      <p:bldP spid="97287" grpId="0"/>
      <p:bldP spid="97288" grpId="0"/>
      <p:bldP spid="97289" grpId="0" animBg="1"/>
      <p:bldP spid="9729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992F8B-0E69-4E65-9B62-889FB693E55D}" type="slidenum">
              <a:rPr lang="pt-BR" altLang="pt-BR">
                <a:solidFill>
                  <a:srgbClr val="969696"/>
                </a:solidFill>
              </a:rPr>
              <a:pPr/>
              <a:t>78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Assim:</a:t>
            </a:r>
          </a:p>
          <a:p>
            <a:pPr marL="1333500" lvl="1" indent="-619125" eaLnBrk="1" hangingPunct="1">
              <a:lnSpc>
                <a:spcPct val="90000"/>
              </a:lnSpc>
              <a:buFontTx/>
              <a:buAutoNum type="arabi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contrato DI1 negocia a expectativa de taxa de juros hoje até a sua data de vencimento.</a:t>
            </a:r>
          </a:p>
          <a:p>
            <a:pPr marL="1333500" lvl="1" indent="-619125" eaLnBrk="1" hangingPunct="1">
              <a:lnSpc>
                <a:spcPct val="90000"/>
              </a:lnSpc>
              <a:buFontTx/>
              <a:buAutoNum type="arabi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Seu valor é inversamente proporcional à taxa de juros.</a:t>
            </a:r>
          </a:p>
          <a:p>
            <a:pPr marL="1333500" lvl="1" indent="-619125" eaLnBrk="1" hangingPunct="1">
              <a:lnSpc>
                <a:spcPct val="90000"/>
              </a:lnSpc>
              <a:buFontTx/>
              <a:buAutoNum type="arabicParenR"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Ele negocia o valor presente de uma aplicação no CDI de um dia, pra se obter um valor de 100.000 pontos em seu vencimento.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2AED0-49C8-4FCE-87F4-BF063BFBEB93}" type="slidenum">
              <a:rPr lang="pt-BR" altLang="pt-BR">
                <a:solidFill>
                  <a:srgbClr val="969696"/>
                </a:solidFill>
              </a:rPr>
              <a:pPr/>
              <a:t>79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Contrato de juros (DI1) é diferente dos outros vistos:</a:t>
            </a:r>
          </a:p>
          <a:p>
            <a:pPr marL="1333500" lvl="1" indent="-619125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É inversamente proporcional à variação de seu objeto (taxa de juros)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ganhar com a alta de juros: 		 vender contrato.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contra a queda na taxa de juros: 	 comprar contrato.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 São comuns as confusões!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BCE4-3EA4-4879-A1BC-18931BE5BFE5}" type="slidenum">
              <a:rPr lang="pt-BR" altLang="pt-BR">
                <a:solidFill>
                  <a:srgbClr val="000000"/>
                </a:solidFill>
              </a:rPr>
              <a:pPr/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Introdução – Cenário Atual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Paridade Relativa do Poder de Compra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Não preço de produtos, mas </a:t>
            </a:r>
            <a:r>
              <a:rPr lang="pt-BR" altLang="pt-BR" u="sng">
                <a:solidFill>
                  <a:srgbClr val="000000"/>
                </a:solidFill>
                <a:sym typeface="Symbol" panose="05050102010706020507" pitchFamily="18" charset="2"/>
              </a:rPr>
              <a:t>taxas de inflação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Maior inflação  desvalorização de sua moeda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No curto e médio prazo: teoria pode falhar.</a:t>
            </a:r>
          </a:p>
          <a:p>
            <a:pPr lvl="1"/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Outros fatores: nível da taxa de juros real atual e futura, déficit do governo, ...</a:t>
            </a:r>
          </a:p>
          <a:p>
            <a:r>
              <a:rPr lang="pt-BR" altLang="pt-BR">
                <a:solidFill>
                  <a:srgbClr val="000000"/>
                </a:solidFill>
                <a:sym typeface="Symbol" panose="05050102010706020507" pitchFamily="18" charset="2"/>
              </a:rPr>
              <a:t>O mercado de câmbio mundial movimenta mais de 1 trilhão de dólares por dia.</a:t>
            </a:r>
          </a:p>
        </p:txBody>
      </p:sp>
    </p:spTree>
    <p:extLst>
      <p:ext uri="{BB962C8B-B14F-4D97-AF65-F5344CB8AC3E}">
        <p14:creationId xmlns:p14="http://schemas.microsoft.com/office/powerpoint/2010/main" val="39462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475B55-D1B8-40B9-90CC-639BE314CC02}" type="slidenum">
              <a:rPr lang="pt-BR" altLang="pt-BR">
                <a:solidFill>
                  <a:srgbClr val="969696"/>
                </a:solidFill>
              </a:rPr>
              <a:pPr/>
              <a:t>80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Em um mesmo dia existe vários vencimentos líquidos para este contrato.</a:t>
            </a:r>
          </a:p>
          <a:p>
            <a:pPr marL="1333500" lvl="1" indent="-619125" eaLnBrk="1" hangingPunct="1"/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Esse mercado carrega uma grande gama de informações e previsões de níveis de taxa de juros futuras.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21B8A-297D-4908-9CF5-E5C90B92C01C}" type="slidenum">
              <a:rPr lang="pt-BR" altLang="pt-BR">
                <a:solidFill>
                  <a:srgbClr val="969696"/>
                </a:solidFill>
              </a:rPr>
              <a:pPr/>
              <a:t>81</a:t>
            </a:fld>
            <a:endParaRPr lang="pt-BR" altLang="pt-BR">
              <a:solidFill>
                <a:srgbClr val="969696"/>
              </a:solidFill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2248"/>
            <a:ext cx="9144001" cy="497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8ECE06-8272-4ABA-9E73-0A7E043501DD}" type="slidenum">
              <a:rPr lang="pt-BR" altLang="pt-BR">
                <a:solidFill>
                  <a:srgbClr val="969696"/>
                </a:solidFill>
              </a:rPr>
              <a:pPr/>
              <a:t>82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Mecanismos dos ajustes diários em contratos futuros DI1: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Particularidade  ajuste diário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Com o passar do tempo,  valor presente cresce simplesmente porque haverá menos dias para o vencimento.</a:t>
            </a:r>
          </a:p>
          <a:p>
            <a:pPr marL="1058863" lvl="1" indent="-344488" eaLnBrk="1" hangingPunct="1">
              <a:lnSpc>
                <a:spcPct val="90000"/>
              </a:lnSpc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Sem que se altere a expectativa da taxa de juros, o valor do contrato se altera.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FC3A8F-9864-4D60-B6BF-70A594369BB4}" type="slidenum">
              <a:rPr lang="pt-BR" altLang="pt-BR">
                <a:solidFill>
                  <a:srgbClr val="969696"/>
                </a:solidFill>
              </a:rPr>
              <a:pPr/>
              <a:t>83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Sem que se altere a expectativa da taxa de juros, o valor do contrato se altera.</a:t>
            </a:r>
          </a:p>
          <a:p>
            <a:pPr marL="1058863" lvl="1" indent="-3444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“ganho” aparente para o comprador (“perda” aparente para o vendedor)</a:t>
            </a:r>
          </a:p>
          <a:p>
            <a:pPr marL="1058863" lvl="1" indent="-344488"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Aparente, pois a expectativa não mudou!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574676-9B6E-4E57-B264-5E326FEE7758}" type="slidenum">
              <a:rPr lang="pt-BR" altLang="pt-BR">
                <a:solidFill>
                  <a:srgbClr val="969696"/>
                </a:solidFill>
              </a:rPr>
              <a:pPr/>
              <a:t>84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Para compensar esse problema  PV de ajuste corrigido.</a:t>
            </a:r>
          </a:p>
          <a:p>
            <a:pPr marL="1157288" lvl="1" indent="-442913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Após conhecida a taxa de CDI de um dia, calculada e divulgada pela CETIP, a Bolsa corrige o PU para o próximo dia.		               como se o capital investido tivesse		recebido um dia de juros.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41C548-D1DB-4D43-B145-45A64D1D5CA3}" type="slidenum">
              <a:rPr lang="pt-BR" altLang="pt-BR">
                <a:solidFill>
                  <a:srgbClr val="969696"/>
                </a:solidFill>
              </a:rPr>
              <a:pPr/>
              <a:t>85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correção do preço de ajuste do dia não gera qualquer movimentação de caixa, ele é a atualização monetária do valor do contrato devido à passagem do tempo.</a:t>
            </a:r>
          </a:p>
          <a:p>
            <a:pPr marL="1157288" lvl="1" indent="-442913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Meio de eliminar perdas / ganhos pelo simples passar do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897914" y="6346825"/>
            <a:ext cx="2133600" cy="476250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AB7EFE-3811-4F2F-8389-1997D7D8F354}" type="slidenum">
              <a:rPr lang="pt-BR" altLang="pt-BR">
                <a:solidFill>
                  <a:srgbClr val="969696"/>
                </a:solidFill>
              </a:rPr>
              <a:pPr/>
              <a:t>86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063" y="1274763"/>
            <a:ext cx="8923337" cy="16827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z="2400" dirty="0" smtClean="0">
                <a:solidFill>
                  <a:srgbClr val="000000"/>
                </a:solidFill>
                <a:sym typeface="Symbol" panose="05050102010706020507" pitchFamily="18" charset="2"/>
              </a:rPr>
              <a:t>Futuro da taxa de juros é o maior movimento da BM&amp;FBOVESPA.</a:t>
            </a:r>
          </a:p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z="2400" dirty="0" smtClean="0">
                <a:solidFill>
                  <a:srgbClr val="000000"/>
                </a:solidFill>
                <a:sym typeface="Symbol" panose="05050102010706020507" pitchFamily="18" charset="2"/>
              </a:rPr>
              <a:t>Volume negociado em 12 de maio de 2017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582300" y="5995988"/>
            <a:ext cx="276383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rgbClr val="000000"/>
                </a:solidFill>
              </a:rPr>
              <a:t>Total: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rgbClr val="000000"/>
                </a:solidFill>
              </a:rPr>
              <a:t>R$ </a:t>
            </a:r>
            <a:r>
              <a:rPr lang="pt-BR" altLang="pt-BR" sz="2000" dirty="0" smtClean="0">
                <a:solidFill>
                  <a:srgbClr val="000000"/>
                </a:solidFill>
              </a:rPr>
              <a:t>549.7 </a:t>
            </a:r>
            <a:r>
              <a:rPr lang="pt-BR" altLang="pt-BR" sz="2000" dirty="0">
                <a:solidFill>
                  <a:srgbClr val="000000"/>
                </a:solidFill>
              </a:rPr>
              <a:t>Bilhões</a:t>
            </a:r>
          </a:p>
        </p:txBody>
      </p:sp>
      <p:graphicFrame>
        <p:nvGraphicFramePr>
          <p:cNvPr id="8" name="Espaço Reservado para Gráfico 7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846676643"/>
              </p:ext>
            </p:extLst>
          </p:nvPr>
        </p:nvGraphicFramePr>
        <p:xfrm>
          <a:off x="248217" y="2169432"/>
          <a:ext cx="8665028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90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2B9CA-F3FC-4970-B650-3B02AEB132FD}" type="slidenum">
              <a:rPr lang="pt-BR" altLang="pt-BR">
                <a:solidFill>
                  <a:srgbClr val="969696"/>
                </a:solidFill>
              </a:rPr>
              <a:pPr/>
              <a:t>87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6375"/>
            <a:ext cx="8229600" cy="46418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arbitragem determinará o valor do contrato DI1.</a:t>
            </a:r>
          </a:p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</a:t>
            </a:r>
          </a:p>
          <a:p>
            <a:pPr marL="788988" lvl="1" indent="0" eaLnBrk="1" hangingPunct="1">
              <a:buFontTx/>
              <a:buNone/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Banco pode captar CDB por 20% a.a. (1,53% a.m.). Se o contrato DI1 que vence em 30 dias estiver cotado a 98.425 pontos ( 1,6% a.m.):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A43DB8-F663-4758-ADB2-62083AE6A46A}" type="slidenum">
              <a:rPr lang="pt-BR" altLang="pt-BR">
                <a:solidFill>
                  <a:srgbClr val="969696"/>
                </a:solidFill>
              </a:rPr>
              <a:pPr/>
              <a:t>88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484313"/>
            <a:ext cx="4114800" cy="2114550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 eaLnBrk="1" hangingPunct="1">
              <a:buFontTx/>
              <a:buNone/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Hoje:</a:t>
            </a:r>
          </a:p>
          <a:p>
            <a:pPr marL="177800" indent="-1778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Banco emite CDB</a:t>
            </a:r>
          </a:p>
          <a:p>
            <a:pPr marL="177800" indent="-1778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Empresta a taxa CDI</a:t>
            </a:r>
          </a:p>
          <a:p>
            <a:pPr marL="177800" indent="-1778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Compra futuros de CDI</a:t>
            </a:r>
            <a:endParaRPr lang="pt-BR" altLang="pt-BR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813300" y="1484313"/>
            <a:ext cx="4114800" cy="211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Na data de resgate: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Paga o cliente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Resgata o empréstimo</a:t>
            </a:r>
            <a:endParaRPr lang="pt-BR" altLang="pt-BR" sz="3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81000" y="4138613"/>
            <a:ext cx="7391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225800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Se CDI &lt; 1,6%  ajustes diários recebidos 		compensam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>
                <a:solidFill>
                  <a:srgbClr val="000000"/>
                </a:solidFill>
                <a:sym typeface="Symbol" panose="05050102010706020507" pitchFamily="18" charset="2"/>
              </a:rPr>
              <a:t>Se CDI &gt; 1,6%  ajustes diários pagos		compensam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nimBg="1"/>
      <p:bldP spid="117765" grpId="0" animBg="1"/>
      <p:bldP spid="11776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F8855-1B13-4446-B558-54F83BE6E9C6}" type="slidenum">
              <a:rPr lang="pt-BR" altLang="pt-BR">
                <a:solidFill>
                  <a:srgbClr val="969696"/>
                </a:solidFill>
              </a:rPr>
              <a:pPr/>
              <a:t>89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de taxa média de depósito interfinanceiro de um dia (DI1)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 arbitragem pode ser realizada com qualquer papel (NTN, BBC, LTN, CDB)</a:t>
            </a:r>
          </a:p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taxa da NTN for superior ao futuro DI:</a:t>
            </a:r>
          </a:p>
          <a:p>
            <a:pPr marL="788988" lvl="1" indent="0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 Compra NTN</a:t>
            </a:r>
          </a:p>
          <a:p>
            <a:pPr marL="788988" lvl="1" indent="0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Toma recursos em CDI</a:t>
            </a:r>
          </a:p>
          <a:p>
            <a:pPr marL="788988" lvl="1" indent="0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Vende DI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02-D688-4C10-BEDD-27EE0F5E0251}" type="slidenum">
              <a:rPr lang="pt-BR" altLang="pt-BR">
                <a:solidFill>
                  <a:srgbClr val="000000"/>
                </a:solidFill>
              </a:rPr>
              <a:pPr/>
              <a:t>9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>
                <a:solidFill>
                  <a:srgbClr val="000000"/>
                </a:solidFill>
              </a:rPr>
              <a:t>Mercado de Derivativos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Reorganização no meio ambiente internacional (década de </a:t>
            </a:r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1970 </a:t>
            </a: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até hoje)</a:t>
            </a:r>
          </a:p>
          <a:p>
            <a:pPr lvl="1">
              <a:lnSpc>
                <a:spcPct val="90000"/>
              </a:lnSpc>
            </a:pP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Necessidade de forma mais eficientes de financiamento e menor proteção para seus investimentos.</a:t>
            </a:r>
          </a:p>
          <a:p>
            <a:pPr>
              <a:lnSpc>
                <a:spcPct val="90000"/>
              </a:lnSpc>
            </a:pP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Capital passou a fluir de forma mais rápida e eficiente, procurando o melhor retorno e o menor risco.</a:t>
            </a:r>
          </a:p>
          <a:p>
            <a:pPr lvl="1">
              <a:lnSpc>
                <a:spcPct val="90000"/>
              </a:lnSpc>
            </a:pPr>
            <a:r>
              <a:rPr lang="pt-BR" altLang="pt-BR" dirty="0">
                <a:solidFill>
                  <a:srgbClr val="000000"/>
                </a:solidFill>
                <a:sym typeface="Symbol" panose="05050102010706020507" pitchFamily="18" charset="2"/>
              </a:rPr>
              <a:t>Neste cenário, surgiram os primeiros derivativos de balcão  </a:t>
            </a:r>
            <a:r>
              <a:rPr lang="pt-BR" altLang="pt-BR" i="1" dirty="0">
                <a:solidFill>
                  <a:srgbClr val="000000"/>
                </a:solidFill>
                <a:sym typeface="Symbol" panose="05050102010706020507" pitchFamily="18" charset="2"/>
              </a:rPr>
              <a:t>swaps.</a:t>
            </a:r>
            <a:endParaRPr lang="pt-BR" altLang="pt-BR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88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DDDFF-C6E5-4462-B54C-0866ABB96ED7}" type="slidenum">
              <a:rPr lang="pt-BR" altLang="pt-BR">
                <a:solidFill>
                  <a:srgbClr val="969696"/>
                </a:solidFill>
              </a:rPr>
              <a:pPr/>
              <a:t>90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Arbitragem do cupom cambial:</a:t>
            </a:r>
          </a:p>
          <a:p>
            <a:pPr marL="901700" lvl="1" indent="-277813" eaLnBrk="1" hangingPunct="1">
              <a:tabLst>
                <a:tab pos="1617663" algn="l"/>
              </a:tabLst>
            </a:pPr>
            <a:r>
              <a:rPr lang="pt-BR" altLang="pt-BR" sz="3200" smtClean="0">
                <a:solidFill>
                  <a:srgbClr val="000000"/>
                </a:solidFill>
                <a:sym typeface="Symbol" panose="05050102010706020507" pitchFamily="18" charset="2"/>
              </a:rPr>
              <a:t>Taxa de juros da NTN que paga juros + variação cambial  cupom.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C5FAD-ED12-495E-9486-BD103643DF3A}" type="slidenum">
              <a:rPr lang="pt-BR" altLang="pt-BR">
                <a:solidFill>
                  <a:srgbClr val="969696"/>
                </a:solidFill>
              </a:rPr>
              <a:pPr/>
              <a:t>91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   (dia 14/10/2005)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Taxa de câmbio no dia = R$ 2,25 / US$ 1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DI1 vencimento em novembro = 99.166,35 pontos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Futuro do dólar (novembro) = R$ 2.260,61 / US$ 1.000 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Faltavam 12 dias úteis, e 18 dias corridos, para o vencimento destes contratos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F9EB7-FFD0-490A-AD1A-C6B6EDE0CE4C}" type="slidenum">
              <a:rPr lang="pt-BR" altLang="pt-BR">
                <a:solidFill>
                  <a:srgbClr val="969696"/>
                </a:solidFill>
              </a:rPr>
              <a:pPr/>
              <a:t>92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484313"/>
            <a:ext cx="8369300" cy="46418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Exemplo:   (dia 14/10/2005)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Suponha que a NTN cambial esteja sendo negociada com cupom de 14% a.a.</a:t>
            </a:r>
          </a:p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 que fazer?</a:t>
            </a:r>
          </a:p>
          <a:p>
            <a:pPr marL="901700" lvl="1" indent="-277813" eaLnBrk="1" hangingPunct="1"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Inicialmente, calcular o cupom “esperado”.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5C5BC4-09CA-4E8B-B058-57291AC2C05D}" type="slidenum">
              <a:rPr lang="pt-BR" altLang="pt-BR">
                <a:solidFill>
                  <a:srgbClr val="969696"/>
                </a:solidFill>
              </a:rPr>
              <a:pPr/>
              <a:t>93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6921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Calculo do cupom “esperado”:</a:t>
            </a: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2139950" y="2028825"/>
          <a:ext cx="4849813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Equation" r:id="rId3" imgW="1790767" imgH="809730" progId="Equation.3">
                  <p:embed/>
                </p:oleObj>
              </mc:Choice>
              <mc:Fallback>
                <p:oleObj name="Equation" r:id="rId3" imgW="1790767" imgH="8097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028825"/>
                        <a:ext cx="4849813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96850" y="3959225"/>
            <a:ext cx="87376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7763" indent="-690563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Em que: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pt-BR" altLang="pt-BR" sz="2400" i="1" baseline="-2500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 = Cupom futuro no período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PU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= Contrato de DI1 do mês de referência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dolar futuro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= Cotação do contrato futuro de dólar para o mês de vencimento (dividir por mil!)</a:t>
            </a:r>
          </a:p>
          <a:p>
            <a:pPr lvl="1" eaLnBrk="1" hangingPunct="1">
              <a:spcBef>
                <a:spcPct val="20000"/>
              </a:spcBef>
            </a:pPr>
            <a:r>
              <a:rPr lang="pt-BR" altLang="pt-BR" sz="2400" i="1">
                <a:solidFill>
                  <a:srgbClr val="000000"/>
                </a:solidFill>
                <a:sym typeface="Symbol" panose="05050102010706020507" pitchFamily="18" charset="2"/>
              </a:rPr>
              <a:t>taxa cambio</a:t>
            </a:r>
            <a:r>
              <a:rPr lang="pt-BR" altLang="pt-BR" sz="2400">
                <a:solidFill>
                  <a:srgbClr val="000000"/>
                </a:solidFill>
                <a:sym typeface="Symbol" panose="05050102010706020507" pitchFamily="18" charset="2"/>
              </a:rPr>
              <a:t> = Taxa de câmbio de R$ / US$ para o dia da operação.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8C5ED-22A1-4495-ABB5-ADFDFD07EC0A}" type="slidenum">
              <a:rPr lang="pt-BR" altLang="pt-BR">
                <a:solidFill>
                  <a:srgbClr val="969696"/>
                </a:solidFill>
              </a:rPr>
              <a:pPr/>
              <a:t>94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6921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Calculo do cupom “esperado”: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2471738" y="2078038"/>
          <a:ext cx="4186237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Equation" r:id="rId3" imgW="1533441" imgH="771660" progId="Equation.3">
                  <p:embed/>
                </p:oleObj>
              </mc:Choice>
              <mc:Fallback>
                <p:oleObj name="Equation" r:id="rId3" imgW="1533441" imgH="7716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078038"/>
                        <a:ext cx="4186237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3403600" y="5848350"/>
          <a:ext cx="2290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3" name="Equation" r:id="rId5" imgW="723967" imgH="162000" progId="Equation.3">
                  <p:embed/>
                </p:oleObj>
              </mc:Choice>
              <mc:Fallback>
                <p:oleObj name="Equation" r:id="rId5" imgW="723967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848350"/>
                        <a:ext cx="22907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2614613" y="4464050"/>
          <a:ext cx="38877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7" imgW="1419343" imgH="352350" progId="Equation.3">
                  <p:embed/>
                </p:oleObj>
              </mc:Choice>
              <mc:Fallback>
                <p:oleObj name="Equation" r:id="rId7" imgW="1419343" imgH="3523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4464050"/>
                        <a:ext cx="38877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740400" y="570230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 período de 18 dias corridos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2068A-85AB-4F7C-9DB5-6C7646FBDCA3}" type="slidenum">
              <a:rPr lang="pt-BR" altLang="pt-BR">
                <a:solidFill>
                  <a:srgbClr val="969696"/>
                </a:solidFill>
              </a:rPr>
              <a:pPr/>
              <a:t>95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36850"/>
            <a:ext cx="8229600" cy="692150"/>
          </a:xfrm>
        </p:spPr>
        <p:txBody>
          <a:bodyPr/>
          <a:lstStyle/>
          <a:p>
            <a:pPr marL="444500" indent="-4445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Normalmente a taxa de dólares é linear:</a:t>
            </a: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3429000" y="1771650"/>
          <a:ext cx="2290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Equation" r:id="rId3" imgW="723967" imgH="162000" progId="Equation.3">
                  <p:embed/>
                </p:oleObj>
              </mc:Choice>
              <mc:Fallback>
                <p:oleObj name="Equation" r:id="rId3" imgW="723967" imgH="1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71650"/>
                        <a:ext cx="22907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880100" y="161290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>
                <a:solidFill>
                  <a:srgbClr val="000000"/>
                </a:solidFill>
              </a:rPr>
              <a:t>No período de 18 dias corridos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457200" y="3524250"/>
            <a:ext cx="82296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4500" indent="-4445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3200">
                <a:solidFill>
                  <a:srgbClr val="000000"/>
                </a:solidFill>
                <a:sym typeface="Symbol" panose="05050102010706020507" pitchFamily="18" charset="2"/>
              </a:rPr>
              <a:t>0,368% </a:t>
            </a:r>
            <a:r>
              <a:rPr lang="en-US" altLang="pt-BR" sz="32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÷ 18 × 360 = 7,350% a.a.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pt-BR" sz="320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 NTN cambial é um bom negócio.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31" grpId="0"/>
      <p:bldP spid="12903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7824D-3138-4B4C-BA35-185B2680FC4C}" type="slidenum">
              <a:rPr lang="pt-BR" altLang="pt-BR">
                <a:solidFill>
                  <a:srgbClr val="969696"/>
                </a:solidFill>
              </a:rPr>
              <a:pPr/>
              <a:t>96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2354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 de estratégia: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Tomar R$ 1 MM emprestado ao CDI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Comprar NTN cambial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Para o </a:t>
            </a:r>
            <a:r>
              <a:rPr lang="pt-BR" altLang="pt-BR" sz="3000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 da taxa de juros, vendemos 10,08 contratos futuros de DI1</a:t>
            </a:r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1763713" y="4857750"/>
          <a:ext cx="55800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3" imgW="1857392" imgH="333450" progId="Equation.3">
                  <p:embed/>
                </p:oleObj>
              </mc:Choice>
              <mc:Fallback>
                <p:oleObj name="Equation" r:id="rId3" imgW="1857392" imgH="333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57750"/>
                        <a:ext cx="55800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DEBDBD-F421-4638-9998-37860C2A9879}" type="slidenum">
              <a:rPr lang="pt-BR" altLang="pt-BR">
                <a:solidFill>
                  <a:srgbClr val="969696"/>
                </a:solidFill>
              </a:rPr>
              <a:pPr/>
              <a:t>97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235450"/>
          </a:xfrm>
        </p:spPr>
        <p:txBody>
          <a:bodyPr/>
          <a:lstStyle/>
          <a:p>
            <a:pPr marL="609600" indent="-609600" eaLnBrk="1" hangingPunct="1">
              <a:tabLst>
                <a:tab pos="1617663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Exemplo de estratégia: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Tomar R$ 1 MM emprestado ao CDI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Comprar NTN cambial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Para o </a:t>
            </a:r>
            <a:r>
              <a:rPr lang="pt-BR" altLang="pt-BR" sz="3000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 da taxa de juros, vendemos 10,08 contratos futuros de DI1</a:t>
            </a:r>
          </a:p>
          <a:p>
            <a:pPr marL="1157288" lvl="1" indent="-533400" eaLnBrk="1" hangingPunct="1">
              <a:buFontTx/>
              <a:buAutoNum type="arabicParenR"/>
              <a:tabLst>
                <a:tab pos="1617663" algn="l"/>
              </a:tabLst>
            </a:pP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Para o </a:t>
            </a:r>
            <a:r>
              <a:rPr lang="pt-BR" altLang="pt-BR" sz="3000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z="3000" smtClean="0">
                <a:solidFill>
                  <a:srgbClr val="000000"/>
                </a:solidFill>
                <a:sym typeface="Symbol" panose="05050102010706020507" pitchFamily="18" charset="2"/>
              </a:rPr>
              <a:t> da taxa de câmbio, vendemos 4,44 contratos</a:t>
            </a:r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468438" y="5645150"/>
          <a:ext cx="61706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Equation" r:id="rId3" imgW="2057535" imgH="333450" progId="Equation.3">
                  <p:embed/>
                </p:oleObj>
              </mc:Choice>
              <mc:Fallback>
                <p:oleObj name="Equation" r:id="rId3" imgW="2057535" imgH="333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5645150"/>
                        <a:ext cx="617061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E24C1-4C00-4652-ABA9-3E02FA7FC377}" type="slidenum">
              <a:rPr lang="pt-BR" altLang="pt-BR">
                <a:solidFill>
                  <a:srgbClr val="969696"/>
                </a:solidFill>
              </a:rPr>
              <a:pPr/>
              <a:t>98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Cupom Cambial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35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Observações: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Venda de dólar futuro 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de ter NTN cambial (um “ativo futuro em dólar”).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Venda do DI1  </a:t>
            </a:r>
            <a:r>
              <a:rPr lang="pt-BR" altLang="pt-BR" i="1" smtClean="0">
                <a:solidFill>
                  <a:srgbClr val="000000"/>
                </a:solidFill>
                <a:sym typeface="Symbol" panose="05050102010706020507" pitchFamily="18" charset="2"/>
              </a:rPr>
              <a:t>hedge</a:t>
            </a: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 do empréstimo no mercado interbancário.</a:t>
            </a:r>
          </a:p>
          <a:p>
            <a:pPr marL="1157288" lvl="1" indent="-5334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taxa de juros subir  perde-se $$</a:t>
            </a:r>
          </a:p>
          <a:p>
            <a:pPr marL="1987550" lvl="2" indent="-457200" algn="r" eaLnBrk="1" hangingPunct="1">
              <a:lnSpc>
                <a:spcPct val="90000"/>
              </a:lnSpc>
              <a:buFontTx/>
              <a:buNone/>
              <a:tabLst>
                <a:tab pos="1617663" algn="l"/>
                <a:tab pos="4838700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(empréstimo encarece)</a:t>
            </a:r>
          </a:p>
          <a:p>
            <a:pPr marL="1157288" lvl="1" indent="-533400" eaLnBrk="1" hangingPunct="1">
              <a:lnSpc>
                <a:spcPct val="90000"/>
              </a:lnSpc>
              <a:tabLst>
                <a:tab pos="1617663" algn="l"/>
                <a:tab pos="4838700" algn="l"/>
              </a:tabLst>
            </a:pPr>
            <a:r>
              <a:rPr lang="pt-BR" altLang="pt-BR" smtClean="0">
                <a:solidFill>
                  <a:srgbClr val="000000"/>
                </a:solidFill>
                <a:sym typeface="Symbol" panose="05050102010706020507" pitchFamily="18" charset="2"/>
              </a:rPr>
              <a:t>Se a taxa de juros subir  PU cai </a:t>
            </a:r>
          </a:p>
          <a:p>
            <a:pPr marL="1987550" lvl="2" indent="-457200" algn="r" eaLnBrk="1" hangingPunct="1">
              <a:lnSpc>
                <a:spcPct val="90000"/>
              </a:lnSpc>
              <a:buFontTx/>
              <a:buNone/>
              <a:tabLst>
                <a:tab pos="1617663" algn="l"/>
                <a:tab pos="4838700" algn="l"/>
              </a:tabLst>
            </a:pPr>
            <a:r>
              <a:rPr lang="pt-BR" altLang="pt-BR" sz="2800" smtClean="0">
                <a:solidFill>
                  <a:srgbClr val="000000"/>
                </a:solidFill>
                <a:sym typeface="Symbol" panose="05050102010706020507" pitchFamily="18" charset="2"/>
              </a:rPr>
              <a:t>( vendemos futuro)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6EFC7C-B1FB-4F93-AAE8-4C5542F43332}" type="slidenum">
              <a:rPr lang="pt-BR" altLang="pt-BR">
                <a:solidFill>
                  <a:srgbClr val="969696"/>
                </a:solidFill>
              </a:rPr>
              <a:pPr/>
              <a:t>99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 </a:t>
            </a:r>
            <a:r>
              <a:rPr lang="pt-BR" altLang="pt-BR" smtClean="0">
                <a:solidFill>
                  <a:srgbClr val="000000"/>
                </a:solidFill>
              </a:rPr>
              <a:t>é um conjunto de derivativo por meio do qual as partes trocam o fluxo financeiro de uma operação sem trocar o principal.</a:t>
            </a:r>
            <a:endParaRPr lang="pt-BR" altLang="pt-BR" i="1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i="1" smtClean="0">
                <a:solidFill>
                  <a:srgbClr val="000000"/>
                </a:solidFill>
              </a:rPr>
              <a:t>Swap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8532</Words>
  <Application>Microsoft Office PowerPoint</Application>
  <PresentationFormat>Apresentação na tela (4:3)</PresentationFormat>
  <Paragraphs>1298</Paragraphs>
  <Slides>172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172</vt:i4>
      </vt:variant>
    </vt:vector>
  </HeadingPairs>
  <TitlesOfParts>
    <vt:vector size="179" baseType="lpstr">
      <vt:lpstr>Arial</vt:lpstr>
      <vt:lpstr>Lucida Sans Unicode</vt:lpstr>
      <vt:lpstr>Symbol</vt:lpstr>
      <vt:lpstr>Tahoma</vt:lpstr>
      <vt:lpstr>Times New Roman</vt:lpstr>
      <vt:lpstr>Design padrão</vt:lpstr>
      <vt:lpstr>Equation</vt:lpstr>
      <vt:lpstr>Apresentação do PowerPoint</vt:lpstr>
      <vt:lpstr>Introdução</vt:lpstr>
      <vt:lpstr>Introdução</vt:lpstr>
      <vt:lpstr>Introdução – Cenário Atual</vt:lpstr>
      <vt:lpstr>Introdução – Cenário Atual</vt:lpstr>
      <vt:lpstr>Introdução – Cenário Atual</vt:lpstr>
      <vt:lpstr>Introdução – Cenário Atual</vt:lpstr>
      <vt:lpstr>Introdução – Cenário Atual</vt:lpstr>
      <vt:lpstr>Mercado de Derivativos</vt:lpstr>
      <vt:lpstr>Mercado de Derivativos</vt:lpstr>
      <vt:lpstr>Mercado de Derivativos</vt:lpstr>
      <vt:lpstr>Mercado de Derivativos</vt:lpstr>
      <vt:lpstr>Mercado de Derivativos</vt:lpstr>
      <vt:lpstr>Mercado de Derivativos</vt:lpstr>
      <vt:lpstr>Contrato Futuro</vt:lpstr>
      <vt:lpstr>Contrato Futuro</vt:lpstr>
      <vt:lpstr>Contrato Futuro</vt:lpstr>
      <vt:lpstr>Contrato Futuro</vt:lpstr>
      <vt:lpstr>Contrato Futuro</vt:lpstr>
      <vt:lpstr>Contrato Futuro</vt:lpstr>
      <vt:lpstr>Contrato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Formação do Preço Futuro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Contrato futuro de taxa de juros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Apresentação do PowerPoint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Futuro de taxa média de depósito interfinanceiro de um dia (DI1)</vt:lpstr>
      <vt:lpstr>Cupom Cambial</vt:lpstr>
      <vt:lpstr>Cupom Cambial</vt:lpstr>
      <vt:lpstr>Cupom Cambial</vt:lpstr>
      <vt:lpstr>Cupom Cambial</vt:lpstr>
      <vt:lpstr>Cupom Cambial</vt:lpstr>
      <vt:lpstr>Cupom Cambial</vt:lpstr>
      <vt:lpstr>Cupom Cambial</vt:lpstr>
      <vt:lpstr>Cupom Cambial</vt:lpstr>
      <vt:lpstr>Cupom Cambial</vt:lpstr>
      <vt:lpstr>Swap</vt:lpstr>
      <vt:lpstr>Swap</vt:lpstr>
      <vt:lpstr>Swap</vt:lpstr>
      <vt:lpstr>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Estrutura Geral de um Swap</vt:lpstr>
      <vt:lpstr>Precificando um Swap</vt:lpstr>
      <vt:lpstr>Precificando um Swap</vt:lpstr>
      <vt:lpstr>Precificando um Swap</vt:lpstr>
      <vt:lpstr>Precificando um Swap</vt:lpstr>
      <vt:lpstr>Precificando um Swap</vt:lpstr>
      <vt:lpstr>Swap</vt:lpstr>
      <vt:lpstr>Swap</vt:lpstr>
      <vt:lpstr>Precificando um Swap</vt:lpstr>
      <vt:lpstr>Precificando um Swap</vt:lpstr>
      <vt:lpstr>Mercado de Opções</vt:lpstr>
      <vt:lpstr>Mercado de Opções</vt:lpstr>
      <vt:lpstr>Mercado de Opções</vt:lpstr>
      <vt:lpstr>Mercado de Opções</vt:lpstr>
      <vt:lpstr>Mercado de Opções</vt:lpstr>
      <vt:lpstr>Mercado de Opções</vt:lpstr>
      <vt:lpstr>Mercado de Opções</vt:lpstr>
      <vt:lpstr>Mercado de Opções</vt:lpstr>
      <vt:lpstr>Mercado de Opções</vt:lpstr>
      <vt:lpstr>Mercado de Opções</vt:lpstr>
      <vt:lpstr>Mercado de Opções</vt:lpstr>
      <vt:lpstr>Operação Travada (Straddle)</vt:lpstr>
      <vt:lpstr>Operação Travada (Straddle)</vt:lpstr>
      <vt:lpstr>Venda a Descoberto</vt:lpstr>
      <vt:lpstr> Venda a Descoberto</vt:lpstr>
      <vt:lpstr>Aplicações</vt:lpstr>
      <vt:lpstr>Especulação</vt:lpstr>
      <vt:lpstr>Especulação</vt:lpstr>
      <vt:lpstr>Especulação</vt:lpstr>
      <vt:lpstr>Especulação</vt:lpstr>
      <vt:lpstr>Especulação</vt:lpstr>
      <vt:lpstr>Especulação</vt:lpstr>
      <vt:lpstr>Especulação</vt:lpstr>
      <vt:lpstr>Apresentação do PowerPoint</vt:lpstr>
      <vt:lpstr>Spread de alta</vt:lpstr>
      <vt:lpstr>Spread de alta</vt:lpstr>
      <vt:lpstr>Spread de alta</vt:lpstr>
      <vt:lpstr>Spread de alta</vt:lpstr>
      <vt:lpstr>Box de Quatro Pontas</vt:lpstr>
      <vt:lpstr>Box de Quatro Pontas</vt:lpstr>
      <vt:lpstr>Box de Quatro Pontas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Modelo Black-Scholes</vt:lpstr>
      <vt:lpstr>Terminologia</vt:lpstr>
      <vt:lpstr>Terminologia</vt:lpstr>
      <vt:lpstr>Terminologia</vt:lpstr>
      <vt:lpstr>Terminologia</vt:lpstr>
      <vt:lpstr>Riscos do Mercado de Derivativos</vt:lpstr>
      <vt:lpstr>Riscos do Mercado de Derivativos</vt:lpstr>
      <vt:lpstr>Riscos do Mercado de Derivativos</vt:lpstr>
      <vt:lpstr>Exercício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Derivativos Financeiros</dc:title>
  <dc:creator>Cliente</dc:creator>
  <cp:lastModifiedBy>USP</cp:lastModifiedBy>
  <cp:revision>125</cp:revision>
  <cp:lastPrinted>2014-08-27T14:52:51Z</cp:lastPrinted>
  <dcterms:created xsi:type="dcterms:W3CDTF">2005-10-15T00:30:50Z</dcterms:created>
  <dcterms:modified xsi:type="dcterms:W3CDTF">2017-05-17T15:22:01Z</dcterms:modified>
</cp:coreProperties>
</file>