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0" r:id="rId2"/>
    <p:sldId id="262" r:id="rId3"/>
    <p:sldId id="426" r:id="rId4"/>
    <p:sldId id="427" r:id="rId5"/>
    <p:sldId id="396" r:id="rId6"/>
    <p:sldId id="390" r:id="rId7"/>
    <p:sldId id="400" r:id="rId8"/>
    <p:sldId id="403" r:id="rId9"/>
    <p:sldId id="404" r:id="rId10"/>
    <p:sldId id="419" r:id="rId11"/>
    <p:sldId id="420"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8A"/>
    <a:srgbClr val="003399"/>
    <a:srgbClr val="E0E6EF"/>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31"/>
    <p:restoredTop sz="90000" autoAdjust="0"/>
  </p:normalViewPr>
  <p:slideViewPr>
    <p:cSldViewPr>
      <p:cViewPr varScale="1">
        <p:scale>
          <a:sx n="61" d="100"/>
          <a:sy n="61" d="100"/>
        </p:scale>
        <p:origin x="1296"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005"/>
    </p:cViewPr>
  </p:sorterViewPr>
  <p:notesViewPr>
    <p:cSldViewPr>
      <p:cViewPr varScale="1">
        <p:scale>
          <a:sx n="65" d="100"/>
          <a:sy n="65" d="100"/>
        </p:scale>
        <p:origin x="315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8393C30-E9CC-4A9D-830D-A6E16BE0E8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E0D971C-BFAA-4366-91BB-8B6E0CFB2A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648727-39A8-4A77-B818-C592BBE2F8F0}" type="datetimeFigureOut">
              <a:rPr lang="en-US" smtClean="0"/>
              <a:t>8/24/2020</a:t>
            </a:fld>
            <a:endParaRPr lang="en-US"/>
          </a:p>
        </p:txBody>
      </p:sp>
      <p:sp>
        <p:nvSpPr>
          <p:cNvPr id="4" name="Footer Placeholder 3">
            <a:extLst>
              <a:ext uri="{FF2B5EF4-FFF2-40B4-BE49-F238E27FC236}">
                <a16:creationId xmlns:a16="http://schemas.microsoft.com/office/drawing/2014/main" id="{644D51B7-865A-4A2D-8CCB-31CB3C8C1F9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4C42111-E23F-4CDE-857C-3AAE2C492F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795A69-AEF7-4F4A-862A-14B3A23762DD}" type="slidenum">
              <a:rPr lang="en-US" smtClean="0"/>
              <a:t>‹nº›</a:t>
            </a:fld>
            <a:endParaRPr lang="en-US"/>
          </a:p>
        </p:txBody>
      </p:sp>
    </p:spTree>
    <p:extLst>
      <p:ext uri="{BB962C8B-B14F-4D97-AF65-F5344CB8AC3E}">
        <p14:creationId xmlns:p14="http://schemas.microsoft.com/office/powerpoint/2010/main" val="611008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86FD5-22A7-4C13-A8EA-D5805898EE3C}" type="datetimeFigureOut">
              <a:rPr lang="pt-BR" smtClean="0"/>
              <a:t>24/08/2020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A25F36-DBF2-467A-8106-61FBC6D534CE}" type="slidenum">
              <a:rPr lang="pt-BR" smtClean="0"/>
              <a:t>‹nº›</a:t>
            </a:fld>
            <a:endParaRPr lang="pt-BR"/>
          </a:p>
        </p:txBody>
      </p:sp>
    </p:spTree>
    <p:extLst>
      <p:ext uri="{BB962C8B-B14F-4D97-AF65-F5344CB8AC3E}">
        <p14:creationId xmlns:p14="http://schemas.microsoft.com/office/powerpoint/2010/main" val="3391027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ço Reservado para Imagem de Slide 1"/>
          <p:cNvSpPr>
            <a:spLocks noGrp="1" noRot="1" noChangeAspect="1" noTextEdit="1"/>
          </p:cNvSpPr>
          <p:nvPr>
            <p:ph type="sldImg"/>
          </p:nvPr>
        </p:nvSpPr>
        <p:spPr>
          <a:ln/>
        </p:spPr>
      </p:sp>
      <p:sp>
        <p:nvSpPr>
          <p:cNvPr id="35843" name="Espaço Reservado para Anotações 2"/>
          <p:cNvSpPr>
            <a:spLocks noGrp="1"/>
          </p:cNvSpPr>
          <p:nvPr>
            <p:ph type="body" idx="1"/>
          </p:nvPr>
        </p:nvSpPr>
        <p:spPr>
          <a:noFill/>
          <a:ln/>
        </p:spPr>
        <p:txBody>
          <a:bodyPr/>
          <a:lstStyle/>
          <a:p>
            <a:endParaRPr lang="pt-BR"/>
          </a:p>
        </p:txBody>
      </p:sp>
      <p:sp>
        <p:nvSpPr>
          <p:cNvPr id="35844" name="Espaço Reservado para Número de Slide 3"/>
          <p:cNvSpPr>
            <a:spLocks noGrp="1"/>
          </p:cNvSpPr>
          <p:nvPr>
            <p:ph type="sldNum" sz="quarter" idx="5"/>
          </p:nvPr>
        </p:nvSpPr>
        <p:spPr>
          <a:noFill/>
        </p:spPr>
        <p:txBody>
          <a:bodyPr/>
          <a:lstStyle/>
          <a:p>
            <a:fld id="{848B7608-584B-4395-9577-96BAFE931CFF}" type="slidenum">
              <a:rPr lang="pt-BR" smtClean="0"/>
              <a:pPr/>
              <a:t>1</a:t>
            </a:fld>
            <a:endParaRPr lang="pt-BR"/>
          </a:p>
        </p:txBody>
      </p:sp>
    </p:spTree>
    <p:extLst>
      <p:ext uri="{BB962C8B-B14F-4D97-AF65-F5344CB8AC3E}">
        <p14:creationId xmlns:p14="http://schemas.microsoft.com/office/powerpoint/2010/main" val="1204226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a:ln/>
        </p:spPr>
      </p:sp>
      <p:sp>
        <p:nvSpPr>
          <p:cNvPr id="36867" name="Espaço Reservado para Anotações 2"/>
          <p:cNvSpPr>
            <a:spLocks noGrp="1"/>
          </p:cNvSpPr>
          <p:nvPr>
            <p:ph type="body" idx="1"/>
          </p:nvPr>
        </p:nvSpPr>
        <p:spPr>
          <a:noFill/>
          <a:ln/>
        </p:spPr>
        <p:txBody>
          <a:bodyPr/>
          <a:lstStyle/>
          <a:p>
            <a:r>
              <a:rPr lang="pt-BR" dirty="0"/>
              <a:t>O professor deverá comentar cada um desses objetivos e ampliá-los com relatos de experiências e exemplos, preferencialmente relacionados ao cotidiano. </a:t>
            </a:r>
          </a:p>
        </p:txBody>
      </p:sp>
      <p:sp>
        <p:nvSpPr>
          <p:cNvPr id="36868" name="Espaço Reservado para Número de Slide 3"/>
          <p:cNvSpPr>
            <a:spLocks noGrp="1"/>
          </p:cNvSpPr>
          <p:nvPr>
            <p:ph type="sldNum" sz="quarter" idx="5"/>
          </p:nvPr>
        </p:nvSpPr>
        <p:spPr>
          <a:noFill/>
        </p:spPr>
        <p:txBody>
          <a:bodyPr/>
          <a:lstStyle/>
          <a:p>
            <a:fld id="{D7551AFB-B3E9-4A3E-A85D-BF66D3C1FC55}" type="slidenum">
              <a:rPr lang="pt-BR" smtClean="0"/>
              <a:pPr/>
              <a:t>2</a:t>
            </a:fld>
            <a:endParaRPr lang="pt-BR"/>
          </a:p>
        </p:txBody>
      </p:sp>
    </p:spTree>
    <p:extLst>
      <p:ext uri="{BB962C8B-B14F-4D97-AF65-F5344CB8AC3E}">
        <p14:creationId xmlns:p14="http://schemas.microsoft.com/office/powerpoint/2010/main" val="376231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a:ln/>
        </p:spPr>
      </p:sp>
      <p:sp>
        <p:nvSpPr>
          <p:cNvPr id="36867" name="Espaço Reservado para Anotações 2"/>
          <p:cNvSpPr>
            <a:spLocks noGrp="1"/>
          </p:cNvSpPr>
          <p:nvPr>
            <p:ph type="body" idx="1"/>
          </p:nvPr>
        </p:nvSpPr>
        <p:spPr>
          <a:noFill/>
          <a:ln/>
        </p:spPr>
        <p:txBody>
          <a:bodyPr/>
          <a:lstStyle/>
          <a:p>
            <a:r>
              <a:rPr lang="pt-BR" dirty="0"/>
              <a:t>O professor deverá comentar cada um desses objetivos e ampliá-los com relatos de experiências e exemplos, preferencialmente relacionados ao cotidiano. </a:t>
            </a:r>
          </a:p>
        </p:txBody>
      </p:sp>
      <p:sp>
        <p:nvSpPr>
          <p:cNvPr id="36868" name="Espaço Reservado para Número de Slide 3"/>
          <p:cNvSpPr>
            <a:spLocks noGrp="1"/>
          </p:cNvSpPr>
          <p:nvPr>
            <p:ph type="sldNum" sz="quarter" idx="5"/>
          </p:nvPr>
        </p:nvSpPr>
        <p:spPr>
          <a:noFill/>
        </p:spPr>
        <p:txBody>
          <a:bodyPr/>
          <a:lstStyle/>
          <a:p>
            <a:fld id="{D7551AFB-B3E9-4A3E-A85D-BF66D3C1FC55}" type="slidenum">
              <a:rPr lang="pt-BR" smtClean="0"/>
              <a:pPr/>
              <a:t>3</a:t>
            </a:fld>
            <a:endParaRPr lang="pt-BR"/>
          </a:p>
        </p:txBody>
      </p:sp>
    </p:spTree>
    <p:extLst>
      <p:ext uri="{BB962C8B-B14F-4D97-AF65-F5344CB8AC3E}">
        <p14:creationId xmlns:p14="http://schemas.microsoft.com/office/powerpoint/2010/main" val="2511962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a:ln/>
        </p:spPr>
      </p:sp>
      <p:sp>
        <p:nvSpPr>
          <p:cNvPr id="36867" name="Espaço Reservado para Anotações 2"/>
          <p:cNvSpPr>
            <a:spLocks noGrp="1"/>
          </p:cNvSpPr>
          <p:nvPr>
            <p:ph type="body" idx="1"/>
          </p:nvPr>
        </p:nvSpPr>
        <p:spPr>
          <a:noFill/>
          <a:ln/>
        </p:spPr>
        <p:txBody>
          <a:bodyPr/>
          <a:lstStyle/>
          <a:p>
            <a:r>
              <a:rPr lang="pt-BR" dirty="0"/>
              <a:t>O professor deverá comentar cada um desses objetivos e ampliá-los com relatos de experiências e exemplos, preferencialmente relacionados ao cotidiano. </a:t>
            </a:r>
          </a:p>
        </p:txBody>
      </p:sp>
      <p:sp>
        <p:nvSpPr>
          <p:cNvPr id="36868" name="Espaço Reservado para Número de Slide 3"/>
          <p:cNvSpPr>
            <a:spLocks noGrp="1"/>
          </p:cNvSpPr>
          <p:nvPr>
            <p:ph type="sldNum" sz="quarter" idx="5"/>
          </p:nvPr>
        </p:nvSpPr>
        <p:spPr>
          <a:noFill/>
        </p:spPr>
        <p:txBody>
          <a:bodyPr/>
          <a:lstStyle/>
          <a:p>
            <a:fld id="{D7551AFB-B3E9-4A3E-A85D-BF66D3C1FC55}" type="slidenum">
              <a:rPr lang="pt-BR" smtClean="0"/>
              <a:pPr/>
              <a:t>4</a:t>
            </a:fld>
            <a:endParaRPr lang="pt-BR"/>
          </a:p>
        </p:txBody>
      </p:sp>
    </p:spTree>
    <p:extLst>
      <p:ext uri="{BB962C8B-B14F-4D97-AF65-F5344CB8AC3E}">
        <p14:creationId xmlns:p14="http://schemas.microsoft.com/office/powerpoint/2010/main" val="161538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a:ln/>
        </p:spPr>
      </p:sp>
      <p:sp>
        <p:nvSpPr>
          <p:cNvPr id="36867" name="Espaço Reservado para Anotações 2"/>
          <p:cNvSpPr>
            <a:spLocks noGrp="1"/>
          </p:cNvSpPr>
          <p:nvPr>
            <p:ph type="body" idx="1"/>
          </p:nvPr>
        </p:nvSpPr>
        <p:spPr>
          <a:noFill/>
          <a:ln/>
        </p:spPr>
        <p:txBody>
          <a:bodyPr/>
          <a:lstStyle/>
          <a:p>
            <a:r>
              <a:rPr lang="pt-BR" dirty="0"/>
              <a:t>É</a:t>
            </a:r>
            <a:r>
              <a:rPr lang="pt-BR" baseline="0" dirty="0"/>
              <a:t> esperado que o professor explique, em linhas gerais, o conteúdo de cada uma das disciplinas e o inter-relacionamento entre elas.</a:t>
            </a:r>
            <a:endParaRPr lang="pt-BR" dirty="0"/>
          </a:p>
        </p:txBody>
      </p:sp>
      <p:sp>
        <p:nvSpPr>
          <p:cNvPr id="36868" name="Espaço Reservado para Número de Slide 3"/>
          <p:cNvSpPr>
            <a:spLocks noGrp="1"/>
          </p:cNvSpPr>
          <p:nvPr>
            <p:ph type="sldNum" sz="quarter" idx="5"/>
          </p:nvPr>
        </p:nvSpPr>
        <p:spPr>
          <a:noFill/>
        </p:spPr>
        <p:txBody>
          <a:bodyPr/>
          <a:lstStyle/>
          <a:p>
            <a:fld id="{D7551AFB-B3E9-4A3E-A85D-BF66D3C1FC55}" type="slidenum">
              <a:rPr lang="pt-BR" smtClean="0"/>
              <a:pPr/>
              <a:t>5</a:t>
            </a:fld>
            <a:endParaRPr lang="pt-BR"/>
          </a:p>
        </p:txBody>
      </p:sp>
    </p:spTree>
    <p:extLst>
      <p:ext uri="{BB962C8B-B14F-4D97-AF65-F5344CB8AC3E}">
        <p14:creationId xmlns:p14="http://schemas.microsoft.com/office/powerpoint/2010/main" val="1978002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Rot="1" noChangeAspect="1" noChangeArrowheads="1" noTextEdit="1"/>
          </p:cNvSpPr>
          <p:nvPr>
            <p:ph type="sldImg"/>
          </p:nvPr>
        </p:nvSpPr>
        <p:spPr>
          <a:xfrm>
            <a:off x="1143000" y="685800"/>
            <a:ext cx="4572000" cy="3429000"/>
          </a:xfrm>
          <a:ln/>
        </p:spPr>
      </p:sp>
      <p:sp>
        <p:nvSpPr>
          <p:cNvPr id="513027" name="Rectangle 3"/>
          <p:cNvSpPr>
            <a:spLocks noGrp="1" noChangeArrowheads="1"/>
          </p:cNvSpPr>
          <p:nvPr>
            <p:ph type="body" idx="1"/>
          </p:nvPr>
        </p:nvSpPr>
        <p:spPr>
          <a:xfrm>
            <a:off x="692696" y="4211960"/>
            <a:ext cx="5486084" cy="4608512"/>
          </a:xfrm>
        </p:spPr>
        <p:txBody>
          <a:bodyPr>
            <a:noAutofit/>
          </a:bodyPr>
          <a:lstStyle/>
          <a:p>
            <a:endParaRPr lang="en-US" b="1" dirty="0">
              <a:latin typeface="Gulim" pitchFamily="34" charset="-127"/>
              <a:ea typeface="Gulim" pitchFamily="34" charset="-127"/>
            </a:endParaRPr>
          </a:p>
        </p:txBody>
      </p:sp>
    </p:spTree>
    <p:extLst>
      <p:ext uri="{BB962C8B-B14F-4D97-AF65-F5344CB8AC3E}">
        <p14:creationId xmlns:p14="http://schemas.microsoft.com/office/powerpoint/2010/main" val="1653219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normAutofit/>
          </a:bodyPr>
          <a:lstStyle/>
          <a:p>
            <a:pPr>
              <a:buFont typeface="Arial" pitchFamily="34" charset="0"/>
              <a:buChar char="•"/>
            </a:pPr>
            <a:endParaRPr lang="pt-BR" sz="1600" noProof="1">
              <a:latin typeface="Gulim" pitchFamily="34" charset="-127"/>
              <a:ea typeface="Gulim" pitchFamily="34" charset="-127"/>
              <a:cs typeface="Vrinda" pitchFamily="2" charset="0"/>
            </a:endParaRPr>
          </a:p>
        </p:txBody>
      </p:sp>
    </p:spTree>
    <p:extLst>
      <p:ext uri="{BB962C8B-B14F-4D97-AF65-F5344CB8AC3E}">
        <p14:creationId xmlns:p14="http://schemas.microsoft.com/office/powerpoint/2010/main" val="228823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9" name="Espaço Reservado para Texto 8"/>
          <p:cNvSpPr>
            <a:spLocks noGrp="1"/>
          </p:cNvSpPr>
          <p:nvPr>
            <p:ph type="body" sz="quarter" idx="10"/>
          </p:nvPr>
        </p:nvSpPr>
        <p:spPr>
          <a:xfrm>
            <a:off x="3923928" y="404664"/>
            <a:ext cx="4896545" cy="1367904"/>
          </a:xfrm>
          <a:prstGeom prst="rect">
            <a:avLst/>
          </a:prstGeom>
        </p:spPr>
        <p:txBody>
          <a:bodyPr anchor="b"/>
          <a:lstStyle>
            <a:lvl1pPr marL="0" indent="0" algn="r">
              <a:spcBef>
                <a:spcPts val="0"/>
              </a:spcBef>
              <a:buNone/>
              <a:defRPr sz="4000" b="1" baseline="0">
                <a:solidFill>
                  <a:srgbClr val="6D6D6D"/>
                </a:solidFill>
                <a:effectLst>
                  <a:outerShdw blurRad="38100" dist="38100" dir="2700000" algn="tl">
                    <a:srgbClr val="000000">
                      <a:alpha val="43137"/>
                    </a:srgbClr>
                  </a:outerShdw>
                </a:effectLst>
                <a:latin typeface="Calibri" pitchFamily="34" charset="0"/>
              </a:defRPr>
            </a:lvl1pPr>
            <a:lvl2pPr>
              <a:buNone/>
              <a:defRPr sz="4000">
                <a:latin typeface="Calibri" pitchFamily="34" charset="0"/>
              </a:defRPr>
            </a:lvl2pPr>
            <a:lvl3pPr>
              <a:buNone/>
              <a:defRPr sz="4000">
                <a:latin typeface="Calibri" pitchFamily="34" charset="0"/>
              </a:defRPr>
            </a:lvl3pPr>
            <a:lvl4pPr>
              <a:buNone/>
              <a:defRPr sz="4000">
                <a:latin typeface="Calibri" pitchFamily="34" charset="0"/>
              </a:defRPr>
            </a:lvl4pPr>
            <a:lvl5pPr>
              <a:buNone/>
              <a:defRPr sz="4000">
                <a:latin typeface="Calibri" pitchFamily="34" charset="0"/>
              </a:defRPr>
            </a:lvl5pPr>
          </a:lstStyle>
          <a:p>
            <a:pPr lvl="0"/>
            <a:r>
              <a:rPr lang="pt-BR" dirty="0"/>
              <a:t>Clique para editar o texto mestre</a:t>
            </a:r>
          </a:p>
        </p:txBody>
      </p:sp>
      <p:sp>
        <p:nvSpPr>
          <p:cNvPr id="10" name="Espaço Reservado para Texto 10"/>
          <p:cNvSpPr>
            <a:spLocks noGrp="1"/>
          </p:cNvSpPr>
          <p:nvPr>
            <p:ph type="body" sz="quarter" idx="11"/>
          </p:nvPr>
        </p:nvSpPr>
        <p:spPr>
          <a:xfrm>
            <a:off x="5004048" y="4149080"/>
            <a:ext cx="3816424" cy="504825"/>
          </a:xfrm>
          <a:prstGeom prst="rect">
            <a:avLst/>
          </a:prstGeom>
        </p:spPr>
        <p:txBody>
          <a:bodyPr/>
          <a:lstStyle>
            <a:lvl1pPr marL="0" marR="0" indent="0" algn="r" defTabSz="762000" rtl="0" eaLnBrk="1" fontAlgn="base" latinLnBrk="0" hangingPunct="1">
              <a:lnSpc>
                <a:spcPct val="100000"/>
              </a:lnSpc>
              <a:spcBef>
                <a:spcPts val="0"/>
              </a:spcBef>
              <a:spcAft>
                <a:spcPct val="0"/>
              </a:spcAft>
              <a:buClr>
                <a:srgbClr val="FFCC66"/>
              </a:buClr>
              <a:buSzPct val="100000"/>
              <a:buFont typeface="Wingdings" pitchFamily="2" charset="2"/>
              <a:buNone/>
              <a:tabLst/>
              <a:defRPr sz="2800" b="1" baseline="0">
                <a:solidFill>
                  <a:srgbClr val="6D6D6D"/>
                </a:solidFill>
                <a:effectLst>
                  <a:outerShdw blurRad="38100" dist="38100" dir="2700000" algn="tl">
                    <a:srgbClr val="000000">
                      <a:alpha val="43137"/>
                    </a:srgbClr>
                  </a:outerShdw>
                </a:effectLst>
                <a:latin typeface="Calibri" pitchFamily="34" charset="0"/>
              </a:defRPr>
            </a:lvl1pPr>
          </a:lstStyle>
          <a:p>
            <a:pPr lvl="0"/>
            <a:r>
              <a:rPr lang="pt-BR" dirty="0"/>
              <a:t>Clique para editar o texto mestre</a:t>
            </a:r>
          </a:p>
        </p:txBody>
      </p:sp>
    </p:spTree>
    <p:extLst>
      <p:ext uri="{BB962C8B-B14F-4D97-AF65-F5344CB8AC3E}">
        <p14:creationId xmlns:p14="http://schemas.microsoft.com/office/powerpoint/2010/main" val="3605760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179512" y="1196752"/>
            <a:ext cx="8784976" cy="5400600"/>
          </a:xfrm>
          <a:prstGeom prst="rect">
            <a:avLst/>
          </a:prstGeom>
        </p:spPr>
        <p:txBody>
          <a:bodyPr anchor="t"/>
          <a:lstStyle>
            <a:lvl1pPr marL="342900" indent="-342900" algn="just">
              <a:buClr>
                <a:srgbClr val="002060"/>
              </a:buClr>
              <a:buFont typeface="Wingdings" pitchFamily="2" charset="2"/>
              <a:buChar char="§"/>
              <a:defRPr sz="2400">
                <a:solidFill>
                  <a:srgbClr val="002060"/>
                </a:solidFill>
                <a:latin typeface="Calibri" pitchFamily="34" charset="0"/>
              </a:defRPr>
            </a:lvl1pPr>
            <a:lvl2pPr marL="742950" indent="-285750" algn="just">
              <a:buClr>
                <a:srgbClr val="002060"/>
              </a:buClr>
              <a:buFont typeface="Wingdings" panose="05000000000000000000" pitchFamily="2" charset="2"/>
              <a:buChar char="ü"/>
              <a:defRPr sz="2200">
                <a:solidFill>
                  <a:srgbClr val="002060"/>
                </a:solidFill>
                <a:latin typeface="Calibri" pitchFamily="34" charset="0"/>
              </a:defRPr>
            </a:lvl2pPr>
            <a:lvl3pPr algn="just">
              <a:buClr>
                <a:srgbClr val="002060"/>
              </a:buClr>
              <a:defRPr sz="2200">
                <a:solidFill>
                  <a:srgbClr val="002060"/>
                </a:solidFill>
                <a:latin typeface="Calibri" pitchFamily="34" charset="0"/>
              </a:defRPr>
            </a:lvl3pPr>
            <a:lvl4pPr marL="1600200" indent="-228600" algn="just">
              <a:buClr>
                <a:srgbClr val="002060"/>
              </a:buClr>
              <a:buFont typeface="Wingdings" panose="05000000000000000000" pitchFamily="2" charset="2"/>
              <a:buChar char="ü"/>
              <a:defRPr sz="2000">
                <a:solidFill>
                  <a:srgbClr val="002060"/>
                </a:solidFill>
                <a:latin typeface="Calibri" pitchFamily="34" charset="0"/>
              </a:defRPr>
            </a:lvl4pPr>
            <a:lvl5pPr algn="just">
              <a:buClr>
                <a:srgbClr val="002060"/>
              </a:buClr>
              <a:defRPr sz="2000">
                <a:solidFill>
                  <a:srgbClr val="002060"/>
                </a:solidFill>
                <a:latin typeface="Calibri" pitchFamily="34" charset="0"/>
              </a:defRPr>
            </a:lvl5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8" name="Título 1"/>
          <p:cNvSpPr>
            <a:spLocks noGrp="1"/>
          </p:cNvSpPr>
          <p:nvPr>
            <p:ph type="title" hasCustomPrompt="1"/>
          </p:nvPr>
        </p:nvSpPr>
        <p:spPr>
          <a:xfrm>
            <a:off x="179512" y="116632"/>
            <a:ext cx="7128792" cy="1008000"/>
          </a:xfrm>
          <a:prstGeom prst="rect">
            <a:avLst/>
          </a:prstGeom>
        </p:spPr>
        <p:txBody>
          <a:bodyPr anchor="ctr"/>
          <a:lstStyle>
            <a:lvl1pPr algn="l">
              <a:defRPr sz="2800" b="1">
                <a:solidFill>
                  <a:srgbClr val="6D6D6D"/>
                </a:solidFill>
                <a:effectLst>
                  <a:outerShdw blurRad="50800" dist="38100" dir="2700000" algn="tl" rotWithShape="0">
                    <a:prstClr val="black">
                      <a:alpha val="40000"/>
                    </a:prstClr>
                  </a:outerShdw>
                </a:effectLst>
              </a:defRPr>
            </a:lvl1pPr>
          </a:lstStyle>
          <a:p>
            <a:r>
              <a:rPr lang="pt-BR" dirty="0"/>
              <a:t>Clique para editar o texto do título mestre</a:t>
            </a:r>
          </a:p>
        </p:txBody>
      </p:sp>
    </p:spTree>
    <p:extLst>
      <p:ext uri="{BB962C8B-B14F-4D97-AF65-F5344CB8AC3E}">
        <p14:creationId xmlns:p14="http://schemas.microsoft.com/office/powerpoint/2010/main" val="141919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as Partes de Conteúdo">
    <p:spTree>
      <p:nvGrpSpPr>
        <p:cNvPr id="1" name=""/>
        <p:cNvGrpSpPr/>
        <p:nvPr/>
      </p:nvGrpSpPr>
      <p:grpSpPr>
        <a:xfrm>
          <a:off x="0" y="0"/>
          <a:ext cx="0" cy="0"/>
          <a:chOff x="0" y="0"/>
          <a:chExt cx="0" cy="0"/>
        </a:xfrm>
      </p:grpSpPr>
      <p:sp>
        <p:nvSpPr>
          <p:cNvPr id="9" name="Título 1"/>
          <p:cNvSpPr>
            <a:spLocks noGrp="1"/>
          </p:cNvSpPr>
          <p:nvPr>
            <p:ph type="title" hasCustomPrompt="1"/>
          </p:nvPr>
        </p:nvSpPr>
        <p:spPr>
          <a:xfrm>
            <a:off x="179512" y="116632"/>
            <a:ext cx="7128792" cy="1008000"/>
          </a:xfrm>
          <a:prstGeom prst="rect">
            <a:avLst/>
          </a:prstGeom>
        </p:spPr>
        <p:txBody>
          <a:bodyPr anchor="ctr"/>
          <a:lstStyle>
            <a:lvl1pPr algn="l">
              <a:defRPr sz="2800" b="1">
                <a:solidFill>
                  <a:srgbClr val="6D6D6D"/>
                </a:solidFill>
                <a:effectLst>
                  <a:outerShdw blurRad="50800" dist="38100" dir="2700000" algn="tl" rotWithShape="0">
                    <a:prstClr val="black">
                      <a:alpha val="40000"/>
                    </a:prstClr>
                  </a:outerShdw>
                </a:effectLst>
              </a:defRPr>
            </a:lvl1pPr>
          </a:lstStyle>
          <a:p>
            <a:r>
              <a:rPr lang="pt-BR" dirty="0"/>
              <a:t>Clique para editar o texto do título mestre</a:t>
            </a:r>
          </a:p>
        </p:txBody>
      </p:sp>
      <p:sp>
        <p:nvSpPr>
          <p:cNvPr id="11" name="Espaço Reservado para Conteúdo 2"/>
          <p:cNvSpPr>
            <a:spLocks noGrp="1"/>
          </p:cNvSpPr>
          <p:nvPr>
            <p:ph idx="13"/>
          </p:nvPr>
        </p:nvSpPr>
        <p:spPr>
          <a:xfrm>
            <a:off x="395536" y="1484784"/>
            <a:ext cx="4104456" cy="5112568"/>
          </a:xfrm>
          <a:prstGeom prst="rect">
            <a:avLst/>
          </a:prstGeom>
        </p:spPr>
        <p:txBody>
          <a:bodyPr anchor="t"/>
          <a:lstStyle>
            <a:lvl1pPr marL="342900" indent="-342900" algn="l">
              <a:buClr>
                <a:srgbClr val="002060"/>
              </a:buClr>
              <a:buFont typeface="Wingdings" pitchFamily="2" charset="2"/>
              <a:buChar char="§"/>
              <a:defRPr sz="2400">
                <a:solidFill>
                  <a:srgbClr val="002060"/>
                </a:solidFill>
                <a:latin typeface="Calibri" pitchFamily="34" charset="0"/>
              </a:defRPr>
            </a:lvl1pPr>
            <a:lvl2pPr marL="742950" indent="-285750" algn="l">
              <a:buClr>
                <a:srgbClr val="002060"/>
              </a:buClr>
              <a:buFont typeface="Wingdings" panose="05000000000000000000" pitchFamily="2" charset="2"/>
              <a:buChar char="ü"/>
              <a:defRPr sz="2200">
                <a:solidFill>
                  <a:srgbClr val="002060"/>
                </a:solidFill>
                <a:latin typeface="Calibri" pitchFamily="34" charset="0"/>
              </a:defRPr>
            </a:lvl2pPr>
            <a:lvl3pPr algn="l">
              <a:buClr>
                <a:srgbClr val="002060"/>
              </a:buClr>
              <a:defRPr sz="2200">
                <a:solidFill>
                  <a:srgbClr val="002060"/>
                </a:solidFill>
                <a:latin typeface="Calibri" pitchFamily="34" charset="0"/>
              </a:defRPr>
            </a:lvl3pPr>
            <a:lvl4pPr marL="1600200" indent="-228600" algn="l">
              <a:buClr>
                <a:srgbClr val="002060"/>
              </a:buClr>
              <a:buFont typeface="Wingdings" panose="05000000000000000000" pitchFamily="2" charset="2"/>
              <a:buChar char="ü"/>
              <a:defRPr sz="2000">
                <a:solidFill>
                  <a:srgbClr val="002060"/>
                </a:solidFill>
                <a:latin typeface="Calibri" pitchFamily="34" charset="0"/>
              </a:defRPr>
            </a:lvl4pPr>
            <a:lvl5pPr algn="l">
              <a:buClr>
                <a:srgbClr val="002060"/>
              </a:buClr>
              <a:defRPr sz="2000">
                <a:solidFill>
                  <a:srgbClr val="002060"/>
                </a:solidFill>
                <a:latin typeface="Calibri" pitchFamily="34" charset="0"/>
              </a:defRPr>
            </a:lvl5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12" name="Espaço Reservado para Conteúdo 2"/>
          <p:cNvSpPr>
            <a:spLocks noGrp="1"/>
          </p:cNvSpPr>
          <p:nvPr>
            <p:ph idx="14"/>
          </p:nvPr>
        </p:nvSpPr>
        <p:spPr>
          <a:xfrm>
            <a:off x="4716016" y="1484784"/>
            <a:ext cx="4104456" cy="5112568"/>
          </a:xfrm>
          <a:prstGeom prst="rect">
            <a:avLst/>
          </a:prstGeom>
        </p:spPr>
        <p:txBody>
          <a:bodyPr anchor="t"/>
          <a:lstStyle>
            <a:lvl1pPr marL="342900" indent="-342900" algn="l">
              <a:buClr>
                <a:srgbClr val="002060"/>
              </a:buClr>
              <a:buFont typeface="Wingdings" pitchFamily="2" charset="2"/>
              <a:buChar char="§"/>
              <a:defRPr sz="2400">
                <a:solidFill>
                  <a:srgbClr val="002060"/>
                </a:solidFill>
                <a:latin typeface="Calibri" pitchFamily="34" charset="0"/>
              </a:defRPr>
            </a:lvl1pPr>
            <a:lvl2pPr marL="742950" indent="-285750" algn="l">
              <a:buClr>
                <a:srgbClr val="002060"/>
              </a:buClr>
              <a:buFont typeface="Wingdings" panose="05000000000000000000" pitchFamily="2" charset="2"/>
              <a:buChar char="ü"/>
              <a:defRPr sz="2200">
                <a:solidFill>
                  <a:srgbClr val="002060"/>
                </a:solidFill>
                <a:latin typeface="Calibri" pitchFamily="34" charset="0"/>
              </a:defRPr>
            </a:lvl2pPr>
            <a:lvl3pPr algn="l">
              <a:buClr>
                <a:srgbClr val="002060"/>
              </a:buClr>
              <a:defRPr sz="2200">
                <a:solidFill>
                  <a:srgbClr val="002060"/>
                </a:solidFill>
                <a:latin typeface="Calibri" pitchFamily="34" charset="0"/>
              </a:defRPr>
            </a:lvl3pPr>
            <a:lvl4pPr marL="1600200" indent="-228600" algn="l">
              <a:buClr>
                <a:srgbClr val="002060"/>
              </a:buClr>
              <a:buFont typeface="Wingdings" panose="05000000000000000000" pitchFamily="2" charset="2"/>
              <a:buChar char="ü"/>
              <a:defRPr sz="2000">
                <a:solidFill>
                  <a:srgbClr val="002060"/>
                </a:solidFill>
                <a:latin typeface="Calibri" pitchFamily="34" charset="0"/>
              </a:defRPr>
            </a:lvl4pPr>
            <a:lvl5pPr algn="l">
              <a:buClr>
                <a:srgbClr val="002060"/>
              </a:buClr>
              <a:defRPr sz="2000">
                <a:solidFill>
                  <a:srgbClr val="002060"/>
                </a:solidFill>
                <a:latin typeface="Calibri" pitchFamily="34" charset="0"/>
              </a:defRPr>
            </a:lvl5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92688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11" name="Título 1"/>
          <p:cNvSpPr>
            <a:spLocks noGrp="1"/>
          </p:cNvSpPr>
          <p:nvPr>
            <p:ph type="title"/>
          </p:nvPr>
        </p:nvSpPr>
        <p:spPr>
          <a:xfrm>
            <a:off x="179512" y="116632"/>
            <a:ext cx="7128000" cy="1008000"/>
          </a:xfrm>
          <a:prstGeom prst="rect">
            <a:avLst/>
          </a:prstGeom>
        </p:spPr>
        <p:txBody>
          <a:bodyPr anchor="ctr"/>
          <a:lstStyle>
            <a:lvl1pPr algn="l">
              <a:defRPr sz="2800" b="1">
                <a:solidFill>
                  <a:srgbClr val="6D6D6D"/>
                </a:solidFill>
                <a:effectLst>
                  <a:outerShdw blurRad="50800" dist="38100" dir="2700000" algn="tl" rotWithShape="0">
                    <a:prstClr val="black">
                      <a:alpha val="40000"/>
                    </a:prstClr>
                  </a:outerShdw>
                </a:effectLst>
              </a:defRPr>
            </a:lvl1pPr>
          </a:lstStyle>
          <a:p>
            <a:r>
              <a:rPr lang="pt-BR" dirty="0"/>
              <a:t>Clique para editar o estilo do título mestre</a:t>
            </a:r>
          </a:p>
        </p:txBody>
      </p:sp>
    </p:spTree>
    <p:extLst>
      <p:ext uri="{BB962C8B-B14F-4D97-AF65-F5344CB8AC3E}">
        <p14:creationId xmlns:p14="http://schemas.microsoft.com/office/powerpoint/2010/main" val="264715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sp>
        <p:nvSpPr>
          <p:cNvPr id="6" name="Espaço Reservado para Texto 8"/>
          <p:cNvSpPr>
            <a:spLocks noGrp="1"/>
          </p:cNvSpPr>
          <p:nvPr>
            <p:ph type="body" sz="quarter" idx="10" hasCustomPrompt="1"/>
          </p:nvPr>
        </p:nvSpPr>
        <p:spPr>
          <a:xfrm>
            <a:off x="1259632" y="476672"/>
            <a:ext cx="2808312" cy="719832"/>
          </a:xfrm>
          <a:prstGeom prst="rect">
            <a:avLst/>
          </a:prstGeom>
        </p:spPr>
        <p:txBody>
          <a:bodyPr anchor="b"/>
          <a:lstStyle>
            <a:lvl1pPr marL="0" indent="0" algn="ctr">
              <a:spcBef>
                <a:spcPts val="0"/>
              </a:spcBef>
              <a:buNone/>
              <a:defRPr sz="4000" b="1" baseline="0">
                <a:solidFill>
                  <a:srgbClr val="6D6D6D"/>
                </a:solidFill>
                <a:effectLst>
                  <a:outerShdw blurRad="38100" dist="38100" dir="2700000" algn="tl">
                    <a:srgbClr val="000000">
                      <a:alpha val="43137"/>
                    </a:srgbClr>
                  </a:outerShdw>
                </a:effectLst>
                <a:latin typeface="Calibri" pitchFamily="34" charset="0"/>
              </a:defRPr>
            </a:lvl1pPr>
            <a:lvl2pPr>
              <a:buNone/>
              <a:defRPr sz="4000">
                <a:latin typeface="Calibri" pitchFamily="34" charset="0"/>
              </a:defRPr>
            </a:lvl2pPr>
            <a:lvl3pPr>
              <a:buNone/>
              <a:defRPr sz="4000">
                <a:latin typeface="Calibri" pitchFamily="34" charset="0"/>
              </a:defRPr>
            </a:lvl3pPr>
            <a:lvl4pPr>
              <a:buNone/>
              <a:defRPr sz="4000">
                <a:latin typeface="Calibri" pitchFamily="34" charset="0"/>
              </a:defRPr>
            </a:lvl4pPr>
            <a:lvl5pPr>
              <a:buNone/>
              <a:defRPr sz="4000">
                <a:latin typeface="Calibri" pitchFamily="34" charset="0"/>
              </a:defRPr>
            </a:lvl5pPr>
          </a:lstStyle>
          <a:p>
            <a:pPr lvl="0"/>
            <a:r>
              <a:rPr lang="pt-BR" dirty="0"/>
              <a:t>Bibliografia</a:t>
            </a:r>
          </a:p>
        </p:txBody>
      </p:sp>
      <p:sp>
        <p:nvSpPr>
          <p:cNvPr id="11" name="Espaço Reservado para Conteúdo 2"/>
          <p:cNvSpPr>
            <a:spLocks noGrp="1"/>
          </p:cNvSpPr>
          <p:nvPr>
            <p:ph idx="13" hasCustomPrompt="1"/>
          </p:nvPr>
        </p:nvSpPr>
        <p:spPr>
          <a:xfrm>
            <a:off x="4572000" y="1412776"/>
            <a:ext cx="4248472" cy="2160240"/>
          </a:xfrm>
          <a:prstGeom prst="rect">
            <a:avLst/>
          </a:prstGeom>
        </p:spPr>
        <p:txBody>
          <a:bodyPr anchor="t"/>
          <a:lstStyle>
            <a:lvl1pPr marL="342900" indent="-342900" algn="l">
              <a:buClr>
                <a:srgbClr val="002060"/>
              </a:buClr>
              <a:buFont typeface="Wingdings" pitchFamily="2" charset="2"/>
              <a:buChar char="§"/>
              <a:defRPr sz="2200">
                <a:solidFill>
                  <a:srgbClr val="002060"/>
                </a:solidFill>
                <a:latin typeface="Calibri" pitchFamily="34" charset="0"/>
              </a:defRPr>
            </a:lvl1pPr>
            <a:lvl2pPr marL="742950" indent="-285750" algn="l">
              <a:buClr>
                <a:srgbClr val="002060"/>
              </a:buClr>
              <a:buFont typeface="Wingdings" panose="05000000000000000000" pitchFamily="2" charset="2"/>
              <a:buChar char="ü"/>
              <a:defRPr sz="2000">
                <a:solidFill>
                  <a:srgbClr val="002060"/>
                </a:solidFill>
                <a:latin typeface="Calibri" pitchFamily="34" charset="0"/>
              </a:defRPr>
            </a:lvl2pPr>
            <a:lvl3pPr marL="914400" indent="0" algn="l">
              <a:buClr>
                <a:srgbClr val="002060"/>
              </a:buClr>
              <a:buNone/>
              <a:defRPr sz="2200">
                <a:solidFill>
                  <a:srgbClr val="002060"/>
                </a:solidFill>
                <a:latin typeface="Calibri" pitchFamily="34" charset="0"/>
              </a:defRPr>
            </a:lvl3pPr>
            <a:lvl4pPr marL="1600200" indent="-228600" algn="l">
              <a:buClr>
                <a:srgbClr val="002060"/>
              </a:buClr>
              <a:buFont typeface="Wingdings" panose="05000000000000000000" pitchFamily="2" charset="2"/>
              <a:buChar char="ü"/>
              <a:defRPr sz="2000">
                <a:solidFill>
                  <a:srgbClr val="002060"/>
                </a:solidFill>
                <a:latin typeface="Calibri" pitchFamily="34" charset="0"/>
              </a:defRPr>
            </a:lvl4pPr>
            <a:lvl5pPr algn="l">
              <a:buClr>
                <a:srgbClr val="002060"/>
              </a:buClr>
              <a:defRPr sz="2000">
                <a:solidFill>
                  <a:srgbClr val="002060"/>
                </a:solidFill>
                <a:latin typeface="Calibri" pitchFamily="34" charset="0"/>
              </a:defRPr>
            </a:lvl5pPr>
            <a:lvl7pPr marL="2743200" indent="0">
              <a:buNone/>
              <a:defRPr/>
            </a:lvl7pPr>
          </a:lstStyle>
          <a:p>
            <a:pPr lvl="0"/>
            <a:r>
              <a:rPr lang="pt-BR" dirty="0"/>
              <a:t>Básica</a:t>
            </a:r>
          </a:p>
          <a:p>
            <a:pPr lvl="1"/>
            <a:r>
              <a:rPr lang="pt-BR" dirty="0"/>
              <a:t>Títulos</a:t>
            </a:r>
          </a:p>
          <a:p>
            <a:pPr lvl="1"/>
            <a:endParaRPr lang="pt-BR" dirty="0"/>
          </a:p>
          <a:p>
            <a:pPr lvl="0"/>
            <a:r>
              <a:rPr lang="pt-BR" dirty="0"/>
              <a:t>Complementar</a:t>
            </a:r>
          </a:p>
          <a:p>
            <a:pPr lvl="1"/>
            <a:r>
              <a:rPr lang="pt-BR" dirty="0"/>
              <a:t>Segundo nível</a:t>
            </a:r>
          </a:p>
          <a:p>
            <a:pPr lvl="1"/>
            <a:endParaRPr lang="pt-BR" dirty="0"/>
          </a:p>
          <a:p>
            <a:pPr lvl="1"/>
            <a:endParaRPr lang="pt-BR" dirty="0"/>
          </a:p>
          <a:p>
            <a:pPr lvl="1"/>
            <a:endParaRPr lang="pt-BR" dirty="0"/>
          </a:p>
        </p:txBody>
      </p:sp>
    </p:spTree>
    <p:extLst>
      <p:ext uri="{BB962C8B-B14F-4D97-AF65-F5344CB8AC3E}">
        <p14:creationId xmlns:p14="http://schemas.microsoft.com/office/powerpoint/2010/main" val="413475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cxnSp>
        <p:nvCxnSpPr>
          <p:cNvPr id="7" name="Straight Connector 6"/>
          <p:cNvCxnSpPr/>
          <p:nvPr/>
        </p:nvCxnSpPr>
        <p:spPr>
          <a:xfrm>
            <a:off x="1047127" y="2421466"/>
            <a:ext cx="7055474" cy="0"/>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6C97F4-D1CC-2146-897A-78587C1FD83E}"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‹nº›</a:t>
            </a:fld>
            <a:endParaRPr lang="en-US" dirty="0"/>
          </a:p>
        </p:txBody>
      </p:sp>
    </p:spTree>
    <p:extLst>
      <p:ext uri="{BB962C8B-B14F-4D97-AF65-F5344CB8AC3E}">
        <p14:creationId xmlns:p14="http://schemas.microsoft.com/office/powerpoint/2010/main" val="371879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7686F8-3BF5-4067-AEEB-648AEB67A3BB}" type="slidenum">
              <a:rPr lang="pt-BR" smtClean="0"/>
              <a:t>‹nº›</a:t>
            </a:fld>
            <a:endParaRPr lang="pt-BR"/>
          </a:p>
        </p:txBody>
      </p:sp>
    </p:spTree>
    <p:extLst>
      <p:ext uri="{BB962C8B-B14F-4D97-AF65-F5344CB8AC3E}">
        <p14:creationId xmlns:p14="http://schemas.microsoft.com/office/powerpoint/2010/main" val="77226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2" descr="J:\fgvonline\Ensino Distancia\Recursos\Inovações\CLIENTES\FGV ONLINE\_ID_APRESENTAÇÃO_2011\interna.jpg"/>
          <p:cNvPicPr>
            <a:picLocks noChangeAspect="1" noChangeArrowheads="1"/>
          </p:cNvPicPr>
          <p:nvPr userDrawn="1"/>
        </p:nvPicPr>
        <p:blipFill>
          <a:blip r:embed="rId9">
            <a:extLst>
              <a:ext uri="{BEBA8EAE-BF5A-486C-A8C5-ECC9F3942E4B}">
                <a14:imgProps xmlns:a14="http://schemas.microsoft.com/office/drawing/2010/main">
                  <a14:imgLayer r:embed="rId10">
                    <a14:imgEffect>
                      <a14:artisticBlur/>
                    </a14:imgEffect>
                    <a14:imgEffect>
                      <a14:colorTemperature colorTemp="7200"/>
                    </a14:imgEffect>
                    <a14:imgEffect>
                      <a14:saturation sat="2000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36512" y="-19933"/>
            <a:ext cx="9144000" cy="6861176"/>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aixaDeTexto 11"/>
          <p:cNvSpPr txBox="1"/>
          <p:nvPr userDrawn="1"/>
        </p:nvSpPr>
        <p:spPr bwMode="auto">
          <a:xfrm>
            <a:off x="8531225" y="6554788"/>
            <a:ext cx="612775" cy="369887"/>
          </a:xfrm>
          <a:prstGeom prst="rect">
            <a:avLst/>
          </a:prstGeom>
          <a:noFill/>
          <a:ln w="9525">
            <a:noFill/>
            <a:miter lim="800000"/>
            <a:headEnd/>
            <a:tailEnd/>
          </a:ln>
        </p:spPr>
        <p:txBody>
          <a:bodyPr anchor="ctr">
            <a:spAutoFit/>
          </a:bodyPr>
          <a:lstStyle/>
          <a:p>
            <a:pPr marL="342900" indent="-342900" defTabSz="762000" eaLnBrk="0" hangingPunct="0">
              <a:spcBef>
                <a:spcPct val="20000"/>
              </a:spcBef>
              <a:buClr>
                <a:srgbClr val="FFCC66"/>
              </a:buClr>
              <a:buSzPct val="100000"/>
              <a:defRPr/>
            </a:pPr>
            <a:fld id="{C55CAC95-2B7E-4A67-908C-145AC64748FC}" type="slidenum">
              <a:rPr lang="pt-BR" b="1" kern="0">
                <a:solidFill>
                  <a:srgbClr val="6D6D6D"/>
                </a:solidFill>
                <a:effectLst>
                  <a:outerShdw blurRad="38100" dist="38100" dir="2700000" algn="tl">
                    <a:srgbClr val="000000">
                      <a:alpha val="43137"/>
                    </a:srgbClr>
                  </a:outerShdw>
                </a:effectLst>
                <a:latin typeface="Calibri" pitchFamily="34" charset="0"/>
                <a:cs typeface="+mn-cs"/>
              </a:rPr>
              <a:pPr marL="342900" indent="-342900" defTabSz="762000" eaLnBrk="0" hangingPunct="0">
                <a:spcBef>
                  <a:spcPct val="20000"/>
                </a:spcBef>
                <a:buClr>
                  <a:srgbClr val="FFCC66"/>
                </a:buClr>
                <a:buSzPct val="100000"/>
                <a:defRPr/>
              </a:pPr>
              <a:t>‹nº›</a:t>
            </a:fld>
            <a:endParaRPr lang="pt-BR" b="1" kern="0" dirty="0">
              <a:solidFill>
                <a:srgbClr val="6D6D6D"/>
              </a:solidFill>
              <a:effectLst>
                <a:outerShdw blurRad="38100" dist="38100" dir="2700000" algn="tl">
                  <a:srgbClr val="000000">
                    <a:alpha val="43137"/>
                  </a:srgbClr>
                </a:outerShdw>
              </a:effectLst>
              <a:latin typeface="Calibri" pitchFamily="34" charset="0"/>
              <a:cs typeface="+mn-cs"/>
            </a:endParaRPr>
          </a:p>
        </p:txBody>
      </p:sp>
    </p:spTree>
    <p:extLst>
      <p:ext uri="{BB962C8B-B14F-4D97-AF65-F5344CB8AC3E}">
        <p14:creationId xmlns:p14="http://schemas.microsoft.com/office/powerpoint/2010/main" val="1889951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7" r:id="rId6"/>
    <p:sldLayoutId id="2147483658"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txBox="1">
            <a:spLocks noChangeArrowheads="1"/>
          </p:cNvSpPr>
          <p:nvPr/>
        </p:nvSpPr>
        <p:spPr>
          <a:xfrm>
            <a:off x="1835150" y="981075"/>
            <a:ext cx="6985000" cy="504825"/>
          </a:xfrm>
          <a:prstGeom prst="rect">
            <a:avLst/>
          </a:prstGeom>
        </p:spPr>
        <p:txBody>
          <a:bodyPr/>
          <a:lstStyle/>
          <a:p>
            <a:pPr defTabSz="762000" eaLnBrk="0" hangingPunct="0">
              <a:defRPr/>
            </a:pPr>
            <a:endParaRPr lang="pt-BR" sz="3200" b="1" kern="0" dirty="0">
              <a:solidFill>
                <a:schemeClr val="accent2"/>
              </a:solidFill>
              <a:latin typeface="+mj-lt"/>
              <a:ea typeface="+mj-ea"/>
              <a:cs typeface="+mj-cs"/>
            </a:endParaRPr>
          </a:p>
        </p:txBody>
      </p:sp>
      <p:sp>
        <p:nvSpPr>
          <p:cNvPr id="8" name="Rectangle 10"/>
          <p:cNvSpPr txBox="1">
            <a:spLocks noChangeArrowheads="1"/>
          </p:cNvSpPr>
          <p:nvPr/>
        </p:nvSpPr>
        <p:spPr>
          <a:xfrm>
            <a:off x="5004048" y="3356992"/>
            <a:ext cx="3888433" cy="1008062"/>
          </a:xfrm>
          <a:prstGeom prst="rect">
            <a:avLst/>
          </a:prstGeom>
        </p:spPr>
        <p:txBody>
          <a:bodyPr/>
          <a:lstStyle/>
          <a:p>
            <a:pPr defTabSz="762000" eaLnBrk="0" hangingPunct="0">
              <a:defRPr/>
            </a:pPr>
            <a:endParaRPr lang="pt-BR" sz="2400" b="1" kern="0" dirty="0">
              <a:solidFill>
                <a:schemeClr val="accent2"/>
              </a:solidFill>
              <a:latin typeface="+mj-lt"/>
              <a:ea typeface="+mj-ea"/>
              <a:cs typeface="+mj-cs"/>
            </a:endParaRPr>
          </a:p>
          <a:p>
            <a:pPr defTabSz="762000" eaLnBrk="0" hangingPunct="0">
              <a:defRPr/>
            </a:pPr>
            <a:endParaRPr lang="pt-BR" sz="2400" b="1" kern="0" dirty="0">
              <a:solidFill>
                <a:schemeClr val="accent2"/>
              </a:solidFill>
              <a:latin typeface="+mj-lt"/>
              <a:ea typeface="+mj-ea"/>
              <a:cs typeface="+mj-cs"/>
            </a:endParaRPr>
          </a:p>
          <a:p>
            <a:pPr defTabSz="762000" eaLnBrk="0" hangingPunct="0">
              <a:defRPr/>
            </a:pPr>
            <a:endParaRPr lang="pt-BR" sz="2400" b="1" kern="0" dirty="0">
              <a:solidFill>
                <a:schemeClr val="accent2"/>
              </a:solidFill>
              <a:latin typeface="+mj-lt"/>
              <a:ea typeface="+mj-ea"/>
              <a:cs typeface="+mj-cs"/>
            </a:endParaRPr>
          </a:p>
        </p:txBody>
      </p:sp>
      <p:sp>
        <p:nvSpPr>
          <p:cNvPr id="2" name="Espaço Reservado para Texto 1"/>
          <p:cNvSpPr>
            <a:spLocks noGrp="1"/>
          </p:cNvSpPr>
          <p:nvPr>
            <p:ph type="body" sz="quarter" idx="10"/>
          </p:nvPr>
        </p:nvSpPr>
        <p:spPr>
          <a:xfrm>
            <a:off x="-612576" y="1737494"/>
            <a:ext cx="8496623" cy="1367904"/>
          </a:xfrm>
        </p:spPr>
        <p:txBody>
          <a:bodyPr/>
          <a:lstStyle/>
          <a:p>
            <a:r>
              <a:rPr lang="pt-BR" sz="4800" dirty="0"/>
              <a:t>Teoria da Administração</a:t>
            </a:r>
          </a:p>
        </p:txBody>
      </p:sp>
      <p:sp>
        <p:nvSpPr>
          <p:cNvPr id="3" name="Espaço Reservado para Texto 2"/>
          <p:cNvSpPr>
            <a:spLocks noGrp="1"/>
          </p:cNvSpPr>
          <p:nvPr>
            <p:ph type="body" sz="quarter" idx="11"/>
          </p:nvPr>
        </p:nvSpPr>
        <p:spPr>
          <a:xfrm>
            <a:off x="3059510" y="3982338"/>
            <a:ext cx="5760640" cy="504825"/>
          </a:xfrm>
        </p:spPr>
        <p:txBody>
          <a:bodyPr/>
          <a:lstStyle/>
          <a:p>
            <a:r>
              <a:rPr lang="pt-BR" dirty="0"/>
              <a:t>Docente</a:t>
            </a:r>
            <a:r>
              <a:rPr lang="pt-BR" b="1" dirty="0">
                <a:effectLst>
                  <a:outerShdw blurRad="38100" dist="38100" dir="2700000" algn="tl">
                    <a:srgbClr val="000000">
                      <a:alpha val="43137"/>
                    </a:srgbClr>
                  </a:outerShdw>
                </a:effectLst>
              </a:rPr>
              <a:t> Responsável: </a:t>
            </a:r>
          </a:p>
          <a:p>
            <a:r>
              <a:rPr lang="pt-BR" b="1" dirty="0">
                <a:effectLst>
                  <a:outerShdw blurRad="38100" dist="38100" dir="2700000" algn="tl">
                    <a:srgbClr val="000000">
                      <a:alpha val="43137"/>
                    </a:srgbClr>
                  </a:outerShdw>
                </a:effectLst>
              </a:rPr>
              <a:t>Alexandre Dias</a:t>
            </a:r>
          </a:p>
          <a:p>
            <a:endParaRPr lang="pt-BR" dirty="0"/>
          </a:p>
        </p:txBody>
      </p:sp>
    </p:spTree>
    <p:extLst>
      <p:ext uri="{BB962C8B-B14F-4D97-AF65-F5344CB8AC3E}">
        <p14:creationId xmlns:p14="http://schemas.microsoft.com/office/powerpoint/2010/main" val="1115371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045C5429-5FF9-4E65-93AF-DFE0468C5CB1}"/>
              </a:ext>
            </a:extLst>
          </p:cNvPr>
          <p:cNvSpPr>
            <a:spLocks noGrp="1"/>
          </p:cNvSpPr>
          <p:nvPr>
            <p:ph type="title"/>
          </p:nvPr>
        </p:nvSpPr>
        <p:spPr/>
        <p:txBody>
          <a:bodyPr/>
          <a:lstStyle/>
          <a:p>
            <a:r>
              <a:rPr lang="pt-BR" dirty="0"/>
              <a:t>Histórico das organizações</a:t>
            </a:r>
          </a:p>
        </p:txBody>
      </p:sp>
      <p:pic>
        <p:nvPicPr>
          <p:cNvPr id="7" name="Picture 2" descr="Resultado de imagem para MERCADO, ESTADO E SOCIEDADE">
            <a:extLst>
              <a:ext uri="{FF2B5EF4-FFF2-40B4-BE49-F238E27FC236}">
                <a16:creationId xmlns:a16="http://schemas.microsoft.com/office/drawing/2014/main" id="{55DB379D-21F7-4351-A9D0-329F058213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975" y="2032000"/>
            <a:ext cx="7258050"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7704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6B0C6106-3054-4641-B1A6-ACC4D1481CCA}"/>
              </a:ext>
            </a:extLst>
          </p:cNvPr>
          <p:cNvSpPr>
            <a:spLocks noGrp="1"/>
          </p:cNvSpPr>
          <p:nvPr>
            <p:ph idx="1"/>
          </p:nvPr>
        </p:nvSpPr>
        <p:spPr/>
        <p:txBody>
          <a:bodyPr/>
          <a:lstStyle/>
          <a:p>
            <a:pPr algn="just">
              <a:lnSpc>
                <a:spcPct val="150000"/>
              </a:lnSpc>
              <a:spcBef>
                <a:spcPts val="1200"/>
              </a:spcBef>
              <a:defRPr/>
            </a:pPr>
            <a:r>
              <a:rPr lang="pt-BR" altLang="pt-BR" sz="2000" dirty="0">
                <a:solidFill>
                  <a:schemeClr val="tx1"/>
                </a:solidFill>
                <a:latin typeface="Times New Roman" panose="02020603050405020304" pitchFamily="18" charset="0"/>
                <a:cs typeface="Times New Roman" panose="02020603050405020304" pitchFamily="18" charset="0"/>
              </a:rPr>
              <a:t>A </a:t>
            </a:r>
            <a:r>
              <a:rPr lang="pt-BR" altLang="pt-BR" sz="2400" dirty="0">
                <a:solidFill>
                  <a:schemeClr val="tx1"/>
                </a:solidFill>
                <a:latin typeface="Times New Roman" panose="02020603050405020304" pitchFamily="18" charset="0"/>
                <a:cs typeface="Times New Roman" panose="02020603050405020304" pitchFamily="18" charset="0"/>
              </a:rPr>
              <a:t>cooperação é elemento essencial nas realizações humanas. A organização representa a forma encontrada para obter a cooperação dos indivíduos na consecução dos objetivos comuns. A Administração, como função indissociável da organização, pode ser entendida também como universal e essencial. As relações humanas são permeadas e fundadas em múltiplas organizações.</a:t>
            </a:r>
          </a:p>
        </p:txBody>
      </p:sp>
    </p:spTree>
    <p:extLst>
      <p:ext uri="{BB962C8B-B14F-4D97-AF65-F5344CB8AC3E}">
        <p14:creationId xmlns:p14="http://schemas.microsoft.com/office/powerpoint/2010/main" val="358673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Conteúdo 1"/>
          <p:cNvSpPr>
            <a:spLocks noGrp="1"/>
          </p:cNvSpPr>
          <p:nvPr>
            <p:ph idx="1"/>
          </p:nvPr>
        </p:nvSpPr>
        <p:spPr/>
        <p:txBody>
          <a:bodyPr/>
          <a:lstStyle/>
          <a:p>
            <a:r>
              <a:rPr lang="en-US" b="1" dirty="0" err="1"/>
              <a:t>Conteúdo</a:t>
            </a:r>
            <a:r>
              <a:rPr lang="en-US" b="1" dirty="0"/>
              <a:t> </a:t>
            </a:r>
            <a:r>
              <a:rPr lang="en-US" b="1" dirty="0" err="1"/>
              <a:t>resumido</a:t>
            </a:r>
            <a:endParaRPr lang="en-US" b="1" dirty="0"/>
          </a:p>
          <a:p>
            <a:pPr marL="0" indent="0" hangingPunct="0">
              <a:buNone/>
            </a:pPr>
            <a:endParaRPr lang="pt-BR" dirty="0"/>
          </a:p>
          <a:p>
            <a:pPr algn="just">
              <a:spcBef>
                <a:spcPts val="300"/>
              </a:spcBef>
              <a:spcAft>
                <a:spcPts val="300"/>
              </a:spcAft>
              <a:tabLst>
                <a:tab pos="144780" algn="l"/>
              </a:tabLst>
            </a:pPr>
            <a:r>
              <a:rPr lang="pt-BR" sz="1800" kern="100" dirty="0">
                <a:effectLst/>
                <a:latin typeface="Arial" panose="020B0604020202020204" pitchFamily="34" charset="0"/>
                <a:ea typeface="Times New Roman" panose="02020603050405020304" pitchFamily="18" charset="0"/>
              </a:rPr>
              <a:t>A disciplina destina-se a propiciar aos alunos uma visão geral introdutória das bases teóricas da Administração e das possibilidades de sua aplicação no exercício profissional dos futuros graduados, quando estes estarão atuando em organizações, onde precisam ter discernimento mínimo acerca da multiplicidade de atividades administrativas em que permanentemente se envolvem e para as quais são impelidos a contribuir.</a:t>
            </a:r>
            <a:endParaRPr lang="pt-BR" sz="1800" kern="100" dirty="0">
              <a:effectLst/>
              <a:latin typeface="Times New Roman" panose="02020603050405020304" pitchFamily="18" charset="0"/>
              <a:ea typeface="Times New Roman" panose="02020603050405020304" pitchFamily="18" charset="0"/>
            </a:endParaRPr>
          </a:p>
          <a:p>
            <a:pPr marL="0" indent="0" hangingPunct="0">
              <a:buNone/>
            </a:pPr>
            <a:endParaRPr lang="pt-BR" sz="3600" dirty="0"/>
          </a:p>
          <a:p>
            <a:endParaRPr lang="pt-BR" dirty="0"/>
          </a:p>
          <a:p>
            <a:endParaRPr lang="pt-BR" dirty="0"/>
          </a:p>
        </p:txBody>
      </p:sp>
      <p:sp>
        <p:nvSpPr>
          <p:cNvPr id="7171" name="Título 2"/>
          <p:cNvSpPr>
            <a:spLocks noGrp="1"/>
          </p:cNvSpPr>
          <p:nvPr>
            <p:ph type="title"/>
          </p:nvPr>
        </p:nvSpPr>
        <p:spPr/>
        <p:txBody>
          <a:bodyPr/>
          <a:lstStyle/>
          <a:p>
            <a:r>
              <a:rPr lang="pt-BR" sz="2800" dirty="0">
                <a:effectLst>
                  <a:outerShdw blurRad="38100" dist="38100" dir="2700000" algn="tl">
                    <a:srgbClr val="000000">
                      <a:alpha val="43137"/>
                    </a:srgbClr>
                  </a:outerShdw>
                </a:effectLst>
              </a:rPr>
              <a:t>Apresentação da disciplina</a:t>
            </a:r>
          </a:p>
        </p:txBody>
      </p:sp>
    </p:spTree>
    <p:extLst>
      <p:ext uri="{BB962C8B-B14F-4D97-AF65-F5344CB8AC3E}">
        <p14:creationId xmlns:p14="http://schemas.microsoft.com/office/powerpoint/2010/main" val="299649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Conteúdo 1"/>
          <p:cNvSpPr>
            <a:spLocks noGrp="1"/>
          </p:cNvSpPr>
          <p:nvPr>
            <p:ph idx="1"/>
          </p:nvPr>
        </p:nvSpPr>
        <p:spPr/>
        <p:txBody>
          <a:bodyPr/>
          <a:lstStyle/>
          <a:p>
            <a:r>
              <a:rPr lang="en-US" b="1" dirty="0" err="1"/>
              <a:t>Objetivos</a:t>
            </a:r>
            <a:endParaRPr lang="en-US" b="1" dirty="0"/>
          </a:p>
          <a:p>
            <a:pPr marL="0" indent="0" hangingPunct="0">
              <a:buNone/>
            </a:pPr>
            <a:endParaRPr lang="pt-BR" dirty="0"/>
          </a:p>
          <a:p>
            <a:pPr algn="just">
              <a:spcBef>
                <a:spcPts val="300"/>
              </a:spcBef>
              <a:spcAft>
                <a:spcPts val="300"/>
              </a:spcAft>
              <a:tabLst>
                <a:tab pos="144780" algn="l"/>
              </a:tabLst>
            </a:pPr>
            <a:r>
              <a:rPr lang="pt-BR" sz="1800" kern="100" dirty="0">
                <a:effectLst/>
                <a:latin typeface="Arial" panose="020B0604020202020204" pitchFamily="34" charset="0"/>
                <a:ea typeface="Times New Roman" panose="02020603050405020304" pitchFamily="18" charset="0"/>
              </a:rPr>
              <a:t>Ao final do curso, os participantes deverão apresentar conhecimentos básicos sobre a criação, planejamento, operação e controle das organizações (produtoras de bens e prestadoras de serviços) e sobre as funções maiores da administração.</a:t>
            </a:r>
          </a:p>
          <a:p>
            <a:pPr marL="0" indent="0" algn="just">
              <a:spcBef>
                <a:spcPts val="300"/>
              </a:spcBef>
              <a:spcAft>
                <a:spcPts val="300"/>
              </a:spcAft>
              <a:buNone/>
              <a:tabLst>
                <a:tab pos="144780" algn="l"/>
              </a:tabLst>
            </a:pP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Como objetivos específicos destacam-se:</a:t>
            </a:r>
            <a:endParaRPr lang="pt-BR" sz="1800" kern="1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lphaLcParenR"/>
              <a:tabLst>
                <a:tab pos="144780" algn="l"/>
              </a:tabLst>
            </a:pPr>
            <a:r>
              <a:rPr lang="pt-BR" sz="1800" kern="100" dirty="0">
                <a:effectLst/>
                <a:latin typeface="Arial" panose="020B0604020202020204" pitchFamily="34" charset="0"/>
                <a:ea typeface="Times New Roman" panose="02020603050405020304" pitchFamily="18" charset="0"/>
              </a:rPr>
              <a:t>definir e conceituar os diferentes tipos de organização;</a:t>
            </a:r>
            <a:endParaRPr lang="pt-BR" sz="1800" kern="1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lphaLcParenR"/>
              <a:tabLst>
                <a:tab pos="144780" algn="l"/>
              </a:tabLst>
            </a:pPr>
            <a:r>
              <a:rPr lang="pt-BR" sz="1800" kern="100" dirty="0">
                <a:effectLst/>
                <a:latin typeface="Arial" panose="020B0604020202020204" pitchFamily="34" charset="0"/>
                <a:ea typeface="Times New Roman" panose="02020603050405020304" pitchFamily="18" charset="0"/>
              </a:rPr>
              <a:t>mostrar a evolução do conhecimento administrativo;</a:t>
            </a:r>
            <a:endParaRPr lang="pt-BR" sz="1800" kern="1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lphaLcParenR"/>
              <a:tabLst>
                <a:tab pos="144780" algn="l"/>
              </a:tabLst>
            </a:pPr>
            <a:r>
              <a:rPr lang="pt-BR" sz="1800" kern="100" dirty="0">
                <a:effectLst/>
                <a:latin typeface="Arial" panose="020B0604020202020204" pitchFamily="34" charset="0"/>
                <a:ea typeface="Times New Roman" panose="02020603050405020304" pitchFamily="18" charset="0"/>
              </a:rPr>
              <a:t>fornecer visão geral do que é a administração e do papel do administrador;</a:t>
            </a:r>
            <a:endParaRPr lang="pt-BR" sz="1800" kern="1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lphaLcParenR"/>
              <a:tabLst>
                <a:tab pos="144780" algn="l"/>
              </a:tabLst>
            </a:pPr>
            <a:r>
              <a:rPr lang="pt-BR" sz="1800" kern="100" dirty="0">
                <a:effectLst/>
                <a:latin typeface="Arial" panose="020B0604020202020204" pitchFamily="34" charset="0"/>
                <a:ea typeface="Times New Roman" panose="02020603050405020304" pitchFamily="18" charset="0"/>
              </a:rPr>
              <a:t>fornecer visão geral das áreas funcionais da organização e dos seus inter-relacionamentos;</a:t>
            </a:r>
            <a:endParaRPr lang="pt-BR" sz="1800" kern="1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lphaLcParenR"/>
              <a:tabLst>
                <a:tab pos="144780" algn="l"/>
              </a:tabLst>
            </a:pPr>
            <a:r>
              <a:rPr lang="pt-BR" sz="1800" kern="100" dirty="0">
                <a:effectLst/>
                <a:latin typeface="Arial" panose="020B0604020202020204" pitchFamily="34" charset="0"/>
                <a:ea typeface="Times New Roman" panose="02020603050405020304" pitchFamily="18" charset="0"/>
              </a:rPr>
              <a:t>fornecer visão geral das funções do processo administrativo;</a:t>
            </a:r>
            <a:endParaRPr lang="pt-BR" sz="1800" kern="1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lphaLcParenR"/>
              <a:tabLst>
                <a:tab pos="144780" algn="l"/>
              </a:tabLst>
            </a:pPr>
            <a:r>
              <a:rPr lang="pt-BR" sz="1800" kern="100" dirty="0">
                <a:effectLst/>
                <a:latin typeface="Arial" panose="020B0604020202020204" pitchFamily="34" charset="0"/>
                <a:ea typeface="Times New Roman" panose="02020603050405020304" pitchFamily="18" charset="0"/>
              </a:rPr>
              <a:t>fornecer visão geral do processo decisório.</a:t>
            </a:r>
            <a:endParaRPr lang="pt-BR" sz="1800" kern="100" dirty="0">
              <a:effectLst/>
              <a:latin typeface="Times New Roman" panose="02020603050405020304" pitchFamily="18" charset="0"/>
              <a:ea typeface="Times New Roman" panose="02020603050405020304" pitchFamily="18" charset="0"/>
            </a:endParaRPr>
          </a:p>
          <a:p>
            <a:pPr marL="0" indent="0" hangingPunct="0">
              <a:buNone/>
            </a:pPr>
            <a:endParaRPr lang="pt-BR" sz="3600" dirty="0"/>
          </a:p>
          <a:p>
            <a:endParaRPr lang="pt-BR" dirty="0"/>
          </a:p>
          <a:p>
            <a:endParaRPr lang="pt-BR" dirty="0"/>
          </a:p>
        </p:txBody>
      </p:sp>
      <p:sp>
        <p:nvSpPr>
          <p:cNvPr id="7171" name="Título 2"/>
          <p:cNvSpPr>
            <a:spLocks noGrp="1"/>
          </p:cNvSpPr>
          <p:nvPr>
            <p:ph type="title"/>
          </p:nvPr>
        </p:nvSpPr>
        <p:spPr/>
        <p:txBody>
          <a:bodyPr/>
          <a:lstStyle/>
          <a:p>
            <a:r>
              <a:rPr lang="pt-BR" sz="2800" dirty="0">
                <a:effectLst>
                  <a:outerShdw blurRad="38100" dist="38100" dir="2700000" algn="tl">
                    <a:srgbClr val="000000">
                      <a:alpha val="43137"/>
                    </a:srgbClr>
                  </a:outerShdw>
                </a:effectLst>
              </a:rPr>
              <a:t>Apresentação da disciplina</a:t>
            </a:r>
          </a:p>
        </p:txBody>
      </p:sp>
    </p:spTree>
    <p:extLst>
      <p:ext uri="{BB962C8B-B14F-4D97-AF65-F5344CB8AC3E}">
        <p14:creationId xmlns:p14="http://schemas.microsoft.com/office/powerpoint/2010/main" val="1930450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Conteúdo 1"/>
          <p:cNvSpPr>
            <a:spLocks noGrp="1"/>
          </p:cNvSpPr>
          <p:nvPr>
            <p:ph idx="1"/>
          </p:nvPr>
        </p:nvSpPr>
        <p:spPr/>
        <p:txBody>
          <a:bodyPr/>
          <a:lstStyle/>
          <a:p>
            <a:pPr algn="l"/>
            <a:r>
              <a:rPr lang="en-US" b="1" dirty="0" err="1"/>
              <a:t>Programa</a:t>
            </a:r>
            <a:endParaRPr lang="en-US" b="1" dirty="0"/>
          </a:p>
          <a:p>
            <a:pPr marL="0" indent="0" hangingPunct="0">
              <a:buNone/>
            </a:pPr>
            <a:endParaRPr lang="pt-BR" dirty="0"/>
          </a:p>
          <a:p>
            <a:pPr algn="l">
              <a:spcBef>
                <a:spcPts val="300"/>
              </a:spcBef>
              <a:spcAft>
                <a:spcPts val="300"/>
              </a:spcAft>
              <a:tabLst>
                <a:tab pos="144780" algn="l"/>
              </a:tabLst>
            </a:pPr>
            <a:r>
              <a:rPr lang="pt-BR" sz="1800" kern="100" dirty="0">
                <a:effectLst/>
                <a:latin typeface="Arial" panose="020B0604020202020204" pitchFamily="34" charset="0"/>
                <a:ea typeface="Times New Roman" panose="02020603050405020304" pitchFamily="18" charset="0"/>
              </a:rPr>
              <a:t>1. Papel e Importância da Administração</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2. Conceitos básicos: organização</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3. Evolução do conhecimento administrativo: Abordagem Clássica</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4. Evolução do conhecimento administrativo: Enfoque Comportamental</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5. O Enfoque Sistêmico e as Organizações</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6. As Áreas Funcionais: Produção e Operações – O Modelo Japonês e a Administração da Qualidade</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7. As Áreas Funcionais: Marketing, Recursos Humanos, Finanças e Pesquisa &amp; Desenvolvimento</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8. Processo Decisório e Resolução de Problemas</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9. Processo Administrativo: Planejamento</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10. Processo Administrativo: Organização, Direção e Controle</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11. Novos modelos de Administração e de Organizações</a:t>
            </a:r>
            <a:br>
              <a:rPr lang="pt-BR" sz="1800" kern="100" dirty="0">
                <a:effectLst/>
                <a:latin typeface="Arial" panose="020B0604020202020204" pitchFamily="34" charset="0"/>
                <a:ea typeface="Times New Roman" panose="02020603050405020304" pitchFamily="18" charset="0"/>
              </a:rPr>
            </a:br>
            <a:r>
              <a:rPr lang="pt-BR" sz="1800" kern="100" dirty="0">
                <a:effectLst/>
                <a:latin typeface="Arial" panose="020B0604020202020204" pitchFamily="34" charset="0"/>
                <a:ea typeface="Times New Roman" panose="02020603050405020304" pitchFamily="18" charset="0"/>
              </a:rPr>
              <a:t>12. Empreendedorismo, Gestão Ambiental e Meio Ambiente</a:t>
            </a:r>
            <a:endParaRPr lang="pt-BR" sz="1800" kern="100" dirty="0">
              <a:effectLst/>
              <a:latin typeface="Times New Roman" panose="02020603050405020304" pitchFamily="18" charset="0"/>
              <a:ea typeface="Times New Roman" panose="02020603050405020304" pitchFamily="18" charset="0"/>
            </a:endParaRPr>
          </a:p>
          <a:p>
            <a:pPr marL="0" indent="0" hangingPunct="0">
              <a:buNone/>
            </a:pPr>
            <a:endParaRPr lang="pt-BR" sz="3600" dirty="0"/>
          </a:p>
          <a:p>
            <a:endParaRPr lang="pt-BR" dirty="0"/>
          </a:p>
          <a:p>
            <a:endParaRPr lang="pt-BR" dirty="0"/>
          </a:p>
        </p:txBody>
      </p:sp>
      <p:sp>
        <p:nvSpPr>
          <p:cNvPr id="7171" name="Título 2"/>
          <p:cNvSpPr>
            <a:spLocks noGrp="1"/>
          </p:cNvSpPr>
          <p:nvPr>
            <p:ph type="title"/>
          </p:nvPr>
        </p:nvSpPr>
        <p:spPr/>
        <p:txBody>
          <a:bodyPr/>
          <a:lstStyle/>
          <a:p>
            <a:r>
              <a:rPr lang="pt-BR" sz="2800" dirty="0">
                <a:effectLst>
                  <a:outerShdw blurRad="38100" dist="38100" dir="2700000" algn="tl">
                    <a:srgbClr val="000000">
                      <a:alpha val="43137"/>
                    </a:srgbClr>
                  </a:outerShdw>
                </a:effectLst>
              </a:rPr>
              <a:t>Apresentação da disciplina</a:t>
            </a:r>
          </a:p>
        </p:txBody>
      </p:sp>
    </p:spTree>
    <p:extLst>
      <p:ext uri="{BB962C8B-B14F-4D97-AF65-F5344CB8AC3E}">
        <p14:creationId xmlns:p14="http://schemas.microsoft.com/office/powerpoint/2010/main" val="308716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Conteúdo 1"/>
          <p:cNvSpPr>
            <a:spLocks noGrp="1"/>
          </p:cNvSpPr>
          <p:nvPr>
            <p:ph idx="1"/>
          </p:nvPr>
        </p:nvSpPr>
        <p:spPr>
          <a:xfrm>
            <a:off x="165641" y="908720"/>
            <a:ext cx="8784976" cy="5400600"/>
          </a:xfrm>
        </p:spPr>
        <p:txBody>
          <a:bodyPr/>
          <a:lstStyle/>
          <a:p>
            <a:pPr algn="just"/>
            <a:r>
              <a:rPr lang="pt-BR" sz="1600" kern="100" dirty="0">
                <a:effectLst/>
                <a:latin typeface="Arial" panose="020B0604020202020204" pitchFamily="34" charset="0"/>
                <a:ea typeface="Times New Roman" panose="02020603050405020304" pitchFamily="18" charset="0"/>
                <a:cs typeface="Arial" panose="020B0604020202020204" pitchFamily="34" charset="0"/>
              </a:rPr>
              <a:t>BLAU, Peter M.; SCOTT, W. R. Organizações Formais: uma abordagem comparativa. São Paulo: Atlas, 1979.</a:t>
            </a:r>
          </a:p>
          <a:p>
            <a:pPr algn="just"/>
            <a:r>
              <a:rPr lang="pt-BR" sz="1600" kern="100" dirty="0">
                <a:effectLst/>
                <a:latin typeface="Arial" panose="020B0604020202020204" pitchFamily="34" charset="0"/>
                <a:ea typeface="Times New Roman" panose="02020603050405020304" pitchFamily="18" charset="0"/>
                <a:cs typeface="Arial" panose="020B0604020202020204" pitchFamily="34" charset="0"/>
              </a:rPr>
              <a:t>FERREIRA, A.A.; REIS, A.C.F.; PEREIRA, M.I. Gestão empresarial: de Taylor aos nossos dias. São Paulo: Pioneira, 2002.</a:t>
            </a:r>
            <a:br>
              <a:rPr lang="pt-BR" sz="1600" kern="100" dirty="0">
                <a:effectLst/>
                <a:latin typeface="Arial" panose="020B0604020202020204" pitchFamily="34" charset="0"/>
                <a:ea typeface="Times New Roman" panose="02020603050405020304" pitchFamily="18" charset="0"/>
                <a:cs typeface="Arial" panose="020B0604020202020204" pitchFamily="34" charset="0"/>
              </a:rPr>
            </a:br>
            <a:r>
              <a:rPr lang="pt-BR" sz="1600" kern="100" dirty="0">
                <a:effectLst/>
                <a:latin typeface="Arial" panose="020B0604020202020204" pitchFamily="34" charset="0"/>
                <a:ea typeface="Times New Roman" panose="02020603050405020304" pitchFamily="18" charset="0"/>
                <a:cs typeface="Arial" panose="020B0604020202020204" pitchFamily="34" charset="0"/>
              </a:rPr>
              <a:t>GEORGE, Jr.; CLAUDE S. História do pensamento administrativo. São Paulo: </a:t>
            </a:r>
            <a:r>
              <a:rPr lang="pt-BR" sz="1600" kern="100" dirty="0" err="1">
                <a:effectLst/>
                <a:latin typeface="Arial" panose="020B0604020202020204" pitchFamily="34" charset="0"/>
                <a:ea typeface="Times New Roman" panose="02020603050405020304" pitchFamily="18" charset="0"/>
                <a:cs typeface="Arial" panose="020B0604020202020204" pitchFamily="34" charset="0"/>
              </a:rPr>
              <a:t>Cultrix</a:t>
            </a:r>
            <a:r>
              <a:rPr lang="pt-BR" sz="1600" kern="100" dirty="0">
                <a:effectLst/>
                <a:latin typeface="Arial" panose="020B0604020202020204" pitchFamily="34" charset="0"/>
                <a:ea typeface="Times New Roman" panose="02020603050405020304" pitchFamily="18" charset="0"/>
                <a:cs typeface="Arial" panose="020B0604020202020204" pitchFamily="34" charset="0"/>
              </a:rPr>
              <a:t>, 1974.</a:t>
            </a:r>
          </a:p>
          <a:p>
            <a:pPr algn="just"/>
            <a:r>
              <a:rPr lang="pt-BR" sz="1600" kern="100" dirty="0">
                <a:effectLst/>
                <a:latin typeface="Arial" panose="020B0604020202020204" pitchFamily="34" charset="0"/>
                <a:ea typeface="Times New Roman" panose="02020603050405020304" pitchFamily="18" charset="0"/>
                <a:cs typeface="Arial" panose="020B0604020202020204" pitchFamily="34" charset="0"/>
              </a:rPr>
              <a:t>GIBSON; IVANCEVITCH; DONNELLY. Organizações: Comportamento, Estrutura, Processos. São Paulo: Atlas, 1991.</a:t>
            </a:r>
          </a:p>
          <a:p>
            <a:pPr algn="just"/>
            <a:r>
              <a:rPr lang="pt-BR" sz="1600" kern="100" dirty="0">
                <a:effectLst/>
                <a:latin typeface="Arial" panose="020B0604020202020204" pitchFamily="34" charset="0"/>
                <a:ea typeface="Times New Roman" panose="02020603050405020304" pitchFamily="18" charset="0"/>
                <a:cs typeface="Arial" panose="020B0604020202020204" pitchFamily="34" charset="0"/>
              </a:rPr>
              <a:t>KUHN, T. A Estrutura das Revoluções Científicas. São Paulo: Perspectiva, 1996.</a:t>
            </a:r>
          </a:p>
          <a:p>
            <a:pPr algn="just"/>
            <a:r>
              <a:rPr lang="pt-BR" sz="1600" kern="100" dirty="0">
                <a:effectLst/>
                <a:latin typeface="Arial" panose="020B0604020202020204" pitchFamily="34" charset="0"/>
                <a:ea typeface="Times New Roman" panose="02020603050405020304" pitchFamily="18" charset="0"/>
                <a:cs typeface="Arial" panose="020B0604020202020204" pitchFamily="34" charset="0"/>
              </a:rPr>
              <a:t>MORGAN, G. Imagens da Organização. São Paulo: Atlas, 2000.</a:t>
            </a:r>
          </a:p>
          <a:p>
            <a:pPr algn="just"/>
            <a:r>
              <a:rPr lang="pt-BR" sz="1600" kern="100" dirty="0">
                <a:effectLst/>
                <a:latin typeface="Arial" panose="020B0604020202020204" pitchFamily="34" charset="0"/>
                <a:ea typeface="Times New Roman" panose="02020603050405020304" pitchFamily="18" charset="0"/>
                <a:cs typeface="Arial" panose="020B0604020202020204" pitchFamily="34" charset="0"/>
              </a:rPr>
              <a:t>SOBRAL, F.; PECI, A. Administração: teoria e prática no contexto brasileiro. São Paulo: Pearson Prentice Hall, 2008. </a:t>
            </a:r>
            <a:br>
              <a:rPr lang="pt-BR" sz="1600" kern="100" dirty="0">
                <a:effectLst/>
                <a:latin typeface="Arial" panose="020B0604020202020204" pitchFamily="34" charset="0"/>
                <a:ea typeface="Times New Roman" panose="02020603050405020304" pitchFamily="18" charset="0"/>
                <a:cs typeface="Arial" panose="020B0604020202020204" pitchFamily="34" charset="0"/>
              </a:rPr>
            </a:br>
            <a:r>
              <a:rPr lang="pt-BR" sz="1600" kern="100" dirty="0">
                <a:effectLst/>
                <a:latin typeface="Arial" panose="020B0604020202020204" pitchFamily="34" charset="0"/>
                <a:ea typeface="Times New Roman" panose="02020603050405020304" pitchFamily="18" charset="0"/>
                <a:cs typeface="Arial" panose="020B0604020202020204" pitchFamily="34" charset="0"/>
              </a:rPr>
              <a:t>TACHIZAWA, T. Organizações não governamentais e terceiro setor. 2.ed. São Paulo: Atlas, 2004.</a:t>
            </a:r>
            <a:br>
              <a:rPr lang="pt-BR" sz="1600" kern="100" dirty="0">
                <a:effectLst/>
                <a:latin typeface="Arial" panose="020B0604020202020204" pitchFamily="34" charset="0"/>
                <a:ea typeface="Times New Roman" panose="02020603050405020304" pitchFamily="18" charset="0"/>
                <a:cs typeface="Arial" panose="020B0604020202020204" pitchFamily="34" charset="0"/>
              </a:rPr>
            </a:br>
            <a:r>
              <a:rPr lang="pt-BR" sz="1600" kern="100" dirty="0">
                <a:effectLst/>
                <a:latin typeface="Arial" panose="020B0604020202020204" pitchFamily="34" charset="0"/>
                <a:ea typeface="Times New Roman" panose="02020603050405020304" pitchFamily="18" charset="0"/>
                <a:cs typeface="Arial" panose="020B0604020202020204" pitchFamily="34" charset="0"/>
              </a:rPr>
              <a:t>TAYLOR, F.W. Princípios de administração científica. 8. ed. São Paulo: Atlas, 1990.</a:t>
            </a:r>
          </a:p>
          <a:p>
            <a:pPr algn="just"/>
            <a:r>
              <a:rPr lang="pt-PT" sz="1600" kern="100" dirty="0">
                <a:effectLst/>
                <a:latin typeface="Arial" panose="020B0604020202020204" pitchFamily="34" charset="0"/>
                <a:ea typeface="Arial Unicode MS"/>
                <a:cs typeface="Arial" panose="020B0604020202020204" pitchFamily="34" charset="0"/>
              </a:rPr>
              <a:t>TEIXEIRA, H. J.; SALOMÃO, S. M.; TEIXEIRA, C. J. Fundamentos da administração: a busca do essencial. Rio de Janeiro: Elsevier, 2010.</a:t>
            </a:r>
            <a:endParaRPr lang="pt-BR" sz="1600" kern="1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pt-PT" sz="1600" kern="100" dirty="0">
                <a:effectLst/>
                <a:latin typeface="Arial" panose="020B0604020202020204" pitchFamily="34" charset="0"/>
                <a:ea typeface="Arial Unicode MS"/>
                <a:cs typeface="Arial" panose="020B0604020202020204" pitchFamily="34" charset="0"/>
              </a:rPr>
              <a:t> </a:t>
            </a:r>
            <a:endParaRPr lang="pt-BR" sz="1600" kern="1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pt-PT" sz="1600" kern="100" dirty="0">
                <a:effectLst/>
                <a:latin typeface="Arial" panose="020B0604020202020204" pitchFamily="34" charset="0"/>
                <a:ea typeface="Arial Unicode MS"/>
                <a:cs typeface="Arial" panose="020B0604020202020204" pitchFamily="34" charset="0"/>
              </a:rPr>
              <a:t>Outras bibliografias podem ser sugeridas ao longo da disciplina</a:t>
            </a:r>
            <a:r>
              <a:rPr lang="pt-PT" sz="1800" kern="100" dirty="0">
                <a:effectLst/>
                <a:latin typeface="Arial" panose="020B0604020202020204" pitchFamily="34" charset="0"/>
                <a:ea typeface="Arial Unicode MS"/>
              </a:rPr>
              <a:t>.</a:t>
            </a:r>
            <a:endParaRPr lang="pt-BR" sz="1800" kern="100" dirty="0">
              <a:effectLst/>
              <a:latin typeface="Times New Roman" panose="02020603050405020304" pitchFamily="18" charset="0"/>
              <a:ea typeface="Times New Roman" panose="02020603050405020304" pitchFamily="18" charset="0"/>
            </a:endParaRPr>
          </a:p>
        </p:txBody>
      </p:sp>
      <p:sp>
        <p:nvSpPr>
          <p:cNvPr id="7171" name="Título 2"/>
          <p:cNvSpPr>
            <a:spLocks noGrp="1"/>
          </p:cNvSpPr>
          <p:nvPr>
            <p:ph type="title"/>
          </p:nvPr>
        </p:nvSpPr>
        <p:spPr>
          <a:xfrm>
            <a:off x="179512" y="116632"/>
            <a:ext cx="7128792" cy="792088"/>
          </a:xfrm>
        </p:spPr>
        <p:txBody>
          <a:bodyPr/>
          <a:lstStyle/>
          <a:p>
            <a:r>
              <a:rPr lang="pt-BR" sz="2800" dirty="0"/>
              <a:t>Bibliografia </a:t>
            </a:r>
          </a:p>
        </p:txBody>
      </p:sp>
    </p:spTree>
    <p:extLst>
      <p:ext uri="{BB962C8B-B14F-4D97-AF65-F5344CB8AC3E}">
        <p14:creationId xmlns:p14="http://schemas.microsoft.com/office/powerpoint/2010/main" val="24956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CFBF5-5390-4849-87FD-C47017C17FEA}"/>
              </a:ext>
            </a:extLst>
          </p:cNvPr>
          <p:cNvSpPr>
            <a:spLocks noGrp="1"/>
          </p:cNvSpPr>
          <p:nvPr>
            <p:ph type="title"/>
          </p:nvPr>
        </p:nvSpPr>
        <p:spPr>
          <a:xfrm>
            <a:off x="1595170" y="1340768"/>
            <a:ext cx="5953660" cy="977900"/>
          </a:xfrm>
        </p:spPr>
        <p:txBody>
          <a:bodyPr>
            <a:normAutofit fontScale="90000"/>
          </a:bodyPr>
          <a:lstStyle/>
          <a:p>
            <a:r>
              <a:rPr lang="en-US" b="1" dirty="0" err="1"/>
              <a:t>Administração</a:t>
            </a:r>
            <a:r>
              <a:rPr lang="en-US" b="1" dirty="0"/>
              <a:t> para a </a:t>
            </a:r>
            <a:r>
              <a:rPr lang="en-US" b="1" dirty="0" err="1"/>
              <a:t>vida</a:t>
            </a:r>
            <a:endParaRPr lang="en-US" b="1" dirty="0"/>
          </a:p>
        </p:txBody>
      </p:sp>
      <p:sp>
        <p:nvSpPr>
          <p:cNvPr id="3" name="Content Placeholder 2">
            <a:extLst>
              <a:ext uri="{FF2B5EF4-FFF2-40B4-BE49-F238E27FC236}">
                <a16:creationId xmlns:a16="http://schemas.microsoft.com/office/drawing/2014/main" id="{90FA4D99-928A-B64E-8DF3-D2A56D5CAFDD}"/>
              </a:ext>
            </a:extLst>
          </p:cNvPr>
          <p:cNvSpPr>
            <a:spLocks noGrp="1"/>
          </p:cNvSpPr>
          <p:nvPr>
            <p:ph idx="1"/>
          </p:nvPr>
        </p:nvSpPr>
        <p:spPr>
          <a:xfrm>
            <a:off x="1428673" y="2736143"/>
            <a:ext cx="6336753" cy="3606380"/>
          </a:xfrm>
        </p:spPr>
        <p:txBody>
          <a:bodyPr>
            <a:normAutofit/>
          </a:bodyPr>
          <a:lstStyle/>
          <a:p>
            <a:pPr>
              <a:buFontTx/>
              <a:buChar char="•"/>
              <a:defRPr/>
            </a:pPr>
            <a:r>
              <a:rPr lang="pt-BR" altLang="pt-BR" sz="2300" dirty="0">
                <a:solidFill>
                  <a:schemeClr val="tx1"/>
                </a:solidFill>
                <a:latin typeface="Times New Roman" panose="02020603050405020304" pitchFamily="18" charset="0"/>
                <a:cs typeface="Times New Roman" panose="02020603050405020304" pitchFamily="18" charset="0"/>
              </a:rPr>
              <a:t>É inegável a importância da administração no mundo.</a:t>
            </a:r>
          </a:p>
          <a:p>
            <a:pPr marL="0" indent="0">
              <a:defRPr/>
            </a:pPr>
            <a:endParaRPr lang="pt-BR" altLang="pt-BR" sz="2300" dirty="0">
              <a:solidFill>
                <a:schemeClr val="tx1"/>
              </a:solidFill>
              <a:latin typeface="Times New Roman" panose="02020603050405020304" pitchFamily="18" charset="0"/>
              <a:cs typeface="Times New Roman" panose="02020603050405020304" pitchFamily="18" charset="0"/>
            </a:endParaRPr>
          </a:p>
          <a:p>
            <a:pPr>
              <a:buFontTx/>
              <a:buChar char="•"/>
              <a:defRPr/>
            </a:pPr>
            <a:r>
              <a:rPr lang="pt-BR" altLang="pt-BR" sz="2300" dirty="0">
                <a:solidFill>
                  <a:schemeClr val="tx1"/>
                </a:solidFill>
                <a:latin typeface="Times New Roman" panose="02020603050405020304" pitchFamily="18" charset="0"/>
                <a:cs typeface="Times New Roman" panose="02020603050405020304" pitchFamily="18" charset="0"/>
              </a:rPr>
              <a:t>Crescente o interesse em ferramentas/técnicas de controle, análises e desenvolvimento dos indivíduos.</a:t>
            </a:r>
          </a:p>
          <a:p>
            <a:pPr>
              <a:buFontTx/>
              <a:buChar char="•"/>
              <a:defRPr/>
            </a:pPr>
            <a:endParaRPr lang="pt-BR" altLang="pt-BR" sz="2300" dirty="0">
              <a:solidFill>
                <a:schemeClr val="tx1"/>
              </a:solidFill>
              <a:latin typeface="Times New Roman" panose="02020603050405020304" pitchFamily="18" charset="0"/>
              <a:cs typeface="Times New Roman" panose="02020603050405020304" pitchFamily="18" charset="0"/>
            </a:endParaRPr>
          </a:p>
          <a:p>
            <a:pPr>
              <a:buFontTx/>
              <a:buChar char="•"/>
              <a:defRPr/>
            </a:pPr>
            <a:r>
              <a:rPr lang="pt-BR" altLang="pt-BR" sz="2300" dirty="0">
                <a:solidFill>
                  <a:schemeClr val="tx1"/>
                </a:solidFill>
                <a:latin typeface="Times New Roman" panose="02020603050405020304" pitchFamily="18" charset="0"/>
                <a:cs typeface="Times New Roman" panose="02020603050405020304" pitchFamily="18" charset="0"/>
              </a:rPr>
              <a:t>Medição de sucesso individual e organizacional.</a:t>
            </a:r>
          </a:p>
          <a:p>
            <a:pPr algn="just">
              <a:lnSpc>
                <a:spcPct val="90000"/>
              </a:lnSpc>
            </a:pPr>
            <a:endParaRPr lang="en-US" sz="1650" dirty="0"/>
          </a:p>
        </p:txBody>
      </p:sp>
      <p:sp>
        <p:nvSpPr>
          <p:cNvPr id="4" name="Slide Number Placeholder 3">
            <a:extLst>
              <a:ext uri="{FF2B5EF4-FFF2-40B4-BE49-F238E27FC236}">
                <a16:creationId xmlns:a16="http://schemas.microsoft.com/office/drawing/2014/main" id="{65F883A4-BC17-4F4C-B2A4-D53C5721FD56}"/>
              </a:ext>
            </a:extLst>
          </p:cNvPr>
          <p:cNvSpPr>
            <a:spLocks noGrp="1"/>
          </p:cNvSpPr>
          <p:nvPr>
            <p:ph type="sldNum" sz="quarter" idx="12"/>
          </p:nvPr>
        </p:nvSpPr>
        <p:spPr>
          <a:xfrm>
            <a:off x="7765426" y="5334000"/>
            <a:ext cx="407023" cy="209550"/>
          </a:xfrm>
        </p:spPr>
        <p:txBody>
          <a:bodyPr>
            <a:normAutofit fontScale="47500" lnSpcReduction="20000"/>
          </a:bodyPr>
          <a:lstStyle/>
          <a:p>
            <a:pPr>
              <a:spcAft>
                <a:spcPts val="450"/>
              </a:spcAft>
            </a:pPr>
            <a:endParaRPr lang="en-US" dirty="0"/>
          </a:p>
        </p:txBody>
      </p:sp>
    </p:spTree>
    <p:extLst>
      <p:ext uri="{BB962C8B-B14F-4D97-AF65-F5344CB8AC3E}">
        <p14:creationId xmlns:p14="http://schemas.microsoft.com/office/powerpoint/2010/main" val="4167456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4596" y="396577"/>
            <a:ext cx="6693668" cy="769441"/>
          </a:xfrm>
          <a:prstGeom prst="rect">
            <a:avLst/>
          </a:prstGeom>
          <a:noFill/>
        </p:spPr>
        <p:txBody>
          <a:bodyPr wrap="square" rtlCol="0">
            <a:spAutoFit/>
          </a:bodyPr>
          <a:lstStyle/>
          <a:p>
            <a:r>
              <a:rPr lang="pt-BR" sz="4400" b="1" dirty="0">
                <a:cs typeface="Arial" pitchFamily="34" charset="0"/>
              </a:rPr>
              <a:t>Um passado ainda recente</a:t>
            </a:r>
          </a:p>
        </p:txBody>
      </p:sp>
      <p:sp>
        <p:nvSpPr>
          <p:cNvPr id="3" name="Rectangle 1027"/>
          <p:cNvSpPr txBox="1">
            <a:spLocks noChangeArrowheads="1"/>
          </p:cNvSpPr>
          <p:nvPr/>
        </p:nvSpPr>
        <p:spPr>
          <a:xfrm>
            <a:off x="278502" y="407634"/>
            <a:ext cx="8397953" cy="324742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1"/>
              </a:buClr>
              <a:buNone/>
            </a:pPr>
            <a:endParaRPr lang="pt-BR" sz="2800" dirty="0"/>
          </a:p>
          <a:p>
            <a:pPr>
              <a:buClr>
                <a:schemeClr val="tx1"/>
              </a:buClr>
            </a:pPr>
            <a:endParaRPr lang="pt-BR" sz="2800" dirty="0"/>
          </a:p>
          <a:p>
            <a:pPr>
              <a:buFont typeface="Arial" panose="020B0604020202020204" pitchFamily="34" charset="0"/>
              <a:buChar char="•"/>
            </a:pPr>
            <a:r>
              <a:rPr lang="pt-BR" altLang="pt-BR" sz="2800" b="0" dirty="0">
                <a:solidFill>
                  <a:schemeClr val="tx1"/>
                </a:solidFill>
                <a:latin typeface="Times New Roman" panose="02020603050405020304" pitchFamily="18" charset="0"/>
                <a:cs typeface="Times New Roman" panose="02020603050405020304" pitchFamily="18" charset="0"/>
              </a:rPr>
              <a:t> </a:t>
            </a:r>
            <a:r>
              <a:rPr lang="pt-BR" altLang="pt-BR" sz="2400" b="0" u="sng" dirty="0">
                <a:solidFill>
                  <a:schemeClr val="tx1"/>
                </a:solidFill>
                <a:latin typeface="Times New Roman" panose="02020603050405020304" pitchFamily="18" charset="0"/>
                <a:cs typeface="Times New Roman" panose="02020603050405020304" pitchFamily="18" charset="0"/>
              </a:rPr>
              <a:t>Henry Fayol</a:t>
            </a:r>
            <a:r>
              <a:rPr lang="pt-BR" altLang="pt-BR" sz="2400" b="0" dirty="0">
                <a:solidFill>
                  <a:schemeClr val="tx1"/>
                </a:solidFill>
                <a:latin typeface="Times New Roman" panose="02020603050405020304" pitchFamily="18" charset="0"/>
                <a:cs typeface="Times New Roman" panose="02020603050405020304" pitchFamily="18" charset="0"/>
              </a:rPr>
              <a:t>: “é injustificável a ausência do ensino de administração nas escolas profissionais”.</a:t>
            </a:r>
          </a:p>
          <a:p>
            <a:pPr>
              <a:buFont typeface="Arial" panose="020B0604020202020204" pitchFamily="34" charset="0"/>
              <a:buChar char="•"/>
            </a:pPr>
            <a:endParaRPr lang="pt-BR" altLang="pt-BR" sz="24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pt-BR" altLang="pt-BR" sz="2400" b="0" dirty="0">
                <a:solidFill>
                  <a:schemeClr val="tx1"/>
                </a:solidFill>
                <a:latin typeface="Times New Roman" panose="02020603050405020304" pitchFamily="18" charset="0"/>
                <a:cs typeface="Times New Roman" panose="02020603050405020304" pitchFamily="18" charset="0"/>
              </a:rPr>
              <a:t>Peter </a:t>
            </a:r>
            <a:r>
              <a:rPr lang="pt-BR" altLang="pt-BR" sz="2400" b="0" dirty="0" err="1">
                <a:solidFill>
                  <a:schemeClr val="tx1"/>
                </a:solidFill>
                <a:latin typeface="Times New Roman" panose="02020603050405020304" pitchFamily="18" charset="0"/>
                <a:cs typeface="Times New Roman" panose="02020603050405020304" pitchFamily="18" charset="0"/>
              </a:rPr>
              <a:t>Drunck</a:t>
            </a:r>
            <a:r>
              <a:rPr lang="pt-BR" altLang="pt-BR" sz="2400" b="0" dirty="0">
                <a:solidFill>
                  <a:schemeClr val="tx1"/>
                </a:solidFill>
                <a:latin typeface="Times New Roman" panose="02020603050405020304" pitchFamily="18" charset="0"/>
                <a:cs typeface="Times New Roman" panose="02020603050405020304" pitchFamily="18" charset="0"/>
              </a:rPr>
              <a:t>: “muita gente só tomou consciência da importância do ensino da administração após a II Grande Guerra”.</a:t>
            </a:r>
          </a:p>
          <a:p>
            <a:pPr marL="0" indent="0">
              <a:buClr>
                <a:schemeClr val="tx1"/>
              </a:buClr>
              <a:buNone/>
            </a:pPr>
            <a:endParaRPr lang="pt-BR" sz="2400" dirty="0"/>
          </a:p>
          <a:p>
            <a:pPr marL="0" indent="0">
              <a:buClr>
                <a:schemeClr val="tx1"/>
              </a:buClr>
              <a:buNone/>
            </a:pPr>
            <a:endParaRPr lang="pt-BR" sz="2800" dirty="0"/>
          </a:p>
        </p:txBody>
      </p:sp>
      <p:sp>
        <p:nvSpPr>
          <p:cNvPr id="6" name="CaixaDeTexto 5">
            <a:extLst>
              <a:ext uri="{FF2B5EF4-FFF2-40B4-BE49-F238E27FC236}">
                <a16:creationId xmlns:a16="http://schemas.microsoft.com/office/drawing/2014/main" id="{BD709F0B-D550-4723-BFA8-732AB888D578}"/>
              </a:ext>
            </a:extLst>
          </p:cNvPr>
          <p:cNvSpPr txBox="1"/>
          <p:nvPr/>
        </p:nvSpPr>
        <p:spPr>
          <a:xfrm>
            <a:off x="278502" y="4149080"/>
            <a:ext cx="8109921" cy="1938992"/>
          </a:xfrm>
          <a:prstGeom prst="rect">
            <a:avLst/>
          </a:prstGeom>
          <a:noFill/>
        </p:spPr>
        <p:txBody>
          <a:bodyPr wrap="square">
            <a:spAutoFit/>
          </a:bodyPr>
          <a:lstStyle/>
          <a:p>
            <a:pPr>
              <a:buFont typeface="Arial" panose="020B0604020202020204" pitchFamily="34" charset="0"/>
              <a:buChar char="•"/>
            </a:pPr>
            <a:r>
              <a:rPr lang="pt-BR" altLang="pt-BR" sz="2400" b="0" dirty="0">
                <a:solidFill>
                  <a:schemeClr val="tx1"/>
                </a:solidFill>
                <a:latin typeface="Times New Roman" panose="02020603050405020304" pitchFamily="18" charset="0"/>
                <a:cs typeface="Times New Roman" panose="02020603050405020304" pitchFamily="18" charset="0"/>
              </a:rPr>
              <a:t>No Brasil: o ensino de administração começa em 1944 com a </a:t>
            </a:r>
            <a:r>
              <a:rPr lang="pt-BR" altLang="pt-BR" sz="2400" b="0" dirty="0" err="1">
                <a:solidFill>
                  <a:schemeClr val="tx1"/>
                </a:solidFill>
                <a:latin typeface="Times New Roman" panose="02020603050405020304" pitchFamily="18" charset="0"/>
                <a:cs typeface="Times New Roman" panose="02020603050405020304" pitchFamily="18" charset="0"/>
              </a:rPr>
              <a:t>Ebap</a:t>
            </a:r>
            <a:r>
              <a:rPr lang="pt-BR" altLang="pt-BR" sz="2400" b="0" dirty="0">
                <a:solidFill>
                  <a:schemeClr val="tx1"/>
                </a:solidFill>
                <a:latin typeface="Times New Roman" panose="02020603050405020304" pitchFamily="18" charset="0"/>
                <a:cs typeface="Times New Roman" panose="02020603050405020304" pitchFamily="18" charset="0"/>
              </a:rPr>
              <a:t> (Escola Brasileira de Administração Pública).</a:t>
            </a:r>
          </a:p>
          <a:p>
            <a:pPr>
              <a:buFont typeface="Arial" panose="020B0604020202020204" pitchFamily="34" charset="0"/>
              <a:buChar char="•"/>
            </a:pPr>
            <a:endParaRPr lang="pt-BR" altLang="pt-BR" sz="24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pt-BR" altLang="pt-BR" sz="2400" b="0" dirty="0" err="1">
                <a:solidFill>
                  <a:schemeClr val="tx1"/>
                </a:solidFill>
                <a:latin typeface="Times New Roman" panose="02020603050405020304" pitchFamily="18" charset="0"/>
                <a:cs typeface="Times New Roman" panose="02020603050405020304" pitchFamily="18" charset="0"/>
              </a:rPr>
              <a:t>Eaesp</a:t>
            </a:r>
            <a:r>
              <a:rPr lang="pt-BR" altLang="pt-BR" sz="2400" b="0" dirty="0">
                <a:solidFill>
                  <a:schemeClr val="tx1"/>
                </a:solidFill>
                <a:latin typeface="Times New Roman" panose="02020603050405020304" pitchFamily="18" charset="0"/>
                <a:cs typeface="Times New Roman" panose="02020603050405020304" pitchFamily="18" charset="0"/>
              </a:rPr>
              <a:t> e FEA foram fundadas em 1940, e o curso de Administração começou em 1960.</a:t>
            </a:r>
          </a:p>
        </p:txBody>
      </p:sp>
    </p:spTree>
    <p:extLst>
      <p:ext uri="{BB962C8B-B14F-4D97-AF65-F5344CB8AC3E}">
        <p14:creationId xmlns:p14="http://schemas.microsoft.com/office/powerpoint/2010/main" val="299905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aixaDeTexto 3"/>
          <p:cNvSpPr txBox="1">
            <a:spLocks noChangeArrowheads="1"/>
          </p:cNvSpPr>
          <p:nvPr/>
        </p:nvSpPr>
        <p:spPr bwMode="auto">
          <a:xfrm>
            <a:off x="755576" y="980728"/>
            <a:ext cx="7416824" cy="4265783"/>
          </a:xfrm>
          <a:prstGeom prst="rect">
            <a:avLst/>
          </a:prstGeom>
          <a:noFill/>
          <a:ln w="9525">
            <a:noFill/>
            <a:miter lim="800000"/>
            <a:headEnd/>
            <a:tailEnd/>
          </a:ln>
        </p:spPr>
        <p:txBody>
          <a:bodyPr wrap="square">
            <a:spAutoFit/>
          </a:bodyPr>
          <a:lstStyle/>
          <a:p>
            <a:pPr algn="just">
              <a:lnSpc>
                <a:spcPct val="150000"/>
              </a:lnSpc>
              <a:spcBef>
                <a:spcPts val="0"/>
              </a:spcBef>
              <a:defRPr/>
            </a:pPr>
            <a:r>
              <a:rPr lang="pt-BR" sz="2400" dirty="0">
                <a:solidFill>
                  <a:schemeClr val="tx1"/>
                </a:solidFill>
                <a:latin typeface="Times New Roman" pitchFamily="18" charset="0"/>
              </a:rPr>
              <a:t>“A nossa sociedade é uma sociedade de organizações. Nascemos em organizações, somos educados em organizações e quase todos nós passamos a vida trabalhando para organizações. Quase todos nós morremos em numa organização e quando chega o nosso funeral, o Estado precisa dar uma licença especial” </a:t>
            </a:r>
          </a:p>
          <a:p>
            <a:pPr algn="just">
              <a:spcBef>
                <a:spcPct val="15000"/>
              </a:spcBef>
              <a:defRPr/>
            </a:pPr>
            <a:endParaRPr lang="pt-BR" sz="2400" dirty="0">
              <a:solidFill>
                <a:schemeClr val="tx1"/>
              </a:solidFill>
              <a:latin typeface="Times New Roman" pitchFamily="18" charset="0"/>
            </a:endParaRPr>
          </a:p>
          <a:p>
            <a:pPr algn="just">
              <a:spcBef>
                <a:spcPct val="15000"/>
              </a:spcBef>
              <a:defRPr/>
            </a:pPr>
            <a:r>
              <a:rPr lang="pt-BR" sz="2400" b="0" dirty="0">
                <a:solidFill>
                  <a:schemeClr val="tx1"/>
                </a:solidFill>
                <a:latin typeface="Times New Roman" pitchFamily="18" charset="0"/>
              </a:rPr>
              <a:t>(</a:t>
            </a:r>
            <a:r>
              <a:rPr lang="pt-BR" sz="2400" b="0" dirty="0" err="1">
                <a:solidFill>
                  <a:schemeClr val="tx1"/>
                </a:solidFill>
                <a:latin typeface="Times New Roman" pitchFamily="18" charset="0"/>
              </a:rPr>
              <a:t>Etizioni</a:t>
            </a:r>
            <a:r>
              <a:rPr lang="pt-BR" sz="2400" b="0" dirty="0">
                <a:solidFill>
                  <a:schemeClr val="tx1"/>
                </a:solidFill>
                <a:latin typeface="Times New Roman" pitchFamily="18" charset="0"/>
              </a:rPr>
              <a:t>, 1964, p.7)</a:t>
            </a:r>
          </a:p>
        </p:txBody>
      </p:sp>
    </p:spTree>
    <p:extLst>
      <p:ext uri="{BB962C8B-B14F-4D97-AF65-F5344CB8AC3E}">
        <p14:creationId xmlns:p14="http://schemas.microsoft.com/office/powerpoint/2010/main" val="183297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aixaDeTexto 3"/>
          <p:cNvSpPr txBox="1">
            <a:spLocks noChangeArrowheads="1"/>
          </p:cNvSpPr>
          <p:nvPr/>
        </p:nvSpPr>
        <p:spPr bwMode="auto">
          <a:xfrm>
            <a:off x="575556" y="845423"/>
            <a:ext cx="7992888" cy="4832092"/>
          </a:xfrm>
          <a:prstGeom prst="rect">
            <a:avLst/>
          </a:prstGeom>
          <a:noFill/>
          <a:ln w="9525">
            <a:noFill/>
            <a:miter lim="800000"/>
            <a:headEnd/>
            <a:tailEnd/>
          </a:ln>
        </p:spPr>
        <p:txBody>
          <a:bodyPr wrap="square">
            <a:spAutoFit/>
          </a:bodyPr>
          <a:lstStyle/>
          <a:p>
            <a:pPr algn="ctr">
              <a:defRPr/>
            </a:pPr>
            <a:r>
              <a:rPr lang="pt-BR" altLang="pt-BR" sz="2200" dirty="0">
                <a:solidFill>
                  <a:schemeClr val="tx1"/>
                </a:solidFill>
                <a:latin typeface="Times New Roman" panose="02020603050405020304" pitchFamily="18" charset="0"/>
                <a:cs typeface="Times New Roman" panose="02020603050405020304" pitchFamily="18" charset="0"/>
              </a:rPr>
              <a:t>ADMINISTRAR É REUNIR E APLICAR DA MELHOR FORMA POSSÍVEL OS RECURSOS DISPONÍVEIS.</a:t>
            </a:r>
          </a:p>
          <a:p>
            <a:pPr>
              <a:defRPr/>
            </a:pPr>
            <a:endParaRPr lang="pt-BR" altLang="pt-BR" sz="22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pt-BR" altLang="pt-BR" sz="2200" b="0" dirty="0">
                <a:solidFill>
                  <a:schemeClr val="tx1"/>
                </a:solidFill>
                <a:latin typeface="Times New Roman" panose="02020603050405020304" pitchFamily="18" charset="0"/>
                <a:cs typeface="Times New Roman" panose="02020603050405020304" pitchFamily="18" charset="0"/>
              </a:rPr>
              <a:t>É processo</a:t>
            </a:r>
          </a:p>
          <a:p>
            <a:pPr>
              <a:defRPr/>
            </a:pPr>
            <a:endParaRPr lang="pt-BR" altLang="pt-BR" sz="2200" b="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pt-BR" altLang="pt-BR" sz="2200" b="0" dirty="0">
                <a:solidFill>
                  <a:schemeClr val="tx1"/>
                </a:solidFill>
                <a:latin typeface="Times New Roman" panose="02020603050405020304" pitchFamily="18" charset="0"/>
                <a:cs typeface="Times New Roman" panose="02020603050405020304" pitchFamily="18" charset="0"/>
              </a:rPr>
              <a:t>É objetivo comum</a:t>
            </a:r>
          </a:p>
          <a:p>
            <a:pPr>
              <a:defRPr/>
            </a:pPr>
            <a:endParaRPr lang="pt-BR" altLang="pt-BR" sz="2200" b="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pt-BR" altLang="pt-BR" sz="2200" b="0" dirty="0">
                <a:solidFill>
                  <a:schemeClr val="tx1"/>
                </a:solidFill>
                <a:latin typeface="Times New Roman" panose="02020603050405020304" pitchFamily="18" charset="0"/>
                <a:cs typeface="Times New Roman" panose="02020603050405020304" pitchFamily="18" charset="0"/>
              </a:rPr>
              <a:t>É solução de problemas</a:t>
            </a:r>
          </a:p>
          <a:p>
            <a:pPr>
              <a:defRPr/>
            </a:pPr>
            <a:endParaRPr lang="pt-BR" altLang="pt-BR" sz="2200" b="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pt-BR" altLang="pt-BR" sz="2200" b="0" dirty="0">
                <a:solidFill>
                  <a:schemeClr val="tx1"/>
                </a:solidFill>
                <a:latin typeface="Times New Roman" panose="02020603050405020304" pitchFamily="18" charset="0"/>
                <a:cs typeface="Times New Roman" panose="02020603050405020304" pitchFamily="18" charset="0"/>
              </a:rPr>
              <a:t>É tomada de decisão</a:t>
            </a:r>
          </a:p>
          <a:p>
            <a:pPr>
              <a:defRPr/>
            </a:pPr>
            <a:endParaRPr lang="pt-BR" altLang="pt-BR" sz="2200" b="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pt-BR" altLang="pt-BR" sz="2200" b="0" dirty="0">
                <a:solidFill>
                  <a:schemeClr val="tx1"/>
                </a:solidFill>
                <a:latin typeface="Times New Roman" panose="02020603050405020304" pitchFamily="18" charset="0"/>
                <a:cs typeface="Times New Roman" panose="02020603050405020304" pitchFamily="18" charset="0"/>
              </a:rPr>
              <a:t>É coordenação </a:t>
            </a:r>
          </a:p>
          <a:p>
            <a:pPr>
              <a:defRPr/>
            </a:pPr>
            <a:endParaRPr lang="pt-BR" altLang="pt-BR" sz="2200" b="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pt-BR" altLang="pt-BR" sz="2200" b="0" dirty="0">
                <a:solidFill>
                  <a:schemeClr val="tx1"/>
                </a:solidFill>
                <a:latin typeface="Times New Roman" panose="02020603050405020304" pitchFamily="18" charset="0"/>
                <a:cs typeface="Times New Roman" panose="02020603050405020304" pitchFamily="18" charset="0"/>
              </a:rPr>
              <a:t>É ação</a:t>
            </a:r>
          </a:p>
        </p:txBody>
      </p:sp>
      <p:sp>
        <p:nvSpPr>
          <p:cNvPr id="19" name="CaixaDeTexto 4"/>
          <p:cNvSpPr txBox="1">
            <a:spLocks noChangeArrowheads="1"/>
          </p:cNvSpPr>
          <p:nvPr/>
        </p:nvSpPr>
        <p:spPr bwMode="auto">
          <a:xfrm>
            <a:off x="2051720" y="260648"/>
            <a:ext cx="5588819" cy="584775"/>
          </a:xfrm>
          <a:prstGeom prst="rect">
            <a:avLst/>
          </a:prstGeom>
          <a:noFill/>
          <a:ln w="9525">
            <a:noFill/>
            <a:miter lim="800000"/>
            <a:headEnd/>
            <a:tailEnd/>
          </a:ln>
        </p:spPr>
        <p:txBody>
          <a:bodyPr wrap="square">
            <a:spAutoFit/>
          </a:bodyPr>
          <a:lstStyle/>
          <a:p>
            <a:r>
              <a:rPr lang="pt-BR" sz="3200" b="1" dirty="0">
                <a:solidFill>
                  <a:srgbClr val="002060"/>
                </a:solidFill>
                <a:latin typeface="Verdana" pitchFamily="34" charset="0"/>
              </a:rPr>
              <a:t>O que é administração</a:t>
            </a:r>
          </a:p>
        </p:txBody>
      </p:sp>
      <p:sp>
        <p:nvSpPr>
          <p:cNvPr id="6" name="CaixaDeTexto 5">
            <a:extLst>
              <a:ext uri="{FF2B5EF4-FFF2-40B4-BE49-F238E27FC236}">
                <a16:creationId xmlns:a16="http://schemas.microsoft.com/office/drawing/2014/main" id="{C8A18B0E-76FC-47D8-9388-9AB44C5CA115}"/>
              </a:ext>
            </a:extLst>
          </p:cNvPr>
          <p:cNvSpPr txBox="1"/>
          <p:nvPr/>
        </p:nvSpPr>
        <p:spPr>
          <a:xfrm>
            <a:off x="141602" y="5984600"/>
            <a:ext cx="9036496" cy="400110"/>
          </a:xfrm>
          <a:prstGeom prst="rect">
            <a:avLst/>
          </a:prstGeom>
          <a:noFill/>
        </p:spPr>
        <p:txBody>
          <a:bodyPr wrap="square">
            <a:spAutoFit/>
          </a:bodyPr>
          <a:lstStyle/>
          <a:p>
            <a:pPr algn="ctr">
              <a:defRPr/>
            </a:pPr>
            <a:r>
              <a:rPr lang="pt-BR" altLang="pt-BR" sz="2000" b="1" dirty="0">
                <a:solidFill>
                  <a:schemeClr val="tx1"/>
                </a:solidFill>
                <a:latin typeface="Times New Roman" panose="02020603050405020304" pitchFamily="18" charset="0"/>
                <a:cs typeface="Times New Roman" panose="02020603050405020304" pitchFamily="18" charset="0"/>
              </a:rPr>
              <a:t>Administração é universal e essencial às realização humanas nas organizações</a:t>
            </a:r>
          </a:p>
        </p:txBody>
      </p:sp>
    </p:spTree>
    <p:extLst>
      <p:ext uri="{BB962C8B-B14F-4D97-AF65-F5344CB8AC3E}">
        <p14:creationId xmlns:p14="http://schemas.microsoft.com/office/powerpoint/2010/main" val="2543743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3166</TotalTime>
  <Words>938</Words>
  <Application>Microsoft Office PowerPoint</Application>
  <PresentationFormat>Apresentação na tela (4:3)</PresentationFormat>
  <Paragraphs>80</Paragraphs>
  <Slides>11</Slides>
  <Notes>7</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11</vt:i4>
      </vt:variant>
    </vt:vector>
  </HeadingPairs>
  <TitlesOfParts>
    <vt:vector size="18" baseType="lpstr">
      <vt:lpstr>Gulim</vt:lpstr>
      <vt:lpstr>Arial</vt:lpstr>
      <vt:lpstr>Calibri</vt:lpstr>
      <vt:lpstr>Times New Roman</vt:lpstr>
      <vt:lpstr>Verdana</vt:lpstr>
      <vt:lpstr>Wingdings</vt:lpstr>
      <vt:lpstr>Tema do Office</vt:lpstr>
      <vt:lpstr>Apresentação do PowerPoint</vt:lpstr>
      <vt:lpstr>Apresentação da disciplina</vt:lpstr>
      <vt:lpstr>Apresentação da disciplina</vt:lpstr>
      <vt:lpstr>Apresentação da disciplina</vt:lpstr>
      <vt:lpstr>Bibliografia </vt:lpstr>
      <vt:lpstr>Administração para a vida</vt:lpstr>
      <vt:lpstr>Apresentação do PowerPoint</vt:lpstr>
      <vt:lpstr>Apresentação do PowerPoint</vt:lpstr>
      <vt:lpstr>Apresentação do PowerPoint</vt:lpstr>
      <vt:lpstr>Histórico das organizações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Secao 1 - Aula 01 - Apresentacao da Disciplina</dc:title>
  <dc:creator>altair.ferreira@fgv.br</dc:creator>
  <cp:lastModifiedBy>Renata Cherém</cp:lastModifiedBy>
  <cp:revision>138</cp:revision>
  <dcterms:created xsi:type="dcterms:W3CDTF">2015-05-06T15:20:41Z</dcterms:created>
  <dcterms:modified xsi:type="dcterms:W3CDTF">2020-08-24T15:49:04Z</dcterms:modified>
</cp:coreProperties>
</file>