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sldIdLst>
    <p:sldId id="256" r:id="rId2"/>
    <p:sldId id="321" r:id="rId3"/>
    <p:sldId id="328" r:id="rId4"/>
    <p:sldId id="322" r:id="rId5"/>
    <p:sldId id="257" r:id="rId6"/>
    <p:sldId id="286" r:id="rId7"/>
    <p:sldId id="278" r:id="rId8"/>
    <p:sldId id="316" r:id="rId9"/>
    <p:sldId id="331" r:id="rId10"/>
    <p:sldId id="330" r:id="rId11"/>
    <p:sldId id="327" r:id="rId12"/>
    <p:sldId id="280" r:id="rId13"/>
    <p:sldId id="323" r:id="rId14"/>
    <p:sldId id="329" r:id="rId15"/>
    <p:sldId id="332" r:id="rId16"/>
    <p:sldId id="333" r:id="rId17"/>
    <p:sldId id="334" r:id="rId18"/>
    <p:sldId id="336" r:id="rId19"/>
    <p:sldId id="338" r:id="rId20"/>
    <p:sldId id="339" r:id="rId21"/>
    <p:sldId id="337" r:id="rId22"/>
    <p:sldId id="335" r:id="rId23"/>
    <p:sldId id="311" r:id="rId24"/>
    <p:sldId id="275" r:id="rId25"/>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8CD6E4"/>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16" autoAdjust="0"/>
    <p:restoredTop sz="68677" autoAdjust="0"/>
  </p:normalViewPr>
  <p:slideViewPr>
    <p:cSldViewPr snapToGrid="0">
      <p:cViewPr>
        <p:scale>
          <a:sx n="60" d="100"/>
          <a:sy n="60" d="100"/>
        </p:scale>
        <p:origin x="-9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E5F92-6420-4889-8B49-7F7FA1D18A25}" type="doc">
      <dgm:prSet loTypeId="urn:microsoft.com/office/officeart/2005/8/layout/gear1" loCatId="process" qsTypeId="urn:microsoft.com/office/officeart/2005/8/quickstyle/simple1" qsCatId="simple" csTypeId="urn:microsoft.com/office/officeart/2005/8/colors/accent1_2" csCatId="accent1" phldr="1"/>
      <dgm:spPr/>
    </dgm:pt>
    <dgm:pt modelId="{669AF3A1-7604-4AF3-9EF9-48EAA74D316E}">
      <dgm:prSet phldrT="[Texto]" custT="1"/>
      <dgm:spPr/>
      <dgm:t>
        <a:bodyPr/>
        <a:lstStyle/>
        <a:p>
          <a:r>
            <a:rPr lang="pt-BR" sz="2000" b="1" dirty="0"/>
            <a:t>Genéticos</a:t>
          </a:r>
        </a:p>
      </dgm:t>
    </dgm:pt>
    <dgm:pt modelId="{54059E6A-0DEF-46C6-8E2F-2BF0F14C3B88}" type="parTrans" cxnId="{169EC47E-D89E-4707-8E97-434DFFD4F59F}">
      <dgm:prSet/>
      <dgm:spPr/>
      <dgm:t>
        <a:bodyPr/>
        <a:lstStyle/>
        <a:p>
          <a:endParaRPr lang="pt-BR"/>
        </a:p>
      </dgm:t>
    </dgm:pt>
    <dgm:pt modelId="{23214B0F-B91A-47F1-ADD1-56E05B51D478}" type="sibTrans" cxnId="{169EC47E-D89E-4707-8E97-434DFFD4F59F}">
      <dgm:prSet/>
      <dgm:spPr/>
      <dgm:t>
        <a:bodyPr/>
        <a:lstStyle/>
        <a:p>
          <a:endParaRPr lang="pt-BR"/>
        </a:p>
      </dgm:t>
    </dgm:pt>
    <dgm:pt modelId="{403665BD-EF07-4CC5-8BD4-D263BD52AC85}">
      <dgm:prSet phldrT="[Texto]" custT="1"/>
      <dgm:spPr/>
      <dgm:t>
        <a:bodyPr/>
        <a:lstStyle/>
        <a:p>
          <a:r>
            <a:rPr lang="pt-BR" sz="1800" b="1" dirty="0"/>
            <a:t>Patológicos</a:t>
          </a:r>
          <a:r>
            <a:rPr lang="pt-BR" sz="1700" dirty="0"/>
            <a:t> </a:t>
          </a:r>
        </a:p>
      </dgm:t>
    </dgm:pt>
    <dgm:pt modelId="{F42388AB-A39B-49D9-B9F6-2CCDC56978F8}" type="parTrans" cxnId="{EA0DEBDE-51C5-4956-A5D0-8E65F75F5EE5}">
      <dgm:prSet/>
      <dgm:spPr/>
      <dgm:t>
        <a:bodyPr/>
        <a:lstStyle/>
        <a:p>
          <a:endParaRPr lang="pt-BR"/>
        </a:p>
      </dgm:t>
    </dgm:pt>
    <dgm:pt modelId="{55811D89-D77F-4EB4-A12C-D31C7AA557C7}" type="sibTrans" cxnId="{EA0DEBDE-51C5-4956-A5D0-8E65F75F5EE5}">
      <dgm:prSet/>
      <dgm:spPr/>
      <dgm:t>
        <a:bodyPr/>
        <a:lstStyle/>
        <a:p>
          <a:endParaRPr lang="pt-BR"/>
        </a:p>
      </dgm:t>
    </dgm:pt>
    <dgm:pt modelId="{1CDD88F9-7638-494F-8A85-8A64753219F0}">
      <dgm:prSet phldrT="[Texto]" custT="1"/>
      <dgm:spPr/>
      <dgm:t>
        <a:bodyPr/>
        <a:lstStyle/>
        <a:p>
          <a:r>
            <a:rPr lang="pt-BR" sz="1800" b="1" dirty="0"/>
            <a:t>Fisiológicos</a:t>
          </a:r>
        </a:p>
      </dgm:t>
    </dgm:pt>
    <dgm:pt modelId="{53A04845-0B20-4AED-B4E9-017E8206A9D5}" type="parTrans" cxnId="{3F46810D-56CA-45A5-A787-42A83B699D7C}">
      <dgm:prSet/>
      <dgm:spPr/>
      <dgm:t>
        <a:bodyPr/>
        <a:lstStyle/>
        <a:p>
          <a:endParaRPr lang="pt-BR"/>
        </a:p>
      </dgm:t>
    </dgm:pt>
    <dgm:pt modelId="{90F09881-151E-4174-A36A-45DAC65D5285}" type="sibTrans" cxnId="{3F46810D-56CA-45A5-A787-42A83B699D7C}">
      <dgm:prSet/>
      <dgm:spPr/>
      <dgm:t>
        <a:bodyPr/>
        <a:lstStyle/>
        <a:p>
          <a:endParaRPr lang="pt-BR"/>
        </a:p>
      </dgm:t>
    </dgm:pt>
    <dgm:pt modelId="{30BBF2B8-66D9-4CF6-A052-F22AEEBC5711}" type="pres">
      <dgm:prSet presAssocID="{4ADE5F92-6420-4889-8B49-7F7FA1D18A25}" presName="composite" presStyleCnt="0">
        <dgm:presLayoutVars>
          <dgm:chMax val="3"/>
          <dgm:animLvl val="lvl"/>
          <dgm:resizeHandles val="exact"/>
        </dgm:presLayoutVars>
      </dgm:prSet>
      <dgm:spPr/>
    </dgm:pt>
    <dgm:pt modelId="{83653601-E8B3-4282-B3EB-A5FA961C1F09}" type="pres">
      <dgm:prSet presAssocID="{669AF3A1-7604-4AF3-9EF9-48EAA74D316E}" presName="gear1" presStyleLbl="node1" presStyleIdx="0" presStyleCnt="3" custScaleX="95572" custScaleY="88837">
        <dgm:presLayoutVars>
          <dgm:chMax val="1"/>
          <dgm:bulletEnabled val="1"/>
        </dgm:presLayoutVars>
      </dgm:prSet>
      <dgm:spPr/>
      <dgm:t>
        <a:bodyPr/>
        <a:lstStyle/>
        <a:p>
          <a:endParaRPr lang="pt-BR"/>
        </a:p>
      </dgm:t>
    </dgm:pt>
    <dgm:pt modelId="{FACDE8F3-D619-4057-A2FD-E8FEE8873D94}" type="pres">
      <dgm:prSet presAssocID="{669AF3A1-7604-4AF3-9EF9-48EAA74D316E}" presName="gear1srcNode" presStyleLbl="node1" presStyleIdx="0" presStyleCnt="3"/>
      <dgm:spPr/>
      <dgm:t>
        <a:bodyPr/>
        <a:lstStyle/>
        <a:p>
          <a:endParaRPr lang="pt-BR"/>
        </a:p>
      </dgm:t>
    </dgm:pt>
    <dgm:pt modelId="{F4023F2D-C538-43FB-8A0B-9F2A6056115E}" type="pres">
      <dgm:prSet presAssocID="{669AF3A1-7604-4AF3-9EF9-48EAA74D316E}" presName="gear1dstNode" presStyleLbl="node1" presStyleIdx="0" presStyleCnt="3"/>
      <dgm:spPr/>
      <dgm:t>
        <a:bodyPr/>
        <a:lstStyle/>
        <a:p>
          <a:endParaRPr lang="pt-BR"/>
        </a:p>
      </dgm:t>
    </dgm:pt>
    <dgm:pt modelId="{CEBFC49E-3A06-45CE-B1D7-FEDC1906DBBF}" type="pres">
      <dgm:prSet presAssocID="{403665BD-EF07-4CC5-8BD4-D263BD52AC85}" presName="gear2" presStyleLbl="node1" presStyleIdx="1" presStyleCnt="3" custScaleX="116155" custScaleY="115285" custLinFactNeighborY="5367">
        <dgm:presLayoutVars>
          <dgm:chMax val="1"/>
          <dgm:bulletEnabled val="1"/>
        </dgm:presLayoutVars>
      </dgm:prSet>
      <dgm:spPr/>
      <dgm:t>
        <a:bodyPr/>
        <a:lstStyle/>
        <a:p>
          <a:endParaRPr lang="pt-BR"/>
        </a:p>
      </dgm:t>
    </dgm:pt>
    <dgm:pt modelId="{4086EB8E-42B4-4CA3-96B6-E902D1CB0686}" type="pres">
      <dgm:prSet presAssocID="{403665BD-EF07-4CC5-8BD4-D263BD52AC85}" presName="gear2srcNode" presStyleLbl="node1" presStyleIdx="1" presStyleCnt="3"/>
      <dgm:spPr/>
      <dgm:t>
        <a:bodyPr/>
        <a:lstStyle/>
        <a:p>
          <a:endParaRPr lang="pt-BR"/>
        </a:p>
      </dgm:t>
    </dgm:pt>
    <dgm:pt modelId="{7DB46608-2CC6-4E37-B8CC-AF0249CEA072}" type="pres">
      <dgm:prSet presAssocID="{403665BD-EF07-4CC5-8BD4-D263BD52AC85}" presName="gear2dstNode" presStyleLbl="node1" presStyleIdx="1" presStyleCnt="3"/>
      <dgm:spPr/>
      <dgm:t>
        <a:bodyPr/>
        <a:lstStyle/>
        <a:p>
          <a:endParaRPr lang="pt-BR"/>
        </a:p>
      </dgm:t>
    </dgm:pt>
    <dgm:pt modelId="{C0028B58-35E9-4305-A59B-A541EE642887}" type="pres">
      <dgm:prSet presAssocID="{1CDD88F9-7638-494F-8A85-8A64753219F0}" presName="gear3" presStyleLbl="node1" presStyleIdx="2" presStyleCnt="3" custScaleX="117885" custScaleY="111459" custLinFactNeighborX="11501" custLinFactNeighborY="-5606"/>
      <dgm:spPr/>
      <dgm:t>
        <a:bodyPr/>
        <a:lstStyle/>
        <a:p>
          <a:endParaRPr lang="pt-BR"/>
        </a:p>
      </dgm:t>
    </dgm:pt>
    <dgm:pt modelId="{C5168A78-DEFD-4065-9D1B-DBEACA24889A}" type="pres">
      <dgm:prSet presAssocID="{1CDD88F9-7638-494F-8A85-8A64753219F0}" presName="gear3tx" presStyleLbl="node1" presStyleIdx="2" presStyleCnt="3">
        <dgm:presLayoutVars>
          <dgm:chMax val="1"/>
          <dgm:bulletEnabled val="1"/>
        </dgm:presLayoutVars>
      </dgm:prSet>
      <dgm:spPr/>
      <dgm:t>
        <a:bodyPr/>
        <a:lstStyle/>
        <a:p>
          <a:endParaRPr lang="pt-BR"/>
        </a:p>
      </dgm:t>
    </dgm:pt>
    <dgm:pt modelId="{BA0658CF-4F4B-4394-A4ED-B0F56A6C7C38}" type="pres">
      <dgm:prSet presAssocID="{1CDD88F9-7638-494F-8A85-8A64753219F0}" presName="gear3srcNode" presStyleLbl="node1" presStyleIdx="2" presStyleCnt="3"/>
      <dgm:spPr/>
      <dgm:t>
        <a:bodyPr/>
        <a:lstStyle/>
        <a:p>
          <a:endParaRPr lang="pt-BR"/>
        </a:p>
      </dgm:t>
    </dgm:pt>
    <dgm:pt modelId="{D7319E44-779E-4589-B747-D769D7A88664}" type="pres">
      <dgm:prSet presAssocID="{1CDD88F9-7638-494F-8A85-8A64753219F0}" presName="gear3dstNode" presStyleLbl="node1" presStyleIdx="2" presStyleCnt="3"/>
      <dgm:spPr/>
      <dgm:t>
        <a:bodyPr/>
        <a:lstStyle/>
        <a:p>
          <a:endParaRPr lang="pt-BR"/>
        </a:p>
      </dgm:t>
    </dgm:pt>
    <dgm:pt modelId="{7F8AEDD1-8BF2-4A56-B7EE-1C74EB33135B}" type="pres">
      <dgm:prSet presAssocID="{23214B0F-B91A-47F1-ADD1-56E05B51D478}" presName="connector1" presStyleLbl="sibTrans2D1" presStyleIdx="0" presStyleCnt="3"/>
      <dgm:spPr/>
      <dgm:t>
        <a:bodyPr/>
        <a:lstStyle/>
        <a:p>
          <a:endParaRPr lang="pt-BR"/>
        </a:p>
      </dgm:t>
    </dgm:pt>
    <dgm:pt modelId="{B3893E34-5AB5-448A-831D-98610865262B}" type="pres">
      <dgm:prSet presAssocID="{55811D89-D77F-4EB4-A12C-D31C7AA557C7}" presName="connector2" presStyleLbl="sibTrans2D1" presStyleIdx="1" presStyleCnt="3"/>
      <dgm:spPr/>
      <dgm:t>
        <a:bodyPr/>
        <a:lstStyle/>
        <a:p>
          <a:endParaRPr lang="pt-BR"/>
        </a:p>
      </dgm:t>
    </dgm:pt>
    <dgm:pt modelId="{2F190CCC-791F-406B-B89C-91A997406C2F}" type="pres">
      <dgm:prSet presAssocID="{90F09881-151E-4174-A36A-45DAC65D5285}" presName="connector3" presStyleLbl="sibTrans2D1" presStyleIdx="2" presStyleCnt="3"/>
      <dgm:spPr/>
      <dgm:t>
        <a:bodyPr/>
        <a:lstStyle/>
        <a:p>
          <a:endParaRPr lang="pt-BR"/>
        </a:p>
      </dgm:t>
    </dgm:pt>
  </dgm:ptLst>
  <dgm:cxnLst>
    <dgm:cxn modelId="{371D3825-F57C-4BCE-B088-B0D20095A176}" type="presOf" srcId="{669AF3A1-7604-4AF3-9EF9-48EAA74D316E}" destId="{FACDE8F3-D619-4057-A2FD-E8FEE8873D94}" srcOrd="1" destOrd="0" presId="urn:microsoft.com/office/officeart/2005/8/layout/gear1"/>
    <dgm:cxn modelId="{54189F35-28C6-4A17-B71E-6778429ED80F}" type="presOf" srcId="{55811D89-D77F-4EB4-A12C-D31C7AA557C7}" destId="{B3893E34-5AB5-448A-831D-98610865262B}" srcOrd="0" destOrd="0" presId="urn:microsoft.com/office/officeart/2005/8/layout/gear1"/>
    <dgm:cxn modelId="{5686EA3F-C2EB-4265-ADBB-723C96DB6ABB}" type="presOf" srcId="{1CDD88F9-7638-494F-8A85-8A64753219F0}" destId="{BA0658CF-4F4B-4394-A4ED-B0F56A6C7C38}" srcOrd="2" destOrd="0" presId="urn:microsoft.com/office/officeart/2005/8/layout/gear1"/>
    <dgm:cxn modelId="{F39D43E3-EADB-4F51-8D59-B04B17B1967A}" type="presOf" srcId="{1CDD88F9-7638-494F-8A85-8A64753219F0}" destId="{D7319E44-779E-4589-B747-D769D7A88664}" srcOrd="3" destOrd="0" presId="urn:microsoft.com/office/officeart/2005/8/layout/gear1"/>
    <dgm:cxn modelId="{01C89B67-B5D0-43CA-9553-E5232DCC72DA}" type="presOf" srcId="{90F09881-151E-4174-A36A-45DAC65D5285}" destId="{2F190CCC-791F-406B-B89C-91A997406C2F}" srcOrd="0" destOrd="0" presId="urn:microsoft.com/office/officeart/2005/8/layout/gear1"/>
    <dgm:cxn modelId="{EA0DEBDE-51C5-4956-A5D0-8E65F75F5EE5}" srcId="{4ADE5F92-6420-4889-8B49-7F7FA1D18A25}" destId="{403665BD-EF07-4CC5-8BD4-D263BD52AC85}" srcOrd="1" destOrd="0" parTransId="{F42388AB-A39B-49D9-B9F6-2CCDC56978F8}" sibTransId="{55811D89-D77F-4EB4-A12C-D31C7AA557C7}"/>
    <dgm:cxn modelId="{C9E2F2D4-923B-44E6-9ED8-0B7B3F53D959}" type="presOf" srcId="{1CDD88F9-7638-494F-8A85-8A64753219F0}" destId="{C0028B58-35E9-4305-A59B-A541EE642887}" srcOrd="0" destOrd="0" presId="urn:microsoft.com/office/officeart/2005/8/layout/gear1"/>
    <dgm:cxn modelId="{DC5F577E-F02A-431A-8436-1B3FFB87B190}" type="presOf" srcId="{403665BD-EF07-4CC5-8BD4-D263BD52AC85}" destId="{4086EB8E-42B4-4CA3-96B6-E902D1CB0686}" srcOrd="1" destOrd="0" presId="urn:microsoft.com/office/officeart/2005/8/layout/gear1"/>
    <dgm:cxn modelId="{3F46810D-56CA-45A5-A787-42A83B699D7C}" srcId="{4ADE5F92-6420-4889-8B49-7F7FA1D18A25}" destId="{1CDD88F9-7638-494F-8A85-8A64753219F0}" srcOrd="2" destOrd="0" parTransId="{53A04845-0B20-4AED-B4E9-017E8206A9D5}" sibTransId="{90F09881-151E-4174-A36A-45DAC65D5285}"/>
    <dgm:cxn modelId="{9CB8CFEC-2941-406A-9FD3-3BFD7CE19296}" type="presOf" srcId="{403665BD-EF07-4CC5-8BD4-D263BD52AC85}" destId="{7DB46608-2CC6-4E37-B8CC-AF0249CEA072}" srcOrd="2" destOrd="0" presId="urn:microsoft.com/office/officeart/2005/8/layout/gear1"/>
    <dgm:cxn modelId="{41313A95-ECBB-4D35-A8C7-AA16AFB973C4}" type="presOf" srcId="{23214B0F-B91A-47F1-ADD1-56E05B51D478}" destId="{7F8AEDD1-8BF2-4A56-B7EE-1C74EB33135B}" srcOrd="0" destOrd="0" presId="urn:microsoft.com/office/officeart/2005/8/layout/gear1"/>
    <dgm:cxn modelId="{5C23DB32-24C9-45D1-9B4A-23A21128F8ED}" type="presOf" srcId="{403665BD-EF07-4CC5-8BD4-D263BD52AC85}" destId="{CEBFC49E-3A06-45CE-B1D7-FEDC1906DBBF}" srcOrd="0" destOrd="0" presId="urn:microsoft.com/office/officeart/2005/8/layout/gear1"/>
    <dgm:cxn modelId="{4C92E179-3045-4259-8961-B3AF4EF42BB6}" type="presOf" srcId="{1CDD88F9-7638-494F-8A85-8A64753219F0}" destId="{C5168A78-DEFD-4065-9D1B-DBEACA24889A}" srcOrd="1" destOrd="0" presId="urn:microsoft.com/office/officeart/2005/8/layout/gear1"/>
    <dgm:cxn modelId="{75075C08-111A-4488-A43F-82F1F7E3B35F}" type="presOf" srcId="{4ADE5F92-6420-4889-8B49-7F7FA1D18A25}" destId="{30BBF2B8-66D9-4CF6-A052-F22AEEBC5711}" srcOrd="0" destOrd="0" presId="urn:microsoft.com/office/officeart/2005/8/layout/gear1"/>
    <dgm:cxn modelId="{169EC47E-D89E-4707-8E97-434DFFD4F59F}" srcId="{4ADE5F92-6420-4889-8B49-7F7FA1D18A25}" destId="{669AF3A1-7604-4AF3-9EF9-48EAA74D316E}" srcOrd="0" destOrd="0" parTransId="{54059E6A-0DEF-46C6-8E2F-2BF0F14C3B88}" sibTransId="{23214B0F-B91A-47F1-ADD1-56E05B51D478}"/>
    <dgm:cxn modelId="{A53A660A-FD9F-426E-8DCB-4929BCFF5D49}" type="presOf" srcId="{669AF3A1-7604-4AF3-9EF9-48EAA74D316E}" destId="{F4023F2D-C538-43FB-8A0B-9F2A6056115E}" srcOrd="2" destOrd="0" presId="urn:microsoft.com/office/officeart/2005/8/layout/gear1"/>
    <dgm:cxn modelId="{5E510F8E-6990-4EEC-80F8-92675CC046BE}" type="presOf" srcId="{669AF3A1-7604-4AF3-9EF9-48EAA74D316E}" destId="{83653601-E8B3-4282-B3EB-A5FA961C1F09}" srcOrd="0" destOrd="0" presId="urn:microsoft.com/office/officeart/2005/8/layout/gear1"/>
    <dgm:cxn modelId="{DC2AD389-19F5-4874-900E-F69B7097C2C3}" type="presParOf" srcId="{30BBF2B8-66D9-4CF6-A052-F22AEEBC5711}" destId="{83653601-E8B3-4282-B3EB-A5FA961C1F09}" srcOrd="0" destOrd="0" presId="urn:microsoft.com/office/officeart/2005/8/layout/gear1"/>
    <dgm:cxn modelId="{0A3D798D-858E-4CBB-84F1-2D024FE16863}" type="presParOf" srcId="{30BBF2B8-66D9-4CF6-A052-F22AEEBC5711}" destId="{FACDE8F3-D619-4057-A2FD-E8FEE8873D94}" srcOrd="1" destOrd="0" presId="urn:microsoft.com/office/officeart/2005/8/layout/gear1"/>
    <dgm:cxn modelId="{473C7785-DA25-497F-81DA-6352690E38C6}" type="presParOf" srcId="{30BBF2B8-66D9-4CF6-A052-F22AEEBC5711}" destId="{F4023F2D-C538-43FB-8A0B-9F2A6056115E}" srcOrd="2" destOrd="0" presId="urn:microsoft.com/office/officeart/2005/8/layout/gear1"/>
    <dgm:cxn modelId="{BA86E853-5D0F-4C2B-94E8-EFAF1355E343}" type="presParOf" srcId="{30BBF2B8-66D9-4CF6-A052-F22AEEBC5711}" destId="{CEBFC49E-3A06-45CE-B1D7-FEDC1906DBBF}" srcOrd="3" destOrd="0" presId="urn:microsoft.com/office/officeart/2005/8/layout/gear1"/>
    <dgm:cxn modelId="{602E9C0F-0A1F-41B8-A663-7B04AC17B6EC}" type="presParOf" srcId="{30BBF2B8-66D9-4CF6-A052-F22AEEBC5711}" destId="{4086EB8E-42B4-4CA3-96B6-E902D1CB0686}" srcOrd="4" destOrd="0" presId="urn:microsoft.com/office/officeart/2005/8/layout/gear1"/>
    <dgm:cxn modelId="{9C683738-4339-48A1-9FCB-15D569A6320D}" type="presParOf" srcId="{30BBF2B8-66D9-4CF6-A052-F22AEEBC5711}" destId="{7DB46608-2CC6-4E37-B8CC-AF0249CEA072}" srcOrd="5" destOrd="0" presId="urn:microsoft.com/office/officeart/2005/8/layout/gear1"/>
    <dgm:cxn modelId="{321B4174-6562-492E-8368-98601B86932C}" type="presParOf" srcId="{30BBF2B8-66D9-4CF6-A052-F22AEEBC5711}" destId="{C0028B58-35E9-4305-A59B-A541EE642887}" srcOrd="6" destOrd="0" presId="urn:microsoft.com/office/officeart/2005/8/layout/gear1"/>
    <dgm:cxn modelId="{B65D26AC-D8C9-44F3-A4BD-C9932242156C}" type="presParOf" srcId="{30BBF2B8-66D9-4CF6-A052-F22AEEBC5711}" destId="{C5168A78-DEFD-4065-9D1B-DBEACA24889A}" srcOrd="7" destOrd="0" presId="urn:microsoft.com/office/officeart/2005/8/layout/gear1"/>
    <dgm:cxn modelId="{4F2FB7C2-7D9B-4337-B9A6-1A17F4E791EE}" type="presParOf" srcId="{30BBF2B8-66D9-4CF6-A052-F22AEEBC5711}" destId="{BA0658CF-4F4B-4394-A4ED-B0F56A6C7C38}" srcOrd="8" destOrd="0" presId="urn:microsoft.com/office/officeart/2005/8/layout/gear1"/>
    <dgm:cxn modelId="{D5474848-A04E-4AE9-8051-94CA384579AC}" type="presParOf" srcId="{30BBF2B8-66D9-4CF6-A052-F22AEEBC5711}" destId="{D7319E44-779E-4589-B747-D769D7A88664}" srcOrd="9" destOrd="0" presId="urn:microsoft.com/office/officeart/2005/8/layout/gear1"/>
    <dgm:cxn modelId="{18A0D3C9-A1BA-47DC-8FE2-D20852AA7A08}" type="presParOf" srcId="{30BBF2B8-66D9-4CF6-A052-F22AEEBC5711}" destId="{7F8AEDD1-8BF2-4A56-B7EE-1C74EB33135B}" srcOrd="10" destOrd="0" presId="urn:microsoft.com/office/officeart/2005/8/layout/gear1"/>
    <dgm:cxn modelId="{871662EC-E565-48F3-81BD-22135EA9C5EE}" type="presParOf" srcId="{30BBF2B8-66D9-4CF6-A052-F22AEEBC5711}" destId="{B3893E34-5AB5-448A-831D-98610865262B}" srcOrd="11" destOrd="0" presId="urn:microsoft.com/office/officeart/2005/8/layout/gear1"/>
    <dgm:cxn modelId="{EAC5B36C-4BDF-4685-AB78-677A51519779}" type="presParOf" srcId="{30BBF2B8-66D9-4CF6-A052-F22AEEBC5711}" destId="{2F190CCC-791F-406B-B89C-91A997406C2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C1C05-28CC-4354-8849-D26480BB73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C947A574-CEE1-4F43-A452-268F322646F2}">
      <dgm:prSet phldrT="[Texto]" custT="1"/>
      <dgm:spPr>
        <a:solidFill>
          <a:schemeClr val="tx2">
            <a:lumMod val="60000"/>
            <a:lumOff val="40000"/>
          </a:schemeClr>
        </a:solidFill>
      </dgm:spPr>
      <dgm:t>
        <a:bodyPr/>
        <a:lstStyle/>
        <a:p>
          <a:pPr marL="0" indent="0" algn="ctr"/>
          <a:r>
            <a:rPr lang="pt-BR" sz="2000" dirty="0"/>
            <a:t>Primeiros componentes conferidos pelas necessidades energéticas e de nutrientes para manutenção do metabolismo orgânico, </a:t>
          </a:r>
          <a:r>
            <a:rPr lang="pt-BR" sz="2000" dirty="0">
              <a:solidFill>
                <a:schemeClr val="bg1"/>
              </a:solidFill>
            </a:rPr>
            <a:t>sexo, idade</a:t>
          </a:r>
          <a:r>
            <a:rPr lang="pt-BR" sz="2000" dirty="0"/>
            <a:t>, estado de saúde, preferências sensoriais – sensibilidade gustativa e estado de fome - saciedade</a:t>
          </a:r>
          <a:endParaRPr lang="pt-BR" sz="2000" b="0" dirty="0">
            <a:latin typeface="+mn-lt"/>
          </a:endParaRPr>
        </a:p>
      </dgm:t>
    </dgm:pt>
    <dgm:pt modelId="{7556C940-6C7D-4775-95DB-CCF657B02219}" type="parTrans" cxnId="{E6E4465F-3F4E-4C87-AD0E-E8025286E552}">
      <dgm:prSet/>
      <dgm:spPr/>
      <dgm:t>
        <a:bodyPr/>
        <a:lstStyle/>
        <a:p>
          <a:endParaRPr lang="pt-BR"/>
        </a:p>
      </dgm:t>
    </dgm:pt>
    <dgm:pt modelId="{7BA5451D-F133-40BE-A61C-830B7EF9FBC3}" type="sibTrans" cxnId="{E6E4465F-3F4E-4C87-AD0E-E8025286E552}">
      <dgm:prSet/>
      <dgm:spPr/>
      <dgm:t>
        <a:bodyPr/>
        <a:lstStyle/>
        <a:p>
          <a:endParaRPr lang="pt-BR"/>
        </a:p>
      </dgm:t>
    </dgm:pt>
    <dgm:pt modelId="{652F961A-053C-419E-84A1-386941945EA4}">
      <dgm:prSet phldrT="[Texto]" custT="1"/>
      <dgm:spPr>
        <a:solidFill>
          <a:schemeClr val="tx2">
            <a:lumMod val="60000"/>
            <a:lumOff val="40000"/>
          </a:schemeClr>
        </a:solidFill>
      </dgm:spPr>
      <dgm:t>
        <a:bodyPr/>
        <a:lstStyle/>
        <a:p>
          <a:pPr algn="just"/>
          <a:r>
            <a:rPr lang="pt-BR" sz="2000" b="0" dirty="0">
              <a:latin typeface="+mn-lt"/>
            </a:rPr>
            <a:t>Estado de saúde, relacionadas com a prevenção ou o controle de doenças, controle de peso e bem- -estar corporal;</a:t>
          </a:r>
        </a:p>
      </dgm:t>
    </dgm:pt>
    <dgm:pt modelId="{267D0B12-FE6B-4C97-8497-5CD53AD0AA9E}" type="parTrans" cxnId="{2E50774E-88E8-4FAF-B9E9-A6BF2C36108A}">
      <dgm:prSet/>
      <dgm:spPr/>
      <dgm:t>
        <a:bodyPr/>
        <a:lstStyle/>
        <a:p>
          <a:endParaRPr lang="pt-BR"/>
        </a:p>
      </dgm:t>
    </dgm:pt>
    <dgm:pt modelId="{0737A6EC-77B7-4AC6-B0C5-C54B5F39D457}" type="sibTrans" cxnId="{2E50774E-88E8-4FAF-B9E9-A6BF2C36108A}">
      <dgm:prSet/>
      <dgm:spPr/>
      <dgm:t>
        <a:bodyPr/>
        <a:lstStyle/>
        <a:p>
          <a:endParaRPr lang="pt-BR"/>
        </a:p>
      </dgm:t>
    </dgm:pt>
    <dgm:pt modelId="{4988FF40-26D3-406F-809A-DEE4B91BF4CA}">
      <dgm:prSet phldrT="[Texto]" custT="1"/>
      <dgm:spPr>
        <a:solidFill>
          <a:schemeClr val="tx2">
            <a:lumMod val="60000"/>
            <a:lumOff val="40000"/>
          </a:schemeClr>
        </a:solidFill>
      </dgm:spPr>
      <dgm:t>
        <a:bodyPr/>
        <a:lstStyle/>
        <a:p>
          <a:pPr algn="just"/>
          <a:r>
            <a:rPr lang="pt-BR" sz="2000" b="0" dirty="0">
              <a:latin typeface="+mn-lt"/>
            </a:rPr>
            <a:t>Pode atuar na sensibilidade gustativa, indiretamente sobre a palatabilidade e as preferências alimentares. Pode-se considerar a influência do sexo, da fase da vida, da sensibilidade sensorial às substâncias específicas e da palatabilidade.</a:t>
          </a:r>
        </a:p>
      </dgm:t>
    </dgm:pt>
    <dgm:pt modelId="{9B51019A-5996-4231-AA55-66BA12791A18}" type="parTrans" cxnId="{A3CC119C-17D4-46D9-981D-45181A7CCD91}">
      <dgm:prSet/>
      <dgm:spPr/>
      <dgm:t>
        <a:bodyPr/>
        <a:lstStyle/>
        <a:p>
          <a:endParaRPr lang="pt-BR"/>
        </a:p>
      </dgm:t>
    </dgm:pt>
    <dgm:pt modelId="{13F6942D-572F-4C57-B40B-E34ECCEE843E}" type="sibTrans" cxnId="{A3CC119C-17D4-46D9-981D-45181A7CCD91}">
      <dgm:prSet/>
      <dgm:spPr/>
      <dgm:t>
        <a:bodyPr/>
        <a:lstStyle/>
        <a:p>
          <a:endParaRPr lang="pt-BR"/>
        </a:p>
      </dgm:t>
    </dgm:pt>
    <dgm:pt modelId="{2FC78CAB-25C8-489E-B4AA-ECF5D34DCBCA}" type="pres">
      <dgm:prSet presAssocID="{30CC1C05-28CC-4354-8849-D26480BB737F}" presName="Name0" presStyleCnt="0">
        <dgm:presLayoutVars>
          <dgm:chMax val="7"/>
          <dgm:chPref val="7"/>
          <dgm:dir/>
        </dgm:presLayoutVars>
      </dgm:prSet>
      <dgm:spPr/>
      <dgm:t>
        <a:bodyPr/>
        <a:lstStyle/>
        <a:p>
          <a:endParaRPr lang="pt-BR"/>
        </a:p>
      </dgm:t>
    </dgm:pt>
    <dgm:pt modelId="{3B65D1CD-D9FD-4B6D-BEE7-0CBE80A18CBB}" type="pres">
      <dgm:prSet presAssocID="{30CC1C05-28CC-4354-8849-D26480BB737F}" presName="Name1" presStyleCnt="0"/>
      <dgm:spPr/>
    </dgm:pt>
    <dgm:pt modelId="{E34A75FA-7B0A-4E63-A19B-B7664AFC8284}" type="pres">
      <dgm:prSet presAssocID="{30CC1C05-28CC-4354-8849-D26480BB737F}" presName="cycle" presStyleCnt="0"/>
      <dgm:spPr/>
    </dgm:pt>
    <dgm:pt modelId="{5CDB5BCC-F42F-4180-B388-3E27E77C90BA}" type="pres">
      <dgm:prSet presAssocID="{30CC1C05-28CC-4354-8849-D26480BB737F}" presName="srcNode" presStyleLbl="node1" presStyleIdx="0" presStyleCnt="3"/>
      <dgm:spPr/>
    </dgm:pt>
    <dgm:pt modelId="{CC9AC1B7-DE4D-460E-95D0-52CEAA4EC81F}" type="pres">
      <dgm:prSet presAssocID="{30CC1C05-28CC-4354-8849-D26480BB737F}" presName="conn" presStyleLbl="parChTrans1D2" presStyleIdx="0" presStyleCnt="1"/>
      <dgm:spPr/>
      <dgm:t>
        <a:bodyPr/>
        <a:lstStyle/>
        <a:p>
          <a:endParaRPr lang="pt-BR"/>
        </a:p>
      </dgm:t>
    </dgm:pt>
    <dgm:pt modelId="{EFDD281D-E044-4F62-85D9-9A6A3C13E6B3}" type="pres">
      <dgm:prSet presAssocID="{30CC1C05-28CC-4354-8849-D26480BB737F}" presName="extraNode" presStyleLbl="node1" presStyleIdx="0" presStyleCnt="3"/>
      <dgm:spPr/>
    </dgm:pt>
    <dgm:pt modelId="{C06F5A4F-926F-4414-900B-6D9167F9D93D}" type="pres">
      <dgm:prSet presAssocID="{30CC1C05-28CC-4354-8849-D26480BB737F}" presName="dstNode" presStyleLbl="node1" presStyleIdx="0" presStyleCnt="3"/>
      <dgm:spPr/>
    </dgm:pt>
    <dgm:pt modelId="{87EBA88D-EBE2-4081-A1D3-EF04849AECB6}" type="pres">
      <dgm:prSet presAssocID="{C947A574-CEE1-4F43-A452-268F322646F2}" presName="text_1" presStyleLbl="node1" presStyleIdx="0" presStyleCnt="3">
        <dgm:presLayoutVars>
          <dgm:bulletEnabled val="1"/>
        </dgm:presLayoutVars>
      </dgm:prSet>
      <dgm:spPr/>
      <dgm:t>
        <a:bodyPr/>
        <a:lstStyle/>
        <a:p>
          <a:endParaRPr lang="pt-BR"/>
        </a:p>
      </dgm:t>
    </dgm:pt>
    <dgm:pt modelId="{6BD426E4-505A-426C-B0C2-E61E966BC4CA}" type="pres">
      <dgm:prSet presAssocID="{C947A574-CEE1-4F43-A452-268F322646F2}" presName="accent_1" presStyleCnt="0"/>
      <dgm:spPr/>
    </dgm:pt>
    <dgm:pt modelId="{8A9B59D6-E8F0-4BA2-8645-55BC0978A700}" type="pres">
      <dgm:prSet presAssocID="{C947A574-CEE1-4F43-A452-268F322646F2}" presName="accentRepeatNode" presStyleLbl="solidFgAcc1" presStyleIdx="0" presStyleCnt="3"/>
      <dgm:spPr/>
    </dgm:pt>
    <dgm:pt modelId="{B6A23546-D2BA-4AC1-8579-AE079639A84D}" type="pres">
      <dgm:prSet presAssocID="{652F961A-053C-419E-84A1-386941945EA4}" presName="text_2" presStyleLbl="node1" presStyleIdx="1" presStyleCnt="3">
        <dgm:presLayoutVars>
          <dgm:bulletEnabled val="1"/>
        </dgm:presLayoutVars>
      </dgm:prSet>
      <dgm:spPr/>
      <dgm:t>
        <a:bodyPr/>
        <a:lstStyle/>
        <a:p>
          <a:endParaRPr lang="pt-BR"/>
        </a:p>
      </dgm:t>
    </dgm:pt>
    <dgm:pt modelId="{86361D73-85B8-4D0F-8C9F-C1885D6DB005}" type="pres">
      <dgm:prSet presAssocID="{652F961A-053C-419E-84A1-386941945EA4}" presName="accent_2" presStyleCnt="0"/>
      <dgm:spPr/>
    </dgm:pt>
    <dgm:pt modelId="{FE78B04C-CAB1-42C5-AAC5-CEDD0660A384}" type="pres">
      <dgm:prSet presAssocID="{652F961A-053C-419E-84A1-386941945EA4}" presName="accentRepeatNode" presStyleLbl="solidFgAcc1" presStyleIdx="1" presStyleCnt="3"/>
      <dgm:spPr/>
    </dgm:pt>
    <dgm:pt modelId="{73EC920F-D413-4F26-8DE1-DE361E476A91}" type="pres">
      <dgm:prSet presAssocID="{4988FF40-26D3-406F-809A-DEE4B91BF4CA}" presName="text_3" presStyleLbl="node1" presStyleIdx="2" presStyleCnt="3" custScaleY="101183">
        <dgm:presLayoutVars>
          <dgm:bulletEnabled val="1"/>
        </dgm:presLayoutVars>
      </dgm:prSet>
      <dgm:spPr/>
      <dgm:t>
        <a:bodyPr/>
        <a:lstStyle/>
        <a:p>
          <a:endParaRPr lang="pt-BR"/>
        </a:p>
      </dgm:t>
    </dgm:pt>
    <dgm:pt modelId="{5E8BFA96-0E48-4EC7-AA12-A481DD236B33}" type="pres">
      <dgm:prSet presAssocID="{4988FF40-26D3-406F-809A-DEE4B91BF4CA}" presName="accent_3" presStyleCnt="0"/>
      <dgm:spPr/>
    </dgm:pt>
    <dgm:pt modelId="{384B6CE8-FEBC-4E70-B874-16C9123B4B28}" type="pres">
      <dgm:prSet presAssocID="{4988FF40-26D3-406F-809A-DEE4B91BF4CA}" presName="accentRepeatNode" presStyleLbl="solidFgAcc1" presStyleIdx="2" presStyleCnt="3"/>
      <dgm:spPr/>
    </dgm:pt>
  </dgm:ptLst>
  <dgm:cxnLst>
    <dgm:cxn modelId="{2E50774E-88E8-4FAF-B9E9-A6BF2C36108A}" srcId="{30CC1C05-28CC-4354-8849-D26480BB737F}" destId="{652F961A-053C-419E-84A1-386941945EA4}" srcOrd="1" destOrd="0" parTransId="{267D0B12-FE6B-4C97-8497-5CD53AD0AA9E}" sibTransId="{0737A6EC-77B7-4AC6-B0C5-C54B5F39D457}"/>
    <dgm:cxn modelId="{FD8C49A2-9DC2-43CD-AD83-040103CE322F}" type="presOf" srcId="{C947A574-CEE1-4F43-A452-268F322646F2}" destId="{87EBA88D-EBE2-4081-A1D3-EF04849AECB6}" srcOrd="0" destOrd="0" presId="urn:microsoft.com/office/officeart/2008/layout/VerticalCurvedList"/>
    <dgm:cxn modelId="{BA53B16A-03F2-41B7-B569-A7CB63FDBA43}" type="presOf" srcId="{652F961A-053C-419E-84A1-386941945EA4}" destId="{B6A23546-D2BA-4AC1-8579-AE079639A84D}" srcOrd="0" destOrd="0" presId="urn:microsoft.com/office/officeart/2008/layout/VerticalCurvedList"/>
    <dgm:cxn modelId="{E6E4465F-3F4E-4C87-AD0E-E8025286E552}" srcId="{30CC1C05-28CC-4354-8849-D26480BB737F}" destId="{C947A574-CEE1-4F43-A452-268F322646F2}" srcOrd="0" destOrd="0" parTransId="{7556C940-6C7D-4775-95DB-CCF657B02219}" sibTransId="{7BA5451D-F133-40BE-A61C-830B7EF9FBC3}"/>
    <dgm:cxn modelId="{BE59B453-2A25-439B-B033-CDBA400158B7}" type="presOf" srcId="{7BA5451D-F133-40BE-A61C-830B7EF9FBC3}" destId="{CC9AC1B7-DE4D-460E-95D0-52CEAA4EC81F}" srcOrd="0" destOrd="0" presId="urn:microsoft.com/office/officeart/2008/layout/VerticalCurvedList"/>
    <dgm:cxn modelId="{A3CC119C-17D4-46D9-981D-45181A7CCD91}" srcId="{30CC1C05-28CC-4354-8849-D26480BB737F}" destId="{4988FF40-26D3-406F-809A-DEE4B91BF4CA}" srcOrd="2" destOrd="0" parTransId="{9B51019A-5996-4231-AA55-66BA12791A18}" sibTransId="{13F6942D-572F-4C57-B40B-E34ECCEE843E}"/>
    <dgm:cxn modelId="{0C6FDBF8-0C96-4381-9BC6-0B9CAA3904FB}" type="presOf" srcId="{4988FF40-26D3-406F-809A-DEE4B91BF4CA}" destId="{73EC920F-D413-4F26-8DE1-DE361E476A91}" srcOrd="0" destOrd="0" presId="urn:microsoft.com/office/officeart/2008/layout/VerticalCurvedList"/>
    <dgm:cxn modelId="{99E419E0-B75A-4392-95F5-3AB382893C0B}" type="presOf" srcId="{30CC1C05-28CC-4354-8849-D26480BB737F}" destId="{2FC78CAB-25C8-489E-B4AA-ECF5D34DCBCA}" srcOrd="0" destOrd="0" presId="urn:microsoft.com/office/officeart/2008/layout/VerticalCurvedList"/>
    <dgm:cxn modelId="{D516A038-7A9B-4F66-A856-C99373D09DAE}" type="presParOf" srcId="{2FC78CAB-25C8-489E-B4AA-ECF5D34DCBCA}" destId="{3B65D1CD-D9FD-4B6D-BEE7-0CBE80A18CBB}" srcOrd="0" destOrd="0" presId="urn:microsoft.com/office/officeart/2008/layout/VerticalCurvedList"/>
    <dgm:cxn modelId="{608D02ED-36E9-4C52-B9FD-664B5EE63053}" type="presParOf" srcId="{3B65D1CD-D9FD-4B6D-BEE7-0CBE80A18CBB}" destId="{E34A75FA-7B0A-4E63-A19B-B7664AFC8284}" srcOrd="0" destOrd="0" presId="urn:microsoft.com/office/officeart/2008/layout/VerticalCurvedList"/>
    <dgm:cxn modelId="{9F4B9AF0-D54D-42D0-9A56-2D5223DD38A9}" type="presParOf" srcId="{E34A75FA-7B0A-4E63-A19B-B7664AFC8284}" destId="{5CDB5BCC-F42F-4180-B388-3E27E77C90BA}" srcOrd="0" destOrd="0" presId="urn:microsoft.com/office/officeart/2008/layout/VerticalCurvedList"/>
    <dgm:cxn modelId="{C40B2AA3-366D-4687-A963-D99574AD5F86}" type="presParOf" srcId="{E34A75FA-7B0A-4E63-A19B-B7664AFC8284}" destId="{CC9AC1B7-DE4D-460E-95D0-52CEAA4EC81F}" srcOrd="1" destOrd="0" presId="urn:microsoft.com/office/officeart/2008/layout/VerticalCurvedList"/>
    <dgm:cxn modelId="{45BBDAF1-4A48-4C3D-84AC-AF9EECAE3BC4}" type="presParOf" srcId="{E34A75FA-7B0A-4E63-A19B-B7664AFC8284}" destId="{EFDD281D-E044-4F62-85D9-9A6A3C13E6B3}" srcOrd="2" destOrd="0" presId="urn:microsoft.com/office/officeart/2008/layout/VerticalCurvedList"/>
    <dgm:cxn modelId="{9FE0EDEC-21E1-4291-9BF0-0EE01C7E13E7}" type="presParOf" srcId="{E34A75FA-7B0A-4E63-A19B-B7664AFC8284}" destId="{C06F5A4F-926F-4414-900B-6D9167F9D93D}" srcOrd="3" destOrd="0" presId="urn:microsoft.com/office/officeart/2008/layout/VerticalCurvedList"/>
    <dgm:cxn modelId="{09BFFFFD-E570-44F2-8198-1B623FD82246}" type="presParOf" srcId="{3B65D1CD-D9FD-4B6D-BEE7-0CBE80A18CBB}" destId="{87EBA88D-EBE2-4081-A1D3-EF04849AECB6}" srcOrd="1" destOrd="0" presId="urn:microsoft.com/office/officeart/2008/layout/VerticalCurvedList"/>
    <dgm:cxn modelId="{4D62DDEA-3107-42B3-B29F-98A87BCE9196}" type="presParOf" srcId="{3B65D1CD-D9FD-4B6D-BEE7-0CBE80A18CBB}" destId="{6BD426E4-505A-426C-B0C2-E61E966BC4CA}" srcOrd="2" destOrd="0" presId="urn:microsoft.com/office/officeart/2008/layout/VerticalCurvedList"/>
    <dgm:cxn modelId="{BAE7FA15-F8AA-4635-9468-1C468C77E92F}" type="presParOf" srcId="{6BD426E4-505A-426C-B0C2-E61E966BC4CA}" destId="{8A9B59D6-E8F0-4BA2-8645-55BC0978A700}" srcOrd="0" destOrd="0" presId="urn:microsoft.com/office/officeart/2008/layout/VerticalCurvedList"/>
    <dgm:cxn modelId="{1F544E31-3B76-4CC9-97FC-6A2F596B0E8F}" type="presParOf" srcId="{3B65D1CD-D9FD-4B6D-BEE7-0CBE80A18CBB}" destId="{B6A23546-D2BA-4AC1-8579-AE079639A84D}" srcOrd="3" destOrd="0" presId="urn:microsoft.com/office/officeart/2008/layout/VerticalCurvedList"/>
    <dgm:cxn modelId="{D6E43E01-0D25-402C-802E-82486CFA0D32}" type="presParOf" srcId="{3B65D1CD-D9FD-4B6D-BEE7-0CBE80A18CBB}" destId="{86361D73-85B8-4D0F-8C9F-C1885D6DB005}" srcOrd="4" destOrd="0" presId="urn:microsoft.com/office/officeart/2008/layout/VerticalCurvedList"/>
    <dgm:cxn modelId="{DB72E9EC-D19B-47BD-87FF-5DD7C7843554}" type="presParOf" srcId="{86361D73-85B8-4D0F-8C9F-C1885D6DB005}" destId="{FE78B04C-CAB1-42C5-AAC5-CEDD0660A384}" srcOrd="0" destOrd="0" presId="urn:microsoft.com/office/officeart/2008/layout/VerticalCurvedList"/>
    <dgm:cxn modelId="{BA11B3FF-2176-4C9B-8751-F4557B710320}" type="presParOf" srcId="{3B65D1CD-D9FD-4B6D-BEE7-0CBE80A18CBB}" destId="{73EC920F-D413-4F26-8DE1-DE361E476A91}" srcOrd="5" destOrd="0" presId="urn:microsoft.com/office/officeart/2008/layout/VerticalCurvedList"/>
    <dgm:cxn modelId="{3D7F07AC-0AC3-436F-92D3-7FD483B12073}" type="presParOf" srcId="{3B65D1CD-D9FD-4B6D-BEE7-0CBE80A18CBB}" destId="{5E8BFA96-0E48-4EC7-AA12-A481DD236B33}" srcOrd="6" destOrd="0" presId="urn:microsoft.com/office/officeart/2008/layout/VerticalCurvedList"/>
    <dgm:cxn modelId="{93C91B58-DF5F-4B34-A542-A075D0F55DE9}" type="presParOf" srcId="{5E8BFA96-0E48-4EC7-AA12-A481DD236B33}" destId="{384B6CE8-FEBC-4E70-B874-16C9123B4B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3601-E8B3-4282-B3EB-A5FA961C1F09}">
      <dsp:nvSpPr>
        <dsp:cNvPr id="0" name=""/>
        <dsp:cNvSpPr/>
      </dsp:nvSpPr>
      <dsp:spPr>
        <a:xfrm>
          <a:off x="4520186" y="2714383"/>
          <a:ext cx="2674834" cy="2601533"/>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dirty="0"/>
            <a:t>Genéticos</a:t>
          </a:r>
        </a:p>
      </dsp:txBody>
      <dsp:txXfrm>
        <a:off x="5052468" y="3323780"/>
        <a:ext cx="1610270" cy="1337241"/>
      </dsp:txXfrm>
    </dsp:sp>
    <dsp:sp modelId="{CEBFC49E-3A06-45CE-B1D7-FEDC1906DBBF}">
      <dsp:nvSpPr>
        <dsp:cNvPr id="0" name=""/>
        <dsp:cNvSpPr/>
      </dsp:nvSpPr>
      <dsp:spPr>
        <a:xfrm>
          <a:off x="2582373" y="1810294"/>
          <a:ext cx="2473835" cy="2455306"/>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a:t>Patológicos</a:t>
          </a:r>
          <a:r>
            <a:rPr lang="pt-BR" sz="1700" kern="1200" dirty="0"/>
            <a:t> </a:t>
          </a:r>
        </a:p>
      </dsp:txBody>
      <dsp:txXfrm>
        <a:off x="3203197" y="2432161"/>
        <a:ext cx="1232187" cy="1211572"/>
      </dsp:txXfrm>
    </dsp:sp>
    <dsp:sp modelId="{C0028B58-35E9-4305-A59B-A541EE642887}">
      <dsp:nvSpPr>
        <dsp:cNvPr id="0" name=""/>
        <dsp:cNvSpPr/>
      </dsp:nvSpPr>
      <dsp:spPr>
        <a:xfrm rot="20700000">
          <a:off x="4030080" y="285903"/>
          <a:ext cx="2509036" cy="2276778"/>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a:t>Fisiológicos</a:t>
          </a:r>
        </a:p>
      </dsp:txBody>
      <dsp:txXfrm rot="-20700000">
        <a:off x="4594161" y="771491"/>
        <a:ext cx="1380874" cy="1305601"/>
      </dsp:txXfrm>
    </dsp:sp>
    <dsp:sp modelId="{7F8AEDD1-8BF2-4A56-B7EE-1C74EB33135B}">
      <dsp:nvSpPr>
        <dsp:cNvPr id="0" name=""/>
        <dsp:cNvSpPr/>
      </dsp:nvSpPr>
      <dsp:spPr>
        <a:xfrm>
          <a:off x="4245650" y="2101831"/>
          <a:ext cx="3748396" cy="3748396"/>
        </a:xfrm>
        <a:prstGeom prst="circularArrow">
          <a:avLst>
            <a:gd name="adj1" fmla="val 4687"/>
            <a:gd name="adj2" fmla="val 299029"/>
            <a:gd name="adj3" fmla="val 2537858"/>
            <a:gd name="adj4" fmla="val 1581531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93E34-5AB5-448A-831D-98610865262B}">
      <dsp:nvSpPr>
        <dsp:cNvPr id="0" name=""/>
        <dsp:cNvSpPr/>
      </dsp:nvSpPr>
      <dsp:spPr>
        <a:xfrm>
          <a:off x="2377226" y="1382669"/>
          <a:ext cx="2723444" cy="27234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190CCC-791F-406B-B89C-91A997406C2F}">
      <dsp:nvSpPr>
        <dsp:cNvPr id="0" name=""/>
        <dsp:cNvSpPr/>
      </dsp:nvSpPr>
      <dsp:spPr>
        <a:xfrm>
          <a:off x="3464609" y="-72492"/>
          <a:ext cx="2936421" cy="29364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C1B7-DE4D-460E-95D0-52CEAA4EC81F}">
      <dsp:nvSpPr>
        <dsp:cNvPr id="0" name=""/>
        <dsp:cNvSpPr/>
      </dsp:nvSpPr>
      <dsp:spPr>
        <a:xfrm>
          <a:off x="-6055999" y="-926875"/>
          <a:ext cx="7211165" cy="7211165"/>
        </a:xfrm>
        <a:prstGeom prst="blockArc">
          <a:avLst>
            <a:gd name="adj1" fmla="val 18900000"/>
            <a:gd name="adj2" fmla="val 2700000"/>
            <a:gd name="adj3" fmla="val 3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BA88D-EBE2-4081-A1D3-EF04849AECB6}">
      <dsp:nvSpPr>
        <dsp:cNvPr id="0" name=""/>
        <dsp:cNvSpPr/>
      </dsp:nvSpPr>
      <dsp:spPr>
        <a:xfrm>
          <a:off x="743609" y="535741"/>
          <a:ext cx="10068173" cy="1071483"/>
        </a:xfrm>
        <a:prstGeom prst="rect">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490" tIns="50800" rIns="50800" bIns="50800" numCol="1" spcCol="1270" anchor="ctr" anchorCtr="0">
          <a:noAutofit/>
        </a:bodyPr>
        <a:lstStyle/>
        <a:p>
          <a:pPr marL="0" lvl="0" indent="0" algn="ctr" defTabSz="889000">
            <a:lnSpc>
              <a:spcPct val="90000"/>
            </a:lnSpc>
            <a:spcBef>
              <a:spcPct val="0"/>
            </a:spcBef>
            <a:spcAft>
              <a:spcPct val="35000"/>
            </a:spcAft>
          </a:pPr>
          <a:r>
            <a:rPr lang="pt-BR" sz="2000" kern="1200" dirty="0"/>
            <a:t>Primeiros componentes conferidos pelas necessidades energéticas e de nutrientes para manutenção do metabolismo orgânico, </a:t>
          </a:r>
          <a:r>
            <a:rPr lang="pt-BR" sz="2000" kern="1200" dirty="0">
              <a:solidFill>
                <a:schemeClr val="bg1"/>
              </a:solidFill>
            </a:rPr>
            <a:t>sexo, idade</a:t>
          </a:r>
          <a:r>
            <a:rPr lang="pt-BR" sz="2000" kern="1200" dirty="0"/>
            <a:t>, estado de saúde, preferências sensoriais – sensibilidade gustativa e estado de fome - saciedade</a:t>
          </a:r>
          <a:endParaRPr lang="pt-BR" sz="2000" b="0" kern="1200" dirty="0">
            <a:latin typeface="+mn-lt"/>
          </a:endParaRPr>
        </a:p>
      </dsp:txBody>
      <dsp:txXfrm>
        <a:off x="743609" y="535741"/>
        <a:ext cx="10068173" cy="1071483"/>
      </dsp:txXfrm>
    </dsp:sp>
    <dsp:sp modelId="{8A9B59D6-E8F0-4BA2-8645-55BC0978A700}">
      <dsp:nvSpPr>
        <dsp:cNvPr id="0" name=""/>
        <dsp:cNvSpPr/>
      </dsp:nvSpPr>
      <dsp:spPr>
        <a:xfrm>
          <a:off x="73932" y="401806"/>
          <a:ext cx="1339353" cy="133935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23546-D2BA-4AC1-8579-AE079639A84D}">
      <dsp:nvSpPr>
        <dsp:cNvPr id="0" name=""/>
        <dsp:cNvSpPr/>
      </dsp:nvSpPr>
      <dsp:spPr>
        <a:xfrm>
          <a:off x="1133093" y="2142966"/>
          <a:ext cx="9678689" cy="1071483"/>
        </a:xfrm>
        <a:prstGeom prst="rect">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490" tIns="50800" rIns="50800" bIns="50800" numCol="1" spcCol="1270" anchor="ctr" anchorCtr="0">
          <a:noAutofit/>
        </a:bodyPr>
        <a:lstStyle/>
        <a:p>
          <a:pPr lvl="0" algn="just" defTabSz="889000">
            <a:lnSpc>
              <a:spcPct val="90000"/>
            </a:lnSpc>
            <a:spcBef>
              <a:spcPct val="0"/>
            </a:spcBef>
            <a:spcAft>
              <a:spcPct val="35000"/>
            </a:spcAft>
          </a:pPr>
          <a:r>
            <a:rPr lang="pt-BR" sz="2000" b="0" kern="1200" dirty="0">
              <a:latin typeface="+mn-lt"/>
            </a:rPr>
            <a:t>Estado de saúde, relacionadas com a prevenção ou o controle de doenças, controle de peso e bem- -estar corporal;</a:t>
          </a:r>
        </a:p>
      </dsp:txBody>
      <dsp:txXfrm>
        <a:off x="1133093" y="2142966"/>
        <a:ext cx="9678689" cy="1071483"/>
      </dsp:txXfrm>
    </dsp:sp>
    <dsp:sp modelId="{FE78B04C-CAB1-42C5-AAC5-CEDD0660A384}">
      <dsp:nvSpPr>
        <dsp:cNvPr id="0" name=""/>
        <dsp:cNvSpPr/>
      </dsp:nvSpPr>
      <dsp:spPr>
        <a:xfrm>
          <a:off x="463416" y="2009030"/>
          <a:ext cx="1339353" cy="133935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C920F-D413-4F26-8DE1-DE361E476A91}">
      <dsp:nvSpPr>
        <dsp:cNvPr id="0" name=""/>
        <dsp:cNvSpPr/>
      </dsp:nvSpPr>
      <dsp:spPr>
        <a:xfrm>
          <a:off x="743609" y="3743852"/>
          <a:ext cx="10068173" cy="1084158"/>
        </a:xfrm>
        <a:prstGeom prst="rect">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490" tIns="50800" rIns="50800" bIns="50800" numCol="1" spcCol="1270" anchor="ctr" anchorCtr="0">
          <a:noAutofit/>
        </a:bodyPr>
        <a:lstStyle/>
        <a:p>
          <a:pPr lvl="0" algn="just" defTabSz="889000">
            <a:lnSpc>
              <a:spcPct val="90000"/>
            </a:lnSpc>
            <a:spcBef>
              <a:spcPct val="0"/>
            </a:spcBef>
            <a:spcAft>
              <a:spcPct val="35000"/>
            </a:spcAft>
          </a:pPr>
          <a:r>
            <a:rPr lang="pt-BR" sz="2000" b="0" kern="1200" dirty="0">
              <a:latin typeface="+mn-lt"/>
            </a:rPr>
            <a:t>Pode atuar na sensibilidade gustativa, indiretamente sobre a palatabilidade e as preferências alimentares. Pode-se considerar a influência do sexo, da fase da vida, da sensibilidade sensorial às substâncias específicas e da palatabilidade.</a:t>
          </a:r>
        </a:p>
      </dsp:txBody>
      <dsp:txXfrm>
        <a:off x="743609" y="3743852"/>
        <a:ext cx="10068173" cy="1084158"/>
      </dsp:txXfrm>
    </dsp:sp>
    <dsp:sp modelId="{384B6CE8-FEBC-4E70-B874-16C9123B4B28}">
      <dsp:nvSpPr>
        <dsp:cNvPr id="0" name=""/>
        <dsp:cNvSpPr/>
      </dsp:nvSpPr>
      <dsp:spPr>
        <a:xfrm>
          <a:off x="73932" y="3616255"/>
          <a:ext cx="1339353" cy="133935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pt-BR"/>
          </a:p>
        </p:txBody>
      </p:sp>
      <p:sp>
        <p:nvSpPr>
          <p:cNvPr id="3" name="Espaço Reservado para Dat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E00C39D-41AF-4BE0-A156-F36C5235C31E}" type="datetimeFigureOut">
              <a:rPr lang="pt-BR" smtClean="0"/>
              <a:pPr/>
              <a:t>01/11/2019</a:t>
            </a:fld>
            <a:endParaRPr lang="pt-BR"/>
          </a:p>
        </p:txBody>
      </p:sp>
      <p:sp>
        <p:nvSpPr>
          <p:cNvPr id="4" name="Espaço Reservado para Imagem de Slide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pt-BR"/>
          </a:p>
        </p:txBody>
      </p:sp>
      <p:sp>
        <p:nvSpPr>
          <p:cNvPr id="5" name="Espaço Reservado para Anotaçõ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6DD17926-17E3-4798-8D73-82AA8AD675DB}" type="slidenum">
              <a:rPr lang="pt-BR" smtClean="0"/>
              <a:pPr/>
              <a:t>‹nº›</a:t>
            </a:fld>
            <a:endParaRPr lang="pt-BR"/>
          </a:p>
        </p:txBody>
      </p:sp>
    </p:spTree>
    <p:extLst>
      <p:ext uri="{BB962C8B-B14F-4D97-AF65-F5344CB8AC3E}">
        <p14:creationId xmlns:p14="http://schemas.microsoft.com/office/powerpoint/2010/main" val="393499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1</a:t>
            </a:fld>
            <a:endParaRPr lang="pt-BR"/>
          </a:p>
        </p:txBody>
      </p:sp>
    </p:spTree>
    <p:extLst>
      <p:ext uri="{BB962C8B-B14F-4D97-AF65-F5344CB8AC3E}">
        <p14:creationId xmlns:p14="http://schemas.microsoft.com/office/powerpoint/2010/main" val="380065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Os comportamentos </a:t>
            </a:r>
            <a:r>
              <a:rPr lang="pt-BR" dirty="0" err="1"/>
              <a:t>pré</a:t>
            </a:r>
            <a:r>
              <a:rPr lang="pt-BR" dirty="0"/>
              <a:t> ingestão (ou </a:t>
            </a:r>
            <a:r>
              <a:rPr lang="pt-BR" dirty="0" err="1"/>
              <a:t>pré</a:t>
            </a:r>
            <a:r>
              <a:rPr lang="pt-BR" dirty="0"/>
              <a:t>-deglutição) são aqueles de busca, seleção, aquisição, preparação do alimento. Os sinais internos (metabólicos e neuroendócrinos) contribuem para o começo e o fim desse processo – que também é influenciado pelos determinantes psicossociais.</a:t>
            </a:r>
          </a:p>
          <a:p>
            <a:r>
              <a:rPr lang="pt-BR" dirty="0"/>
              <a:t>Assim, pode-se considerar que começamos a comer “porque temos fome” (a necessidade metabólica expressa por sinais (biológicos e gastrointestinais); depois “porque queremos comer” (provocado pelo desejo de comer, independentemente da necessidade de energia); e porque “é hora de comer” (porque nós obedecemos a hábitos da sociedade, família, grupo em que vivemos); ou só porque a comida está disponível na nossa frente.</a:t>
            </a:r>
          </a:p>
          <a:p>
            <a:r>
              <a:rPr lang="pt-BR" dirty="0"/>
              <a:t>Por outro lado, paramos de comer quando temos sinais de saciedade e </a:t>
            </a:r>
            <a:r>
              <a:rPr lang="pt-BR" dirty="0" err="1"/>
              <a:t>saciação</a:t>
            </a:r>
            <a:r>
              <a:rPr lang="pt-BR" dirty="0"/>
              <a:t> (a dinâmica de alcançar saciedade). É importante ressaltar que os sinais de saciedade e </a:t>
            </a:r>
            <a:r>
              <a:rPr lang="pt-BR" dirty="0" err="1"/>
              <a:t>saciação</a:t>
            </a:r>
            <a:r>
              <a:rPr lang="pt-BR" dirty="0"/>
              <a:t> já aparecem quando pequenas frações de nutrientes são absorvidas e transportadas, ou seja, não é preciso estar “completamente saciado”.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10</a:t>
            </a:fld>
            <a:endParaRPr lang="pt-BR"/>
          </a:p>
        </p:txBody>
      </p:sp>
    </p:spTree>
    <p:extLst>
      <p:ext uri="{BB962C8B-B14F-4D97-AF65-F5344CB8AC3E}">
        <p14:creationId xmlns:p14="http://schemas.microsoft.com/office/powerpoint/2010/main" val="150489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solidFill>
                  <a:srgbClr val="000000"/>
                </a:solidFill>
                <a:latin typeface="+mj-lt"/>
              </a:rPr>
              <a:t>O estado de saúde do indivíduo, como colesterol elevado e diabetes pode levar à procura por alimentos</a:t>
            </a:r>
          </a:p>
          <a:p>
            <a:r>
              <a:rPr lang="pt-BR" dirty="0">
                <a:solidFill>
                  <a:srgbClr val="000000"/>
                </a:solidFill>
                <a:latin typeface="+mj-lt"/>
              </a:rPr>
              <a:t>com baixo teor de gordura e sem açúcar, entre outros.</a:t>
            </a:r>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11</a:t>
            </a:fld>
            <a:endParaRPr lang="pt-BR"/>
          </a:p>
        </p:txBody>
      </p:sp>
    </p:spTree>
    <p:extLst>
      <p:ext uri="{BB962C8B-B14F-4D97-AF65-F5344CB8AC3E}">
        <p14:creationId xmlns:p14="http://schemas.microsoft.com/office/powerpoint/2010/main" val="200075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rgbClr val="000000"/>
                </a:solidFill>
                <a:latin typeface="+mn-lt"/>
                <a:ea typeface="+mn-ea"/>
                <a:cs typeface="+mn-cs"/>
              </a:rPr>
              <a:t>Dicotomia “prazer </a:t>
            </a:r>
            <a:r>
              <a:rPr lang="pt-BR" sz="1200" i="1" kern="1200" dirty="0">
                <a:solidFill>
                  <a:srgbClr val="000000"/>
                </a:solidFill>
                <a:latin typeface="+mn-lt"/>
                <a:ea typeface="+mn-ea"/>
                <a:cs typeface="+mn-cs"/>
              </a:rPr>
              <a:t>versus </a:t>
            </a:r>
            <a:r>
              <a:rPr lang="pt-BR" sz="1200" kern="1200" dirty="0">
                <a:solidFill>
                  <a:srgbClr val="000000"/>
                </a:solidFill>
                <a:latin typeface="+mn-lt"/>
                <a:ea typeface="+mn-ea"/>
                <a:cs typeface="+mn-cs"/>
              </a:rPr>
              <a:t>saúde”, está presente também nas decisões. </a:t>
            </a:r>
            <a:r>
              <a:rPr lang="pt-BR" dirty="0">
                <a:solidFill>
                  <a:srgbClr val="000000"/>
                </a:solidFill>
                <a:latin typeface="TimesNewRomanPSMT"/>
              </a:rPr>
              <a:t>O atributo de saúde tem se tornado um importante diferencial em determinados produtos alimentares, principalmente a partir do aumento da obesidade e das doenças crônicas e do impacto gerado na mídia e nas políticas de regulação de alimentos. Com isso, a indústria de alimentos lança o tempo todo produtos que prometem saúde e bem-estar, desde aqueles com comprovação científica, como produtos para redução do colesterol e melhora do funcionamento intestinal, até produtos com benefícios questionáveis. Nesse cenário, determinados produtos e categorias respaldados por profissionais de saúde enfocam apenas o incentivo a uma dieta equilibrada, sem considerar o sabor.</a:t>
            </a:r>
          </a:p>
          <a:p>
            <a:r>
              <a:rPr lang="pt-BR" dirty="0">
                <a:solidFill>
                  <a:srgbClr val="000000"/>
                </a:solidFill>
                <a:latin typeface="TimesNewRomanPSMT"/>
              </a:rPr>
              <a:t>Com base nisto, para que o atributo “saúde” seja relevante na escolha de determinado produto, deve-se considerar que ele seja, também, saboroso, conveniente e tenha um custo acessível.</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12</a:t>
            </a:fld>
            <a:endParaRPr lang="pt-BR"/>
          </a:p>
        </p:txBody>
      </p:sp>
    </p:spTree>
    <p:extLst>
      <p:ext uri="{BB962C8B-B14F-4D97-AF65-F5344CB8AC3E}">
        <p14:creationId xmlns:p14="http://schemas.microsoft.com/office/powerpoint/2010/main" val="428979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solidFill>
                  <a:srgbClr val="000000"/>
                </a:solidFill>
                <a:latin typeface="TimesNewRomanPSMT"/>
              </a:rPr>
              <a:t>As respostas ao sabor são</a:t>
            </a:r>
          </a:p>
          <a:p>
            <a:r>
              <a:rPr lang="pt-BR" dirty="0">
                <a:solidFill>
                  <a:srgbClr val="000000"/>
                </a:solidFill>
                <a:latin typeface="TimesNewRomanPSMT"/>
              </a:rPr>
              <a:t>influenciadas por uma gama de variáveis genéticas, fisiológicas e metabólicas. O impacto do sabor na ingestão de alimentos depende do sexo e da idade, e é modulado também pela obesidade, transtornos alimentares e outras disfunções do comportamento alimentar.</a:t>
            </a:r>
            <a:endParaRPr lang="pt-BR" dirty="0"/>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13</a:t>
            </a:fld>
            <a:endParaRPr lang="pt-BR"/>
          </a:p>
        </p:txBody>
      </p:sp>
    </p:spTree>
    <p:extLst>
      <p:ext uri="{BB962C8B-B14F-4D97-AF65-F5344CB8AC3E}">
        <p14:creationId xmlns:p14="http://schemas.microsoft.com/office/powerpoint/2010/main" val="727263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14</a:t>
            </a:fld>
            <a:endParaRPr lang="pt-BR"/>
          </a:p>
        </p:txBody>
      </p:sp>
    </p:spTree>
    <p:extLst>
      <p:ext uri="{BB962C8B-B14F-4D97-AF65-F5344CB8AC3E}">
        <p14:creationId xmlns:p14="http://schemas.microsoft.com/office/powerpoint/2010/main" val="52513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Liking ratings for the tasted vegetables are shown in Figure 2. The results showed that the </a:t>
            </a:r>
            <a:r>
              <a:rPr lang="en-US" dirty="0" err="1"/>
              <a:t>nontaster</a:t>
            </a:r>
            <a:r>
              <a:rPr lang="en-US" dirty="0"/>
              <a:t> children liked raw broccoli more than did the taster children (P 0.05). There were no significant differences in the liking of the other vegetables, although the ratings for black olives and cucumber tended to be higher for </a:t>
            </a:r>
            <a:r>
              <a:rPr lang="en-US" dirty="0" err="1"/>
              <a:t>nontasters</a:t>
            </a:r>
            <a:r>
              <a:rPr lang="en-US" dirty="0"/>
              <a:t> than for tasters.</a:t>
            </a:r>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17</a:t>
            </a:fld>
            <a:endParaRPr lang="pt-BR"/>
          </a:p>
        </p:txBody>
      </p:sp>
    </p:spTree>
    <p:extLst>
      <p:ext uri="{BB962C8B-B14F-4D97-AF65-F5344CB8AC3E}">
        <p14:creationId xmlns:p14="http://schemas.microsoft.com/office/powerpoint/2010/main" val="137367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18</a:t>
            </a:fld>
            <a:endParaRPr lang="pt-BR"/>
          </a:p>
        </p:txBody>
      </p:sp>
    </p:spTree>
    <p:extLst>
      <p:ext uri="{BB962C8B-B14F-4D97-AF65-F5344CB8AC3E}">
        <p14:creationId xmlns:p14="http://schemas.microsoft.com/office/powerpoint/2010/main" val="32033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20</a:t>
            </a:fld>
            <a:endParaRPr lang="pt-BR"/>
          </a:p>
        </p:txBody>
      </p:sp>
    </p:spTree>
    <p:extLst>
      <p:ext uri="{BB962C8B-B14F-4D97-AF65-F5344CB8AC3E}">
        <p14:creationId xmlns:p14="http://schemas.microsoft.com/office/powerpoint/2010/main" val="59717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latin typeface="+mn-lt"/>
                <a:ea typeface="+mn-ea"/>
                <a:cs typeface="+mn-cs"/>
              </a:rPr>
              <a:t>1- Porque</a:t>
            </a:r>
            <a:r>
              <a:rPr lang="pt-BR" sz="1200" kern="1200" baseline="0" dirty="0">
                <a:solidFill>
                  <a:schemeClr val="tx1"/>
                </a:solidFill>
                <a:latin typeface="+mn-lt"/>
                <a:ea typeface="+mn-ea"/>
                <a:cs typeface="+mn-cs"/>
              </a:rPr>
              <a:t> não há formas de intervir em um componente/determinante biológico de modo a direcionar ou melhorar as escolhas alimentares.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a:solidFill>
                  <a:schemeClr val="tx1"/>
                </a:solidFill>
                <a:latin typeface="+mn-lt"/>
                <a:ea typeface="+mn-ea"/>
                <a:cs typeface="+mn-cs"/>
              </a:rPr>
              <a:t>2- Seria bastante difícil e até inviável em alguns casos (como por exemplo o genético) em intervir nas escolhas.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a:solidFill>
                  <a:schemeClr val="tx1"/>
                </a:solidFill>
                <a:latin typeface="+mn-lt"/>
                <a:ea typeface="+mn-ea"/>
                <a:cs typeface="+mn-cs"/>
              </a:rPr>
              <a:t>3- Um exemplo possível, seria tentar intervir talvez em aspectos de idade e sexo ou em estado </a:t>
            </a:r>
            <a:r>
              <a:rPr lang="pt-BR" sz="1200" kern="1200" baseline="0">
                <a:solidFill>
                  <a:schemeClr val="tx1"/>
                </a:solidFill>
                <a:latin typeface="+mn-lt"/>
                <a:ea typeface="+mn-ea"/>
                <a:cs typeface="+mn-cs"/>
              </a:rPr>
              <a:t>de saúde. </a:t>
            </a:r>
            <a:endParaRPr lang="pt-BR" sz="1200" kern="1200" dirty="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21</a:t>
            </a:fld>
            <a:endParaRPr lang="pt-BR"/>
          </a:p>
        </p:txBody>
      </p:sp>
    </p:spTree>
    <p:extLst>
      <p:ext uri="{BB962C8B-B14F-4D97-AF65-F5344CB8AC3E}">
        <p14:creationId xmlns:p14="http://schemas.microsoft.com/office/powerpoint/2010/main" val="403685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22</a:t>
            </a:fld>
            <a:endParaRPr lang="pt-BR"/>
          </a:p>
        </p:txBody>
      </p:sp>
    </p:spTree>
    <p:extLst>
      <p:ext uri="{BB962C8B-B14F-4D97-AF65-F5344CB8AC3E}">
        <p14:creationId xmlns:p14="http://schemas.microsoft.com/office/powerpoint/2010/main" val="56360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Escolhas alimentares dos indivíduos e constitui um processo complexo, que envolve fatores biológicos, socioculturais e psicológicos – e a interação desses fatores</a:t>
            </a:r>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2</a:t>
            </a:fld>
            <a:endParaRPr lang="pt-BR"/>
          </a:p>
        </p:txBody>
      </p:sp>
    </p:spTree>
    <p:extLst>
      <p:ext uri="{BB962C8B-B14F-4D97-AF65-F5344CB8AC3E}">
        <p14:creationId xmlns:p14="http://schemas.microsoft.com/office/powerpoint/2010/main" val="354975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23</a:t>
            </a:fld>
            <a:endParaRPr lang="pt-BR"/>
          </a:p>
        </p:txBody>
      </p:sp>
    </p:spTree>
    <p:extLst>
      <p:ext uri="{BB962C8B-B14F-4D97-AF65-F5344CB8AC3E}">
        <p14:creationId xmlns:p14="http://schemas.microsoft.com/office/powerpoint/2010/main" val="347225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24</a:t>
            </a:fld>
            <a:endParaRPr lang="pt-BR"/>
          </a:p>
        </p:txBody>
      </p:sp>
    </p:spTree>
    <p:extLst>
      <p:ext uri="{BB962C8B-B14F-4D97-AF65-F5344CB8AC3E}">
        <p14:creationId xmlns:p14="http://schemas.microsoft.com/office/powerpoint/2010/main" val="353110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Há, na comida e no comer, algo fundamentalmente biológico, uma vez que são necessários para nossa</a:t>
            </a:r>
          </a:p>
          <a:p>
            <a:r>
              <a:rPr lang="pt-BR" dirty="0"/>
              <a:t>sobrevivência como espécie. Conhecemos bem nossa necessidade de nutrientes, mas, ao longo da nossa evolução, a</a:t>
            </a:r>
          </a:p>
          <a:p>
            <a:r>
              <a:rPr lang="pt-BR" dirty="0"/>
              <a:t>seleção da comida passou a ser influenciada por uma rede complexa de fatores </a:t>
            </a:r>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3</a:t>
            </a:fld>
            <a:endParaRPr lang="pt-BR"/>
          </a:p>
        </p:txBody>
      </p:sp>
    </p:spTree>
    <p:extLst>
      <p:ext uri="{BB962C8B-B14F-4D97-AF65-F5344CB8AC3E}">
        <p14:creationId xmlns:p14="http://schemas.microsoft.com/office/powerpoint/2010/main" val="123570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 acordo com </a:t>
            </a:r>
            <a:r>
              <a:rPr lang="pt-BR" dirty="0" err="1"/>
              <a:t>Poulain</a:t>
            </a:r>
            <a:r>
              <a:rPr lang="pt-BR" dirty="0"/>
              <a:t> e Proença, as escolhas alimentares podem ser guiadas por dois tipos de determinantes: aqueles relacionados aos alimentos, como o sabor, e aqueles relacionados ao “comedor”, ou seja biológicos, socioculturais e psicológicos (Quadro 2.2). Pensando nos diferentes determinantes de consumo, o comedor pode ser classificado de acordo com aquilo que mais importa (fator biológico, passional, cultural ou racional), por exemplo, aquele que pensa em </a:t>
            </a:r>
            <a:r>
              <a:rPr lang="pt-BR" dirty="0" err="1"/>
              <a:t>custobenefício</a:t>
            </a:r>
            <a:r>
              <a:rPr lang="pt-BR" dirty="0"/>
              <a:t> e nas calorias que “valem a pena”.8 Claro que não somos um tipo “puro” de comedor, e diversas categorias podem se somar, ou uma pode sobressair à outra, dependendo do momento da vida, situação e objetivo.</a:t>
            </a:r>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4</a:t>
            </a:fld>
            <a:endParaRPr lang="pt-BR"/>
          </a:p>
        </p:txBody>
      </p:sp>
    </p:spTree>
    <p:extLst>
      <p:ext uri="{BB962C8B-B14F-4D97-AF65-F5344CB8AC3E}">
        <p14:creationId xmlns:p14="http://schemas.microsoft.com/office/powerpoint/2010/main" val="55785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5</a:t>
            </a:fld>
            <a:endParaRPr lang="pt-BR"/>
          </a:p>
        </p:txBody>
      </p:sp>
    </p:spTree>
    <p:extLst>
      <p:ext uri="{BB962C8B-B14F-4D97-AF65-F5344CB8AC3E}">
        <p14:creationId xmlns:p14="http://schemas.microsoft.com/office/powerpoint/2010/main" val="384753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Acho</a:t>
            </a:r>
            <a:r>
              <a:rPr lang="pt-BR" baseline="0" dirty="0"/>
              <a:t> que em sexo e idade, podemos esmiuçar isso nos próximos slides.</a:t>
            </a:r>
          </a:p>
          <a:p>
            <a:endParaRPr lang="pt-BR" baseline="0" dirty="0"/>
          </a:p>
          <a:p>
            <a:r>
              <a:rPr lang="pt-BR" baseline="0" dirty="0"/>
              <a:t>Sexo: Estudos na área investigaram</a:t>
            </a:r>
            <a:r>
              <a:rPr lang="pt-BR" sz="1200" b="0" i="0" kern="1200" dirty="0">
                <a:solidFill>
                  <a:schemeClr val="tx1"/>
                </a:solidFill>
                <a:effectLst/>
                <a:latin typeface="+mn-lt"/>
                <a:ea typeface="+mn-ea"/>
                <a:cs typeface="+mn-cs"/>
              </a:rPr>
              <a:t> a existência de diferenças entre os dois sexos no que diz respeito ao comportamento alimentar como resposta ao stress. Por exemplo, </a:t>
            </a:r>
            <a:r>
              <a:rPr lang="pt-BR" sz="1200" b="0" i="0" kern="1200" dirty="0" err="1">
                <a:solidFill>
                  <a:schemeClr val="tx1"/>
                </a:solidFill>
                <a:effectLst/>
                <a:latin typeface="+mn-lt"/>
                <a:ea typeface="+mn-ea"/>
                <a:cs typeface="+mn-cs"/>
              </a:rPr>
              <a:t>Ogden</a:t>
            </a:r>
            <a:r>
              <a:rPr lang="pt-BR" sz="1200" b="0" i="0" kern="1200" dirty="0">
                <a:solidFill>
                  <a:schemeClr val="tx1"/>
                </a:solidFill>
                <a:effectLst/>
                <a:latin typeface="+mn-lt"/>
                <a:ea typeface="+mn-ea"/>
                <a:cs typeface="+mn-cs"/>
              </a:rPr>
              <a:t> (2003) reviu vários estudos em que os autores constataram que o stress relacionado com os exames está associado a um aumento da quantidade de alimentos ingeridos nas mulheres, mas não nos homens. Por sua vez, Stone e </a:t>
            </a:r>
            <a:r>
              <a:rPr lang="pt-BR" sz="1200" b="0" i="0" kern="1200" dirty="0" err="1">
                <a:solidFill>
                  <a:schemeClr val="tx1"/>
                </a:solidFill>
                <a:effectLst/>
                <a:latin typeface="+mn-lt"/>
                <a:ea typeface="+mn-ea"/>
                <a:cs typeface="+mn-cs"/>
              </a:rPr>
              <a:t>Brownell</a:t>
            </a:r>
            <a:r>
              <a:rPr lang="pt-BR" sz="1200" b="0" i="0" kern="1200" dirty="0">
                <a:solidFill>
                  <a:schemeClr val="tx1"/>
                </a:solidFill>
                <a:effectLst/>
                <a:latin typeface="+mn-lt"/>
                <a:ea typeface="+mn-ea"/>
                <a:cs typeface="+mn-cs"/>
              </a:rPr>
              <a:t> (1994) desenvolveram um estudo longitudinal que lhes permitiu constatar que é mais provável os homens sob stress tenderem a comer menos do que tenderem a ingerir maior quantidade de alimentos. Estes autores verificaram, ainda, que as mulheres sob níveis de stress extremamente elevados, também tendem a comer menos.</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Fisher e </a:t>
            </a:r>
            <a:r>
              <a:rPr lang="pt-BR" sz="1200" b="0" i="0" kern="1200" dirty="0" err="1">
                <a:solidFill>
                  <a:schemeClr val="tx1"/>
                </a:solidFill>
                <a:effectLst/>
                <a:latin typeface="+mn-lt"/>
                <a:ea typeface="+mn-ea"/>
                <a:cs typeface="+mn-cs"/>
              </a:rPr>
              <a:t>Birch</a:t>
            </a:r>
            <a:r>
              <a:rPr lang="pt-BR" sz="1200" b="0" i="0" kern="1200" dirty="0">
                <a:solidFill>
                  <a:schemeClr val="tx1"/>
                </a:solidFill>
                <a:effectLst/>
                <a:latin typeface="+mn-lt"/>
                <a:ea typeface="+mn-ea"/>
                <a:cs typeface="+mn-cs"/>
              </a:rPr>
              <a:t> (1999) verificaram que a ingestão de alimentos restringidos pelas mães prediz positivamente a ingestão desses alimentos por crianças de sexo feminino. Assim, quanto mais as mães restringem o acesso a esses alimentos, mais as crianças os ingerem.</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Idade: Este autor alerta, porém, para o facto da preferência pelo sabor doce e o consumo de açúcar declinarem entre a adolescência e a idade adulta, ainda que a evidência desse fenómeno seja apenas </a:t>
            </a:r>
            <a:r>
              <a:rPr lang="pt-BR" sz="1200" b="0" i="0" kern="1200" dirty="0" err="1">
                <a:solidFill>
                  <a:schemeClr val="tx1"/>
                </a:solidFill>
                <a:effectLst/>
                <a:latin typeface="+mn-lt"/>
                <a:ea typeface="+mn-ea"/>
                <a:cs typeface="+mn-cs"/>
              </a:rPr>
              <a:t>indirecta</a:t>
            </a:r>
            <a:r>
              <a:rPr lang="pt-BR" sz="1200" b="0" i="0" kern="1200" dirty="0">
                <a:solidFill>
                  <a:schemeClr val="tx1"/>
                </a:solidFill>
                <a:effectLst/>
                <a:latin typeface="+mn-lt"/>
                <a:ea typeface="+mn-ea"/>
                <a:cs typeface="+mn-cs"/>
              </a:rPr>
              <a:t>, uma vez que os estudos desenvolvidos têm sido de natureza essencialmente transversal, não acompanhando o mesmo grupo de participantes ao longo do tempo.</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Uma revisão da literatura realizada por </a:t>
            </a:r>
            <a:r>
              <a:rPr lang="pt-BR" sz="1200" b="0" i="0" kern="1200" dirty="0" err="1">
                <a:solidFill>
                  <a:schemeClr val="tx1"/>
                </a:solidFill>
                <a:effectLst/>
                <a:latin typeface="+mn-lt"/>
                <a:ea typeface="+mn-ea"/>
                <a:cs typeface="+mn-cs"/>
              </a:rPr>
              <a:t>Ogden</a:t>
            </a:r>
            <a:r>
              <a:rPr lang="pt-BR" sz="1200" b="0" i="0" kern="1200" dirty="0">
                <a:solidFill>
                  <a:schemeClr val="tx1"/>
                </a:solidFill>
                <a:effectLst/>
                <a:latin typeface="+mn-lt"/>
                <a:ea typeface="+mn-ea"/>
                <a:cs typeface="+mn-cs"/>
              </a:rPr>
              <a:t> (2003), levou esta autora a concluir que o que é inato é a capacidade das crianças aprenderam acerca das consequências da alimentação, uma vez que são capazes de associar a ingestão de alimentos às suas consequências, o que contribui para que aprendam a controlar a ingestão de alimentos.</a:t>
            </a:r>
          </a:p>
          <a:p>
            <a:r>
              <a:rPr lang="pt-BR" sz="1200" b="0" i="0" kern="1200" dirty="0">
                <a:solidFill>
                  <a:schemeClr val="tx1"/>
                </a:solidFill>
                <a:effectLst/>
                <a:latin typeface="+mn-lt"/>
                <a:ea typeface="+mn-ea"/>
                <a:cs typeface="+mn-cs"/>
              </a:rPr>
              <a:t>Segundo </a:t>
            </a:r>
            <a:r>
              <a:rPr lang="pt-BR" sz="1200" b="0" i="0" kern="1200" dirty="0" err="1">
                <a:solidFill>
                  <a:schemeClr val="tx1"/>
                </a:solidFill>
                <a:effectLst/>
                <a:latin typeface="+mn-lt"/>
                <a:ea typeface="+mn-ea"/>
                <a:cs typeface="+mn-cs"/>
              </a:rPr>
              <a:t>Drewnoski</a:t>
            </a:r>
            <a:r>
              <a:rPr lang="pt-BR" sz="1200" b="0" i="0" kern="1200" dirty="0">
                <a:solidFill>
                  <a:schemeClr val="tx1"/>
                </a:solidFill>
                <a:effectLst/>
                <a:latin typeface="+mn-lt"/>
                <a:ea typeface="+mn-ea"/>
                <a:cs typeface="+mn-cs"/>
              </a:rPr>
              <a:t> (1997), uma das provas de que existem preferências que vão sendo adquiridas e alteradas com a idade é a preferência por alimentos como o café, a cerveja, as bebidas alcoólicas e pimenta.</a:t>
            </a:r>
          </a:p>
          <a:p>
            <a:endParaRPr lang="pt-BR" dirty="0"/>
          </a:p>
        </p:txBody>
      </p:sp>
      <p:sp>
        <p:nvSpPr>
          <p:cNvPr id="4" name="Espaço Reservado para Número de Slide 3"/>
          <p:cNvSpPr>
            <a:spLocks noGrp="1"/>
          </p:cNvSpPr>
          <p:nvPr>
            <p:ph type="sldNum" sz="quarter" idx="10"/>
          </p:nvPr>
        </p:nvSpPr>
        <p:spPr/>
        <p:txBody>
          <a:bodyPr/>
          <a:lstStyle/>
          <a:p>
            <a:fld id="{6DD17926-17E3-4798-8D73-82AA8AD675DB}" type="slidenum">
              <a:rPr lang="pt-BR" smtClean="0"/>
              <a:pPr/>
              <a:t>6</a:t>
            </a:fld>
            <a:endParaRPr lang="pt-BR"/>
          </a:p>
        </p:txBody>
      </p:sp>
    </p:spTree>
    <p:extLst>
      <p:ext uri="{BB962C8B-B14F-4D97-AF65-F5344CB8AC3E}">
        <p14:creationId xmlns:p14="http://schemas.microsoft.com/office/powerpoint/2010/main" val="2162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Buscando discutir esses determinantes, um estudo realizou uma revisão da literatura científica sobre a</a:t>
            </a:r>
          </a:p>
          <a:p>
            <a:r>
              <a:rPr lang="pt-BR" sz="1200" b="0" i="0" u="none" strike="noStrike" kern="1200" baseline="0" dirty="0">
                <a:solidFill>
                  <a:schemeClr val="tx1"/>
                </a:solidFill>
                <a:latin typeface="+mn-lt"/>
                <a:ea typeface="+mn-ea"/>
                <a:cs typeface="+mn-cs"/>
              </a:rPr>
              <a:t>questão. Foram identificados alguns estudos e reflexões sobre determinantes da escolha alimentar humana</a:t>
            </a:r>
          </a:p>
          <a:p>
            <a:r>
              <a:rPr lang="pt-BR" sz="1200" b="0" i="0" u="none" strike="noStrike" kern="1200" baseline="0" dirty="0">
                <a:solidFill>
                  <a:schemeClr val="tx1"/>
                </a:solidFill>
                <a:latin typeface="+mn-lt"/>
                <a:ea typeface="+mn-ea"/>
                <a:cs typeface="+mn-cs"/>
              </a:rPr>
              <a:t>em diferentes contextos, além de livros que discutiam sobre o tema.</a:t>
            </a:r>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7</a:t>
            </a:fld>
            <a:endParaRPr lang="pt-BR"/>
          </a:p>
        </p:txBody>
      </p:sp>
    </p:spTree>
    <p:extLst>
      <p:ext uri="{BB962C8B-B14F-4D97-AF65-F5344CB8AC3E}">
        <p14:creationId xmlns:p14="http://schemas.microsoft.com/office/powerpoint/2010/main" val="84415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Sexo: Estudos na área investigaram</a:t>
            </a:r>
            <a:r>
              <a:rPr lang="pt-BR" sz="1200" b="0" i="0" kern="1200" dirty="0">
                <a:solidFill>
                  <a:schemeClr val="tx1"/>
                </a:solidFill>
                <a:effectLst/>
                <a:latin typeface="+mn-lt"/>
                <a:ea typeface="+mn-ea"/>
                <a:cs typeface="+mn-cs"/>
              </a:rPr>
              <a:t> a existência de diferenças entre os dois sexos no que diz respeito ao comportamento alimentar como resposta ao stress. Por exemplo, </a:t>
            </a:r>
            <a:r>
              <a:rPr lang="pt-BR" sz="1200" b="0" i="0" kern="1200" dirty="0" err="1">
                <a:solidFill>
                  <a:schemeClr val="tx1"/>
                </a:solidFill>
                <a:effectLst/>
                <a:latin typeface="+mn-lt"/>
                <a:ea typeface="+mn-ea"/>
                <a:cs typeface="+mn-cs"/>
              </a:rPr>
              <a:t>Ogden</a:t>
            </a:r>
            <a:r>
              <a:rPr lang="pt-BR" sz="1200" b="0" i="0" kern="1200" dirty="0">
                <a:solidFill>
                  <a:schemeClr val="tx1"/>
                </a:solidFill>
                <a:effectLst/>
                <a:latin typeface="+mn-lt"/>
                <a:ea typeface="+mn-ea"/>
                <a:cs typeface="+mn-cs"/>
              </a:rPr>
              <a:t> (2003) reviu vários estudos em que os autores constataram que o stress relacionado com os exames está associado a um aumento da quantidade de alimentos ingeridos nas mulheres, mas não nos homens. Por sua vez, Stone e </a:t>
            </a:r>
            <a:r>
              <a:rPr lang="pt-BR" sz="1200" b="0" i="0" kern="1200" dirty="0" err="1">
                <a:solidFill>
                  <a:schemeClr val="tx1"/>
                </a:solidFill>
                <a:effectLst/>
                <a:latin typeface="+mn-lt"/>
                <a:ea typeface="+mn-ea"/>
                <a:cs typeface="+mn-cs"/>
              </a:rPr>
              <a:t>Brownell</a:t>
            </a:r>
            <a:r>
              <a:rPr lang="pt-BR" sz="1200" b="0" i="0" kern="1200" dirty="0">
                <a:solidFill>
                  <a:schemeClr val="tx1"/>
                </a:solidFill>
                <a:effectLst/>
                <a:latin typeface="+mn-lt"/>
                <a:ea typeface="+mn-ea"/>
                <a:cs typeface="+mn-cs"/>
              </a:rPr>
              <a:t> (1994) desenvolveram um estudo longitudinal que lhes permitiu constatar que é mais provável os homens sob stress tenderem a comer menos do que tenderem a ingerir maior quantidade de alimentos. Estes autores verificaram, ainda, que as mulheres sob níveis de stress extremamente elevados, também tendem a comer menos.</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Fisher e </a:t>
            </a:r>
            <a:r>
              <a:rPr lang="pt-BR" sz="1200" b="0" i="0" kern="1200" dirty="0" err="1">
                <a:solidFill>
                  <a:schemeClr val="tx1"/>
                </a:solidFill>
                <a:effectLst/>
                <a:latin typeface="+mn-lt"/>
                <a:ea typeface="+mn-ea"/>
                <a:cs typeface="+mn-cs"/>
              </a:rPr>
              <a:t>Birch</a:t>
            </a:r>
            <a:r>
              <a:rPr lang="pt-BR" sz="1200" b="0" i="0" kern="1200" dirty="0">
                <a:solidFill>
                  <a:schemeClr val="tx1"/>
                </a:solidFill>
                <a:effectLst/>
                <a:latin typeface="+mn-lt"/>
                <a:ea typeface="+mn-ea"/>
                <a:cs typeface="+mn-cs"/>
              </a:rPr>
              <a:t> (1999) verificaram que a ingestão de alimentos restringidos pelas mães prediz positivamente a ingestão desses alimentos por crianças de sexo feminino. Assim, quanto mais as mães restringem o acesso a esses alimentos, mais as crianças os ingerem.</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Idade: Este autor alerta, porém, para o facto da preferência pelo sabor doce e o consumo de açúcar declinarem entre a adolescência e a idade adulta, ainda que a evidência desse fenómeno seja apenas indireta, uma vez que os estudos desenvolvidos têm sido de natureza essencialmente transversal, não acompanhando o mesmo grupo de participantes ao longo do tempo.</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Uma revisão da literatura realizada por </a:t>
            </a:r>
            <a:r>
              <a:rPr lang="pt-BR" sz="1200" b="0" i="0" kern="1200" dirty="0" err="1">
                <a:solidFill>
                  <a:schemeClr val="tx1"/>
                </a:solidFill>
                <a:effectLst/>
                <a:latin typeface="+mn-lt"/>
                <a:ea typeface="+mn-ea"/>
                <a:cs typeface="+mn-cs"/>
              </a:rPr>
              <a:t>Ogden</a:t>
            </a:r>
            <a:r>
              <a:rPr lang="pt-BR" sz="1200" b="0" i="0" kern="1200" dirty="0">
                <a:solidFill>
                  <a:schemeClr val="tx1"/>
                </a:solidFill>
                <a:effectLst/>
                <a:latin typeface="+mn-lt"/>
                <a:ea typeface="+mn-ea"/>
                <a:cs typeface="+mn-cs"/>
              </a:rPr>
              <a:t> (2003), levou esta autora a concluir que o que é inato é a capacidade das crianças aprenderam acerca das consequências da alimentação, uma vez que são capazes de associar a ingestão de alimentos às suas consequências, o que contribui para que aprendam a controlar a ingestão de alimentos.</a:t>
            </a:r>
          </a:p>
          <a:p>
            <a:r>
              <a:rPr lang="pt-BR" sz="1200" b="0" i="0" kern="1200" dirty="0">
                <a:solidFill>
                  <a:schemeClr val="tx1"/>
                </a:solidFill>
                <a:effectLst/>
                <a:latin typeface="+mn-lt"/>
                <a:ea typeface="+mn-ea"/>
                <a:cs typeface="+mn-cs"/>
              </a:rPr>
              <a:t>Segundo </a:t>
            </a:r>
            <a:r>
              <a:rPr lang="pt-BR" sz="1200" b="0" i="0" kern="1200" dirty="0" err="1">
                <a:solidFill>
                  <a:schemeClr val="tx1"/>
                </a:solidFill>
                <a:effectLst/>
                <a:latin typeface="+mn-lt"/>
                <a:ea typeface="+mn-ea"/>
                <a:cs typeface="+mn-cs"/>
              </a:rPr>
              <a:t>Drewnoski</a:t>
            </a:r>
            <a:r>
              <a:rPr lang="pt-BR" sz="1200" b="0" i="0" kern="1200" dirty="0">
                <a:solidFill>
                  <a:schemeClr val="tx1"/>
                </a:solidFill>
                <a:effectLst/>
                <a:latin typeface="+mn-lt"/>
                <a:ea typeface="+mn-ea"/>
                <a:cs typeface="+mn-cs"/>
              </a:rPr>
              <a:t> (1997), uma das provas de que existem preferências que vão sendo adquiridas e alteradas com a idade é a preferência por alimentos como o café, a cerveja, as bebidas alcoólicas e pimenta.</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8</a:t>
            </a:fld>
            <a:endParaRPr lang="pt-BR"/>
          </a:p>
        </p:txBody>
      </p:sp>
    </p:spTree>
    <p:extLst>
      <p:ext uri="{BB962C8B-B14F-4D97-AF65-F5344CB8AC3E}">
        <p14:creationId xmlns:p14="http://schemas.microsoft.com/office/powerpoint/2010/main" val="18748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Os comportamentos </a:t>
            </a:r>
            <a:r>
              <a:rPr lang="pt-BR" dirty="0" err="1"/>
              <a:t>pré</a:t>
            </a:r>
            <a:r>
              <a:rPr lang="pt-BR" dirty="0"/>
              <a:t> ingestão (ou </a:t>
            </a:r>
            <a:r>
              <a:rPr lang="pt-BR" dirty="0" err="1"/>
              <a:t>pré</a:t>
            </a:r>
            <a:r>
              <a:rPr lang="pt-BR" dirty="0"/>
              <a:t>-deglutição) são aqueles de busca, seleção, aquisição, preparação do alimento. Os sinais internos (metabólicos e neuroendócrinos) contribuem para o começo e o fim desse processo – que também é influenciado pelos determinantes psicossociais.</a:t>
            </a:r>
          </a:p>
          <a:p>
            <a:r>
              <a:rPr lang="pt-BR" dirty="0"/>
              <a:t>Assim, pode-se considerar que começamos a comer “porque temos fome” (a necessidade metabólica expressa por sinais (biológicos e gastrointestinais); depois “porque queremos comer” (provocado pelo desejo de comer, independentemente da necessidade de energia); e porque “é hora de comer” (porque nós obedecemos a hábitos da sociedade, família, grupo em que vivemos); ou só porque a comida está disponível na nossa frente.</a:t>
            </a:r>
          </a:p>
          <a:p>
            <a:r>
              <a:rPr lang="pt-BR" dirty="0"/>
              <a:t>Por outro lado, paramos de comer quando temos sinais de saciedade e </a:t>
            </a:r>
            <a:r>
              <a:rPr lang="pt-BR" dirty="0" err="1"/>
              <a:t>saciação</a:t>
            </a:r>
            <a:r>
              <a:rPr lang="pt-BR" dirty="0"/>
              <a:t> (a dinâmica de alcançar saciedade). É importante ressaltar que os sinais de saciedade e </a:t>
            </a:r>
            <a:r>
              <a:rPr lang="pt-BR" dirty="0" err="1"/>
              <a:t>saciação</a:t>
            </a:r>
            <a:r>
              <a:rPr lang="pt-BR" dirty="0"/>
              <a:t> já aparecem quando pequenas frações de nutrientes são absorvidas e transportadas, ou seja, não é preciso estar “completamente saciado”.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6DD17926-17E3-4798-8D73-82AA8AD675DB}" type="slidenum">
              <a:rPr lang="pt-BR" smtClean="0"/>
              <a:pPr/>
              <a:t>9</a:t>
            </a:fld>
            <a:endParaRPr lang="pt-BR"/>
          </a:p>
        </p:txBody>
      </p:sp>
    </p:spTree>
    <p:extLst>
      <p:ext uri="{BB962C8B-B14F-4D97-AF65-F5344CB8AC3E}">
        <p14:creationId xmlns:p14="http://schemas.microsoft.com/office/powerpoint/2010/main" val="318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11/1/2019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660366" y="2670823"/>
            <a:ext cx="2245659" cy="1015663"/>
          </a:xfrm>
          <a:prstGeom prst="rect">
            <a:avLst/>
          </a:prstGeom>
          <a:noFill/>
        </p:spPr>
        <p:txBody>
          <a:bodyPr wrap="square" rtlCol="0">
            <a:spAutoFit/>
          </a:bodyPr>
          <a:lstStyle/>
          <a:p>
            <a:pPr algn="ctr"/>
            <a:r>
              <a:rPr lang="pt-BR" sz="2000" b="1" dirty="0"/>
              <a:t>Daniela Bicalho</a:t>
            </a:r>
          </a:p>
          <a:p>
            <a:pPr algn="ctr"/>
            <a:r>
              <a:rPr lang="pt-BR" sz="2000" b="1" dirty="0"/>
              <a:t>Juliana Oliveira</a:t>
            </a:r>
          </a:p>
          <a:p>
            <a:pPr algn="ctr"/>
            <a:r>
              <a:rPr lang="pt-BR" sz="2000" b="1" dirty="0"/>
              <a:t>Nayara Santos</a:t>
            </a:r>
          </a:p>
        </p:txBody>
      </p:sp>
      <p:sp>
        <p:nvSpPr>
          <p:cNvPr id="3" name="Subtítulo 2">
            <a:extLst>
              <a:ext uri="{FF2B5EF4-FFF2-40B4-BE49-F238E27FC236}">
                <a16:creationId xmlns="" xmlns:a16="http://schemas.microsoft.com/office/drawing/2014/main" id="{1EED63D6-20B5-404C-A870-DEAAA51FFA14}"/>
              </a:ext>
            </a:extLst>
          </p:cNvPr>
          <p:cNvSpPr>
            <a:spLocks noGrp="1"/>
          </p:cNvSpPr>
          <p:nvPr>
            <p:ph type="subTitle" idx="1"/>
          </p:nvPr>
        </p:nvSpPr>
        <p:spPr>
          <a:xfrm>
            <a:off x="285975" y="3390925"/>
            <a:ext cx="8489314" cy="1814022"/>
          </a:xfrm>
        </p:spPr>
        <p:txBody>
          <a:bodyPr>
            <a:normAutofit/>
          </a:bodyPr>
          <a:lstStyle/>
          <a:p>
            <a:pPr algn="ctr"/>
            <a:r>
              <a:rPr lang="en-US" sz="4000" b="1" dirty="0">
                <a:solidFill>
                  <a:schemeClr val="bg1"/>
                </a:solidFill>
              </a:rPr>
              <a:t/>
            </a:r>
            <a:br>
              <a:rPr lang="en-US" sz="4000" b="1" dirty="0">
                <a:solidFill>
                  <a:schemeClr val="bg1"/>
                </a:solidFill>
              </a:rPr>
            </a:br>
            <a:r>
              <a:rPr lang="pt-BR" sz="4000" b="1" dirty="0">
                <a:solidFill>
                  <a:schemeClr val="bg1"/>
                </a:solidFill>
              </a:rPr>
              <a:t>Determinantes biológicos</a:t>
            </a:r>
          </a:p>
        </p:txBody>
      </p:sp>
      <p:sp>
        <p:nvSpPr>
          <p:cNvPr id="5" name="Título 4">
            <a:extLst>
              <a:ext uri="{FF2B5EF4-FFF2-40B4-BE49-F238E27FC236}">
                <a16:creationId xmlns="" xmlns:a16="http://schemas.microsoft.com/office/drawing/2014/main" id="{0352546D-B2DD-4407-B947-5A85F3AAAA6D}"/>
              </a:ext>
            </a:extLst>
          </p:cNvPr>
          <p:cNvSpPr>
            <a:spLocks noGrp="1"/>
          </p:cNvSpPr>
          <p:nvPr>
            <p:ph type="ctrTitle"/>
          </p:nvPr>
        </p:nvSpPr>
        <p:spPr>
          <a:xfrm>
            <a:off x="619364" y="1806279"/>
            <a:ext cx="8099073" cy="1372375"/>
          </a:xfrm>
        </p:spPr>
        <p:txBody>
          <a:bodyPr>
            <a:normAutofit fontScale="90000"/>
          </a:bodyPr>
          <a:lstStyle/>
          <a:p>
            <a:pPr algn="ctr"/>
            <a:r>
              <a:rPr lang="pt-BR" dirty="0"/>
              <a:t>Determinantes individuais da escolha de alimentos:</a:t>
            </a:r>
          </a:p>
        </p:txBody>
      </p:sp>
      <p:pic>
        <p:nvPicPr>
          <p:cNvPr id="9" name="Imagem 8">
            <a:extLst>
              <a:ext uri="{FF2B5EF4-FFF2-40B4-BE49-F238E27FC236}">
                <a16:creationId xmlns="" xmlns:a16="http://schemas.microsoft.com/office/drawing/2014/main" id="{36967DD9-B7F0-4ED6-9F5E-9374079D32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64543" y="4170523"/>
            <a:ext cx="1837303" cy="1763811"/>
          </a:xfrm>
          <a:prstGeom prst="rect">
            <a:avLst/>
          </a:prstGeom>
        </p:spPr>
      </p:pic>
    </p:spTree>
    <p:extLst>
      <p:ext uri="{BB962C8B-B14F-4D97-AF65-F5344CB8AC3E}">
        <p14:creationId xmlns:p14="http://schemas.microsoft.com/office/powerpoint/2010/main" val="328423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482245" y="5863525"/>
            <a:ext cx="2528047" cy="461665"/>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FISIOLÓGICOS</a:t>
            </a:r>
          </a:p>
        </p:txBody>
      </p:sp>
      <p:sp>
        <p:nvSpPr>
          <p:cNvPr id="15" name="Retângulo 14">
            <a:extLst>
              <a:ext uri="{FF2B5EF4-FFF2-40B4-BE49-F238E27FC236}">
                <a16:creationId xmlns="" xmlns:a16="http://schemas.microsoft.com/office/drawing/2014/main" id="{AF799A17-6F1D-499D-954B-E5357920BDCA}"/>
              </a:ext>
            </a:extLst>
          </p:cNvPr>
          <p:cNvSpPr/>
          <p:nvPr/>
        </p:nvSpPr>
        <p:spPr>
          <a:xfrm>
            <a:off x="224887" y="5990441"/>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
        <p:nvSpPr>
          <p:cNvPr id="3" name="Retângulo 2">
            <a:extLst>
              <a:ext uri="{FF2B5EF4-FFF2-40B4-BE49-F238E27FC236}">
                <a16:creationId xmlns="" xmlns:a16="http://schemas.microsoft.com/office/drawing/2014/main" id="{5482E44F-0760-4EFA-B5D5-266889F62E58}"/>
              </a:ext>
            </a:extLst>
          </p:cNvPr>
          <p:cNvSpPr/>
          <p:nvPr/>
        </p:nvSpPr>
        <p:spPr>
          <a:xfrm>
            <a:off x="870591" y="1512783"/>
            <a:ext cx="10820665" cy="3724096"/>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ü"/>
            </a:pPr>
            <a:r>
              <a:rPr lang="pt-BR" sz="2800" dirty="0"/>
              <a:t>Mecanismo biológico para garantir ingestão energética adequada</a:t>
            </a:r>
          </a:p>
          <a:p>
            <a:pPr algn="just">
              <a:spcBef>
                <a:spcPts val="600"/>
              </a:spcBef>
              <a:spcAft>
                <a:spcPts val="600"/>
              </a:spcAft>
            </a:pPr>
            <a:r>
              <a:rPr lang="pt-BR" sz="2800" dirty="0"/>
              <a:t>– Desenvolvido a partir de adaptações para situação que havia escassez de alimentos e homem praticava atividade física intensa.</a:t>
            </a:r>
          </a:p>
          <a:p>
            <a:pPr algn="just">
              <a:spcBef>
                <a:spcPts val="600"/>
              </a:spcBef>
              <a:spcAft>
                <a:spcPts val="600"/>
              </a:spcAft>
            </a:pPr>
            <a:endParaRPr lang="pt-BR" sz="2800" dirty="0"/>
          </a:p>
          <a:p>
            <a:pPr marL="457200" indent="-457200" algn="just">
              <a:spcBef>
                <a:spcPts val="600"/>
              </a:spcBef>
              <a:spcAft>
                <a:spcPts val="600"/>
              </a:spcAft>
              <a:buFont typeface="Wingdings" panose="05000000000000000000" pitchFamily="2" charset="2"/>
              <a:buChar char="ü"/>
            </a:pPr>
            <a:r>
              <a:rPr lang="pt-BR" sz="2800" dirty="0"/>
              <a:t>Estímulo ao depósito de gordura no organismo (reserva energética);</a:t>
            </a:r>
          </a:p>
          <a:p>
            <a:pPr algn="just">
              <a:spcBef>
                <a:spcPts val="600"/>
              </a:spcBef>
              <a:spcAft>
                <a:spcPts val="600"/>
              </a:spcAft>
            </a:pPr>
            <a:r>
              <a:rPr lang="pt-BR" sz="2800" dirty="0"/>
              <a:t>– Atualmente: grande disponibilidade de alimentos de alta densidade energética  e baixa atividade física.</a:t>
            </a:r>
          </a:p>
        </p:txBody>
      </p:sp>
      <p:pic>
        <p:nvPicPr>
          <p:cNvPr id="16" name="Picture 2" descr="Resultado de imagem para versus">
            <a:extLst>
              <a:ext uri="{FF2B5EF4-FFF2-40B4-BE49-F238E27FC236}">
                <a16:creationId xmlns="" xmlns:a16="http://schemas.microsoft.com/office/drawing/2014/main" id="{01BDC31B-00CE-40FF-B8CE-0A10782A0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257" y="211086"/>
            <a:ext cx="512777" cy="81974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 xmlns:a16="http://schemas.microsoft.com/office/drawing/2014/main" id="{6BD686F6-0CDE-477D-8B3C-A9764AE937CC}"/>
              </a:ext>
            </a:extLst>
          </p:cNvPr>
          <p:cNvSpPr/>
          <p:nvPr/>
        </p:nvSpPr>
        <p:spPr>
          <a:xfrm>
            <a:off x="2377555" y="446057"/>
            <a:ext cx="1184940" cy="584775"/>
          </a:xfrm>
          <a:prstGeom prst="rect">
            <a:avLst/>
          </a:prstGeom>
        </p:spPr>
        <p:txBody>
          <a:bodyPr wrap="none">
            <a:spAutoFit/>
          </a:bodyPr>
          <a:lstStyle/>
          <a:p>
            <a:r>
              <a:rPr lang="pt-BR" sz="3200" b="1" dirty="0"/>
              <a:t>Fome</a:t>
            </a:r>
          </a:p>
        </p:txBody>
      </p:sp>
      <p:sp>
        <p:nvSpPr>
          <p:cNvPr id="5" name="Retângulo 4">
            <a:extLst>
              <a:ext uri="{FF2B5EF4-FFF2-40B4-BE49-F238E27FC236}">
                <a16:creationId xmlns="" xmlns:a16="http://schemas.microsoft.com/office/drawing/2014/main" id="{10A65D92-749F-471B-8B59-31A8E8F41466}"/>
              </a:ext>
            </a:extLst>
          </p:cNvPr>
          <p:cNvSpPr/>
          <p:nvPr/>
        </p:nvSpPr>
        <p:spPr>
          <a:xfrm>
            <a:off x="8130796" y="383502"/>
            <a:ext cx="2007281" cy="584775"/>
          </a:xfrm>
          <a:prstGeom prst="rect">
            <a:avLst/>
          </a:prstGeom>
        </p:spPr>
        <p:txBody>
          <a:bodyPr wrap="none">
            <a:spAutoFit/>
          </a:bodyPr>
          <a:lstStyle/>
          <a:p>
            <a:r>
              <a:rPr lang="pt-BR" sz="3200" b="1" dirty="0"/>
              <a:t>Saciedade</a:t>
            </a:r>
          </a:p>
        </p:txBody>
      </p:sp>
    </p:spTree>
    <p:extLst>
      <p:ext uri="{BB962C8B-B14F-4D97-AF65-F5344CB8AC3E}">
        <p14:creationId xmlns:p14="http://schemas.microsoft.com/office/powerpoint/2010/main" val="164541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21278" y="5607162"/>
            <a:ext cx="12177932" cy="1062318"/>
          </a:xfrm>
          <a:prstGeom prst="rect">
            <a:avLst/>
          </a:prstGeom>
        </p:spPr>
      </p:pic>
      <p:sp>
        <p:nvSpPr>
          <p:cNvPr id="7" name="CaixaDeTexto 6"/>
          <p:cNvSpPr txBox="1"/>
          <p:nvPr/>
        </p:nvSpPr>
        <p:spPr>
          <a:xfrm>
            <a:off x="9548502" y="5832747"/>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PATOLÓGICO</a:t>
            </a:r>
          </a:p>
        </p:txBody>
      </p:sp>
      <p:sp>
        <p:nvSpPr>
          <p:cNvPr id="12" name="Retângulo 11">
            <a:extLst>
              <a:ext uri="{FF2B5EF4-FFF2-40B4-BE49-F238E27FC236}">
                <a16:creationId xmlns="" xmlns:a16="http://schemas.microsoft.com/office/drawing/2014/main" id="{994F4182-18DC-472E-AC0A-537FD9464B31}"/>
              </a:ext>
            </a:extLst>
          </p:cNvPr>
          <p:cNvSpPr/>
          <p:nvPr/>
        </p:nvSpPr>
        <p:spPr>
          <a:xfrm>
            <a:off x="4763577" y="719679"/>
            <a:ext cx="2955473" cy="532903"/>
          </a:xfrm>
          <a:prstGeom prst="rect">
            <a:avLst/>
          </a:prstGeom>
          <a:solidFill>
            <a:schemeClr val="bg1">
              <a:lumMod val="95000"/>
            </a:schemeClr>
          </a:solidFill>
        </p:spPr>
        <p:txBody>
          <a:bodyPr wrap="square">
            <a:spAutoFit/>
          </a:bodyPr>
          <a:lstStyle/>
          <a:p>
            <a:pPr algn="ctr">
              <a:lnSpc>
                <a:spcPct val="107000"/>
              </a:lnSpc>
              <a:spcAft>
                <a:spcPts val="800"/>
              </a:spcAft>
            </a:pPr>
            <a:r>
              <a:rPr lang="pt-BR" sz="2800" b="1" dirty="0">
                <a:latin typeface="+mj-lt"/>
                <a:ea typeface="Calibri" panose="020F0502020204030204" pitchFamily="34" charset="0"/>
                <a:cs typeface="Times New Roman" panose="02020603050405020304" pitchFamily="18" charset="0"/>
              </a:rPr>
              <a:t>Estado de saúde</a:t>
            </a:r>
          </a:p>
        </p:txBody>
      </p:sp>
      <p:sp>
        <p:nvSpPr>
          <p:cNvPr id="15" name="Retângulo 14">
            <a:extLst>
              <a:ext uri="{FF2B5EF4-FFF2-40B4-BE49-F238E27FC236}">
                <a16:creationId xmlns="" xmlns:a16="http://schemas.microsoft.com/office/drawing/2014/main" id="{747EEE8A-2158-492C-83F6-EEC224FEB5B5}"/>
              </a:ext>
            </a:extLst>
          </p:cNvPr>
          <p:cNvSpPr/>
          <p:nvPr/>
        </p:nvSpPr>
        <p:spPr>
          <a:xfrm>
            <a:off x="3344240" y="2449045"/>
            <a:ext cx="2257424" cy="492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atin typeface="+mj-lt"/>
              </a:rPr>
              <a:t>Diabetes</a:t>
            </a:r>
          </a:p>
        </p:txBody>
      </p:sp>
      <p:sp>
        <p:nvSpPr>
          <p:cNvPr id="19" name="Retângulo 18">
            <a:extLst>
              <a:ext uri="{FF2B5EF4-FFF2-40B4-BE49-F238E27FC236}">
                <a16:creationId xmlns="" xmlns:a16="http://schemas.microsoft.com/office/drawing/2014/main" id="{330E0CF9-998B-425C-AB21-2DAAEEE1B0FA}"/>
              </a:ext>
            </a:extLst>
          </p:cNvPr>
          <p:cNvSpPr/>
          <p:nvPr/>
        </p:nvSpPr>
        <p:spPr>
          <a:xfrm>
            <a:off x="6590337" y="2431330"/>
            <a:ext cx="2955473" cy="492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atin typeface="+mj-lt"/>
              </a:rPr>
              <a:t>Hipercolesterolemia</a:t>
            </a:r>
          </a:p>
        </p:txBody>
      </p:sp>
      <p:sp>
        <p:nvSpPr>
          <p:cNvPr id="29" name="Retângulo 28">
            <a:extLst>
              <a:ext uri="{FF2B5EF4-FFF2-40B4-BE49-F238E27FC236}">
                <a16:creationId xmlns="" xmlns:a16="http://schemas.microsoft.com/office/drawing/2014/main" id="{A398816F-2933-4EF8-B459-471C07D9BEE6}"/>
              </a:ext>
            </a:extLst>
          </p:cNvPr>
          <p:cNvSpPr/>
          <p:nvPr/>
        </p:nvSpPr>
        <p:spPr>
          <a:xfrm>
            <a:off x="3467556" y="3761736"/>
            <a:ext cx="2134108" cy="752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atin typeface="+mj-lt"/>
              </a:rPr>
              <a:t>Alimentos com &lt; açúcar</a:t>
            </a:r>
          </a:p>
        </p:txBody>
      </p:sp>
      <p:sp>
        <p:nvSpPr>
          <p:cNvPr id="30" name="Retângulo 29">
            <a:extLst>
              <a:ext uri="{FF2B5EF4-FFF2-40B4-BE49-F238E27FC236}">
                <a16:creationId xmlns="" xmlns:a16="http://schemas.microsoft.com/office/drawing/2014/main" id="{3A6C6AF8-41AD-4149-8211-53416706C6D9}"/>
              </a:ext>
            </a:extLst>
          </p:cNvPr>
          <p:cNvSpPr/>
          <p:nvPr/>
        </p:nvSpPr>
        <p:spPr>
          <a:xfrm>
            <a:off x="7001019" y="3767901"/>
            <a:ext cx="2134108" cy="724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latin typeface="+mj-lt"/>
              </a:rPr>
              <a:t>Alimentos com &lt; gordura</a:t>
            </a:r>
          </a:p>
        </p:txBody>
      </p:sp>
      <p:grpSp>
        <p:nvGrpSpPr>
          <p:cNvPr id="32" name="Grupo 21">
            <a:extLst>
              <a:ext uri="{FF2B5EF4-FFF2-40B4-BE49-F238E27FC236}">
                <a16:creationId xmlns="" xmlns:a16="http://schemas.microsoft.com/office/drawing/2014/main" id="{99CD49AB-F9BA-48F0-8310-E675CE9927F9}"/>
              </a:ext>
            </a:extLst>
          </p:cNvPr>
          <p:cNvGrpSpPr/>
          <p:nvPr/>
        </p:nvGrpSpPr>
        <p:grpSpPr>
          <a:xfrm rot="5400000">
            <a:off x="7679109" y="3270956"/>
            <a:ext cx="618442" cy="224334"/>
            <a:chOff x="3224089" y="148644"/>
            <a:chExt cx="618442" cy="723461"/>
          </a:xfrm>
        </p:grpSpPr>
        <p:sp>
          <p:nvSpPr>
            <p:cNvPr id="33" name="Seta para a direita 22">
              <a:extLst>
                <a:ext uri="{FF2B5EF4-FFF2-40B4-BE49-F238E27FC236}">
                  <a16:creationId xmlns="" xmlns:a16="http://schemas.microsoft.com/office/drawing/2014/main" id="{65BC02E5-F248-440B-BE0A-08EEA6717306}"/>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Seta para a direita 4">
              <a:extLst>
                <a:ext uri="{FF2B5EF4-FFF2-40B4-BE49-F238E27FC236}">
                  <a16:creationId xmlns="" xmlns:a16="http://schemas.microsoft.com/office/drawing/2014/main" id="{299115E2-E01F-4D09-984E-A8560E87F1AB}"/>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grpSp>
        <p:nvGrpSpPr>
          <p:cNvPr id="35" name="Grupo 21">
            <a:extLst>
              <a:ext uri="{FF2B5EF4-FFF2-40B4-BE49-F238E27FC236}">
                <a16:creationId xmlns="" xmlns:a16="http://schemas.microsoft.com/office/drawing/2014/main" id="{A763EA8D-6366-42F9-9F38-DF22B6C7E4B0}"/>
              </a:ext>
            </a:extLst>
          </p:cNvPr>
          <p:cNvGrpSpPr/>
          <p:nvPr/>
        </p:nvGrpSpPr>
        <p:grpSpPr>
          <a:xfrm rot="5400000">
            <a:off x="4275898" y="3277367"/>
            <a:ext cx="618442" cy="224334"/>
            <a:chOff x="3224089" y="148644"/>
            <a:chExt cx="618442" cy="723461"/>
          </a:xfrm>
        </p:grpSpPr>
        <p:sp>
          <p:nvSpPr>
            <p:cNvPr id="36" name="Seta para a direita 22">
              <a:extLst>
                <a:ext uri="{FF2B5EF4-FFF2-40B4-BE49-F238E27FC236}">
                  <a16:creationId xmlns="" xmlns:a16="http://schemas.microsoft.com/office/drawing/2014/main" id="{6B2521C8-CBA2-4718-A250-EB6D317F88F2}"/>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Seta para a direita 4">
              <a:extLst>
                <a:ext uri="{FF2B5EF4-FFF2-40B4-BE49-F238E27FC236}">
                  <a16:creationId xmlns="" xmlns:a16="http://schemas.microsoft.com/office/drawing/2014/main" id="{25D59FE6-D5EC-4268-B96B-A2BEA15D47FB}"/>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grpSp>
        <p:nvGrpSpPr>
          <p:cNvPr id="38" name="Grupo 21">
            <a:extLst>
              <a:ext uri="{FF2B5EF4-FFF2-40B4-BE49-F238E27FC236}">
                <a16:creationId xmlns="" xmlns:a16="http://schemas.microsoft.com/office/drawing/2014/main" id="{F8EB8113-DF29-4BB2-B1BB-83278122D7C8}"/>
              </a:ext>
            </a:extLst>
          </p:cNvPr>
          <p:cNvGrpSpPr/>
          <p:nvPr/>
        </p:nvGrpSpPr>
        <p:grpSpPr>
          <a:xfrm rot="7338406">
            <a:off x="4883070" y="1692482"/>
            <a:ext cx="618442" cy="224334"/>
            <a:chOff x="3224089" y="148644"/>
            <a:chExt cx="618442" cy="723461"/>
          </a:xfrm>
        </p:grpSpPr>
        <p:sp>
          <p:nvSpPr>
            <p:cNvPr id="39" name="Seta para a direita 22">
              <a:extLst>
                <a:ext uri="{FF2B5EF4-FFF2-40B4-BE49-F238E27FC236}">
                  <a16:creationId xmlns="" xmlns:a16="http://schemas.microsoft.com/office/drawing/2014/main" id="{9005B37E-6636-44C9-B156-843BFAC63545}"/>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Seta para a direita 4">
              <a:extLst>
                <a:ext uri="{FF2B5EF4-FFF2-40B4-BE49-F238E27FC236}">
                  <a16:creationId xmlns="" xmlns:a16="http://schemas.microsoft.com/office/drawing/2014/main" id="{1E1FFC1C-DA51-4387-9CD6-F2D01A43BD86}"/>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grpSp>
        <p:nvGrpSpPr>
          <p:cNvPr id="41" name="Grupo 21">
            <a:extLst>
              <a:ext uri="{FF2B5EF4-FFF2-40B4-BE49-F238E27FC236}">
                <a16:creationId xmlns="" xmlns:a16="http://schemas.microsoft.com/office/drawing/2014/main" id="{D6719413-75CB-4696-8493-61BF68A162F7}"/>
              </a:ext>
            </a:extLst>
          </p:cNvPr>
          <p:cNvGrpSpPr/>
          <p:nvPr/>
        </p:nvGrpSpPr>
        <p:grpSpPr>
          <a:xfrm rot="3007124">
            <a:off x="6974836" y="1704574"/>
            <a:ext cx="618442" cy="224334"/>
            <a:chOff x="3224089" y="148644"/>
            <a:chExt cx="618442" cy="723461"/>
          </a:xfrm>
        </p:grpSpPr>
        <p:sp>
          <p:nvSpPr>
            <p:cNvPr id="42" name="Seta para a direita 22">
              <a:extLst>
                <a:ext uri="{FF2B5EF4-FFF2-40B4-BE49-F238E27FC236}">
                  <a16:creationId xmlns="" xmlns:a16="http://schemas.microsoft.com/office/drawing/2014/main" id="{A74434A6-8871-40B4-B8CD-E365A8315DCA}"/>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Seta para a direita 4">
              <a:extLst>
                <a:ext uri="{FF2B5EF4-FFF2-40B4-BE49-F238E27FC236}">
                  <a16:creationId xmlns="" xmlns:a16="http://schemas.microsoft.com/office/drawing/2014/main" id="{ACE9D45F-2C89-4C14-99AB-AEEC7C4BC963}"/>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sp>
        <p:nvSpPr>
          <p:cNvPr id="44" name="Retângulo 43">
            <a:extLst>
              <a:ext uri="{FF2B5EF4-FFF2-40B4-BE49-F238E27FC236}">
                <a16:creationId xmlns="" xmlns:a16="http://schemas.microsoft.com/office/drawing/2014/main" id="{B20EF69F-9596-4DE7-AFC8-79ED5A7E1721}"/>
              </a:ext>
            </a:extLst>
          </p:cNvPr>
          <p:cNvSpPr/>
          <p:nvPr/>
        </p:nvSpPr>
        <p:spPr>
          <a:xfrm>
            <a:off x="115451" y="6009424"/>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Tree>
    <p:extLst>
      <p:ext uri="{BB962C8B-B14F-4D97-AF65-F5344CB8AC3E}">
        <p14:creationId xmlns:p14="http://schemas.microsoft.com/office/powerpoint/2010/main" val="6594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14" name="CaixaDeTexto 13">
            <a:extLst>
              <a:ext uri="{FF2B5EF4-FFF2-40B4-BE49-F238E27FC236}">
                <a16:creationId xmlns="" xmlns:a16="http://schemas.microsoft.com/office/drawing/2014/main" id="{E0FF0B7D-7CE1-4DF7-9FC6-A75F7783FE4A}"/>
              </a:ext>
            </a:extLst>
          </p:cNvPr>
          <p:cNvSpPr txBox="1"/>
          <p:nvPr/>
        </p:nvSpPr>
        <p:spPr>
          <a:xfrm>
            <a:off x="9606558" y="5832747"/>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PATOLÓGICO</a:t>
            </a:r>
          </a:p>
        </p:txBody>
      </p:sp>
      <p:pic>
        <p:nvPicPr>
          <p:cNvPr id="1026" name="Picture 2" descr="Resultado de imagem para determinantes das escolhas alimentares">
            <a:extLst>
              <a:ext uri="{FF2B5EF4-FFF2-40B4-BE49-F238E27FC236}">
                <a16:creationId xmlns="" xmlns:a16="http://schemas.microsoft.com/office/drawing/2014/main" id="{1D5566A5-3551-4379-8F6E-E6545AD28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299" y="1392829"/>
            <a:ext cx="5545470" cy="3690258"/>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 xmlns:a16="http://schemas.microsoft.com/office/drawing/2014/main" id="{5764D472-9A05-4CF8-AAE2-1A57261FFBCA}"/>
              </a:ext>
            </a:extLst>
          </p:cNvPr>
          <p:cNvSpPr/>
          <p:nvPr/>
        </p:nvSpPr>
        <p:spPr>
          <a:xfrm>
            <a:off x="3285670" y="440478"/>
            <a:ext cx="6157687" cy="584775"/>
          </a:xfrm>
          <a:prstGeom prst="rect">
            <a:avLst/>
          </a:prstGeom>
        </p:spPr>
        <p:txBody>
          <a:bodyPr wrap="square">
            <a:spAutoFit/>
          </a:bodyPr>
          <a:lstStyle/>
          <a:p>
            <a:r>
              <a:rPr lang="pt-BR" sz="3200" b="1" dirty="0">
                <a:solidFill>
                  <a:srgbClr val="000000"/>
                </a:solidFill>
                <a:latin typeface="+mj-lt"/>
              </a:rPr>
              <a:t>Dicotomia “prazer </a:t>
            </a:r>
            <a:r>
              <a:rPr lang="pt-BR" sz="3200" b="1" i="1" dirty="0">
                <a:solidFill>
                  <a:srgbClr val="000000"/>
                </a:solidFill>
                <a:latin typeface="+mj-lt"/>
              </a:rPr>
              <a:t>versus </a:t>
            </a:r>
            <a:r>
              <a:rPr lang="pt-BR" sz="3200" b="1" dirty="0">
                <a:solidFill>
                  <a:srgbClr val="000000"/>
                </a:solidFill>
                <a:latin typeface="+mj-lt"/>
              </a:rPr>
              <a:t>saúde”</a:t>
            </a:r>
            <a:endParaRPr lang="pt-BR" sz="3200" b="1" dirty="0">
              <a:latin typeface="+mj-lt"/>
            </a:endParaRPr>
          </a:p>
        </p:txBody>
      </p:sp>
      <p:sp>
        <p:nvSpPr>
          <p:cNvPr id="11" name="Retângulo 10">
            <a:extLst>
              <a:ext uri="{FF2B5EF4-FFF2-40B4-BE49-F238E27FC236}">
                <a16:creationId xmlns="" xmlns:a16="http://schemas.microsoft.com/office/drawing/2014/main" id="{51FE1C23-DF62-434C-ADB6-511486254577}"/>
              </a:ext>
            </a:extLst>
          </p:cNvPr>
          <p:cNvSpPr/>
          <p:nvPr/>
        </p:nvSpPr>
        <p:spPr>
          <a:xfrm>
            <a:off x="257545" y="5955858"/>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Tree>
    <p:extLst>
      <p:ext uri="{BB962C8B-B14F-4D97-AF65-F5344CB8AC3E}">
        <p14:creationId xmlns:p14="http://schemas.microsoft.com/office/powerpoint/2010/main" val="321839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9D84D07E-9270-4C32-BFAC-8B58889E4AF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5" name="CaixaDeTexto 4">
            <a:extLst>
              <a:ext uri="{FF2B5EF4-FFF2-40B4-BE49-F238E27FC236}">
                <a16:creationId xmlns="" xmlns:a16="http://schemas.microsoft.com/office/drawing/2014/main" id="{F300D9A5-78D0-4167-9384-F1AF4138AA8D}"/>
              </a:ext>
            </a:extLst>
          </p:cNvPr>
          <p:cNvSpPr txBox="1"/>
          <p:nvPr/>
        </p:nvSpPr>
        <p:spPr>
          <a:xfrm>
            <a:off x="9489458" y="5863525"/>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sp>
        <p:nvSpPr>
          <p:cNvPr id="6" name="Retângulo 5">
            <a:extLst>
              <a:ext uri="{FF2B5EF4-FFF2-40B4-BE49-F238E27FC236}">
                <a16:creationId xmlns="" xmlns:a16="http://schemas.microsoft.com/office/drawing/2014/main" id="{06C61726-EF9F-46F2-8EC7-2B7AAE70CFC0}"/>
              </a:ext>
            </a:extLst>
          </p:cNvPr>
          <p:cNvSpPr/>
          <p:nvPr/>
        </p:nvSpPr>
        <p:spPr>
          <a:xfrm>
            <a:off x="224887" y="5990441"/>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
        <p:nvSpPr>
          <p:cNvPr id="7" name="Retângulo 6">
            <a:extLst>
              <a:ext uri="{FF2B5EF4-FFF2-40B4-BE49-F238E27FC236}">
                <a16:creationId xmlns="" xmlns:a16="http://schemas.microsoft.com/office/drawing/2014/main" id="{D77F07B7-6916-4975-AACB-03CDA3CDEDCA}"/>
              </a:ext>
            </a:extLst>
          </p:cNvPr>
          <p:cNvSpPr/>
          <p:nvPr/>
        </p:nvSpPr>
        <p:spPr>
          <a:xfrm>
            <a:off x="8218807" y="230631"/>
            <a:ext cx="2545697" cy="646331"/>
          </a:xfrm>
          <a:prstGeom prst="rect">
            <a:avLst/>
          </a:prstGeom>
          <a:noFill/>
        </p:spPr>
        <p:txBody>
          <a:bodyPr wrap="square">
            <a:spAutoFit/>
          </a:bodyPr>
          <a:lstStyle/>
          <a:p>
            <a:pPr algn="ctr"/>
            <a:r>
              <a:rPr lang="pt-BR" sz="3600" b="1" dirty="0">
                <a:solidFill>
                  <a:srgbClr val="000000"/>
                </a:solidFill>
                <a:latin typeface="+mj-lt"/>
              </a:rPr>
              <a:t>Gosto</a:t>
            </a:r>
            <a:endParaRPr lang="pt-BR" sz="3600" b="1" dirty="0">
              <a:latin typeface="+mj-lt"/>
            </a:endParaRPr>
          </a:p>
        </p:txBody>
      </p:sp>
      <p:sp>
        <p:nvSpPr>
          <p:cNvPr id="8" name="Retângulo 7">
            <a:extLst>
              <a:ext uri="{FF2B5EF4-FFF2-40B4-BE49-F238E27FC236}">
                <a16:creationId xmlns="" xmlns:a16="http://schemas.microsoft.com/office/drawing/2014/main" id="{17ABA87B-59C5-4F5C-9740-3E0B08AD9405}"/>
              </a:ext>
            </a:extLst>
          </p:cNvPr>
          <p:cNvSpPr/>
          <p:nvPr/>
        </p:nvSpPr>
        <p:spPr>
          <a:xfrm>
            <a:off x="241827" y="1437988"/>
            <a:ext cx="859531" cy="461665"/>
          </a:xfrm>
          <a:prstGeom prst="rect">
            <a:avLst/>
          </a:prstGeom>
          <a:solidFill>
            <a:schemeClr val="accent1"/>
          </a:solidFill>
        </p:spPr>
        <p:txBody>
          <a:bodyPr wrap="none">
            <a:spAutoFit/>
          </a:bodyPr>
          <a:lstStyle/>
          <a:p>
            <a:r>
              <a:rPr lang="pt-BR" sz="2400" b="1" dirty="0">
                <a:solidFill>
                  <a:schemeClr val="bg1"/>
                </a:solidFill>
                <a:latin typeface="+mj-lt"/>
              </a:rPr>
              <a:t>Doce</a:t>
            </a:r>
            <a:endParaRPr lang="pt-BR" sz="2000" b="1" dirty="0">
              <a:solidFill>
                <a:schemeClr val="bg1"/>
              </a:solidFill>
              <a:latin typeface="+mj-lt"/>
            </a:endParaRPr>
          </a:p>
        </p:txBody>
      </p:sp>
      <p:sp>
        <p:nvSpPr>
          <p:cNvPr id="10" name="Retângulo 9">
            <a:extLst>
              <a:ext uri="{FF2B5EF4-FFF2-40B4-BE49-F238E27FC236}">
                <a16:creationId xmlns="" xmlns:a16="http://schemas.microsoft.com/office/drawing/2014/main" id="{4C3C84D0-0FCF-4709-9A81-35FBCF4BD61B}"/>
              </a:ext>
            </a:extLst>
          </p:cNvPr>
          <p:cNvSpPr/>
          <p:nvPr/>
        </p:nvSpPr>
        <p:spPr>
          <a:xfrm>
            <a:off x="241827" y="2278589"/>
            <a:ext cx="1268296" cy="461665"/>
          </a:xfrm>
          <a:prstGeom prst="rect">
            <a:avLst/>
          </a:prstGeom>
          <a:solidFill>
            <a:schemeClr val="accent1"/>
          </a:solidFill>
        </p:spPr>
        <p:txBody>
          <a:bodyPr wrap="none">
            <a:spAutoFit/>
          </a:bodyPr>
          <a:lstStyle/>
          <a:p>
            <a:r>
              <a:rPr lang="pt-BR" sz="2400" b="1" dirty="0">
                <a:solidFill>
                  <a:schemeClr val="bg1"/>
                </a:solidFill>
                <a:latin typeface="+mj-lt"/>
              </a:rPr>
              <a:t>Salgado</a:t>
            </a:r>
            <a:endParaRPr lang="pt-BR" sz="2000" b="1" dirty="0">
              <a:solidFill>
                <a:schemeClr val="bg1"/>
              </a:solidFill>
              <a:latin typeface="+mj-lt"/>
            </a:endParaRPr>
          </a:p>
        </p:txBody>
      </p:sp>
      <p:sp>
        <p:nvSpPr>
          <p:cNvPr id="11" name="Retângulo 10">
            <a:extLst>
              <a:ext uri="{FF2B5EF4-FFF2-40B4-BE49-F238E27FC236}">
                <a16:creationId xmlns="" xmlns:a16="http://schemas.microsoft.com/office/drawing/2014/main" id="{D47967D2-EC65-48C4-A55E-C9730A1315CF}"/>
              </a:ext>
            </a:extLst>
          </p:cNvPr>
          <p:cNvSpPr/>
          <p:nvPr/>
        </p:nvSpPr>
        <p:spPr>
          <a:xfrm>
            <a:off x="211970" y="3722566"/>
            <a:ext cx="1029449" cy="461665"/>
          </a:xfrm>
          <a:prstGeom prst="rect">
            <a:avLst/>
          </a:prstGeom>
          <a:solidFill>
            <a:schemeClr val="accent1"/>
          </a:solidFill>
        </p:spPr>
        <p:txBody>
          <a:bodyPr wrap="square">
            <a:spAutoFit/>
          </a:bodyPr>
          <a:lstStyle/>
          <a:p>
            <a:r>
              <a:rPr lang="pt-BR" sz="2400" b="1" dirty="0">
                <a:solidFill>
                  <a:schemeClr val="bg1"/>
                </a:solidFill>
                <a:latin typeface="+mj-lt"/>
              </a:rPr>
              <a:t>Azedo</a:t>
            </a:r>
            <a:endParaRPr lang="pt-BR" sz="2000" b="1" dirty="0">
              <a:solidFill>
                <a:schemeClr val="bg1"/>
              </a:solidFill>
              <a:latin typeface="+mj-lt"/>
            </a:endParaRPr>
          </a:p>
        </p:txBody>
      </p:sp>
      <p:sp>
        <p:nvSpPr>
          <p:cNvPr id="12" name="Retângulo 11">
            <a:extLst>
              <a:ext uri="{FF2B5EF4-FFF2-40B4-BE49-F238E27FC236}">
                <a16:creationId xmlns="" xmlns:a16="http://schemas.microsoft.com/office/drawing/2014/main" id="{CC4F3C83-4954-4720-9163-2F1B9D4056DA}"/>
              </a:ext>
            </a:extLst>
          </p:cNvPr>
          <p:cNvSpPr/>
          <p:nvPr/>
        </p:nvSpPr>
        <p:spPr>
          <a:xfrm>
            <a:off x="203729" y="4445859"/>
            <a:ext cx="1255472" cy="461665"/>
          </a:xfrm>
          <a:prstGeom prst="rect">
            <a:avLst/>
          </a:prstGeom>
          <a:solidFill>
            <a:schemeClr val="accent1"/>
          </a:solidFill>
        </p:spPr>
        <p:txBody>
          <a:bodyPr wrap="square">
            <a:spAutoFit/>
          </a:bodyPr>
          <a:lstStyle/>
          <a:p>
            <a:r>
              <a:rPr lang="pt-BR" sz="2400" b="1" dirty="0">
                <a:solidFill>
                  <a:schemeClr val="bg1"/>
                </a:solidFill>
                <a:latin typeface="+mj-lt"/>
              </a:rPr>
              <a:t>Amargo</a:t>
            </a:r>
            <a:endParaRPr lang="pt-BR" sz="2000" b="1" dirty="0">
              <a:solidFill>
                <a:schemeClr val="bg1"/>
              </a:solidFill>
              <a:latin typeface="+mj-lt"/>
            </a:endParaRPr>
          </a:p>
        </p:txBody>
      </p:sp>
      <p:sp>
        <p:nvSpPr>
          <p:cNvPr id="13" name="Retângulo 12">
            <a:extLst>
              <a:ext uri="{FF2B5EF4-FFF2-40B4-BE49-F238E27FC236}">
                <a16:creationId xmlns="" xmlns:a16="http://schemas.microsoft.com/office/drawing/2014/main" id="{2B654022-7CD6-4FB9-86A4-E492EB494368}"/>
              </a:ext>
            </a:extLst>
          </p:cNvPr>
          <p:cNvSpPr/>
          <p:nvPr/>
        </p:nvSpPr>
        <p:spPr>
          <a:xfrm>
            <a:off x="7590922" y="2293119"/>
            <a:ext cx="3801461" cy="461665"/>
          </a:xfrm>
          <a:prstGeom prst="rect">
            <a:avLst/>
          </a:prstGeom>
          <a:solidFill>
            <a:schemeClr val="accent1"/>
          </a:solidFill>
        </p:spPr>
        <p:txBody>
          <a:bodyPr wrap="square">
            <a:spAutoFit/>
          </a:bodyPr>
          <a:lstStyle/>
          <a:p>
            <a:pPr algn="ctr"/>
            <a:r>
              <a:rPr lang="pt-BR" sz="2400" b="1" dirty="0">
                <a:solidFill>
                  <a:schemeClr val="bg1"/>
                </a:solidFill>
                <a:latin typeface="+mj-lt"/>
              </a:rPr>
              <a:t>Variação genética</a:t>
            </a:r>
            <a:endParaRPr lang="pt-BR" sz="2000" b="1" dirty="0">
              <a:solidFill>
                <a:schemeClr val="bg1"/>
              </a:solidFill>
              <a:latin typeface="+mj-lt"/>
            </a:endParaRPr>
          </a:p>
        </p:txBody>
      </p:sp>
      <p:sp>
        <p:nvSpPr>
          <p:cNvPr id="14" name="Retângulo 13">
            <a:extLst>
              <a:ext uri="{FF2B5EF4-FFF2-40B4-BE49-F238E27FC236}">
                <a16:creationId xmlns="" xmlns:a16="http://schemas.microsoft.com/office/drawing/2014/main" id="{705694E0-5486-4608-9D3A-AD4F4E77461A}"/>
              </a:ext>
            </a:extLst>
          </p:cNvPr>
          <p:cNvSpPr/>
          <p:nvPr/>
        </p:nvSpPr>
        <p:spPr>
          <a:xfrm>
            <a:off x="7590923" y="3045827"/>
            <a:ext cx="3801461" cy="830997"/>
          </a:xfrm>
          <a:prstGeom prst="rect">
            <a:avLst/>
          </a:prstGeom>
          <a:solidFill>
            <a:schemeClr val="accent1"/>
          </a:solidFill>
        </p:spPr>
        <p:txBody>
          <a:bodyPr wrap="square">
            <a:spAutoFit/>
          </a:bodyPr>
          <a:lstStyle/>
          <a:p>
            <a:pPr algn="ctr"/>
            <a:r>
              <a:rPr lang="pt-BR" sz="2400" b="1" dirty="0">
                <a:solidFill>
                  <a:schemeClr val="bg1"/>
                </a:solidFill>
                <a:latin typeface="+mj-lt"/>
              </a:rPr>
              <a:t>Variação nas papilas gustativas</a:t>
            </a:r>
            <a:endParaRPr lang="pt-BR" sz="2000" b="1" dirty="0">
              <a:solidFill>
                <a:schemeClr val="bg1"/>
              </a:solidFill>
              <a:latin typeface="+mj-lt"/>
            </a:endParaRPr>
          </a:p>
        </p:txBody>
      </p:sp>
      <p:sp>
        <p:nvSpPr>
          <p:cNvPr id="15" name="Retângulo 14">
            <a:extLst>
              <a:ext uri="{FF2B5EF4-FFF2-40B4-BE49-F238E27FC236}">
                <a16:creationId xmlns="" xmlns:a16="http://schemas.microsoft.com/office/drawing/2014/main" id="{0EC8570E-C0BC-40D9-A9F3-4C3A1D078493}"/>
              </a:ext>
            </a:extLst>
          </p:cNvPr>
          <p:cNvSpPr/>
          <p:nvPr/>
        </p:nvSpPr>
        <p:spPr>
          <a:xfrm>
            <a:off x="7590924" y="4026359"/>
            <a:ext cx="3801461" cy="1200329"/>
          </a:xfrm>
          <a:prstGeom prst="rect">
            <a:avLst/>
          </a:prstGeom>
          <a:solidFill>
            <a:schemeClr val="accent1"/>
          </a:solidFill>
        </p:spPr>
        <p:txBody>
          <a:bodyPr wrap="square">
            <a:spAutoFit/>
          </a:bodyPr>
          <a:lstStyle/>
          <a:p>
            <a:pPr algn="ctr"/>
            <a:r>
              <a:rPr lang="pt-BR" sz="2400" b="1" dirty="0">
                <a:solidFill>
                  <a:schemeClr val="bg1"/>
                </a:solidFill>
              </a:rPr>
              <a:t>Variação na habilidade de percepção dos sabores de alimentos diferentes</a:t>
            </a:r>
          </a:p>
        </p:txBody>
      </p:sp>
      <p:sp>
        <p:nvSpPr>
          <p:cNvPr id="16" name="Retângulo 15">
            <a:extLst>
              <a:ext uri="{FF2B5EF4-FFF2-40B4-BE49-F238E27FC236}">
                <a16:creationId xmlns="" xmlns:a16="http://schemas.microsoft.com/office/drawing/2014/main" id="{BB109555-8B6A-4181-A4B2-CAC861A5EAB2}"/>
              </a:ext>
            </a:extLst>
          </p:cNvPr>
          <p:cNvSpPr/>
          <p:nvPr/>
        </p:nvSpPr>
        <p:spPr>
          <a:xfrm>
            <a:off x="2186421" y="193995"/>
            <a:ext cx="2050326" cy="646331"/>
          </a:xfrm>
          <a:prstGeom prst="rect">
            <a:avLst/>
          </a:prstGeom>
          <a:noFill/>
        </p:spPr>
        <p:txBody>
          <a:bodyPr wrap="square">
            <a:spAutoFit/>
          </a:bodyPr>
          <a:lstStyle/>
          <a:p>
            <a:pPr algn="ctr"/>
            <a:r>
              <a:rPr lang="pt-BR" sz="3600" b="1" dirty="0">
                <a:solidFill>
                  <a:srgbClr val="000000"/>
                </a:solidFill>
                <a:latin typeface="+mj-lt"/>
              </a:rPr>
              <a:t>Sabor</a:t>
            </a:r>
            <a:endParaRPr lang="pt-BR" sz="3600" b="1" dirty="0">
              <a:latin typeface="+mj-lt"/>
            </a:endParaRPr>
          </a:p>
        </p:txBody>
      </p:sp>
      <p:pic>
        <p:nvPicPr>
          <p:cNvPr id="2050" name="Picture 2" descr="Resultado de imagem para versus">
            <a:extLst>
              <a:ext uri="{FF2B5EF4-FFF2-40B4-BE49-F238E27FC236}">
                <a16:creationId xmlns="" xmlns:a16="http://schemas.microsoft.com/office/drawing/2014/main" id="{20A04B2F-7514-49AB-A7A9-585DD0500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388" y="178461"/>
            <a:ext cx="512777" cy="819746"/>
          </a:xfrm>
          <a:prstGeom prst="rect">
            <a:avLst/>
          </a:prstGeom>
          <a:noFill/>
          <a:extLst>
            <a:ext uri="{909E8E84-426E-40DD-AFC4-6F175D3DCCD1}">
              <a14:hiddenFill xmlns:a14="http://schemas.microsoft.com/office/drawing/2010/main">
                <a:solidFill>
                  <a:srgbClr val="FFFFFF"/>
                </a:solidFill>
              </a14:hiddenFill>
            </a:ext>
          </a:extLst>
        </p:spPr>
      </p:pic>
      <p:sp>
        <p:nvSpPr>
          <p:cNvPr id="19" name="Chave Direita 18">
            <a:extLst>
              <a:ext uri="{FF2B5EF4-FFF2-40B4-BE49-F238E27FC236}">
                <a16:creationId xmlns="" xmlns:a16="http://schemas.microsoft.com/office/drawing/2014/main" id="{44093037-BBB6-4C0B-8F2F-401BD4296383}"/>
              </a:ext>
            </a:extLst>
          </p:cNvPr>
          <p:cNvSpPr/>
          <p:nvPr/>
        </p:nvSpPr>
        <p:spPr>
          <a:xfrm>
            <a:off x="1620609" y="1449662"/>
            <a:ext cx="532903" cy="1297554"/>
          </a:xfrm>
          <a:prstGeom prst="rightBrace">
            <a:avLst>
              <a:gd name="adj1" fmla="val 199792"/>
              <a:gd name="adj2" fmla="val 48608"/>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Retângulo 17">
            <a:extLst>
              <a:ext uri="{FF2B5EF4-FFF2-40B4-BE49-F238E27FC236}">
                <a16:creationId xmlns="" xmlns:a16="http://schemas.microsoft.com/office/drawing/2014/main" id="{B26EB54D-AE26-4398-B3C5-49A2BF001B02}"/>
              </a:ext>
            </a:extLst>
          </p:cNvPr>
          <p:cNvSpPr/>
          <p:nvPr/>
        </p:nvSpPr>
        <p:spPr>
          <a:xfrm>
            <a:off x="2263997" y="1846590"/>
            <a:ext cx="1740813" cy="461665"/>
          </a:xfrm>
          <a:prstGeom prst="rect">
            <a:avLst/>
          </a:prstGeom>
          <a:solidFill>
            <a:schemeClr val="bg1">
              <a:lumMod val="95000"/>
            </a:schemeClr>
          </a:solidFill>
        </p:spPr>
        <p:txBody>
          <a:bodyPr wrap="square">
            <a:spAutoFit/>
          </a:bodyPr>
          <a:lstStyle/>
          <a:p>
            <a:r>
              <a:rPr lang="pt-BR" sz="2400" b="1" dirty="0">
                <a:solidFill>
                  <a:srgbClr val="000000"/>
                </a:solidFill>
                <a:latin typeface="+mj-lt"/>
              </a:rPr>
              <a:t>Preferência </a:t>
            </a:r>
            <a:endParaRPr lang="pt-BR" sz="2400" b="1" dirty="0">
              <a:latin typeface="+mj-lt"/>
            </a:endParaRPr>
          </a:p>
        </p:txBody>
      </p:sp>
      <p:sp>
        <p:nvSpPr>
          <p:cNvPr id="20" name="Retângulo 19">
            <a:extLst>
              <a:ext uri="{FF2B5EF4-FFF2-40B4-BE49-F238E27FC236}">
                <a16:creationId xmlns="" xmlns:a16="http://schemas.microsoft.com/office/drawing/2014/main" id="{99DFA7F8-180D-4CFC-BC4A-59D565255AA2}"/>
              </a:ext>
            </a:extLst>
          </p:cNvPr>
          <p:cNvSpPr/>
          <p:nvPr/>
        </p:nvSpPr>
        <p:spPr>
          <a:xfrm>
            <a:off x="2303597" y="4026359"/>
            <a:ext cx="1308756" cy="461665"/>
          </a:xfrm>
          <a:prstGeom prst="rect">
            <a:avLst/>
          </a:prstGeom>
          <a:solidFill>
            <a:schemeClr val="bg1">
              <a:lumMod val="95000"/>
            </a:schemeClr>
          </a:solidFill>
        </p:spPr>
        <p:txBody>
          <a:bodyPr wrap="square">
            <a:spAutoFit/>
          </a:bodyPr>
          <a:lstStyle/>
          <a:p>
            <a:r>
              <a:rPr lang="pt-BR" sz="2400" b="1" dirty="0">
                <a:solidFill>
                  <a:srgbClr val="000000"/>
                </a:solidFill>
                <a:latin typeface="+mj-lt"/>
              </a:rPr>
              <a:t>Rejeição</a:t>
            </a:r>
            <a:endParaRPr lang="pt-BR" sz="2400" b="1" dirty="0">
              <a:latin typeface="+mj-lt"/>
            </a:endParaRPr>
          </a:p>
        </p:txBody>
      </p:sp>
      <p:sp>
        <p:nvSpPr>
          <p:cNvPr id="22" name="Chave Direita 21">
            <a:extLst>
              <a:ext uri="{FF2B5EF4-FFF2-40B4-BE49-F238E27FC236}">
                <a16:creationId xmlns="" xmlns:a16="http://schemas.microsoft.com/office/drawing/2014/main" id="{7B03E664-CECE-4DD7-BE96-89CFFB86A318}"/>
              </a:ext>
            </a:extLst>
          </p:cNvPr>
          <p:cNvSpPr/>
          <p:nvPr/>
        </p:nvSpPr>
        <p:spPr>
          <a:xfrm>
            <a:off x="1590751" y="3650112"/>
            <a:ext cx="532903" cy="1297554"/>
          </a:xfrm>
          <a:prstGeom prst="rightBrace">
            <a:avLst>
              <a:gd name="adj1" fmla="val 199792"/>
              <a:gd name="adj2" fmla="val 48608"/>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1" name="Retângulo 20">
            <a:extLst>
              <a:ext uri="{FF2B5EF4-FFF2-40B4-BE49-F238E27FC236}">
                <a16:creationId xmlns="" xmlns:a16="http://schemas.microsoft.com/office/drawing/2014/main" id="{C9E56CD1-561D-4BFA-B4AC-2EA7E19CF5D4}"/>
              </a:ext>
            </a:extLst>
          </p:cNvPr>
          <p:cNvSpPr/>
          <p:nvPr/>
        </p:nvSpPr>
        <p:spPr>
          <a:xfrm>
            <a:off x="4166815" y="1272914"/>
            <a:ext cx="2050326" cy="2308324"/>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ü"/>
            </a:pPr>
            <a:r>
              <a:rPr lang="pt-BR" sz="2400" dirty="0">
                <a:solidFill>
                  <a:srgbClr val="000000"/>
                </a:solidFill>
                <a:latin typeface="+mj-lt"/>
              </a:rPr>
              <a:t>fonte de energia;</a:t>
            </a:r>
          </a:p>
          <a:p>
            <a:pPr marL="285750" indent="-285750">
              <a:buFont typeface="Wingdings" panose="05000000000000000000" pitchFamily="2" charset="2"/>
              <a:buChar char="ü"/>
            </a:pPr>
            <a:r>
              <a:rPr lang="pt-BR" sz="2400" dirty="0">
                <a:solidFill>
                  <a:srgbClr val="000000"/>
                </a:solidFill>
                <a:latin typeface="+mj-lt"/>
              </a:rPr>
              <a:t>orientar a ingestão de alimentos nutritivos </a:t>
            </a:r>
            <a:endParaRPr lang="pt-BR" sz="2400" dirty="0">
              <a:latin typeface="+mj-lt"/>
            </a:endParaRPr>
          </a:p>
        </p:txBody>
      </p:sp>
      <p:sp>
        <p:nvSpPr>
          <p:cNvPr id="23" name="Retângulo 22">
            <a:extLst>
              <a:ext uri="{FF2B5EF4-FFF2-40B4-BE49-F238E27FC236}">
                <a16:creationId xmlns="" xmlns:a16="http://schemas.microsoft.com/office/drawing/2014/main" id="{F1119607-E5CA-46BC-A4B2-14420000C5B3}"/>
              </a:ext>
            </a:extLst>
          </p:cNvPr>
          <p:cNvSpPr/>
          <p:nvPr/>
        </p:nvSpPr>
        <p:spPr>
          <a:xfrm>
            <a:off x="4153054" y="4087025"/>
            <a:ext cx="2064087" cy="1200329"/>
          </a:xfrm>
          <a:prstGeom prst="rect">
            <a:avLst/>
          </a:prstGeom>
          <a:solidFill>
            <a:schemeClr val="bg1">
              <a:lumMod val="95000"/>
            </a:schemeClr>
          </a:solidFill>
        </p:spPr>
        <p:txBody>
          <a:bodyPr wrap="square">
            <a:spAutoFit/>
          </a:bodyPr>
          <a:lstStyle/>
          <a:p>
            <a:pPr marL="342900" indent="-342900">
              <a:buFont typeface="Wingdings" panose="05000000000000000000" pitchFamily="2" charset="2"/>
              <a:buChar char="ü"/>
            </a:pPr>
            <a:r>
              <a:rPr lang="pt-BR" sz="2400" dirty="0">
                <a:solidFill>
                  <a:srgbClr val="000000"/>
                </a:solidFill>
                <a:latin typeface="+mj-lt"/>
              </a:rPr>
              <a:t>prevenir a ingestão de venenosos</a:t>
            </a:r>
            <a:endParaRPr lang="pt-BR" sz="2400" dirty="0">
              <a:latin typeface="+mj-lt"/>
            </a:endParaRPr>
          </a:p>
        </p:txBody>
      </p:sp>
      <p:sp>
        <p:nvSpPr>
          <p:cNvPr id="24" name="Retângulo 23">
            <a:extLst>
              <a:ext uri="{FF2B5EF4-FFF2-40B4-BE49-F238E27FC236}">
                <a16:creationId xmlns="" xmlns:a16="http://schemas.microsoft.com/office/drawing/2014/main" id="{7601029D-3CA8-49D1-9518-CE5B126750D5}"/>
              </a:ext>
            </a:extLst>
          </p:cNvPr>
          <p:cNvSpPr/>
          <p:nvPr/>
        </p:nvSpPr>
        <p:spPr>
          <a:xfrm>
            <a:off x="7586533" y="1129504"/>
            <a:ext cx="3805850" cy="830997"/>
          </a:xfrm>
          <a:prstGeom prst="rect">
            <a:avLst/>
          </a:prstGeom>
          <a:solidFill>
            <a:schemeClr val="accent1"/>
          </a:solidFill>
        </p:spPr>
        <p:txBody>
          <a:bodyPr wrap="square">
            <a:spAutoFit/>
          </a:bodyPr>
          <a:lstStyle/>
          <a:p>
            <a:pPr algn="ctr"/>
            <a:r>
              <a:rPr lang="pt-BR" sz="2400" b="1" dirty="0">
                <a:solidFill>
                  <a:schemeClr val="bg1"/>
                </a:solidFill>
                <a:latin typeface="+mj-lt"/>
              </a:rPr>
              <a:t>Gosto por doces é diferente entre as pessoas</a:t>
            </a:r>
          </a:p>
        </p:txBody>
      </p:sp>
      <p:pic>
        <p:nvPicPr>
          <p:cNvPr id="27" name="Picture 4" descr="Resultado de imagem para joinha[">
            <a:extLst>
              <a:ext uri="{FF2B5EF4-FFF2-40B4-BE49-F238E27FC236}">
                <a16:creationId xmlns="" xmlns:a16="http://schemas.microsoft.com/office/drawing/2014/main" id="{740AC6B4-4901-4947-A64C-A7A96E867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345" y="2308255"/>
            <a:ext cx="1082312" cy="948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sultado de imagem para joinha[">
            <a:extLst>
              <a:ext uri="{FF2B5EF4-FFF2-40B4-BE49-F238E27FC236}">
                <a16:creationId xmlns="" xmlns:a16="http://schemas.microsoft.com/office/drawing/2014/main" id="{F3CC45F4-E2B9-4C0E-A037-2176C9DF2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442095" y="4386158"/>
            <a:ext cx="1137741" cy="99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5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527124" y="5655949"/>
            <a:ext cx="2528047" cy="954107"/>
          </a:xfrm>
          <a:prstGeom prst="rect">
            <a:avLst/>
          </a:prstGeom>
          <a:noFill/>
        </p:spPr>
        <p:txBody>
          <a:bodyPr wrap="square" rtlCol="0">
            <a:spAutoFit/>
          </a:bodyPr>
          <a:lstStyle/>
          <a:p>
            <a:pPr algn="ctr"/>
            <a:endParaRPr lang="pt-BR" sz="2800" b="1" dirty="0">
              <a:solidFill>
                <a:schemeClr val="tx2"/>
              </a:solidFill>
              <a:latin typeface="Britannic Bold" panose="020B0903060703020204" pitchFamily="34" charset="0"/>
            </a:endParaRPr>
          </a:p>
          <a:p>
            <a:pPr algn="ctr"/>
            <a:endParaRPr lang="pt-BR" sz="2800" b="1" dirty="0">
              <a:solidFill>
                <a:schemeClr val="tx2"/>
              </a:solidFill>
              <a:latin typeface="Britannic Bold" panose="020B0903060703020204" pitchFamily="34" charset="0"/>
            </a:endParaRPr>
          </a:p>
        </p:txBody>
      </p:sp>
      <p:sp>
        <p:nvSpPr>
          <p:cNvPr id="4" name="CaixaDeTexto 3">
            <a:extLst>
              <a:ext uri="{FF2B5EF4-FFF2-40B4-BE49-F238E27FC236}">
                <a16:creationId xmlns="" xmlns:a16="http://schemas.microsoft.com/office/drawing/2014/main" id="{6C90CD70-B6F1-411A-AB6C-D903EAF8D57C}"/>
              </a:ext>
            </a:extLst>
          </p:cNvPr>
          <p:cNvSpPr txBox="1"/>
          <p:nvPr/>
        </p:nvSpPr>
        <p:spPr>
          <a:xfrm flipH="1">
            <a:off x="3022171" y="201706"/>
            <a:ext cx="7150528" cy="769441"/>
          </a:xfrm>
          <a:prstGeom prst="rect">
            <a:avLst/>
          </a:prstGeom>
          <a:noFill/>
        </p:spPr>
        <p:txBody>
          <a:bodyPr wrap="square" rtlCol="0">
            <a:spAutoFit/>
          </a:bodyPr>
          <a:lstStyle/>
          <a:p>
            <a:pPr algn="ctr"/>
            <a:r>
              <a:rPr lang="pt-BR" sz="4400" b="1" dirty="0"/>
              <a:t>Variação genética do gosto</a:t>
            </a:r>
          </a:p>
        </p:txBody>
      </p:sp>
      <p:sp>
        <p:nvSpPr>
          <p:cNvPr id="5" name="CaixaDeTexto 4">
            <a:extLst>
              <a:ext uri="{FF2B5EF4-FFF2-40B4-BE49-F238E27FC236}">
                <a16:creationId xmlns="" xmlns:a16="http://schemas.microsoft.com/office/drawing/2014/main" id="{F93217A0-AD8F-47BD-9B91-13D9AB2555FF}"/>
              </a:ext>
            </a:extLst>
          </p:cNvPr>
          <p:cNvSpPr txBox="1"/>
          <p:nvPr/>
        </p:nvSpPr>
        <p:spPr>
          <a:xfrm flipH="1">
            <a:off x="595202" y="1624076"/>
            <a:ext cx="11001594" cy="3539430"/>
          </a:xfrm>
          <a:prstGeom prst="rect">
            <a:avLst/>
          </a:prstGeom>
          <a:noFill/>
        </p:spPr>
        <p:txBody>
          <a:bodyPr wrap="square" rtlCol="0">
            <a:spAutoFit/>
          </a:bodyPr>
          <a:lstStyle/>
          <a:p>
            <a:r>
              <a:rPr lang="pt-BR" sz="2800" dirty="0">
                <a:latin typeface="+mj-lt"/>
                <a:cs typeface="Calibri" panose="020F0502020204030204" pitchFamily="34" charset="0"/>
              </a:rPr>
              <a:t>O gosto é um poderoso determinante na escolha dos alimentos </a:t>
            </a:r>
          </a:p>
          <a:p>
            <a:endParaRPr lang="pt-BR" sz="2800" dirty="0">
              <a:latin typeface="+mj-lt"/>
              <a:cs typeface="Calibri" panose="020F0502020204030204" pitchFamily="34" charset="0"/>
            </a:endParaRPr>
          </a:p>
          <a:p>
            <a:r>
              <a:rPr lang="pt-BR" sz="2800" dirty="0">
                <a:latin typeface="+mj-lt"/>
                <a:cs typeface="Calibri" panose="020F0502020204030204" pitchFamily="34" charset="0"/>
              </a:rPr>
              <a:t>Ocupa a primeira posição pelos consumidores como sua principal razão para escolher um alimento </a:t>
            </a:r>
          </a:p>
          <a:p>
            <a:endParaRPr lang="pt-BR" sz="2800" dirty="0">
              <a:latin typeface="+mj-lt"/>
              <a:cs typeface="Calibri" panose="020F0502020204030204" pitchFamily="34" charset="0"/>
            </a:endParaRPr>
          </a:p>
          <a:p>
            <a:r>
              <a:rPr lang="pt-BR" sz="2800" dirty="0">
                <a:latin typeface="+mj-lt"/>
                <a:cs typeface="Calibri" panose="020F0502020204030204" pitchFamily="34" charset="0"/>
              </a:rPr>
              <a:t>           </a:t>
            </a:r>
          </a:p>
          <a:p>
            <a:r>
              <a:rPr lang="pt-BR" sz="2800" dirty="0">
                <a:latin typeface="+mj-lt"/>
                <a:cs typeface="Calibri" panose="020F0502020204030204" pitchFamily="34" charset="0"/>
              </a:rPr>
              <a:t>           Os fenótipos: </a:t>
            </a:r>
            <a:r>
              <a:rPr lang="pt-BR" sz="2800" b="1" dirty="0" err="1">
                <a:latin typeface="+mj-lt"/>
                <a:cs typeface="Calibri" panose="020F0502020204030204" pitchFamily="34" charset="0"/>
              </a:rPr>
              <a:t>feniltiocarbamida</a:t>
            </a:r>
            <a:r>
              <a:rPr lang="pt-BR" sz="2800" b="1" dirty="0">
                <a:latin typeface="+mj-lt"/>
                <a:cs typeface="Calibri" panose="020F0502020204030204" pitchFamily="34" charset="0"/>
              </a:rPr>
              <a:t> (PTC) e 6-n-propiltiouracil (PROP) </a:t>
            </a:r>
            <a:r>
              <a:rPr lang="pt-BR" sz="2800" dirty="0">
                <a:latin typeface="+mj-lt"/>
                <a:cs typeface="Calibri" panose="020F0502020204030204" pitchFamily="34" charset="0"/>
              </a:rPr>
              <a:t>são marcadores que influenciam nas preferências alimentares</a:t>
            </a:r>
          </a:p>
        </p:txBody>
      </p:sp>
      <p:sp>
        <p:nvSpPr>
          <p:cNvPr id="8" name="Seta: para a Direita 7">
            <a:extLst>
              <a:ext uri="{FF2B5EF4-FFF2-40B4-BE49-F238E27FC236}">
                <a16:creationId xmlns="" xmlns:a16="http://schemas.microsoft.com/office/drawing/2014/main" id="{AC03103A-29D6-4246-B3E5-3E0138500778}"/>
              </a:ext>
            </a:extLst>
          </p:cNvPr>
          <p:cNvSpPr/>
          <p:nvPr/>
        </p:nvSpPr>
        <p:spPr>
          <a:xfrm>
            <a:off x="595202" y="4265971"/>
            <a:ext cx="6667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321966" y="5801969"/>
            <a:ext cx="7884338" cy="646331"/>
          </a:xfrm>
          <a:prstGeom prst="rect">
            <a:avLst/>
          </a:prstGeom>
        </p:spPr>
        <p:txBody>
          <a:bodyPr wrap="none">
            <a:spAutoFit/>
          </a:bodyPr>
          <a:lstStyle/>
          <a:p>
            <a:r>
              <a:rPr lang="en-US" dirty="0" err="1"/>
              <a:t>Tepper</a:t>
            </a:r>
            <a:r>
              <a:rPr lang="en-US" dirty="0"/>
              <a:t>, B.J. Nutritional Implications of Genetic Taste Variation: The Role of PROP </a:t>
            </a:r>
          </a:p>
          <a:p>
            <a:r>
              <a:rPr lang="en-US" dirty="0"/>
              <a:t>Sensitivity and Other Taste Phenotypes. </a:t>
            </a:r>
            <a:r>
              <a:rPr lang="pt-BR" dirty="0" err="1"/>
              <a:t>Annu</a:t>
            </a:r>
            <a:r>
              <a:rPr lang="pt-BR" dirty="0"/>
              <a:t>. Rev. Nutr. 2008.28:367-388.</a:t>
            </a:r>
          </a:p>
        </p:txBody>
      </p:sp>
      <p:sp>
        <p:nvSpPr>
          <p:cNvPr id="10" name="CaixaDeTexto 9">
            <a:extLst>
              <a:ext uri="{FF2B5EF4-FFF2-40B4-BE49-F238E27FC236}">
                <a16:creationId xmlns="" xmlns:a16="http://schemas.microsoft.com/office/drawing/2014/main" id="{F300D9A5-78D0-4167-9384-F1AF4138AA8D}"/>
              </a:ext>
            </a:extLst>
          </p:cNvPr>
          <p:cNvSpPr txBox="1"/>
          <p:nvPr/>
        </p:nvSpPr>
        <p:spPr>
          <a:xfrm>
            <a:off x="9527123" y="5874889"/>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spTree>
    <p:extLst>
      <p:ext uri="{BB962C8B-B14F-4D97-AF65-F5344CB8AC3E}">
        <p14:creationId xmlns:p14="http://schemas.microsoft.com/office/powerpoint/2010/main" val="104197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2"/>
          <a:srcRect l="41682" t="31052" r="14412" b="65105"/>
          <a:stretch/>
        </p:blipFill>
        <p:spPr>
          <a:xfrm>
            <a:off x="14068" y="5593976"/>
            <a:ext cx="12177932" cy="1062318"/>
          </a:xfrm>
          <a:prstGeom prst="rect">
            <a:avLst/>
          </a:prstGeom>
        </p:spPr>
      </p:pic>
      <p:sp>
        <p:nvSpPr>
          <p:cNvPr id="3" name="CaixaDeTexto 2">
            <a:extLst>
              <a:ext uri="{FF2B5EF4-FFF2-40B4-BE49-F238E27FC236}">
                <a16:creationId xmlns="" xmlns:a16="http://schemas.microsoft.com/office/drawing/2014/main" id="{1C63CA95-241D-4DB9-A20A-E4576E385D37}"/>
              </a:ext>
            </a:extLst>
          </p:cNvPr>
          <p:cNvSpPr txBox="1"/>
          <p:nvPr/>
        </p:nvSpPr>
        <p:spPr>
          <a:xfrm>
            <a:off x="1123950" y="319331"/>
            <a:ext cx="9944100" cy="1538883"/>
          </a:xfrm>
          <a:prstGeom prst="rect">
            <a:avLst/>
          </a:prstGeom>
          <a:noFill/>
        </p:spPr>
        <p:txBody>
          <a:bodyPr wrap="square" rtlCol="0">
            <a:spAutoFit/>
          </a:bodyPr>
          <a:lstStyle/>
          <a:p>
            <a:pPr algn="ctr"/>
            <a:r>
              <a:rPr lang="pt-BR" sz="4800" b="1" dirty="0"/>
              <a:t>FENÓTIPOS: PROP E PTC</a:t>
            </a:r>
          </a:p>
          <a:p>
            <a:endParaRPr lang="pt-BR" dirty="0"/>
          </a:p>
          <a:p>
            <a:pPr marL="457200" indent="-457200">
              <a:buFont typeface="Arial" panose="020B0604020202020204" pitchFamily="34" charset="0"/>
              <a:buChar char="•"/>
            </a:pPr>
            <a:r>
              <a:rPr lang="pt-BR" sz="2800" dirty="0"/>
              <a:t>Podem ser influenciados pelo gênero e idade. </a:t>
            </a:r>
          </a:p>
        </p:txBody>
      </p:sp>
      <p:sp>
        <p:nvSpPr>
          <p:cNvPr id="4" name="Retângulo 3"/>
          <p:cNvSpPr/>
          <p:nvPr/>
        </p:nvSpPr>
        <p:spPr>
          <a:xfrm>
            <a:off x="321966" y="5801969"/>
            <a:ext cx="7884338" cy="646331"/>
          </a:xfrm>
          <a:prstGeom prst="rect">
            <a:avLst/>
          </a:prstGeom>
        </p:spPr>
        <p:txBody>
          <a:bodyPr wrap="none">
            <a:spAutoFit/>
          </a:bodyPr>
          <a:lstStyle/>
          <a:p>
            <a:r>
              <a:rPr lang="en-US" dirty="0" err="1"/>
              <a:t>Tepper</a:t>
            </a:r>
            <a:r>
              <a:rPr lang="en-US" dirty="0"/>
              <a:t>, B.J. Nutritional Implications of Genetic Taste Variation: The Role of PROP </a:t>
            </a:r>
          </a:p>
          <a:p>
            <a:r>
              <a:rPr lang="en-US" dirty="0"/>
              <a:t>Sensitivity and Other Taste Phenotypes. </a:t>
            </a:r>
            <a:r>
              <a:rPr lang="pt-BR" dirty="0" err="1"/>
              <a:t>Annu</a:t>
            </a:r>
            <a:r>
              <a:rPr lang="pt-BR" dirty="0"/>
              <a:t>. Rev. Nutr. 2008.28:367-388.</a:t>
            </a:r>
          </a:p>
        </p:txBody>
      </p:sp>
      <p:sp>
        <p:nvSpPr>
          <p:cNvPr id="5" name="CaixaDeTexto 4">
            <a:extLst>
              <a:ext uri="{FF2B5EF4-FFF2-40B4-BE49-F238E27FC236}">
                <a16:creationId xmlns="" xmlns:a16="http://schemas.microsoft.com/office/drawing/2014/main" id="{F300D9A5-78D0-4167-9384-F1AF4138AA8D}"/>
              </a:ext>
            </a:extLst>
          </p:cNvPr>
          <p:cNvSpPr txBox="1"/>
          <p:nvPr/>
        </p:nvSpPr>
        <p:spPr>
          <a:xfrm>
            <a:off x="9512725" y="5844409"/>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sp>
        <p:nvSpPr>
          <p:cNvPr id="6" name="Seta: para a Direita 5">
            <a:extLst>
              <a:ext uri="{FF2B5EF4-FFF2-40B4-BE49-F238E27FC236}">
                <a16:creationId xmlns="" xmlns:a16="http://schemas.microsoft.com/office/drawing/2014/main" id="{23E85B1B-97C2-4D00-A3FF-518FC25233CB}"/>
              </a:ext>
            </a:extLst>
          </p:cNvPr>
          <p:cNvSpPr/>
          <p:nvPr/>
        </p:nvSpPr>
        <p:spPr>
          <a:xfrm>
            <a:off x="1403798" y="4656887"/>
            <a:ext cx="6667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6" name="Picture 2" descr="Resultado de imagem para senhora desenho">
            <a:extLst>
              <a:ext uri="{FF2B5EF4-FFF2-40B4-BE49-F238E27FC236}">
                <a16:creationId xmlns="" xmlns:a16="http://schemas.microsoft.com/office/drawing/2014/main" id="{5CC4198C-81D8-4473-AFD9-59AEC6F0B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629" y="2390847"/>
            <a:ext cx="895350" cy="1375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mulher desenho">
            <a:extLst>
              <a:ext uri="{FF2B5EF4-FFF2-40B4-BE49-F238E27FC236}">
                <a16:creationId xmlns="" xmlns:a16="http://schemas.microsoft.com/office/drawing/2014/main" id="{FC5D7353-BCCB-44E6-84C4-76F77656EF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18" r="42712" b="22332"/>
          <a:stretch/>
        </p:blipFill>
        <p:spPr bwMode="auto">
          <a:xfrm>
            <a:off x="651272" y="2425135"/>
            <a:ext cx="1104722" cy="141864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 xmlns:a16="http://schemas.microsoft.com/office/drawing/2014/main" id="{A3B78DE1-05B3-433D-8E55-A1DF78A2F964}"/>
              </a:ext>
            </a:extLst>
          </p:cNvPr>
          <p:cNvSpPr txBox="1"/>
          <p:nvPr/>
        </p:nvSpPr>
        <p:spPr>
          <a:xfrm>
            <a:off x="2086204" y="2746049"/>
            <a:ext cx="2260591" cy="523220"/>
          </a:xfrm>
          <a:prstGeom prst="rect">
            <a:avLst/>
          </a:prstGeom>
          <a:noFill/>
        </p:spPr>
        <p:txBody>
          <a:bodyPr wrap="square" rtlCol="0">
            <a:spAutoFit/>
          </a:bodyPr>
          <a:lstStyle/>
          <a:p>
            <a:r>
              <a:rPr lang="pt-BR" sz="2800" dirty="0"/>
              <a:t>Mais sensíveis</a:t>
            </a:r>
          </a:p>
        </p:txBody>
      </p:sp>
      <p:sp>
        <p:nvSpPr>
          <p:cNvPr id="10" name="CaixaDeTexto 9">
            <a:extLst>
              <a:ext uri="{FF2B5EF4-FFF2-40B4-BE49-F238E27FC236}">
                <a16:creationId xmlns="" xmlns:a16="http://schemas.microsoft.com/office/drawing/2014/main" id="{6208561E-8989-4927-BD70-4727080AA825}"/>
              </a:ext>
            </a:extLst>
          </p:cNvPr>
          <p:cNvSpPr txBox="1"/>
          <p:nvPr/>
        </p:nvSpPr>
        <p:spPr>
          <a:xfrm>
            <a:off x="8976142" y="2950872"/>
            <a:ext cx="2564586" cy="523220"/>
          </a:xfrm>
          <a:prstGeom prst="rect">
            <a:avLst/>
          </a:prstGeom>
          <a:noFill/>
        </p:spPr>
        <p:txBody>
          <a:bodyPr wrap="square" rtlCol="0">
            <a:spAutoFit/>
          </a:bodyPr>
          <a:lstStyle/>
          <a:p>
            <a:r>
              <a:rPr lang="pt-BR" sz="2800" dirty="0"/>
              <a:t>Menos sensíveis</a:t>
            </a:r>
          </a:p>
        </p:txBody>
      </p:sp>
      <p:sp>
        <p:nvSpPr>
          <p:cNvPr id="11" name="CaixaDeTexto 10">
            <a:extLst>
              <a:ext uri="{FF2B5EF4-FFF2-40B4-BE49-F238E27FC236}">
                <a16:creationId xmlns="" xmlns:a16="http://schemas.microsoft.com/office/drawing/2014/main" id="{616BCBE5-32AD-4C2C-80FA-1A5A1CD74B60}"/>
              </a:ext>
            </a:extLst>
          </p:cNvPr>
          <p:cNvSpPr txBox="1"/>
          <p:nvPr/>
        </p:nvSpPr>
        <p:spPr>
          <a:xfrm>
            <a:off x="1885949" y="4563740"/>
            <a:ext cx="8842683" cy="954107"/>
          </a:xfrm>
          <a:prstGeom prst="rect">
            <a:avLst/>
          </a:prstGeom>
          <a:noFill/>
        </p:spPr>
        <p:txBody>
          <a:bodyPr wrap="square" rtlCol="0">
            <a:spAutoFit/>
          </a:bodyPr>
          <a:lstStyle/>
          <a:p>
            <a:pPr algn="ctr"/>
            <a:r>
              <a:rPr lang="pt-BR" sz="2800" dirty="0"/>
              <a:t>Variação entre as pessoas da mesma população.</a:t>
            </a:r>
          </a:p>
          <a:p>
            <a:endParaRPr lang="pt-BR" sz="2800" dirty="0"/>
          </a:p>
        </p:txBody>
      </p:sp>
    </p:spTree>
    <p:extLst>
      <p:ext uri="{BB962C8B-B14F-4D97-AF65-F5344CB8AC3E}">
        <p14:creationId xmlns:p14="http://schemas.microsoft.com/office/powerpoint/2010/main" val="372786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2"/>
          <a:srcRect l="41682" t="31052" r="14412" b="65105"/>
          <a:stretch/>
        </p:blipFill>
        <p:spPr>
          <a:xfrm>
            <a:off x="14068" y="5593976"/>
            <a:ext cx="12177932" cy="1062318"/>
          </a:xfrm>
          <a:prstGeom prst="rect">
            <a:avLst/>
          </a:prstGeom>
        </p:spPr>
      </p:pic>
      <p:sp>
        <p:nvSpPr>
          <p:cNvPr id="3" name="CaixaDeTexto 2">
            <a:extLst>
              <a:ext uri="{FF2B5EF4-FFF2-40B4-BE49-F238E27FC236}">
                <a16:creationId xmlns="" xmlns:a16="http://schemas.microsoft.com/office/drawing/2014/main" id="{1C63CA95-241D-4DB9-A20A-E4576E385D37}"/>
              </a:ext>
            </a:extLst>
          </p:cNvPr>
          <p:cNvSpPr txBox="1"/>
          <p:nvPr/>
        </p:nvSpPr>
        <p:spPr>
          <a:xfrm>
            <a:off x="685799" y="144840"/>
            <a:ext cx="11208123" cy="923330"/>
          </a:xfrm>
          <a:prstGeom prst="rect">
            <a:avLst/>
          </a:prstGeom>
          <a:noFill/>
        </p:spPr>
        <p:txBody>
          <a:bodyPr wrap="square" rtlCol="0">
            <a:spAutoFit/>
          </a:bodyPr>
          <a:lstStyle/>
          <a:p>
            <a:pPr algn="ctr"/>
            <a:r>
              <a:rPr lang="pt-BR" sz="5400" b="1" dirty="0"/>
              <a:t>FENÓTIPO PROP</a:t>
            </a:r>
            <a:endParaRPr lang="pt-BR" sz="2800" dirty="0"/>
          </a:p>
        </p:txBody>
      </p:sp>
      <p:sp>
        <p:nvSpPr>
          <p:cNvPr id="4" name="Retângulo 3"/>
          <p:cNvSpPr/>
          <p:nvPr/>
        </p:nvSpPr>
        <p:spPr>
          <a:xfrm>
            <a:off x="321966" y="5801969"/>
            <a:ext cx="7884338" cy="646331"/>
          </a:xfrm>
          <a:prstGeom prst="rect">
            <a:avLst/>
          </a:prstGeom>
        </p:spPr>
        <p:txBody>
          <a:bodyPr wrap="none">
            <a:spAutoFit/>
          </a:bodyPr>
          <a:lstStyle/>
          <a:p>
            <a:r>
              <a:rPr lang="en-US" dirty="0" err="1"/>
              <a:t>Tepper</a:t>
            </a:r>
            <a:r>
              <a:rPr lang="en-US" dirty="0"/>
              <a:t>, B.J. Nutritional Implications of Genetic Taste Variation: The Role of PROP </a:t>
            </a:r>
          </a:p>
          <a:p>
            <a:r>
              <a:rPr lang="en-US" dirty="0"/>
              <a:t>Sensitivity and Other Taste Phenotypes. </a:t>
            </a:r>
            <a:r>
              <a:rPr lang="pt-BR" dirty="0" err="1"/>
              <a:t>Annu</a:t>
            </a:r>
            <a:r>
              <a:rPr lang="pt-BR" dirty="0"/>
              <a:t>. Rev. Nutr. 2008.28:367-388.</a:t>
            </a:r>
          </a:p>
        </p:txBody>
      </p:sp>
      <p:sp>
        <p:nvSpPr>
          <p:cNvPr id="5" name="CaixaDeTexto 4">
            <a:extLst>
              <a:ext uri="{FF2B5EF4-FFF2-40B4-BE49-F238E27FC236}">
                <a16:creationId xmlns="" xmlns:a16="http://schemas.microsoft.com/office/drawing/2014/main" id="{F300D9A5-78D0-4167-9384-F1AF4138AA8D}"/>
              </a:ext>
            </a:extLst>
          </p:cNvPr>
          <p:cNvSpPr txBox="1"/>
          <p:nvPr/>
        </p:nvSpPr>
        <p:spPr>
          <a:xfrm>
            <a:off x="9365876" y="5863524"/>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pic>
        <p:nvPicPr>
          <p:cNvPr id="2050" name="Picture 2" descr="Resultado de imagem para CRIANÇA desenho">
            <a:extLst>
              <a:ext uri="{FF2B5EF4-FFF2-40B4-BE49-F238E27FC236}">
                <a16:creationId xmlns="" xmlns:a16="http://schemas.microsoft.com/office/drawing/2014/main" id="{608B9D13-34DD-412A-9F5B-ACD91AB31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5" y="1228725"/>
            <a:ext cx="1923641" cy="192364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 xmlns:a16="http://schemas.microsoft.com/office/drawing/2014/main" id="{E8854D08-F04B-47B7-916C-E02D96CB6C46}"/>
              </a:ext>
            </a:extLst>
          </p:cNvPr>
          <p:cNvSpPr txBox="1"/>
          <p:nvPr/>
        </p:nvSpPr>
        <p:spPr>
          <a:xfrm>
            <a:off x="269291" y="3243210"/>
            <a:ext cx="5627874" cy="2246769"/>
          </a:xfrm>
          <a:prstGeom prst="rect">
            <a:avLst/>
          </a:prstGeom>
          <a:noFill/>
        </p:spPr>
        <p:txBody>
          <a:bodyPr wrap="square" rtlCol="0">
            <a:spAutoFit/>
          </a:bodyPr>
          <a:lstStyle/>
          <a:p>
            <a:r>
              <a:rPr lang="pt-BR" sz="2800" dirty="0"/>
              <a:t>Mulheres:</a:t>
            </a:r>
          </a:p>
          <a:p>
            <a:pPr marL="457200" indent="-457200">
              <a:buFont typeface="Arial" panose="020B0604020202020204" pitchFamily="34" charset="0"/>
              <a:buChar char="•"/>
            </a:pPr>
            <a:r>
              <a:rPr lang="pt-BR" sz="2800" dirty="0"/>
              <a:t> PROP supersensíveis: menor preferência por couve-</a:t>
            </a:r>
            <a:r>
              <a:rPr lang="pt-BR" sz="2800" dirty="0" err="1"/>
              <a:t>bruxelas</a:t>
            </a:r>
            <a:r>
              <a:rPr lang="pt-BR" sz="2800" dirty="0"/>
              <a:t>, aspargos e couve.</a:t>
            </a:r>
          </a:p>
          <a:p>
            <a:endParaRPr lang="pt-BR" sz="2800" dirty="0"/>
          </a:p>
        </p:txBody>
      </p:sp>
      <p:sp>
        <p:nvSpPr>
          <p:cNvPr id="8" name="CaixaDeTexto 7">
            <a:extLst>
              <a:ext uri="{FF2B5EF4-FFF2-40B4-BE49-F238E27FC236}">
                <a16:creationId xmlns="" xmlns:a16="http://schemas.microsoft.com/office/drawing/2014/main" id="{EA022293-5925-46E1-9902-AC3FF812FDC2}"/>
              </a:ext>
            </a:extLst>
          </p:cNvPr>
          <p:cNvSpPr txBox="1"/>
          <p:nvPr/>
        </p:nvSpPr>
        <p:spPr>
          <a:xfrm>
            <a:off x="6572251" y="3152366"/>
            <a:ext cx="5350458" cy="2246769"/>
          </a:xfrm>
          <a:prstGeom prst="rect">
            <a:avLst/>
          </a:prstGeom>
          <a:noFill/>
        </p:spPr>
        <p:txBody>
          <a:bodyPr wrap="square" rtlCol="0">
            <a:spAutoFit/>
          </a:bodyPr>
          <a:lstStyle/>
          <a:p>
            <a:pPr algn="just"/>
            <a:r>
              <a:rPr lang="pt-BR" sz="2800" dirty="0"/>
              <a:t>Crianças:</a:t>
            </a:r>
          </a:p>
          <a:p>
            <a:pPr marL="457200" indent="-457200" algn="just">
              <a:buFont typeface="Arial" panose="020B0604020202020204" pitchFamily="34" charset="0"/>
              <a:buChar char="•"/>
            </a:pPr>
            <a:r>
              <a:rPr lang="pt-BR" sz="2800" dirty="0"/>
              <a:t>PROP menos sensíveis: maior preferência por espinafre.</a:t>
            </a:r>
          </a:p>
          <a:p>
            <a:pPr marL="457200" indent="-457200" algn="just">
              <a:buFont typeface="Arial" panose="020B0604020202020204" pitchFamily="34" charset="0"/>
              <a:buChar char="•"/>
            </a:pPr>
            <a:r>
              <a:rPr lang="pt-BR" sz="2800" dirty="0"/>
              <a:t>PROP sensíveis: maior preferência por doces.</a:t>
            </a:r>
          </a:p>
        </p:txBody>
      </p:sp>
      <p:pic>
        <p:nvPicPr>
          <p:cNvPr id="9" name="Picture 4" descr="Resultado de imagem para mulher desenho">
            <a:extLst>
              <a:ext uri="{FF2B5EF4-FFF2-40B4-BE49-F238E27FC236}">
                <a16:creationId xmlns="" xmlns:a16="http://schemas.microsoft.com/office/drawing/2014/main" id="{2AEEAB12-5EBC-41E3-B555-DC8FE2F543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18" r="42712" b="22332"/>
          <a:stretch/>
        </p:blipFill>
        <p:spPr bwMode="auto">
          <a:xfrm>
            <a:off x="1095962" y="1355826"/>
            <a:ext cx="1285288" cy="165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5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3" name="CaixaDeTexto 2">
            <a:extLst>
              <a:ext uri="{FF2B5EF4-FFF2-40B4-BE49-F238E27FC236}">
                <a16:creationId xmlns="" xmlns:a16="http://schemas.microsoft.com/office/drawing/2014/main" id="{1C63CA95-241D-4DB9-A20A-E4576E385D37}"/>
              </a:ext>
            </a:extLst>
          </p:cNvPr>
          <p:cNvSpPr txBox="1"/>
          <p:nvPr/>
        </p:nvSpPr>
        <p:spPr>
          <a:xfrm>
            <a:off x="-990600" y="168980"/>
            <a:ext cx="9944100" cy="523220"/>
          </a:xfrm>
          <a:prstGeom prst="rect">
            <a:avLst/>
          </a:prstGeom>
          <a:noFill/>
        </p:spPr>
        <p:txBody>
          <a:bodyPr wrap="square" rtlCol="0">
            <a:spAutoFit/>
          </a:bodyPr>
          <a:lstStyle/>
          <a:p>
            <a:endParaRPr lang="pt-BR" sz="2800" dirty="0"/>
          </a:p>
        </p:txBody>
      </p:sp>
      <p:sp>
        <p:nvSpPr>
          <p:cNvPr id="11" name="Retângulo 10"/>
          <p:cNvSpPr/>
          <p:nvPr/>
        </p:nvSpPr>
        <p:spPr>
          <a:xfrm>
            <a:off x="14068" y="5794031"/>
            <a:ext cx="9109887" cy="738664"/>
          </a:xfrm>
          <a:prstGeom prst="rect">
            <a:avLst/>
          </a:prstGeom>
        </p:spPr>
        <p:txBody>
          <a:bodyPr wrap="square">
            <a:spAutoFit/>
          </a:bodyPr>
          <a:lstStyle/>
          <a:p>
            <a:pPr algn="ctr"/>
            <a:r>
              <a:rPr lang="en-US" dirty="0"/>
              <a:t>Short-term vegetable intake by young children classified by 6-n-propylthoiuracil bitter-taste phenotype1–3</a:t>
            </a:r>
            <a:r>
              <a:rPr lang="en-US" sz="2400" dirty="0"/>
              <a:t>. </a:t>
            </a:r>
            <a:r>
              <a:rPr lang="de-DE" dirty="0"/>
              <a:t>Am J Clin Nutr 2006;84:245–51</a:t>
            </a:r>
            <a:endParaRPr lang="pt-BR" dirty="0"/>
          </a:p>
        </p:txBody>
      </p: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760" y="384870"/>
            <a:ext cx="6853195" cy="5085508"/>
          </a:xfrm>
          <a:prstGeom prst="rect">
            <a:avLst/>
          </a:prstGeom>
        </p:spPr>
      </p:pic>
      <p:sp>
        <p:nvSpPr>
          <p:cNvPr id="15" name="Elipse 14"/>
          <p:cNvSpPr/>
          <p:nvPr/>
        </p:nvSpPr>
        <p:spPr>
          <a:xfrm>
            <a:off x="7284720" y="692200"/>
            <a:ext cx="1310640" cy="3559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 xmlns:a16="http://schemas.microsoft.com/office/drawing/2014/main" id="{F300D9A5-78D0-4167-9384-F1AF4138AA8D}"/>
              </a:ext>
            </a:extLst>
          </p:cNvPr>
          <p:cNvSpPr txBox="1"/>
          <p:nvPr/>
        </p:nvSpPr>
        <p:spPr>
          <a:xfrm>
            <a:off x="9393954" y="5863525"/>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spTree>
    <p:extLst>
      <p:ext uri="{BB962C8B-B14F-4D97-AF65-F5344CB8AC3E}">
        <p14:creationId xmlns:p14="http://schemas.microsoft.com/office/powerpoint/2010/main" val="50630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5" name="Retângulo 4"/>
          <p:cNvSpPr/>
          <p:nvPr/>
        </p:nvSpPr>
        <p:spPr>
          <a:xfrm>
            <a:off x="3769266" y="333494"/>
            <a:ext cx="4404411" cy="769441"/>
          </a:xfrm>
          <a:prstGeom prst="rect">
            <a:avLst/>
          </a:prstGeom>
        </p:spPr>
        <p:txBody>
          <a:bodyPr wrap="none">
            <a:spAutoFit/>
          </a:bodyPr>
          <a:lstStyle/>
          <a:p>
            <a:r>
              <a:rPr lang="pt-BR" sz="4400" b="1" dirty="0"/>
              <a:t>FENÓTIPO PROP</a:t>
            </a:r>
          </a:p>
        </p:txBody>
      </p:sp>
      <p:sp>
        <p:nvSpPr>
          <p:cNvPr id="6" name="CaixaDeTexto 5"/>
          <p:cNvSpPr txBox="1"/>
          <p:nvPr/>
        </p:nvSpPr>
        <p:spPr>
          <a:xfrm>
            <a:off x="930691" y="1816188"/>
            <a:ext cx="10727909" cy="3046988"/>
          </a:xfrm>
          <a:prstGeom prst="rect">
            <a:avLst/>
          </a:prstGeom>
          <a:noFill/>
        </p:spPr>
        <p:txBody>
          <a:bodyPr wrap="square" rtlCol="0">
            <a:spAutoFit/>
          </a:bodyPr>
          <a:lstStyle/>
          <a:p>
            <a:pPr marL="457200" indent="-457200" algn="just">
              <a:buFont typeface="Arial" panose="020B0604020202020204" pitchFamily="34" charset="0"/>
              <a:buChar char="•"/>
            </a:pPr>
            <a:r>
              <a:rPr lang="pt-BR" sz="3200" dirty="0"/>
              <a:t>O fenótipo PROP desempenha papel essencial em moldar </a:t>
            </a:r>
          </a:p>
          <a:p>
            <a:pPr algn="just"/>
            <a:r>
              <a:rPr lang="pt-BR" sz="3200" dirty="0"/>
              <a:t>padrões de aceitação e rejeição de vegetais por crianças e jovens. </a:t>
            </a:r>
          </a:p>
          <a:p>
            <a:pPr algn="just"/>
            <a:endParaRPr lang="pt-BR" sz="3200" dirty="0"/>
          </a:p>
          <a:p>
            <a:pPr marL="457200" indent="-457200" algn="just">
              <a:buFont typeface="Arial" panose="020B0604020202020204" pitchFamily="34" charset="0"/>
              <a:buChar char="•"/>
            </a:pPr>
            <a:r>
              <a:rPr lang="pt-BR" sz="3200" dirty="0"/>
              <a:t>Sendo interessante a realização de estudos mais aprofundados neste assunto.</a:t>
            </a:r>
          </a:p>
        </p:txBody>
      </p:sp>
      <p:sp>
        <p:nvSpPr>
          <p:cNvPr id="8" name="CaixaDeTexto 7">
            <a:extLst>
              <a:ext uri="{FF2B5EF4-FFF2-40B4-BE49-F238E27FC236}">
                <a16:creationId xmlns="" xmlns:a16="http://schemas.microsoft.com/office/drawing/2014/main" id="{F300D9A5-78D0-4167-9384-F1AF4138AA8D}"/>
              </a:ext>
            </a:extLst>
          </p:cNvPr>
          <p:cNvSpPr txBox="1"/>
          <p:nvPr/>
        </p:nvSpPr>
        <p:spPr>
          <a:xfrm>
            <a:off x="9393954" y="5863525"/>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GENÉTICOS</a:t>
            </a:r>
          </a:p>
        </p:txBody>
      </p:sp>
    </p:spTree>
    <p:extLst>
      <p:ext uri="{BB962C8B-B14F-4D97-AF65-F5344CB8AC3E}">
        <p14:creationId xmlns:p14="http://schemas.microsoft.com/office/powerpoint/2010/main" val="200914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89" t="23674" r="18750" b="31250"/>
          <a:stretch/>
        </p:blipFill>
        <p:spPr bwMode="auto">
          <a:xfrm>
            <a:off x="1586451" y="497938"/>
            <a:ext cx="9033163" cy="4574240"/>
          </a:xfrm>
          <a:prstGeom prst="rect">
            <a:avLst/>
          </a:prstGeom>
          <a:noFill/>
          <a:ln w="9525">
            <a:solidFill>
              <a:schemeClr val="tx1">
                <a:alpha val="72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Imagem 2">
            <a:extLst>
              <a:ext uri="{FF2B5EF4-FFF2-40B4-BE49-F238E27FC236}">
                <a16:creationId xmlns="" xmlns:a16="http://schemas.microsoft.com/office/drawing/2014/main" id="{DAC92ACE-4F4B-4E6D-A303-84AFDBF952A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Tree>
    <p:extLst>
      <p:ext uri="{BB962C8B-B14F-4D97-AF65-F5344CB8AC3E}">
        <p14:creationId xmlns:p14="http://schemas.microsoft.com/office/powerpoint/2010/main" val="381380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649885" y="5863525"/>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DEFINIÇÃO</a:t>
            </a:r>
          </a:p>
        </p:txBody>
      </p:sp>
      <p:sp>
        <p:nvSpPr>
          <p:cNvPr id="3" name="CaixaDeTexto 2"/>
          <p:cNvSpPr txBox="1"/>
          <p:nvPr/>
        </p:nvSpPr>
        <p:spPr>
          <a:xfrm>
            <a:off x="590648" y="469729"/>
            <a:ext cx="11024772" cy="1569660"/>
          </a:xfrm>
          <a:prstGeom prst="rect">
            <a:avLst/>
          </a:prstGeom>
          <a:solidFill>
            <a:schemeClr val="bg1">
              <a:lumMod val="95000"/>
            </a:schemeClr>
          </a:solidFill>
        </p:spPr>
        <p:txBody>
          <a:bodyPr wrap="square" rtlCol="0">
            <a:spAutoFit/>
          </a:bodyPr>
          <a:lstStyle/>
          <a:p>
            <a:pPr algn="ctr"/>
            <a:r>
              <a:rPr lang="pt-BR" sz="3200" dirty="0"/>
              <a:t>Determinantes da escolha alimentar:  fatores que vão afetar as escolhas alimentares por meio de efeitos nos pensamentos e sentimentos individuais</a:t>
            </a:r>
          </a:p>
        </p:txBody>
      </p:sp>
      <p:sp>
        <p:nvSpPr>
          <p:cNvPr id="8" name="Retângulo 7">
            <a:extLst>
              <a:ext uri="{FF2B5EF4-FFF2-40B4-BE49-F238E27FC236}">
                <a16:creationId xmlns="" xmlns:a16="http://schemas.microsoft.com/office/drawing/2014/main" id="{8C8F1249-AE23-4CC9-A2F3-90698B472738}"/>
              </a:ext>
            </a:extLst>
          </p:cNvPr>
          <p:cNvSpPr/>
          <p:nvPr/>
        </p:nvSpPr>
        <p:spPr>
          <a:xfrm>
            <a:off x="146957" y="6080494"/>
            <a:ext cx="8882743" cy="307777"/>
          </a:xfrm>
          <a:prstGeom prst="rect">
            <a:avLst/>
          </a:prstGeom>
        </p:spPr>
        <p:txBody>
          <a:bodyPr wrap="square">
            <a:spAutoFit/>
          </a:bodyPr>
          <a:lstStyle/>
          <a:p>
            <a:r>
              <a:rPr lang="pt-BR" sz="1400" dirty="0" err="1"/>
              <a:t>Jomori</a:t>
            </a:r>
            <a:r>
              <a:rPr lang="pt-BR" sz="1400" dirty="0"/>
              <a:t> MM, Proença RPC, Calvo MCM. Determinantes de escolha alimentar. Rev. Nutr. 2008;  21( 1 ): 63-73.</a:t>
            </a:r>
          </a:p>
        </p:txBody>
      </p:sp>
      <p:pic>
        <p:nvPicPr>
          <p:cNvPr id="10" name="Picture 4" descr="Resultado de imagem para determinantes das escolhas alimentares">
            <a:extLst>
              <a:ext uri="{FF2B5EF4-FFF2-40B4-BE49-F238E27FC236}">
                <a16:creationId xmlns="" xmlns:a16="http://schemas.microsoft.com/office/drawing/2014/main" id="{99B790B8-CDBE-48B5-B1B7-ADD39C34C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663" y="2155312"/>
            <a:ext cx="3322741" cy="332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0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3" name="Retângulo 2"/>
          <p:cNvSpPr/>
          <p:nvPr/>
        </p:nvSpPr>
        <p:spPr>
          <a:xfrm>
            <a:off x="659227" y="366795"/>
            <a:ext cx="9966732" cy="5016758"/>
          </a:xfrm>
          <a:prstGeom prst="rect">
            <a:avLst/>
          </a:prstGeom>
        </p:spPr>
        <p:txBody>
          <a:bodyPr wrap="square">
            <a:spAutoFit/>
          </a:bodyPr>
          <a:lstStyle/>
          <a:p>
            <a:r>
              <a:rPr lang="pt-BR" sz="4400" b="1" dirty="0"/>
              <a:t>G</a:t>
            </a:r>
            <a:r>
              <a:rPr lang="pt-BR" sz="4400" b="1" dirty="0" smtClean="0"/>
              <a:t>ene DRD4 com sete repetições</a:t>
            </a:r>
          </a:p>
          <a:p>
            <a:endParaRPr lang="pt-BR" dirty="0"/>
          </a:p>
          <a:p>
            <a:endParaRPr lang="pt-BR" dirty="0" smtClean="0"/>
          </a:p>
          <a:p>
            <a:endParaRPr lang="pt-BR" sz="2400" dirty="0"/>
          </a:p>
          <a:p>
            <a:pPr marL="285750" indent="-285750">
              <a:buFontTx/>
              <a:buChar char="-"/>
            </a:pPr>
            <a:r>
              <a:rPr lang="pt-BR" sz="2400" dirty="0" smtClean="0"/>
              <a:t>20</a:t>
            </a:r>
            <a:r>
              <a:rPr lang="pt-BR" sz="2400" dirty="0"/>
              <a:t>% da população e é comumente associado à obesidade, especialmente em </a:t>
            </a:r>
            <a:r>
              <a:rPr lang="pt-BR" sz="2400" dirty="0" smtClean="0"/>
              <a:t>mulheres</a:t>
            </a:r>
          </a:p>
          <a:p>
            <a:pPr marL="285750" indent="-285750">
              <a:buFontTx/>
              <a:buChar char="-"/>
            </a:pPr>
            <a:endParaRPr lang="pt-BR" sz="2400" dirty="0"/>
          </a:p>
          <a:p>
            <a:pPr marL="285750" indent="-285750">
              <a:buFontTx/>
              <a:buChar char="-"/>
            </a:pPr>
            <a:r>
              <a:rPr lang="pt-BR" sz="2400" dirty="0"/>
              <a:t>meninas de famílias mais pobres que possuíam o gene </a:t>
            </a:r>
            <a:r>
              <a:rPr lang="pt-BR" sz="2400" dirty="0" smtClean="0"/>
              <a:t>consumiam mais gordura comparadas a tinham </a:t>
            </a:r>
            <a:r>
              <a:rPr lang="pt-BR" sz="2400" dirty="0"/>
              <a:t>a mesma variante genética e vinham de famílias mais </a:t>
            </a:r>
            <a:r>
              <a:rPr lang="pt-BR" sz="2400" dirty="0" smtClean="0"/>
              <a:t>ricas</a:t>
            </a:r>
          </a:p>
          <a:p>
            <a:pPr marL="285750" indent="-285750">
              <a:buFontTx/>
              <a:buChar char="-"/>
            </a:pPr>
            <a:endParaRPr lang="pt-BR" sz="2400" dirty="0"/>
          </a:p>
          <a:p>
            <a:pPr marL="285750" indent="-285750">
              <a:buFontTx/>
              <a:buChar char="-"/>
            </a:pPr>
            <a:r>
              <a:rPr lang="pt-BR" sz="2400" dirty="0" smtClean="0"/>
              <a:t>Sugerindo </a:t>
            </a:r>
            <a:r>
              <a:rPr lang="pt-BR" sz="2400" dirty="0"/>
              <a:t>que não é o gene em si, mas, sim, como ele faz o indivíduo mais sensível às condições </a:t>
            </a:r>
            <a:r>
              <a:rPr lang="pt-BR" sz="2400" dirty="0" smtClean="0"/>
              <a:t>ambientais, direcionando as </a:t>
            </a:r>
            <a:r>
              <a:rPr lang="pt-BR" sz="2400" dirty="0"/>
              <a:t>escolhas </a:t>
            </a:r>
            <a:r>
              <a:rPr lang="pt-BR" sz="2400" dirty="0" smtClean="0"/>
              <a:t>alimentares.</a:t>
            </a:r>
            <a:endParaRPr lang="pt-BR" sz="2400" dirty="0"/>
          </a:p>
        </p:txBody>
      </p:sp>
    </p:spTree>
    <p:extLst>
      <p:ext uri="{BB962C8B-B14F-4D97-AF65-F5344CB8AC3E}">
        <p14:creationId xmlns:p14="http://schemas.microsoft.com/office/powerpoint/2010/main" val="183462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14" name="CaixaDeTexto 13">
            <a:extLst>
              <a:ext uri="{FF2B5EF4-FFF2-40B4-BE49-F238E27FC236}">
                <a16:creationId xmlns="" xmlns:a16="http://schemas.microsoft.com/office/drawing/2014/main" id="{E0FF0B7D-7CE1-4DF7-9FC6-A75F7783FE4A}"/>
              </a:ext>
            </a:extLst>
          </p:cNvPr>
          <p:cNvSpPr txBox="1"/>
          <p:nvPr/>
        </p:nvSpPr>
        <p:spPr>
          <a:xfrm>
            <a:off x="9606558" y="5832747"/>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INTERVENÇÃO</a:t>
            </a:r>
          </a:p>
        </p:txBody>
      </p:sp>
      <p:sp>
        <p:nvSpPr>
          <p:cNvPr id="2" name="CaixaDeTexto 1"/>
          <p:cNvSpPr txBox="1"/>
          <p:nvPr/>
        </p:nvSpPr>
        <p:spPr>
          <a:xfrm>
            <a:off x="810243" y="352367"/>
            <a:ext cx="10585581" cy="830997"/>
          </a:xfrm>
          <a:prstGeom prst="rect">
            <a:avLst/>
          </a:prstGeom>
          <a:solidFill>
            <a:schemeClr val="bg1">
              <a:lumMod val="95000"/>
            </a:schemeClr>
          </a:solidFill>
        </p:spPr>
        <p:txBody>
          <a:bodyPr wrap="square" rtlCol="0">
            <a:spAutoFit/>
          </a:bodyPr>
          <a:lstStyle/>
          <a:p>
            <a:pPr algn="just"/>
            <a:r>
              <a:rPr lang="pt-BR" sz="2400" b="1" dirty="0"/>
              <a:t>Verificando as bases de dados e lendo sobre a literatura disponível, não encontramos estudos com intervenções biológicas já realizadas anteriormente.</a:t>
            </a:r>
          </a:p>
        </p:txBody>
      </p:sp>
      <p:pic>
        <p:nvPicPr>
          <p:cNvPr id="1028" name="Picture 4" descr="Resultado de imagem para porque">
            <a:extLst>
              <a:ext uri="{FF2B5EF4-FFF2-40B4-BE49-F238E27FC236}">
                <a16:creationId xmlns="" xmlns:a16="http://schemas.microsoft.com/office/drawing/2014/main" id="{F54C8E82-F1A6-4B3B-AD2B-206434A4F4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64" t="16972" r="11924"/>
          <a:stretch/>
        </p:blipFill>
        <p:spPr bwMode="auto">
          <a:xfrm>
            <a:off x="4422710" y="1922113"/>
            <a:ext cx="3825552" cy="2152541"/>
          </a:xfrm>
          <a:prstGeom prst="rect">
            <a:avLst/>
          </a:prstGeom>
          <a:noFill/>
          <a:extLst>
            <a:ext uri="{909E8E84-426E-40DD-AFC4-6F175D3DCCD1}">
              <a14:hiddenFill xmlns:a14="http://schemas.microsoft.com/office/drawing/2010/main">
                <a:solidFill>
                  <a:srgbClr val="FFFFFF"/>
                </a:solidFill>
              </a14:hiddenFill>
            </a:ext>
          </a:extLst>
        </p:spPr>
      </p:pic>
      <p:sp>
        <p:nvSpPr>
          <p:cNvPr id="3" name="Balão de Fala: Retângulo com Cantos Arredondados 2">
            <a:extLst>
              <a:ext uri="{FF2B5EF4-FFF2-40B4-BE49-F238E27FC236}">
                <a16:creationId xmlns="" xmlns:a16="http://schemas.microsoft.com/office/drawing/2014/main" id="{8F064766-79EE-4680-AF89-15BF675D2C1F}"/>
              </a:ext>
            </a:extLst>
          </p:cNvPr>
          <p:cNvSpPr/>
          <p:nvPr/>
        </p:nvSpPr>
        <p:spPr>
          <a:xfrm>
            <a:off x="1587681" y="1810147"/>
            <a:ext cx="1643483" cy="830997"/>
          </a:xfrm>
          <a:prstGeom prst="wedgeRoundRectCallout">
            <a:avLst>
              <a:gd name="adj1" fmla="val 82887"/>
              <a:gd name="adj2" fmla="val 305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b="1" dirty="0"/>
              <a:t>Por que?</a:t>
            </a:r>
          </a:p>
        </p:txBody>
      </p:sp>
      <p:sp>
        <p:nvSpPr>
          <p:cNvPr id="10" name="Balão de Fala: Retângulo com Cantos Arredondados 9">
            <a:extLst>
              <a:ext uri="{FF2B5EF4-FFF2-40B4-BE49-F238E27FC236}">
                <a16:creationId xmlns="" xmlns:a16="http://schemas.microsoft.com/office/drawing/2014/main" id="{46B7FD18-9225-4675-A5F9-2AE1FE0AAE82}"/>
              </a:ext>
            </a:extLst>
          </p:cNvPr>
          <p:cNvSpPr/>
          <p:nvPr/>
        </p:nvSpPr>
        <p:spPr>
          <a:xfrm>
            <a:off x="9128064" y="2198101"/>
            <a:ext cx="2952510" cy="2005538"/>
          </a:xfrm>
          <a:prstGeom prst="wedgeRoundRectCallout">
            <a:avLst>
              <a:gd name="adj1" fmla="val -68018"/>
              <a:gd name="adj2" fmla="val 1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Poderíamos sugerir alguma intervenção, como pesquisadores da área?</a:t>
            </a:r>
          </a:p>
        </p:txBody>
      </p:sp>
      <p:sp>
        <p:nvSpPr>
          <p:cNvPr id="11" name="Balão de Fala: Retângulo com Cantos Arredondados 10">
            <a:extLst>
              <a:ext uri="{FF2B5EF4-FFF2-40B4-BE49-F238E27FC236}">
                <a16:creationId xmlns="" xmlns:a16="http://schemas.microsoft.com/office/drawing/2014/main" id="{D160A4BA-F6FE-4911-837D-E16C96434B9C}"/>
              </a:ext>
            </a:extLst>
          </p:cNvPr>
          <p:cNvSpPr/>
          <p:nvPr/>
        </p:nvSpPr>
        <p:spPr>
          <a:xfrm>
            <a:off x="483909" y="3281923"/>
            <a:ext cx="2952510" cy="2005538"/>
          </a:xfrm>
          <a:prstGeom prst="wedgeRoundRectCallout">
            <a:avLst>
              <a:gd name="adj1" fmla="val 69136"/>
              <a:gd name="adj2" fmla="val -375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Por que os pesquisadores não tentaram intervir  nesses determinantes?</a:t>
            </a:r>
          </a:p>
        </p:txBody>
      </p:sp>
    </p:spTree>
    <p:extLst>
      <p:ext uri="{BB962C8B-B14F-4D97-AF65-F5344CB8AC3E}">
        <p14:creationId xmlns:p14="http://schemas.microsoft.com/office/powerpoint/2010/main" val="412560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AC92ACE-4F4B-4E6D-A303-84AFDBF952A9}"/>
              </a:ext>
            </a:extLst>
          </p:cNvPr>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3" name="CaixaDeTexto 2">
            <a:extLst>
              <a:ext uri="{FF2B5EF4-FFF2-40B4-BE49-F238E27FC236}">
                <a16:creationId xmlns="" xmlns:a16="http://schemas.microsoft.com/office/drawing/2014/main" id="{1C63CA95-241D-4DB9-A20A-E4576E385D37}"/>
              </a:ext>
            </a:extLst>
          </p:cNvPr>
          <p:cNvSpPr txBox="1"/>
          <p:nvPr/>
        </p:nvSpPr>
        <p:spPr>
          <a:xfrm>
            <a:off x="-990600" y="168980"/>
            <a:ext cx="9944100" cy="523220"/>
          </a:xfrm>
          <a:prstGeom prst="rect">
            <a:avLst/>
          </a:prstGeom>
          <a:noFill/>
        </p:spPr>
        <p:txBody>
          <a:bodyPr wrap="square" rtlCol="0">
            <a:spAutoFit/>
          </a:bodyPr>
          <a:lstStyle/>
          <a:p>
            <a:endParaRPr lang="pt-BR" sz="2800" dirty="0"/>
          </a:p>
        </p:txBody>
      </p:sp>
      <p:sp>
        <p:nvSpPr>
          <p:cNvPr id="7" name="CaixaDeTexto 6">
            <a:extLst>
              <a:ext uri="{FF2B5EF4-FFF2-40B4-BE49-F238E27FC236}">
                <a16:creationId xmlns="" xmlns:a16="http://schemas.microsoft.com/office/drawing/2014/main" id="{6C90CD70-B6F1-411A-AB6C-D903EAF8D57C}"/>
              </a:ext>
            </a:extLst>
          </p:cNvPr>
          <p:cNvSpPr txBox="1"/>
          <p:nvPr/>
        </p:nvSpPr>
        <p:spPr>
          <a:xfrm flipH="1">
            <a:off x="3022172" y="445684"/>
            <a:ext cx="6147655" cy="769441"/>
          </a:xfrm>
          <a:prstGeom prst="rect">
            <a:avLst/>
          </a:prstGeom>
          <a:noFill/>
        </p:spPr>
        <p:txBody>
          <a:bodyPr wrap="square" rtlCol="0">
            <a:spAutoFit/>
          </a:bodyPr>
          <a:lstStyle/>
          <a:p>
            <a:pPr algn="ctr"/>
            <a:r>
              <a:rPr lang="pt-BR" sz="4400" b="1" dirty="0"/>
              <a:t>Considerações finais </a:t>
            </a:r>
          </a:p>
        </p:txBody>
      </p:sp>
      <p:sp>
        <p:nvSpPr>
          <p:cNvPr id="6" name="CaixaDeTexto 5"/>
          <p:cNvSpPr txBox="1"/>
          <p:nvPr/>
        </p:nvSpPr>
        <p:spPr>
          <a:xfrm>
            <a:off x="662617" y="1600099"/>
            <a:ext cx="10880833" cy="1384995"/>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a:t>Os aspectos biológicos influenciam na escolha dos alimentos e podem afetar tanto positivamente quanto negativamente à adesão as recomendações </a:t>
            </a:r>
            <a:r>
              <a:rPr lang="pt-BR" sz="2800" dirty="0" smtClean="0"/>
              <a:t>alimentares.</a:t>
            </a:r>
            <a:endParaRPr lang="pt-BR" sz="2800" dirty="0"/>
          </a:p>
        </p:txBody>
      </p:sp>
      <p:sp>
        <p:nvSpPr>
          <p:cNvPr id="8" name="CaixaDeTexto 7">
            <a:extLst>
              <a:ext uri="{FF2B5EF4-FFF2-40B4-BE49-F238E27FC236}">
                <a16:creationId xmlns="" xmlns:a16="http://schemas.microsoft.com/office/drawing/2014/main" id="{FAE7B9FE-3084-4745-9559-7FB0A3FEF6F4}"/>
              </a:ext>
            </a:extLst>
          </p:cNvPr>
          <p:cNvSpPr txBox="1"/>
          <p:nvPr/>
        </p:nvSpPr>
        <p:spPr>
          <a:xfrm>
            <a:off x="819151" y="3370068"/>
            <a:ext cx="10880833" cy="1384995"/>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a:t>É importante identificar os determinantes do comportamento alimentar  e potenciais mediadores de mudança, priorizando estas </a:t>
            </a:r>
            <a:r>
              <a:rPr lang="pt-BR" sz="2800" dirty="0" smtClean="0"/>
              <a:t>estratégias.</a:t>
            </a:r>
            <a:endParaRPr lang="pt-BR" sz="2800" dirty="0"/>
          </a:p>
        </p:txBody>
      </p:sp>
      <p:sp>
        <p:nvSpPr>
          <p:cNvPr id="9" name="CaixaDeTexto 8">
            <a:extLst>
              <a:ext uri="{FF2B5EF4-FFF2-40B4-BE49-F238E27FC236}">
                <a16:creationId xmlns="" xmlns:a16="http://schemas.microsoft.com/office/drawing/2014/main" id="{715E8B4C-3C2C-4171-A322-7E018AAED15A}"/>
              </a:ext>
            </a:extLst>
          </p:cNvPr>
          <p:cNvSpPr txBox="1"/>
          <p:nvPr/>
        </p:nvSpPr>
        <p:spPr>
          <a:xfrm>
            <a:off x="9393954" y="5730175"/>
            <a:ext cx="2798046" cy="830997"/>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CONSIDERAÇÕES FINAIS</a:t>
            </a:r>
          </a:p>
        </p:txBody>
      </p:sp>
    </p:spTree>
    <p:extLst>
      <p:ext uri="{BB962C8B-B14F-4D97-AF65-F5344CB8AC3E}">
        <p14:creationId xmlns:p14="http://schemas.microsoft.com/office/powerpoint/2010/main" val="258227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443546" y="5832747"/>
            <a:ext cx="2633004"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RERÊFENCIAS</a:t>
            </a:r>
          </a:p>
        </p:txBody>
      </p:sp>
      <p:sp>
        <p:nvSpPr>
          <p:cNvPr id="8" name="Retângulo 7">
            <a:extLst>
              <a:ext uri="{FF2B5EF4-FFF2-40B4-BE49-F238E27FC236}">
                <a16:creationId xmlns="" xmlns:a16="http://schemas.microsoft.com/office/drawing/2014/main" id="{7F2B5DD2-37FD-4E80-A4F1-D9E3CE805C0B}"/>
              </a:ext>
            </a:extLst>
          </p:cNvPr>
          <p:cNvSpPr/>
          <p:nvPr/>
        </p:nvSpPr>
        <p:spPr>
          <a:xfrm>
            <a:off x="665758" y="810584"/>
            <a:ext cx="9882498" cy="66981"/>
          </a:xfrm>
          <a:prstGeom prst="rect">
            <a:avLst/>
          </a:prstGeom>
        </p:spPr>
        <p:txBody>
          <a:bodyPr wrap="square">
            <a:spAutoFit/>
          </a:bodyPr>
          <a:lstStyle/>
          <a:p>
            <a:r>
              <a:rPr lang="pt-BR" sz="1600" dirty="0" err="1"/>
              <a:t>Jomori</a:t>
            </a:r>
            <a:r>
              <a:rPr lang="pt-BR" sz="1600" dirty="0"/>
              <a:t> MM, Proença RPC, Calvo MCM. Determinantes de escolha alimentar. Rev. Nutr. 2008;  21( 1 ): 63-73.</a:t>
            </a:r>
          </a:p>
        </p:txBody>
      </p:sp>
      <p:sp>
        <p:nvSpPr>
          <p:cNvPr id="9" name="Retângulo 8">
            <a:extLst>
              <a:ext uri="{FF2B5EF4-FFF2-40B4-BE49-F238E27FC236}">
                <a16:creationId xmlns="" xmlns:a16="http://schemas.microsoft.com/office/drawing/2014/main" id="{24082FC9-74FB-472A-9F5C-3121EC7A4DA5}"/>
              </a:ext>
            </a:extLst>
          </p:cNvPr>
          <p:cNvSpPr/>
          <p:nvPr/>
        </p:nvSpPr>
        <p:spPr>
          <a:xfrm>
            <a:off x="665759" y="1341744"/>
            <a:ext cx="10813227" cy="66981"/>
          </a:xfrm>
          <a:prstGeom prst="rect">
            <a:avLst/>
          </a:prstGeom>
        </p:spPr>
        <p:txBody>
          <a:bodyPr wrap="square">
            <a:spAutoFit/>
          </a:bodyPr>
          <a:lstStyle/>
          <a:p>
            <a:r>
              <a:rPr lang="pt-BR" sz="1600" dirty="0" err="1"/>
              <a:t>Poulin</a:t>
            </a:r>
            <a:r>
              <a:rPr lang="pt-BR" sz="1600" dirty="0"/>
              <a:t> JR, Proença RPC. Reflexões metodológicas para o estudo das práticas alimentares. </a:t>
            </a:r>
            <a:r>
              <a:rPr lang="pt-BR" sz="1600" dirty="0" err="1"/>
              <a:t>Rev</a:t>
            </a:r>
            <a:r>
              <a:rPr lang="pt-BR" sz="1600" dirty="0"/>
              <a:t> Nutrição. 2003;16:365- 86.</a:t>
            </a:r>
          </a:p>
        </p:txBody>
      </p:sp>
      <p:sp>
        <p:nvSpPr>
          <p:cNvPr id="3" name="Retângulo 2">
            <a:extLst>
              <a:ext uri="{FF2B5EF4-FFF2-40B4-BE49-F238E27FC236}">
                <a16:creationId xmlns="" xmlns:a16="http://schemas.microsoft.com/office/drawing/2014/main" id="{83CD461F-E13F-43FE-A864-D7C421B1AAF0}"/>
              </a:ext>
            </a:extLst>
          </p:cNvPr>
          <p:cNvSpPr/>
          <p:nvPr/>
        </p:nvSpPr>
        <p:spPr>
          <a:xfrm>
            <a:off x="665759" y="298133"/>
            <a:ext cx="8120744" cy="66981"/>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
        <p:nvSpPr>
          <p:cNvPr id="10" name="Retângulo 9">
            <a:extLst>
              <a:ext uri="{FF2B5EF4-FFF2-40B4-BE49-F238E27FC236}">
                <a16:creationId xmlns="" xmlns:a16="http://schemas.microsoft.com/office/drawing/2014/main" id="{24082FC9-74FB-472A-9F5C-3121EC7A4DA5}"/>
              </a:ext>
            </a:extLst>
          </p:cNvPr>
          <p:cNvSpPr/>
          <p:nvPr/>
        </p:nvSpPr>
        <p:spPr>
          <a:xfrm>
            <a:off x="665758" y="2017822"/>
            <a:ext cx="10813227" cy="115695"/>
          </a:xfrm>
          <a:prstGeom prst="rect">
            <a:avLst/>
          </a:prstGeom>
        </p:spPr>
        <p:txBody>
          <a:bodyPr wrap="square">
            <a:spAutoFit/>
          </a:bodyPr>
          <a:lstStyle/>
          <a:p>
            <a:r>
              <a:rPr lang="pt-BR" sz="1600" dirty="0"/>
              <a:t>Silva I, Pais-Ribeiro JL, &amp; Cardoso H. </a:t>
            </a:r>
            <a:r>
              <a:rPr lang="pt-BR" sz="1600" dirty="0" err="1"/>
              <a:t>Why</a:t>
            </a:r>
            <a:r>
              <a:rPr lang="pt-BR" sz="1600" dirty="0"/>
              <a:t> </a:t>
            </a:r>
            <a:r>
              <a:rPr lang="pt-BR" sz="1600" dirty="0" err="1"/>
              <a:t>we</a:t>
            </a:r>
            <a:r>
              <a:rPr lang="pt-BR" sz="1600" dirty="0"/>
              <a:t> </a:t>
            </a:r>
            <a:r>
              <a:rPr lang="pt-BR" sz="1600" dirty="0" err="1"/>
              <a:t>eat</a:t>
            </a:r>
            <a:r>
              <a:rPr lang="pt-BR" sz="1600" dirty="0"/>
              <a:t> </a:t>
            </a:r>
            <a:r>
              <a:rPr lang="pt-BR" sz="1600" dirty="0" err="1"/>
              <a:t>what</a:t>
            </a:r>
            <a:r>
              <a:rPr lang="pt-BR" sz="1600" dirty="0"/>
              <a:t> </a:t>
            </a:r>
            <a:r>
              <a:rPr lang="pt-BR" sz="1600" dirty="0" err="1"/>
              <a:t>we</a:t>
            </a:r>
            <a:r>
              <a:rPr lang="pt-BR" sz="1600" dirty="0"/>
              <a:t> </a:t>
            </a:r>
            <a:r>
              <a:rPr lang="pt-BR" sz="1600" dirty="0" err="1"/>
              <a:t>eat</a:t>
            </a:r>
            <a:r>
              <a:rPr lang="pt-BR" sz="1600" dirty="0"/>
              <a:t>: </a:t>
            </a:r>
            <a:r>
              <a:rPr lang="pt-BR" sz="1600" dirty="0" err="1"/>
              <a:t>Psychosocial</a:t>
            </a:r>
            <a:r>
              <a:rPr lang="pt-BR" sz="1600" dirty="0"/>
              <a:t> </a:t>
            </a:r>
            <a:r>
              <a:rPr lang="pt-BR" sz="1600" dirty="0" err="1"/>
              <a:t>determinants</a:t>
            </a:r>
            <a:r>
              <a:rPr lang="pt-BR" sz="1600" dirty="0"/>
              <a:t> </a:t>
            </a:r>
            <a:r>
              <a:rPr lang="pt-BR" sz="1600" dirty="0" err="1"/>
              <a:t>of</a:t>
            </a:r>
            <a:r>
              <a:rPr lang="pt-BR" sz="1600" dirty="0"/>
              <a:t> </a:t>
            </a:r>
            <a:r>
              <a:rPr lang="pt-BR" sz="1600" dirty="0" err="1"/>
              <a:t>food</a:t>
            </a:r>
            <a:r>
              <a:rPr lang="pt-BR" sz="1600" dirty="0"/>
              <a:t> </a:t>
            </a:r>
            <a:r>
              <a:rPr lang="pt-BR" sz="1600" dirty="0" err="1"/>
              <a:t>selection</a:t>
            </a:r>
            <a:r>
              <a:rPr lang="pt-BR" sz="1600" dirty="0"/>
              <a:t>. </a:t>
            </a:r>
            <a:r>
              <a:rPr lang="pt-BR" sz="1600" i="1" dirty="0"/>
              <a:t>Psicologia, Saúde &amp; Doenças</a:t>
            </a:r>
            <a:r>
              <a:rPr lang="pt-BR" sz="1600" dirty="0"/>
              <a:t>. 2008;  </a:t>
            </a:r>
            <a:r>
              <a:rPr lang="pt-BR" sz="1600" i="1" dirty="0"/>
              <a:t>9</a:t>
            </a:r>
            <a:r>
              <a:rPr lang="pt-BR" sz="1600" dirty="0"/>
              <a:t>(2): 189-208.</a:t>
            </a:r>
          </a:p>
        </p:txBody>
      </p:sp>
      <p:sp>
        <p:nvSpPr>
          <p:cNvPr id="2" name="Retângulo 1"/>
          <p:cNvSpPr/>
          <p:nvPr/>
        </p:nvSpPr>
        <p:spPr>
          <a:xfrm>
            <a:off x="665758" y="3443822"/>
            <a:ext cx="10813227" cy="127873"/>
          </a:xfrm>
          <a:prstGeom prst="rect">
            <a:avLst/>
          </a:prstGeom>
        </p:spPr>
        <p:txBody>
          <a:bodyPr wrap="square">
            <a:spAutoFit/>
          </a:bodyPr>
          <a:lstStyle/>
          <a:p>
            <a:r>
              <a:rPr lang="pt-BR" sz="1600" dirty="0"/>
              <a:t>Bell, KI; </a:t>
            </a:r>
            <a:r>
              <a:rPr lang="pt-BR" sz="1600" dirty="0" err="1"/>
              <a:t>Tepper</a:t>
            </a:r>
            <a:r>
              <a:rPr lang="pt-BR" sz="1600" dirty="0"/>
              <a:t>, JP. </a:t>
            </a:r>
            <a:r>
              <a:rPr lang="en-US" sz="1600" dirty="0"/>
              <a:t>Short-term vegetable intake by young children classified by 6-n-propylthoiuracil bitter-taste phenotype1–3</a:t>
            </a:r>
            <a:r>
              <a:rPr lang="en-US" sz="2000" dirty="0"/>
              <a:t>. </a:t>
            </a:r>
            <a:r>
              <a:rPr lang="de-DE" sz="1600" dirty="0"/>
              <a:t>Am J Clin Nutr 2006;84:245–51.</a:t>
            </a:r>
            <a:endParaRPr lang="pt-BR" sz="1600" dirty="0"/>
          </a:p>
        </p:txBody>
      </p:sp>
      <p:sp>
        <p:nvSpPr>
          <p:cNvPr id="11" name="Retângulo 10"/>
          <p:cNvSpPr/>
          <p:nvPr/>
        </p:nvSpPr>
        <p:spPr>
          <a:xfrm>
            <a:off x="665758" y="2672389"/>
            <a:ext cx="10642322" cy="115695"/>
          </a:xfrm>
          <a:prstGeom prst="rect">
            <a:avLst/>
          </a:prstGeom>
        </p:spPr>
        <p:txBody>
          <a:bodyPr wrap="square">
            <a:spAutoFit/>
          </a:bodyPr>
          <a:lstStyle/>
          <a:p>
            <a:r>
              <a:rPr lang="en-US" sz="1600" dirty="0" err="1"/>
              <a:t>Tepper</a:t>
            </a:r>
            <a:r>
              <a:rPr lang="en-US" sz="1600" dirty="0"/>
              <a:t>, BJ. Nutritional Implications of Genetic Taste Variation: The Role of PROP Sensitivity and Other Taste Phenotypes. </a:t>
            </a:r>
            <a:r>
              <a:rPr lang="pt-BR" sz="1600" dirty="0" err="1"/>
              <a:t>Annu</a:t>
            </a:r>
            <a:r>
              <a:rPr lang="pt-BR" sz="1600" dirty="0"/>
              <a:t>. Rev. Nutr. 2008.28:367-388.</a:t>
            </a:r>
          </a:p>
        </p:txBody>
      </p:sp>
    </p:spTree>
    <p:extLst>
      <p:ext uri="{BB962C8B-B14F-4D97-AF65-F5344CB8AC3E}">
        <p14:creationId xmlns:p14="http://schemas.microsoft.com/office/powerpoint/2010/main" val="314236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326880" y="5109029"/>
            <a:ext cx="2676434" cy="646331"/>
          </a:xfrm>
          <a:prstGeom prst="rect">
            <a:avLst/>
          </a:prstGeom>
          <a:noFill/>
        </p:spPr>
        <p:txBody>
          <a:bodyPr wrap="square" rtlCol="0">
            <a:spAutoFit/>
          </a:bodyPr>
          <a:lstStyle/>
          <a:p>
            <a:pPr algn="ctr"/>
            <a:r>
              <a:rPr lang="pt-BR" sz="3600" dirty="0">
                <a:latin typeface="Britannic Bold" panose="020B0903060703020204" pitchFamily="34" charset="0"/>
              </a:rPr>
              <a:t>OBRIGADA!</a:t>
            </a:r>
          </a:p>
        </p:txBody>
      </p:sp>
      <p:pic>
        <p:nvPicPr>
          <p:cNvPr id="1030" name="Picture 6" descr="Resultado de imagem para OBRIG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52" y="1215220"/>
            <a:ext cx="8607898" cy="421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5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454243" y="5667577"/>
            <a:ext cx="2723689" cy="830997"/>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DETERMINANTE BIOLÓGICO</a:t>
            </a:r>
          </a:p>
        </p:txBody>
      </p:sp>
      <p:pic>
        <p:nvPicPr>
          <p:cNvPr id="1026" name="Picture 2" descr="http://3.bp.blogspot.com/-YEqVu6L32Nw/TlQ6XdKjM8I/AAAAAAAAOs0/jm57tBfoI2M/s1600/homoerectus.jpg">
            <a:extLst>
              <a:ext uri="{FF2B5EF4-FFF2-40B4-BE49-F238E27FC236}">
                <a16:creationId xmlns="" xmlns:a16="http://schemas.microsoft.com/office/drawing/2014/main" id="{1BBCCE44-E085-491E-B085-CDCE9A718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81" y="620486"/>
            <a:ext cx="4484494" cy="444137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 xmlns:a16="http://schemas.microsoft.com/office/drawing/2014/main" id="{13B55470-FDEE-4EA1-8954-741056E4CA28}"/>
              </a:ext>
            </a:extLst>
          </p:cNvPr>
          <p:cNvSpPr/>
          <p:nvPr/>
        </p:nvSpPr>
        <p:spPr>
          <a:xfrm>
            <a:off x="7152127" y="894191"/>
            <a:ext cx="2678938" cy="523220"/>
          </a:xfrm>
          <a:prstGeom prst="rect">
            <a:avLst/>
          </a:prstGeom>
          <a:solidFill>
            <a:schemeClr val="bg1">
              <a:lumMod val="95000"/>
            </a:schemeClr>
          </a:solidFill>
        </p:spPr>
        <p:txBody>
          <a:bodyPr wrap="none">
            <a:spAutoFit/>
          </a:bodyPr>
          <a:lstStyle/>
          <a:p>
            <a:r>
              <a:rPr lang="pt-BR" sz="2800" b="1" dirty="0"/>
              <a:t>Comida e comer</a:t>
            </a:r>
          </a:p>
        </p:txBody>
      </p:sp>
      <p:sp>
        <p:nvSpPr>
          <p:cNvPr id="8" name="Retângulo 7">
            <a:extLst>
              <a:ext uri="{FF2B5EF4-FFF2-40B4-BE49-F238E27FC236}">
                <a16:creationId xmlns="" xmlns:a16="http://schemas.microsoft.com/office/drawing/2014/main" id="{00E2918D-80CE-4BDD-963A-98E9AEABCAC4}"/>
              </a:ext>
            </a:extLst>
          </p:cNvPr>
          <p:cNvSpPr/>
          <p:nvPr/>
        </p:nvSpPr>
        <p:spPr>
          <a:xfrm>
            <a:off x="6396453" y="3962663"/>
            <a:ext cx="4517455" cy="523220"/>
          </a:xfrm>
          <a:prstGeom prst="rect">
            <a:avLst/>
          </a:prstGeom>
          <a:solidFill>
            <a:schemeClr val="bg1">
              <a:lumMod val="95000"/>
            </a:schemeClr>
          </a:solidFill>
        </p:spPr>
        <p:txBody>
          <a:bodyPr wrap="none">
            <a:spAutoFit/>
          </a:bodyPr>
          <a:lstStyle/>
          <a:p>
            <a:r>
              <a:rPr lang="pt-BR" sz="2800" b="1" dirty="0"/>
              <a:t>Sobrevivência como espécie</a:t>
            </a:r>
          </a:p>
        </p:txBody>
      </p:sp>
      <p:sp>
        <p:nvSpPr>
          <p:cNvPr id="9" name="Retângulo 8">
            <a:extLst>
              <a:ext uri="{FF2B5EF4-FFF2-40B4-BE49-F238E27FC236}">
                <a16:creationId xmlns="" xmlns:a16="http://schemas.microsoft.com/office/drawing/2014/main" id="{6D851555-40FF-48F6-B68F-943EF577372B}"/>
              </a:ext>
            </a:extLst>
          </p:cNvPr>
          <p:cNvSpPr/>
          <p:nvPr/>
        </p:nvSpPr>
        <p:spPr>
          <a:xfrm>
            <a:off x="7705091" y="2396413"/>
            <a:ext cx="1632178" cy="523220"/>
          </a:xfrm>
          <a:prstGeom prst="rect">
            <a:avLst/>
          </a:prstGeom>
          <a:solidFill>
            <a:schemeClr val="bg1">
              <a:lumMod val="95000"/>
            </a:schemeClr>
          </a:solidFill>
        </p:spPr>
        <p:txBody>
          <a:bodyPr wrap="none">
            <a:spAutoFit/>
          </a:bodyPr>
          <a:lstStyle/>
          <a:p>
            <a:r>
              <a:rPr lang="pt-BR" sz="2800" b="1" dirty="0"/>
              <a:t>Biológico</a:t>
            </a:r>
          </a:p>
        </p:txBody>
      </p:sp>
      <p:grpSp>
        <p:nvGrpSpPr>
          <p:cNvPr id="11" name="Grupo 21">
            <a:extLst>
              <a:ext uri="{FF2B5EF4-FFF2-40B4-BE49-F238E27FC236}">
                <a16:creationId xmlns="" xmlns:a16="http://schemas.microsoft.com/office/drawing/2014/main" id="{95594564-3774-4170-B9F7-0099D1767DC7}"/>
              </a:ext>
            </a:extLst>
          </p:cNvPr>
          <p:cNvGrpSpPr/>
          <p:nvPr/>
        </p:nvGrpSpPr>
        <p:grpSpPr>
          <a:xfrm rot="5400000">
            <a:off x="8098204" y="1793853"/>
            <a:ext cx="618442" cy="224334"/>
            <a:chOff x="3224089" y="148644"/>
            <a:chExt cx="618442" cy="723461"/>
          </a:xfrm>
        </p:grpSpPr>
        <p:sp>
          <p:nvSpPr>
            <p:cNvPr id="12" name="Seta para a direita 22">
              <a:extLst>
                <a:ext uri="{FF2B5EF4-FFF2-40B4-BE49-F238E27FC236}">
                  <a16:creationId xmlns="" xmlns:a16="http://schemas.microsoft.com/office/drawing/2014/main" id="{22574A31-49C5-4925-A61D-8FB1FFD4F623}"/>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Seta para a direita 4">
              <a:extLst>
                <a:ext uri="{FF2B5EF4-FFF2-40B4-BE49-F238E27FC236}">
                  <a16:creationId xmlns="" xmlns:a16="http://schemas.microsoft.com/office/drawing/2014/main" id="{3E4AEA25-A0AD-4645-BC9B-5AA46CE48FF3}"/>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grpSp>
        <p:nvGrpSpPr>
          <p:cNvPr id="14" name="Grupo 21">
            <a:extLst>
              <a:ext uri="{FF2B5EF4-FFF2-40B4-BE49-F238E27FC236}">
                <a16:creationId xmlns="" xmlns:a16="http://schemas.microsoft.com/office/drawing/2014/main" id="{71CAB8B1-0867-4CEE-B1D3-3D44760592E2}"/>
              </a:ext>
            </a:extLst>
          </p:cNvPr>
          <p:cNvGrpSpPr/>
          <p:nvPr/>
        </p:nvGrpSpPr>
        <p:grpSpPr>
          <a:xfrm rot="5400000">
            <a:off x="8182375" y="3297859"/>
            <a:ext cx="618442" cy="224334"/>
            <a:chOff x="3224089" y="148644"/>
            <a:chExt cx="618442" cy="723461"/>
          </a:xfrm>
        </p:grpSpPr>
        <p:sp>
          <p:nvSpPr>
            <p:cNvPr id="15" name="Seta para a direita 22">
              <a:extLst>
                <a:ext uri="{FF2B5EF4-FFF2-40B4-BE49-F238E27FC236}">
                  <a16:creationId xmlns="" xmlns:a16="http://schemas.microsoft.com/office/drawing/2014/main" id="{98B5B71E-803B-49A2-8520-56EC82A51F0D}"/>
                </a:ext>
              </a:extLst>
            </p:cNvPr>
            <p:cNvSpPr/>
            <p:nvPr/>
          </p:nvSpPr>
          <p:spPr>
            <a:xfrm>
              <a:off x="3224089" y="148644"/>
              <a:ext cx="618442" cy="7234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Seta para a direita 4">
              <a:extLst>
                <a:ext uri="{FF2B5EF4-FFF2-40B4-BE49-F238E27FC236}">
                  <a16:creationId xmlns="" xmlns:a16="http://schemas.microsoft.com/office/drawing/2014/main" id="{36FF756D-02D8-4184-92A6-48F6A18DB250}"/>
                </a:ext>
              </a:extLst>
            </p:cNvPr>
            <p:cNvSpPr/>
            <p:nvPr/>
          </p:nvSpPr>
          <p:spPr>
            <a:xfrm>
              <a:off x="3224089" y="293336"/>
              <a:ext cx="432909" cy="434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pt-BR" sz="3100" kern="1200"/>
            </a:p>
          </p:txBody>
        </p:sp>
      </p:grpSp>
      <p:sp>
        <p:nvSpPr>
          <p:cNvPr id="17" name="Retângulo 16">
            <a:extLst>
              <a:ext uri="{FF2B5EF4-FFF2-40B4-BE49-F238E27FC236}">
                <a16:creationId xmlns="" xmlns:a16="http://schemas.microsoft.com/office/drawing/2014/main" id="{D7F3C750-2E1A-4F0C-A977-EB149F4976F3}"/>
              </a:ext>
            </a:extLst>
          </p:cNvPr>
          <p:cNvSpPr/>
          <p:nvPr/>
        </p:nvSpPr>
        <p:spPr>
          <a:xfrm>
            <a:off x="329187" y="5925945"/>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Tree>
    <p:extLst>
      <p:ext uri="{BB962C8B-B14F-4D97-AF65-F5344CB8AC3E}">
        <p14:creationId xmlns:p14="http://schemas.microsoft.com/office/powerpoint/2010/main" val="112199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649885" y="5863525"/>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FATORES</a:t>
            </a:r>
          </a:p>
        </p:txBody>
      </p:sp>
      <p:pic>
        <p:nvPicPr>
          <p:cNvPr id="2" name="Imagem 1">
            <a:extLst>
              <a:ext uri="{FF2B5EF4-FFF2-40B4-BE49-F238E27FC236}">
                <a16:creationId xmlns="" xmlns:a16="http://schemas.microsoft.com/office/drawing/2014/main" id="{35DC6916-1164-4BF7-84EE-884D437A1259}"/>
              </a:ext>
            </a:extLst>
          </p:cNvPr>
          <p:cNvPicPr>
            <a:picLocks noChangeAspect="1"/>
          </p:cNvPicPr>
          <p:nvPr/>
        </p:nvPicPr>
        <p:blipFill rotWithShape="1">
          <a:blip r:embed="rId4"/>
          <a:srcRect l="27723" t="25226" r="28080" b="22326"/>
          <a:stretch/>
        </p:blipFill>
        <p:spPr>
          <a:xfrm>
            <a:off x="2126577" y="297230"/>
            <a:ext cx="7938846" cy="5296746"/>
          </a:xfrm>
          <a:prstGeom prst="rect">
            <a:avLst/>
          </a:prstGeom>
        </p:spPr>
      </p:pic>
      <p:sp>
        <p:nvSpPr>
          <p:cNvPr id="3" name="Retângulo 2">
            <a:extLst>
              <a:ext uri="{FF2B5EF4-FFF2-40B4-BE49-F238E27FC236}">
                <a16:creationId xmlns="" xmlns:a16="http://schemas.microsoft.com/office/drawing/2014/main" id="{61E165BE-BAAC-4D08-A360-8F1BA01C75DD}"/>
              </a:ext>
            </a:extLst>
          </p:cNvPr>
          <p:cNvSpPr/>
          <p:nvPr/>
        </p:nvSpPr>
        <p:spPr>
          <a:xfrm>
            <a:off x="126241" y="5825698"/>
            <a:ext cx="8958769" cy="646331"/>
          </a:xfrm>
          <a:prstGeom prst="rect">
            <a:avLst/>
          </a:prstGeom>
        </p:spPr>
        <p:txBody>
          <a:bodyPr wrap="square">
            <a:spAutoFit/>
          </a:bodyPr>
          <a:lstStyle/>
          <a:p>
            <a:r>
              <a:rPr lang="pt-BR" dirty="0" err="1"/>
              <a:t>Poulin</a:t>
            </a:r>
            <a:r>
              <a:rPr lang="pt-BR" dirty="0"/>
              <a:t> JR, Proença RPC. Reflexões metodológicas para o estudo das práticas alimentares. </a:t>
            </a:r>
            <a:r>
              <a:rPr lang="pt-BR" dirty="0" err="1"/>
              <a:t>Rev</a:t>
            </a:r>
            <a:r>
              <a:rPr lang="pt-BR" dirty="0"/>
              <a:t> Nutrição. 2003;16:365- 86.</a:t>
            </a:r>
          </a:p>
        </p:txBody>
      </p:sp>
      <p:sp>
        <p:nvSpPr>
          <p:cNvPr id="5" name="Retângulo: Cantos Arredondados 4">
            <a:extLst>
              <a:ext uri="{FF2B5EF4-FFF2-40B4-BE49-F238E27FC236}">
                <a16:creationId xmlns="" xmlns:a16="http://schemas.microsoft.com/office/drawing/2014/main" id="{4E9CB3C8-2BF5-409F-B29E-FE30E8814CE1}"/>
              </a:ext>
            </a:extLst>
          </p:cNvPr>
          <p:cNvSpPr/>
          <p:nvPr/>
        </p:nvSpPr>
        <p:spPr>
          <a:xfrm>
            <a:off x="1961535" y="2654709"/>
            <a:ext cx="8177731" cy="103282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2121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311639" y="5849661"/>
            <a:ext cx="2824339" cy="461665"/>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COMPONENTES</a:t>
            </a:r>
          </a:p>
        </p:txBody>
      </p:sp>
      <p:sp>
        <p:nvSpPr>
          <p:cNvPr id="3" name="CaixaDeTexto 2"/>
          <p:cNvSpPr txBox="1"/>
          <p:nvPr/>
        </p:nvSpPr>
        <p:spPr>
          <a:xfrm>
            <a:off x="421557" y="1859340"/>
            <a:ext cx="4232086" cy="1569660"/>
          </a:xfrm>
          <a:prstGeom prst="rect">
            <a:avLst/>
          </a:prstGeom>
          <a:solidFill>
            <a:schemeClr val="bg1">
              <a:lumMod val="95000"/>
            </a:schemeClr>
          </a:solidFill>
        </p:spPr>
        <p:txBody>
          <a:bodyPr wrap="square" rtlCol="0">
            <a:spAutoFit/>
          </a:bodyPr>
          <a:lstStyle/>
          <a:p>
            <a:pPr algn="ctr"/>
            <a:r>
              <a:rPr lang="pt-BR" sz="3200" dirty="0"/>
              <a:t>Determinante biológico é subdividido em 3 componentes</a:t>
            </a:r>
          </a:p>
        </p:txBody>
      </p:sp>
      <p:graphicFrame>
        <p:nvGraphicFramePr>
          <p:cNvPr id="2" name="Diagrama 1">
            <a:extLst>
              <a:ext uri="{FF2B5EF4-FFF2-40B4-BE49-F238E27FC236}">
                <a16:creationId xmlns="" xmlns:a16="http://schemas.microsoft.com/office/drawing/2014/main" id="{9D10CE6B-4866-4515-BBC3-6C99B98D8228}"/>
              </a:ext>
            </a:extLst>
          </p:cNvPr>
          <p:cNvGraphicFramePr/>
          <p:nvPr>
            <p:extLst>
              <p:ext uri="{D42A27DB-BD31-4B8C-83A1-F6EECF244321}">
                <p14:modId xmlns:p14="http://schemas.microsoft.com/office/powerpoint/2010/main" val="1905904853"/>
              </p:ext>
            </p:extLst>
          </p:nvPr>
        </p:nvGraphicFramePr>
        <p:xfrm>
          <a:off x="2936689" y="134774"/>
          <a:ext cx="9342398" cy="5324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tângulo 7">
            <a:extLst>
              <a:ext uri="{FF2B5EF4-FFF2-40B4-BE49-F238E27FC236}">
                <a16:creationId xmlns="" xmlns:a16="http://schemas.microsoft.com/office/drawing/2014/main" id="{8C8F1249-AE23-4CC9-A2F3-90698B472738}"/>
              </a:ext>
            </a:extLst>
          </p:cNvPr>
          <p:cNvSpPr/>
          <p:nvPr/>
        </p:nvSpPr>
        <p:spPr>
          <a:xfrm>
            <a:off x="146957" y="6080494"/>
            <a:ext cx="8882743" cy="307777"/>
          </a:xfrm>
          <a:prstGeom prst="rect">
            <a:avLst/>
          </a:prstGeom>
        </p:spPr>
        <p:txBody>
          <a:bodyPr wrap="square">
            <a:spAutoFit/>
          </a:bodyPr>
          <a:lstStyle/>
          <a:p>
            <a:r>
              <a:rPr lang="pt-BR" sz="1400" dirty="0" err="1"/>
              <a:t>Jomori</a:t>
            </a:r>
            <a:r>
              <a:rPr lang="pt-BR" sz="1400" dirty="0"/>
              <a:t> MM, Proença RPC, Calvo MCM. Determinantes de escolha alimentar. Rev. Nutr. 2008;  21( 1 ): 63-73.</a:t>
            </a:r>
          </a:p>
        </p:txBody>
      </p:sp>
    </p:spTree>
    <p:extLst>
      <p:ext uri="{BB962C8B-B14F-4D97-AF65-F5344CB8AC3E}">
        <p14:creationId xmlns:p14="http://schemas.microsoft.com/office/powerpoint/2010/main" val="220593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278040" y="5849661"/>
            <a:ext cx="2913960" cy="461665"/>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COMPONENTES</a:t>
            </a:r>
          </a:p>
        </p:txBody>
      </p:sp>
      <p:graphicFrame>
        <p:nvGraphicFramePr>
          <p:cNvPr id="3" name="Diagrama 2"/>
          <p:cNvGraphicFramePr/>
          <p:nvPr>
            <p:extLst>
              <p:ext uri="{D42A27DB-BD31-4B8C-83A1-F6EECF244321}">
                <p14:modId xmlns:p14="http://schemas.microsoft.com/office/powerpoint/2010/main" val="3862859511"/>
              </p:ext>
            </p:extLst>
          </p:nvPr>
        </p:nvGraphicFramePr>
        <p:xfrm>
          <a:off x="660176" y="175004"/>
          <a:ext cx="10885715" cy="5357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 xmlns:a16="http://schemas.microsoft.com/office/drawing/2014/main" id="{AE260EFF-12A5-40E6-A57F-A114CC9649DD}"/>
              </a:ext>
            </a:extLst>
          </p:cNvPr>
          <p:cNvSpPr/>
          <p:nvPr/>
        </p:nvSpPr>
        <p:spPr>
          <a:xfrm>
            <a:off x="807137" y="1045761"/>
            <a:ext cx="1201281" cy="353943"/>
          </a:xfrm>
          <a:prstGeom prst="rect">
            <a:avLst/>
          </a:prstGeom>
        </p:spPr>
        <p:txBody>
          <a:bodyPr wrap="square">
            <a:spAutoFit/>
          </a:bodyPr>
          <a:lstStyle/>
          <a:p>
            <a:pPr algn="just"/>
            <a:r>
              <a:rPr lang="pt-BR" sz="1700" b="1" dirty="0">
                <a:solidFill>
                  <a:schemeClr val="tx1">
                    <a:lumMod val="65000"/>
                    <a:lumOff val="35000"/>
                  </a:schemeClr>
                </a:solidFill>
                <a:latin typeface="+mj-lt"/>
              </a:rPr>
              <a:t>Fisiológico</a:t>
            </a:r>
          </a:p>
        </p:txBody>
      </p:sp>
      <p:sp>
        <p:nvSpPr>
          <p:cNvPr id="9" name="Retângulo 8">
            <a:extLst>
              <a:ext uri="{FF2B5EF4-FFF2-40B4-BE49-F238E27FC236}">
                <a16:creationId xmlns="" xmlns:a16="http://schemas.microsoft.com/office/drawing/2014/main" id="{49CC2484-4836-4A5F-8A85-D4DACFEE663F}"/>
              </a:ext>
            </a:extLst>
          </p:cNvPr>
          <p:cNvSpPr/>
          <p:nvPr/>
        </p:nvSpPr>
        <p:spPr>
          <a:xfrm>
            <a:off x="1171808" y="2676739"/>
            <a:ext cx="1201281" cy="353943"/>
          </a:xfrm>
          <a:prstGeom prst="rect">
            <a:avLst/>
          </a:prstGeom>
        </p:spPr>
        <p:txBody>
          <a:bodyPr wrap="square">
            <a:spAutoFit/>
          </a:bodyPr>
          <a:lstStyle/>
          <a:p>
            <a:pPr algn="just"/>
            <a:r>
              <a:rPr lang="pt-BR" sz="1700" b="1" dirty="0">
                <a:solidFill>
                  <a:schemeClr val="tx1">
                    <a:lumMod val="65000"/>
                    <a:lumOff val="35000"/>
                  </a:schemeClr>
                </a:solidFill>
                <a:latin typeface="+mj-lt"/>
              </a:rPr>
              <a:t>Patológico</a:t>
            </a:r>
          </a:p>
        </p:txBody>
      </p:sp>
      <p:sp>
        <p:nvSpPr>
          <p:cNvPr id="10" name="Retângulo 9">
            <a:extLst>
              <a:ext uri="{FF2B5EF4-FFF2-40B4-BE49-F238E27FC236}">
                <a16:creationId xmlns="" xmlns:a16="http://schemas.microsoft.com/office/drawing/2014/main" id="{CC824EF9-69EF-4173-9A51-FC47A25DD9C5}"/>
              </a:ext>
            </a:extLst>
          </p:cNvPr>
          <p:cNvSpPr/>
          <p:nvPr/>
        </p:nvSpPr>
        <p:spPr>
          <a:xfrm>
            <a:off x="905111" y="4307717"/>
            <a:ext cx="1201281" cy="353943"/>
          </a:xfrm>
          <a:prstGeom prst="rect">
            <a:avLst/>
          </a:prstGeom>
        </p:spPr>
        <p:txBody>
          <a:bodyPr wrap="square">
            <a:spAutoFit/>
          </a:bodyPr>
          <a:lstStyle/>
          <a:p>
            <a:pPr algn="just"/>
            <a:r>
              <a:rPr lang="pt-BR" sz="1700" b="1" dirty="0">
                <a:solidFill>
                  <a:schemeClr val="tx1">
                    <a:lumMod val="65000"/>
                    <a:lumOff val="35000"/>
                  </a:schemeClr>
                </a:solidFill>
                <a:latin typeface="+mj-lt"/>
              </a:rPr>
              <a:t>Genético</a:t>
            </a:r>
          </a:p>
        </p:txBody>
      </p:sp>
      <p:sp>
        <p:nvSpPr>
          <p:cNvPr id="11" name="Retângulo 10">
            <a:extLst>
              <a:ext uri="{FF2B5EF4-FFF2-40B4-BE49-F238E27FC236}">
                <a16:creationId xmlns="" xmlns:a16="http://schemas.microsoft.com/office/drawing/2014/main" id="{9152F750-71C6-47CF-B974-5A81655EB323}"/>
              </a:ext>
            </a:extLst>
          </p:cNvPr>
          <p:cNvSpPr/>
          <p:nvPr/>
        </p:nvSpPr>
        <p:spPr>
          <a:xfrm>
            <a:off x="146957" y="6080494"/>
            <a:ext cx="8882743" cy="307777"/>
          </a:xfrm>
          <a:prstGeom prst="rect">
            <a:avLst/>
          </a:prstGeom>
        </p:spPr>
        <p:txBody>
          <a:bodyPr wrap="square">
            <a:spAutoFit/>
          </a:bodyPr>
          <a:lstStyle/>
          <a:p>
            <a:r>
              <a:rPr lang="pt-BR" sz="1400" dirty="0" err="1"/>
              <a:t>Jomori</a:t>
            </a:r>
            <a:r>
              <a:rPr lang="pt-BR" sz="1400" dirty="0"/>
              <a:t> MM, Proença RPC, Calvo MCM. Determinantes de escolha alimentar. Rev. Nutr. 2008;  21( 1 ): 63-73.</a:t>
            </a:r>
          </a:p>
        </p:txBody>
      </p:sp>
    </p:spTree>
    <p:extLst>
      <p:ext uri="{BB962C8B-B14F-4D97-AF65-F5344CB8AC3E}">
        <p14:creationId xmlns:p14="http://schemas.microsoft.com/office/powerpoint/2010/main" val="84445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527124" y="5786581"/>
            <a:ext cx="2528047"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REVISÃO</a:t>
            </a:r>
          </a:p>
        </p:txBody>
      </p:sp>
      <p:pic>
        <p:nvPicPr>
          <p:cNvPr id="4" name="Imagem 3">
            <a:extLst>
              <a:ext uri="{FF2B5EF4-FFF2-40B4-BE49-F238E27FC236}">
                <a16:creationId xmlns="" xmlns:a16="http://schemas.microsoft.com/office/drawing/2014/main" id="{8EB8F537-0CE5-4640-8650-FAE5A0A06862}"/>
              </a:ext>
            </a:extLst>
          </p:cNvPr>
          <p:cNvPicPr>
            <a:picLocks noChangeAspect="1"/>
          </p:cNvPicPr>
          <p:nvPr/>
        </p:nvPicPr>
        <p:blipFill rotWithShape="1">
          <a:blip r:embed="rId4"/>
          <a:srcRect l="9241" t="29038" r="29554" b="18416"/>
          <a:stretch/>
        </p:blipFill>
        <p:spPr>
          <a:xfrm>
            <a:off x="622931" y="401205"/>
            <a:ext cx="10510710" cy="5073386"/>
          </a:xfrm>
          <a:prstGeom prst="rect">
            <a:avLst/>
          </a:prstGeom>
        </p:spPr>
      </p:pic>
      <p:sp>
        <p:nvSpPr>
          <p:cNvPr id="8" name="Retângulo 7">
            <a:extLst>
              <a:ext uri="{FF2B5EF4-FFF2-40B4-BE49-F238E27FC236}">
                <a16:creationId xmlns="" xmlns:a16="http://schemas.microsoft.com/office/drawing/2014/main" id="{99ECFBCD-617F-4624-97C2-87DDA4E8DA7E}"/>
              </a:ext>
            </a:extLst>
          </p:cNvPr>
          <p:cNvSpPr/>
          <p:nvPr/>
        </p:nvSpPr>
        <p:spPr>
          <a:xfrm>
            <a:off x="146957" y="6080494"/>
            <a:ext cx="8882743" cy="307777"/>
          </a:xfrm>
          <a:prstGeom prst="rect">
            <a:avLst/>
          </a:prstGeom>
        </p:spPr>
        <p:txBody>
          <a:bodyPr wrap="square">
            <a:spAutoFit/>
          </a:bodyPr>
          <a:lstStyle/>
          <a:p>
            <a:r>
              <a:rPr lang="pt-BR" sz="1400" dirty="0" err="1"/>
              <a:t>Jomori</a:t>
            </a:r>
            <a:r>
              <a:rPr lang="pt-BR" sz="1400" dirty="0"/>
              <a:t> MM, Proença RPC, Calvo MCM. Determinantes de escolha alimentar. Rev. Nutr. 2008;  21( 1 ): 63-73.</a:t>
            </a:r>
          </a:p>
        </p:txBody>
      </p:sp>
    </p:spTree>
    <p:extLst>
      <p:ext uri="{BB962C8B-B14F-4D97-AF65-F5344CB8AC3E}">
        <p14:creationId xmlns:p14="http://schemas.microsoft.com/office/powerpoint/2010/main" val="85669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494521" y="5863525"/>
            <a:ext cx="2683412" cy="523220"/>
          </a:xfrm>
          <a:prstGeom prst="rect">
            <a:avLst/>
          </a:prstGeom>
          <a:noFill/>
        </p:spPr>
        <p:txBody>
          <a:bodyPr wrap="square" rtlCol="0">
            <a:spAutoFit/>
          </a:bodyPr>
          <a:lstStyle/>
          <a:p>
            <a:pPr algn="ctr"/>
            <a:r>
              <a:rPr lang="pt-BR" sz="2800" b="1" dirty="0">
                <a:solidFill>
                  <a:schemeClr val="tx2"/>
                </a:solidFill>
                <a:latin typeface="Britannic Bold" panose="020B0903060703020204" pitchFamily="34" charset="0"/>
              </a:rPr>
              <a:t>FISIOLÓGICOS</a:t>
            </a:r>
          </a:p>
        </p:txBody>
      </p:sp>
      <p:sp>
        <p:nvSpPr>
          <p:cNvPr id="15" name="Retângulo 14">
            <a:extLst>
              <a:ext uri="{FF2B5EF4-FFF2-40B4-BE49-F238E27FC236}">
                <a16:creationId xmlns="" xmlns:a16="http://schemas.microsoft.com/office/drawing/2014/main" id="{AF799A17-6F1D-499D-954B-E5357920BDCA}"/>
              </a:ext>
            </a:extLst>
          </p:cNvPr>
          <p:cNvSpPr/>
          <p:nvPr/>
        </p:nvSpPr>
        <p:spPr>
          <a:xfrm>
            <a:off x="267585" y="5863525"/>
            <a:ext cx="8120744" cy="584775"/>
          </a:xfrm>
          <a:prstGeom prst="rect">
            <a:avLst/>
          </a:prstGeom>
        </p:spPr>
        <p:txBody>
          <a:bodyPr wrap="square">
            <a:spAutoFit/>
          </a:bodyPr>
          <a:lstStyle/>
          <a:p>
            <a:r>
              <a:rPr lang="pt-BR" sz="1600" dirty="0"/>
              <a:t>Silva I, Pais-Ribeiro JL, &amp; Cardoso H. </a:t>
            </a:r>
            <a:r>
              <a:rPr lang="pt-BR" sz="1600" dirty="0" err="1"/>
              <a:t>Why</a:t>
            </a:r>
            <a:r>
              <a:rPr lang="pt-BR" sz="1600" dirty="0"/>
              <a:t> </a:t>
            </a:r>
            <a:r>
              <a:rPr lang="pt-BR" sz="1600" dirty="0" err="1"/>
              <a:t>we</a:t>
            </a:r>
            <a:r>
              <a:rPr lang="pt-BR" sz="1600" dirty="0"/>
              <a:t> </a:t>
            </a:r>
            <a:r>
              <a:rPr lang="pt-BR" sz="1600" dirty="0" err="1"/>
              <a:t>eat</a:t>
            </a:r>
            <a:r>
              <a:rPr lang="pt-BR" sz="1600" dirty="0"/>
              <a:t> </a:t>
            </a:r>
            <a:r>
              <a:rPr lang="pt-BR" sz="1600" dirty="0" err="1"/>
              <a:t>what</a:t>
            </a:r>
            <a:r>
              <a:rPr lang="pt-BR" sz="1600" dirty="0"/>
              <a:t> </a:t>
            </a:r>
            <a:r>
              <a:rPr lang="pt-BR" sz="1600" dirty="0" err="1"/>
              <a:t>we</a:t>
            </a:r>
            <a:r>
              <a:rPr lang="pt-BR" sz="1600" dirty="0"/>
              <a:t> </a:t>
            </a:r>
            <a:r>
              <a:rPr lang="pt-BR" sz="1600" dirty="0" err="1"/>
              <a:t>eat</a:t>
            </a:r>
            <a:r>
              <a:rPr lang="pt-BR" sz="1600" dirty="0"/>
              <a:t>: </a:t>
            </a:r>
            <a:r>
              <a:rPr lang="pt-BR" sz="1600" dirty="0" err="1"/>
              <a:t>Psychosocial</a:t>
            </a:r>
            <a:r>
              <a:rPr lang="pt-BR" sz="1600" dirty="0"/>
              <a:t> </a:t>
            </a:r>
            <a:r>
              <a:rPr lang="pt-BR" sz="1600" dirty="0" err="1"/>
              <a:t>determinants</a:t>
            </a:r>
            <a:r>
              <a:rPr lang="pt-BR" sz="1600" dirty="0"/>
              <a:t> </a:t>
            </a:r>
            <a:r>
              <a:rPr lang="pt-BR" sz="1600" dirty="0" err="1"/>
              <a:t>of</a:t>
            </a:r>
            <a:r>
              <a:rPr lang="pt-BR" sz="1600" dirty="0"/>
              <a:t> </a:t>
            </a:r>
            <a:r>
              <a:rPr lang="pt-BR" sz="1600" dirty="0" err="1"/>
              <a:t>food</a:t>
            </a:r>
            <a:r>
              <a:rPr lang="pt-BR" sz="1600" dirty="0"/>
              <a:t> </a:t>
            </a:r>
            <a:r>
              <a:rPr lang="pt-BR" sz="1600" dirty="0" err="1"/>
              <a:t>selection</a:t>
            </a:r>
            <a:r>
              <a:rPr lang="pt-BR" sz="1600" dirty="0"/>
              <a:t>. </a:t>
            </a:r>
            <a:r>
              <a:rPr lang="pt-BR" sz="1600" i="1" dirty="0"/>
              <a:t>Psicologia, Saúde &amp; Doenças</a:t>
            </a:r>
            <a:r>
              <a:rPr lang="pt-BR" sz="1600" dirty="0"/>
              <a:t>. 2008;  </a:t>
            </a:r>
            <a:r>
              <a:rPr lang="pt-BR" sz="1600" i="1" dirty="0"/>
              <a:t>9</a:t>
            </a:r>
            <a:r>
              <a:rPr lang="pt-BR" sz="1600" dirty="0"/>
              <a:t>(2): 189-208</a:t>
            </a:r>
          </a:p>
        </p:txBody>
      </p:sp>
      <p:sp>
        <p:nvSpPr>
          <p:cNvPr id="4" name="CaixaDeTexto 3"/>
          <p:cNvSpPr txBox="1"/>
          <p:nvPr/>
        </p:nvSpPr>
        <p:spPr>
          <a:xfrm>
            <a:off x="349557" y="1300381"/>
            <a:ext cx="5124301" cy="3970318"/>
          </a:xfrm>
          <a:prstGeom prst="rect">
            <a:avLst/>
          </a:prstGeom>
          <a:noFill/>
        </p:spPr>
        <p:txBody>
          <a:bodyPr wrap="square" rtlCol="0">
            <a:spAutoFit/>
          </a:bodyPr>
          <a:lstStyle/>
          <a:p>
            <a:pPr algn="just"/>
            <a:endParaRPr lang="pt-BR" sz="2800" dirty="0"/>
          </a:p>
          <a:p>
            <a:pPr algn="just">
              <a:buFont typeface="Arial" panose="020B0604020202020204" pitchFamily="34" charset="0"/>
              <a:buChar char="•"/>
            </a:pPr>
            <a:r>
              <a:rPr lang="pt-BR" sz="2800" dirty="0"/>
              <a:t>  Comportamento alimentar entre homens e mulheres  -  Estresse</a:t>
            </a:r>
          </a:p>
          <a:p>
            <a:pPr algn="just">
              <a:buFont typeface="Arial" panose="020B0604020202020204" pitchFamily="34" charset="0"/>
              <a:buChar char="•"/>
            </a:pPr>
            <a:endParaRPr lang="pt-BR" sz="2800" dirty="0"/>
          </a:p>
          <a:p>
            <a:pPr algn="just">
              <a:buFont typeface="Arial" panose="020B0604020202020204" pitchFamily="34" charset="0"/>
              <a:buChar char="•"/>
            </a:pPr>
            <a:r>
              <a:rPr lang="pt-BR" sz="2800" dirty="0"/>
              <a:t> Alimentos com acesso restringidos pelos pais: sexo feminino tende a ingeri-los;</a:t>
            </a:r>
          </a:p>
          <a:p>
            <a:pPr algn="just"/>
            <a:endParaRPr lang="pt-BR" sz="2800" dirty="0"/>
          </a:p>
        </p:txBody>
      </p:sp>
      <p:pic>
        <p:nvPicPr>
          <p:cNvPr id="9" name="Picture 2" descr="Resultado de imagem para versus">
            <a:extLst>
              <a:ext uri="{FF2B5EF4-FFF2-40B4-BE49-F238E27FC236}">
                <a16:creationId xmlns="" xmlns:a16="http://schemas.microsoft.com/office/drawing/2014/main" id="{9C1E70AA-BA25-4FEB-BC4F-214B4B99B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257" y="211086"/>
            <a:ext cx="512777" cy="81974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 xmlns:a16="http://schemas.microsoft.com/office/drawing/2014/main" id="{CAFF5EB8-415B-4FFA-9FE9-666735E2FE91}"/>
              </a:ext>
            </a:extLst>
          </p:cNvPr>
          <p:cNvSpPr/>
          <p:nvPr/>
        </p:nvSpPr>
        <p:spPr>
          <a:xfrm>
            <a:off x="2377555" y="255557"/>
            <a:ext cx="1068306" cy="584775"/>
          </a:xfrm>
          <a:prstGeom prst="rect">
            <a:avLst/>
          </a:prstGeom>
        </p:spPr>
        <p:txBody>
          <a:bodyPr wrap="none">
            <a:spAutoFit/>
          </a:bodyPr>
          <a:lstStyle/>
          <a:p>
            <a:r>
              <a:rPr lang="pt-BR" sz="3200" b="1" dirty="0"/>
              <a:t>Sexo</a:t>
            </a:r>
          </a:p>
        </p:txBody>
      </p:sp>
      <p:sp>
        <p:nvSpPr>
          <p:cNvPr id="11" name="Retângulo 10">
            <a:extLst>
              <a:ext uri="{FF2B5EF4-FFF2-40B4-BE49-F238E27FC236}">
                <a16:creationId xmlns="" xmlns:a16="http://schemas.microsoft.com/office/drawing/2014/main" id="{21F24686-7E86-4233-B737-F581FA93DB83}"/>
              </a:ext>
            </a:extLst>
          </p:cNvPr>
          <p:cNvSpPr/>
          <p:nvPr/>
        </p:nvSpPr>
        <p:spPr>
          <a:xfrm>
            <a:off x="8130796" y="231102"/>
            <a:ext cx="1178528" cy="584775"/>
          </a:xfrm>
          <a:prstGeom prst="rect">
            <a:avLst/>
          </a:prstGeom>
        </p:spPr>
        <p:txBody>
          <a:bodyPr wrap="square">
            <a:spAutoFit/>
          </a:bodyPr>
          <a:lstStyle/>
          <a:p>
            <a:r>
              <a:rPr lang="pt-BR" sz="3200" b="1" dirty="0"/>
              <a:t>Idade</a:t>
            </a:r>
          </a:p>
        </p:txBody>
      </p:sp>
      <p:sp>
        <p:nvSpPr>
          <p:cNvPr id="12" name="CaixaDeTexto 11">
            <a:extLst>
              <a:ext uri="{FF2B5EF4-FFF2-40B4-BE49-F238E27FC236}">
                <a16:creationId xmlns="" xmlns:a16="http://schemas.microsoft.com/office/drawing/2014/main" id="{084BA271-FCDC-46C6-8B37-BA0037AE43B3}"/>
              </a:ext>
            </a:extLst>
          </p:cNvPr>
          <p:cNvSpPr txBox="1"/>
          <p:nvPr/>
        </p:nvSpPr>
        <p:spPr>
          <a:xfrm>
            <a:off x="6482754" y="1080524"/>
            <a:ext cx="5653140" cy="4401205"/>
          </a:xfrm>
          <a:prstGeom prst="rect">
            <a:avLst/>
          </a:prstGeom>
          <a:noFill/>
        </p:spPr>
        <p:txBody>
          <a:bodyPr wrap="square" rtlCol="0">
            <a:spAutoFit/>
          </a:bodyPr>
          <a:lstStyle/>
          <a:p>
            <a:pPr algn="just">
              <a:buFont typeface="Arial" panose="020B0604020202020204" pitchFamily="34" charset="0"/>
              <a:buChar char="•"/>
            </a:pPr>
            <a:r>
              <a:rPr lang="pt-BR" sz="2800" dirty="0"/>
              <a:t> Preferência de sabor entre a adolescência e idade adulta;</a:t>
            </a:r>
          </a:p>
          <a:p>
            <a:pPr algn="just">
              <a:buFont typeface="Arial" panose="020B0604020202020204" pitchFamily="34" charset="0"/>
              <a:buChar char="•"/>
            </a:pPr>
            <a:endParaRPr lang="pt-BR" sz="2800" dirty="0"/>
          </a:p>
          <a:p>
            <a:pPr algn="just">
              <a:buFont typeface="Arial" panose="020B0604020202020204" pitchFamily="34" charset="0"/>
              <a:buChar char="•"/>
            </a:pPr>
            <a:r>
              <a:rPr lang="pt-BR" sz="2800" dirty="0"/>
              <a:t> Capacidade das crianças de associar ingestão alimentar e suas consequências;</a:t>
            </a:r>
          </a:p>
          <a:p>
            <a:pPr algn="just">
              <a:buFont typeface="Arial" panose="020B0604020202020204" pitchFamily="34" charset="0"/>
              <a:buChar char="•"/>
            </a:pPr>
            <a:endParaRPr lang="pt-BR" sz="2800" dirty="0"/>
          </a:p>
          <a:p>
            <a:pPr algn="just">
              <a:buFont typeface="Arial" panose="020B0604020202020204" pitchFamily="34" charset="0"/>
              <a:buChar char="•"/>
            </a:pPr>
            <a:r>
              <a:rPr lang="pt-BR" sz="2800" dirty="0"/>
              <a:t> Provas de que as preferências alimentares vão sendo adquiridas e alteradas com a idade. </a:t>
            </a:r>
            <a:endParaRPr lang="pt-BR" sz="2800" b="1" dirty="0"/>
          </a:p>
        </p:txBody>
      </p:sp>
    </p:spTree>
    <p:extLst>
      <p:ext uri="{BB962C8B-B14F-4D97-AF65-F5344CB8AC3E}">
        <p14:creationId xmlns:p14="http://schemas.microsoft.com/office/powerpoint/2010/main" val="244662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3"/>
          <a:srcRect l="41682" t="31052" r="14412" b="65105"/>
          <a:stretch/>
        </p:blipFill>
        <p:spPr>
          <a:xfrm>
            <a:off x="14068" y="5593976"/>
            <a:ext cx="12177932" cy="1062318"/>
          </a:xfrm>
          <a:prstGeom prst="rect">
            <a:avLst/>
          </a:prstGeom>
        </p:spPr>
      </p:pic>
      <p:sp>
        <p:nvSpPr>
          <p:cNvPr id="7" name="CaixaDeTexto 6"/>
          <p:cNvSpPr txBox="1"/>
          <p:nvPr/>
        </p:nvSpPr>
        <p:spPr>
          <a:xfrm>
            <a:off x="9451282" y="5867330"/>
            <a:ext cx="2528047" cy="461665"/>
          </a:xfrm>
          <a:prstGeom prst="rect">
            <a:avLst/>
          </a:prstGeom>
          <a:noFill/>
        </p:spPr>
        <p:txBody>
          <a:bodyPr wrap="square" rtlCol="0">
            <a:spAutoFit/>
          </a:bodyPr>
          <a:lstStyle/>
          <a:p>
            <a:pPr algn="ctr"/>
            <a:r>
              <a:rPr lang="pt-BR" sz="2400" b="1" dirty="0">
                <a:solidFill>
                  <a:schemeClr val="tx2"/>
                </a:solidFill>
                <a:latin typeface="Britannic Bold" panose="020B0903060703020204" pitchFamily="34" charset="0"/>
              </a:rPr>
              <a:t>FISIOLÓGICOS</a:t>
            </a:r>
          </a:p>
        </p:txBody>
      </p:sp>
      <p:pic>
        <p:nvPicPr>
          <p:cNvPr id="2" name="Imagem 1">
            <a:extLst>
              <a:ext uri="{FF2B5EF4-FFF2-40B4-BE49-F238E27FC236}">
                <a16:creationId xmlns="" xmlns:a16="http://schemas.microsoft.com/office/drawing/2014/main" id="{39B7865E-5B16-47F0-932D-941087B89691}"/>
              </a:ext>
            </a:extLst>
          </p:cNvPr>
          <p:cNvPicPr>
            <a:picLocks noChangeAspect="1"/>
          </p:cNvPicPr>
          <p:nvPr/>
        </p:nvPicPr>
        <p:blipFill rotWithShape="1">
          <a:blip r:embed="rId4"/>
          <a:srcRect l="24375" t="31657" r="42946" b="12360"/>
          <a:stretch/>
        </p:blipFill>
        <p:spPr>
          <a:xfrm>
            <a:off x="381650" y="218035"/>
            <a:ext cx="5441558" cy="5241206"/>
          </a:xfrm>
          <a:prstGeom prst="rect">
            <a:avLst/>
          </a:prstGeom>
        </p:spPr>
      </p:pic>
      <p:sp>
        <p:nvSpPr>
          <p:cNvPr id="8" name="Retângulo 7">
            <a:extLst>
              <a:ext uri="{FF2B5EF4-FFF2-40B4-BE49-F238E27FC236}">
                <a16:creationId xmlns="" xmlns:a16="http://schemas.microsoft.com/office/drawing/2014/main" id="{6389C7A5-C4CE-4F3D-8B26-9E4CB73E840A}"/>
              </a:ext>
            </a:extLst>
          </p:cNvPr>
          <p:cNvSpPr/>
          <p:nvPr/>
        </p:nvSpPr>
        <p:spPr>
          <a:xfrm>
            <a:off x="6170191" y="867559"/>
            <a:ext cx="1321963" cy="532903"/>
          </a:xfrm>
          <a:prstGeom prst="rect">
            <a:avLst/>
          </a:prstGeom>
          <a:solidFill>
            <a:schemeClr val="bg1">
              <a:lumMod val="95000"/>
            </a:schemeClr>
          </a:solidFill>
        </p:spPr>
        <p:txBody>
          <a:bodyPr wrap="square">
            <a:spAutoFit/>
          </a:bodyPr>
          <a:lstStyle/>
          <a:p>
            <a:pPr algn="ctr">
              <a:lnSpc>
                <a:spcPct val="107000"/>
              </a:lnSpc>
              <a:spcAft>
                <a:spcPts val="800"/>
              </a:spcAft>
            </a:pPr>
            <a:r>
              <a:rPr lang="pt-BR" sz="2800" b="1" dirty="0">
                <a:latin typeface="+mj-lt"/>
                <a:ea typeface="Calibri" panose="020F0502020204030204" pitchFamily="34" charset="0"/>
                <a:cs typeface="Times New Roman" panose="02020603050405020304" pitchFamily="18" charset="0"/>
              </a:rPr>
              <a:t>Fome</a:t>
            </a:r>
          </a:p>
        </p:txBody>
      </p:sp>
      <p:sp>
        <p:nvSpPr>
          <p:cNvPr id="9" name="Retângulo 8">
            <a:extLst>
              <a:ext uri="{FF2B5EF4-FFF2-40B4-BE49-F238E27FC236}">
                <a16:creationId xmlns="" xmlns:a16="http://schemas.microsoft.com/office/drawing/2014/main" id="{38905A56-0975-4989-943F-37905EB81D75}"/>
              </a:ext>
            </a:extLst>
          </p:cNvPr>
          <p:cNvSpPr/>
          <p:nvPr/>
        </p:nvSpPr>
        <p:spPr>
          <a:xfrm>
            <a:off x="7839137" y="867558"/>
            <a:ext cx="1612145" cy="532903"/>
          </a:xfrm>
          <a:prstGeom prst="rect">
            <a:avLst/>
          </a:prstGeom>
          <a:solidFill>
            <a:schemeClr val="bg1">
              <a:lumMod val="95000"/>
            </a:schemeClr>
          </a:solidFill>
        </p:spPr>
        <p:txBody>
          <a:bodyPr wrap="square">
            <a:spAutoFit/>
          </a:bodyPr>
          <a:lstStyle/>
          <a:p>
            <a:pPr algn="ctr">
              <a:lnSpc>
                <a:spcPct val="107000"/>
              </a:lnSpc>
              <a:spcAft>
                <a:spcPts val="800"/>
              </a:spcAft>
            </a:pPr>
            <a:r>
              <a:rPr lang="pt-BR" sz="2800" b="1" dirty="0">
                <a:latin typeface="+mj-lt"/>
                <a:ea typeface="Calibri" panose="020F0502020204030204" pitchFamily="34" charset="0"/>
                <a:cs typeface="Times New Roman" panose="02020603050405020304" pitchFamily="18" charset="0"/>
              </a:rPr>
              <a:t>Apetite</a:t>
            </a:r>
          </a:p>
        </p:txBody>
      </p:sp>
      <p:sp>
        <p:nvSpPr>
          <p:cNvPr id="10" name="Retângulo 9">
            <a:extLst>
              <a:ext uri="{FF2B5EF4-FFF2-40B4-BE49-F238E27FC236}">
                <a16:creationId xmlns="" xmlns:a16="http://schemas.microsoft.com/office/drawing/2014/main" id="{8FC75180-B721-4F94-9B2A-7E3B0BC025D2}"/>
              </a:ext>
            </a:extLst>
          </p:cNvPr>
          <p:cNvSpPr/>
          <p:nvPr/>
        </p:nvSpPr>
        <p:spPr>
          <a:xfrm>
            <a:off x="9798265" y="833929"/>
            <a:ext cx="1813482" cy="532903"/>
          </a:xfrm>
          <a:prstGeom prst="rect">
            <a:avLst/>
          </a:prstGeom>
          <a:solidFill>
            <a:schemeClr val="bg1">
              <a:lumMod val="95000"/>
            </a:schemeClr>
          </a:solidFill>
        </p:spPr>
        <p:txBody>
          <a:bodyPr wrap="square">
            <a:spAutoFit/>
          </a:bodyPr>
          <a:lstStyle/>
          <a:p>
            <a:pPr algn="ctr">
              <a:lnSpc>
                <a:spcPct val="107000"/>
              </a:lnSpc>
              <a:spcAft>
                <a:spcPts val="800"/>
              </a:spcAft>
            </a:pPr>
            <a:r>
              <a:rPr lang="pt-BR" sz="2800" b="1" dirty="0">
                <a:latin typeface="+mj-lt"/>
                <a:ea typeface="Calibri" panose="020F0502020204030204" pitchFamily="34" charset="0"/>
                <a:cs typeface="Times New Roman" panose="02020603050405020304" pitchFamily="18" charset="0"/>
              </a:rPr>
              <a:t>Saciedade</a:t>
            </a:r>
          </a:p>
        </p:txBody>
      </p:sp>
      <p:sp>
        <p:nvSpPr>
          <p:cNvPr id="11" name="Chave Direita 10">
            <a:extLst>
              <a:ext uri="{FF2B5EF4-FFF2-40B4-BE49-F238E27FC236}">
                <a16:creationId xmlns="" xmlns:a16="http://schemas.microsoft.com/office/drawing/2014/main" id="{FD270511-D99C-4E63-BA74-FF1A86617316}"/>
              </a:ext>
            </a:extLst>
          </p:cNvPr>
          <p:cNvSpPr/>
          <p:nvPr/>
        </p:nvSpPr>
        <p:spPr>
          <a:xfrm rot="5400000">
            <a:off x="8696935" y="-477263"/>
            <a:ext cx="532903" cy="4356814"/>
          </a:xfrm>
          <a:prstGeom prst="rightBrace">
            <a:avLst>
              <a:gd name="adj1" fmla="val 8333"/>
              <a:gd name="adj2" fmla="val 51125"/>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Retângulo 11">
            <a:extLst>
              <a:ext uri="{FF2B5EF4-FFF2-40B4-BE49-F238E27FC236}">
                <a16:creationId xmlns="" xmlns:a16="http://schemas.microsoft.com/office/drawing/2014/main" id="{43F75D73-7D0E-49C8-B2C6-8F5F7DA2AC1C}"/>
              </a:ext>
            </a:extLst>
          </p:cNvPr>
          <p:cNvSpPr/>
          <p:nvPr/>
        </p:nvSpPr>
        <p:spPr>
          <a:xfrm>
            <a:off x="6349810" y="2106260"/>
            <a:ext cx="5227152" cy="954107"/>
          </a:xfrm>
          <a:prstGeom prst="rect">
            <a:avLst/>
          </a:prstGeom>
          <a:solidFill>
            <a:schemeClr val="bg1">
              <a:lumMod val="95000"/>
            </a:schemeClr>
          </a:solidFill>
        </p:spPr>
        <p:txBody>
          <a:bodyPr wrap="square">
            <a:spAutoFit/>
          </a:bodyPr>
          <a:lstStyle/>
          <a:p>
            <a:pPr algn="ctr"/>
            <a:r>
              <a:rPr lang="pt-BR" sz="2800" b="1" dirty="0"/>
              <a:t>Regulação da fisiológica do comportamento alimentar</a:t>
            </a:r>
          </a:p>
        </p:txBody>
      </p:sp>
      <p:sp>
        <p:nvSpPr>
          <p:cNvPr id="13" name="Retângulo 12">
            <a:extLst>
              <a:ext uri="{FF2B5EF4-FFF2-40B4-BE49-F238E27FC236}">
                <a16:creationId xmlns="" xmlns:a16="http://schemas.microsoft.com/office/drawing/2014/main" id="{86C05893-8950-4FA1-B7D4-3B57B766A027}"/>
              </a:ext>
            </a:extLst>
          </p:cNvPr>
          <p:cNvSpPr/>
          <p:nvPr/>
        </p:nvSpPr>
        <p:spPr>
          <a:xfrm>
            <a:off x="6101916" y="3377655"/>
            <a:ext cx="5854273" cy="1938992"/>
          </a:xfrm>
          <a:prstGeom prst="rect">
            <a:avLst/>
          </a:prstGeom>
          <a:solidFill>
            <a:schemeClr val="accent1"/>
          </a:solidFill>
        </p:spPr>
        <p:txBody>
          <a:bodyPr wrap="square">
            <a:spAutoFit/>
          </a:bodyPr>
          <a:lstStyle/>
          <a:p>
            <a:pPr algn="just"/>
            <a:r>
              <a:rPr lang="pt-BR" sz="2400" b="1" i="1" dirty="0">
                <a:solidFill>
                  <a:schemeClr val="bg1"/>
                </a:solidFill>
              </a:rPr>
              <a:t>“A fome pode ser definida como a necessidade fisiológica de comer, que é uma combinação de sensações induzidas pela privação de energia ou alimentos que faz com que busquemos comida.”</a:t>
            </a:r>
          </a:p>
        </p:txBody>
      </p:sp>
      <p:sp>
        <p:nvSpPr>
          <p:cNvPr id="14" name="Retângulo 13">
            <a:extLst>
              <a:ext uri="{FF2B5EF4-FFF2-40B4-BE49-F238E27FC236}">
                <a16:creationId xmlns="" xmlns:a16="http://schemas.microsoft.com/office/drawing/2014/main" id="{0833A395-CCDC-45F3-B371-F2544E268707}"/>
              </a:ext>
            </a:extLst>
          </p:cNvPr>
          <p:cNvSpPr/>
          <p:nvPr/>
        </p:nvSpPr>
        <p:spPr>
          <a:xfrm>
            <a:off x="6686508" y="94501"/>
            <a:ext cx="3917401" cy="523220"/>
          </a:xfrm>
          <a:prstGeom prst="rect">
            <a:avLst/>
          </a:prstGeom>
        </p:spPr>
        <p:txBody>
          <a:bodyPr wrap="square">
            <a:spAutoFit/>
          </a:bodyPr>
          <a:lstStyle/>
          <a:p>
            <a:pPr algn="ctr"/>
            <a:r>
              <a:rPr lang="pt-BR" sz="2800" b="1" dirty="0">
                <a:solidFill>
                  <a:srgbClr val="000000"/>
                </a:solidFill>
                <a:latin typeface="+mj-lt"/>
              </a:rPr>
              <a:t>Mecanismos inatos</a:t>
            </a:r>
            <a:endParaRPr lang="pt-BR" sz="2800" b="1" dirty="0">
              <a:latin typeface="+mj-lt"/>
            </a:endParaRPr>
          </a:p>
        </p:txBody>
      </p:sp>
      <p:sp>
        <p:nvSpPr>
          <p:cNvPr id="15" name="Retângulo 14">
            <a:extLst>
              <a:ext uri="{FF2B5EF4-FFF2-40B4-BE49-F238E27FC236}">
                <a16:creationId xmlns="" xmlns:a16="http://schemas.microsoft.com/office/drawing/2014/main" id="{AF799A17-6F1D-499D-954B-E5357920BDCA}"/>
              </a:ext>
            </a:extLst>
          </p:cNvPr>
          <p:cNvSpPr/>
          <p:nvPr/>
        </p:nvSpPr>
        <p:spPr>
          <a:xfrm>
            <a:off x="224887" y="5990441"/>
            <a:ext cx="8120744" cy="338554"/>
          </a:xfrm>
          <a:prstGeom prst="rect">
            <a:avLst/>
          </a:prstGeom>
        </p:spPr>
        <p:txBody>
          <a:bodyPr wrap="square">
            <a:spAutoFit/>
          </a:bodyPr>
          <a:lstStyle/>
          <a:p>
            <a:r>
              <a:rPr lang="pt-BR" sz="1600" dirty="0"/>
              <a:t>Alvarenga M, et al. Nutrição comportamental. Barueri: Manole; 2015. </a:t>
            </a:r>
            <a:r>
              <a:rPr lang="pt-BR" sz="1600" dirty="0" err="1"/>
              <a:t>xxv</a:t>
            </a:r>
            <a:r>
              <a:rPr lang="pt-BR" sz="1600" dirty="0"/>
              <a:t>, 549 p. </a:t>
            </a:r>
          </a:p>
        </p:txBody>
      </p:sp>
    </p:spTree>
    <p:extLst>
      <p:ext uri="{BB962C8B-B14F-4D97-AF65-F5344CB8AC3E}">
        <p14:creationId xmlns:p14="http://schemas.microsoft.com/office/powerpoint/2010/main" val="1196933445"/>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5095</TotalTime>
  <Words>2901</Words>
  <Application>Microsoft Office PowerPoint</Application>
  <PresentationFormat>Personalizar</PresentationFormat>
  <Paragraphs>217</Paragraphs>
  <Slides>24</Slides>
  <Notes>21</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Quadro</vt:lpstr>
      <vt:lpstr>Determinantes individuais da escolha de alimentos: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Pesquisa de dados qualitativos e sua interpretação</dc:title>
  <dc:creator>Aline Rissatto</dc:creator>
  <cp:lastModifiedBy>Sala Samuel Murgel Branco</cp:lastModifiedBy>
  <cp:revision>241</cp:revision>
  <dcterms:created xsi:type="dcterms:W3CDTF">2018-09-27T12:41:04Z</dcterms:created>
  <dcterms:modified xsi:type="dcterms:W3CDTF">2019-11-01T14:03:31Z</dcterms:modified>
</cp:coreProperties>
</file>