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4" r:id="rId1"/>
  </p:sldMasterIdLst>
  <p:notesMasterIdLst>
    <p:notesMasterId r:id="rId21"/>
  </p:notesMasterIdLst>
  <p:sldIdLst>
    <p:sldId id="256" r:id="rId2"/>
    <p:sldId id="281" r:id="rId3"/>
    <p:sldId id="326" r:id="rId4"/>
    <p:sldId id="282" r:id="rId5"/>
    <p:sldId id="271" r:id="rId6"/>
    <p:sldId id="333" r:id="rId7"/>
    <p:sldId id="273" r:id="rId8"/>
    <p:sldId id="272" r:id="rId9"/>
    <p:sldId id="316" r:id="rId10"/>
    <p:sldId id="289" r:id="rId11"/>
    <p:sldId id="294" r:id="rId12"/>
    <p:sldId id="317" r:id="rId13"/>
    <p:sldId id="298" r:id="rId14"/>
    <p:sldId id="295" r:id="rId15"/>
    <p:sldId id="327" r:id="rId16"/>
    <p:sldId id="318" r:id="rId17"/>
    <p:sldId id="321" r:id="rId18"/>
    <p:sldId id="322" r:id="rId19"/>
    <p:sldId id="336" r:id="rId20"/>
  </p:sldIdLst>
  <p:sldSz cx="9144000" cy="5143500" type="screen16x9"/>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a:tblStyle styleId="{284E427A-3D55-4303-BF80-6455036E1DE7}" styleName="Estilo com Tema 1 - Ênfase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848" y="60"/>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3886993882"/>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
        <p:cNvGrpSpPr/>
        <p:nvPr/>
      </p:nvGrpSpPr>
      <p:grpSpPr>
        <a:xfrm>
          <a:off x="0" y="0"/>
          <a:ext cx="0" cy="0"/>
          <a:chOff x="0" y="0"/>
          <a:chExt cx="0" cy="0"/>
        </a:xfrm>
      </p:grpSpPr>
      <p:sp>
        <p:nvSpPr>
          <p:cNvPr id="35" name="Shape 3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6" name="Shape 3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8"/>
        <p:cNvGrpSpPr/>
        <p:nvPr/>
      </p:nvGrpSpPr>
      <p:grpSpPr>
        <a:xfrm>
          <a:off x="0" y="0"/>
          <a:ext cx="0" cy="0"/>
          <a:chOff x="0" y="0"/>
          <a:chExt cx="0" cy="0"/>
        </a:xfrm>
      </p:grpSpPr>
      <p:sp>
        <p:nvSpPr>
          <p:cNvPr id="9" name="Shape 9"/>
          <p:cNvSpPr txBox="1">
            <a:spLocks noGrp="1"/>
          </p:cNvSpPr>
          <p:nvPr>
            <p:ph type="ctrTitle"/>
          </p:nvPr>
        </p:nvSpPr>
        <p:spPr>
          <a:xfrm>
            <a:off x="457200" y="563759"/>
            <a:ext cx="8229600" cy="3009600"/>
          </a:xfrm>
          <a:prstGeom prst="rect">
            <a:avLst/>
          </a:prstGeom>
        </p:spPr>
        <p:txBody>
          <a:bodyPr lIns="91425" tIns="91425" rIns="91425" bIns="91425" anchor="t" anchorCtr="0"/>
          <a:lstStyle>
            <a:lvl1pPr indent="457200">
              <a:buSzPct val="100000"/>
              <a:defRPr sz="7200"/>
            </a:lvl1pPr>
            <a:lvl2pPr indent="457200">
              <a:buSzPct val="100000"/>
              <a:defRPr sz="7200"/>
            </a:lvl2pPr>
            <a:lvl3pPr indent="457200">
              <a:buSzPct val="100000"/>
              <a:defRPr sz="7200"/>
            </a:lvl3pPr>
            <a:lvl4pPr indent="457200">
              <a:buSzPct val="100000"/>
              <a:defRPr sz="7200"/>
            </a:lvl4pPr>
            <a:lvl5pPr indent="457200">
              <a:buSzPct val="100000"/>
              <a:defRPr sz="7200"/>
            </a:lvl5pPr>
            <a:lvl6pPr indent="457200">
              <a:buSzPct val="100000"/>
              <a:defRPr sz="7200"/>
            </a:lvl6pPr>
            <a:lvl7pPr indent="457200">
              <a:buSzPct val="100000"/>
              <a:defRPr sz="7200"/>
            </a:lvl7pPr>
            <a:lvl8pPr indent="457200">
              <a:buSzPct val="100000"/>
              <a:defRPr sz="7200"/>
            </a:lvl8pPr>
            <a:lvl9pPr indent="457200">
              <a:buSzPct val="100000"/>
              <a:defRPr sz="7200"/>
            </a:lvl9pPr>
          </a:lstStyle>
          <a:p>
            <a:endParaRPr/>
          </a:p>
        </p:txBody>
      </p:sp>
      <p:sp>
        <p:nvSpPr>
          <p:cNvPr id="10" name="Shape 10"/>
          <p:cNvSpPr txBox="1">
            <a:spLocks noGrp="1"/>
          </p:cNvSpPr>
          <p:nvPr>
            <p:ph type="subTitle" idx="1"/>
          </p:nvPr>
        </p:nvSpPr>
        <p:spPr>
          <a:xfrm>
            <a:off x="457200" y="3716392"/>
            <a:ext cx="8229600" cy="1232699"/>
          </a:xfrm>
          <a:prstGeom prst="rect">
            <a:avLst/>
          </a:prstGeom>
        </p:spPr>
        <p:txBody>
          <a:bodyPr lIns="91425" tIns="91425" rIns="91425" bIns="91425" anchor="t" anchorCtr="0"/>
          <a:lstStyle>
            <a:lvl1pPr marL="0" indent="304800">
              <a:spcBef>
                <a:spcPts val="0"/>
              </a:spcBef>
              <a:buClr>
                <a:schemeClr val="dk2"/>
              </a:buClr>
              <a:buSzPct val="100000"/>
              <a:buNone/>
              <a:defRPr sz="4800">
                <a:solidFill>
                  <a:schemeClr val="dk2"/>
                </a:solidFill>
              </a:defRPr>
            </a:lvl1pPr>
            <a:lvl2pPr marL="0" indent="304800">
              <a:spcBef>
                <a:spcPts val="0"/>
              </a:spcBef>
              <a:buClr>
                <a:schemeClr val="dk2"/>
              </a:buClr>
              <a:buSzPct val="100000"/>
              <a:buNone/>
              <a:defRPr sz="4800">
                <a:solidFill>
                  <a:schemeClr val="dk2"/>
                </a:solidFill>
              </a:defRPr>
            </a:lvl2pPr>
            <a:lvl3pPr marL="0" indent="304800">
              <a:spcBef>
                <a:spcPts val="0"/>
              </a:spcBef>
              <a:buClr>
                <a:schemeClr val="dk2"/>
              </a:buClr>
              <a:buSzPct val="100000"/>
              <a:buNone/>
              <a:defRPr sz="4800">
                <a:solidFill>
                  <a:schemeClr val="dk2"/>
                </a:solidFill>
              </a:defRPr>
            </a:lvl3pPr>
            <a:lvl4pPr marL="0" indent="304800">
              <a:spcBef>
                <a:spcPts val="0"/>
              </a:spcBef>
              <a:buClr>
                <a:schemeClr val="dk2"/>
              </a:buClr>
              <a:buSzPct val="100000"/>
              <a:buNone/>
              <a:defRPr sz="4800">
                <a:solidFill>
                  <a:schemeClr val="dk2"/>
                </a:solidFill>
              </a:defRPr>
            </a:lvl4pPr>
            <a:lvl5pPr marL="0" indent="304800">
              <a:spcBef>
                <a:spcPts val="0"/>
              </a:spcBef>
              <a:buClr>
                <a:schemeClr val="dk2"/>
              </a:buClr>
              <a:buSzPct val="100000"/>
              <a:buNone/>
              <a:defRPr sz="4800">
                <a:solidFill>
                  <a:schemeClr val="dk2"/>
                </a:solidFill>
              </a:defRPr>
            </a:lvl5pPr>
            <a:lvl6pPr marL="0" indent="304800">
              <a:spcBef>
                <a:spcPts val="0"/>
              </a:spcBef>
              <a:buClr>
                <a:schemeClr val="dk2"/>
              </a:buClr>
              <a:buSzPct val="100000"/>
              <a:buNone/>
              <a:defRPr sz="4800">
                <a:solidFill>
                  <a:schemeClr val="dk2"/>
                </a:solidFill>
              </a:defRPr>
            </a:lvl6pPr>
            <a:lvl7pPr marL="0" indent="304800">
              <a:spcBef>
                <a:spcPts val="0"/>
              </a:spcBef>
              <a:buClr>
                <a:schemeClr val="dk2"/>
              </a:buClr>
              <a:buSzPct val="100000"/>
              <a:buNone/>
              <a:defRPr sz="4800">
                <a:solidFill>
                  <a:schemeClr val="dk2"/>
                </a:solidFill>
              </a:defRPr>
            </a:lvl7pPr>
            <a:lvl8pPr marL="0" indent="304800">
              <a:spcBef>
                <a:spcPts val="0"/>
              </a:spcBef>
              <a:buClr>
                <a:schemeClr val="dk2"/>
              </a:buClr>
              <a:buSzPct val="100000"/>
              <a:buNone/>
              <a:defRPr sz="4800">
                <a:solidFill>
                  <a:schemeClr val="dk2"/>
                </a:solidFill>
              </a:defRPr>
            </a:lvl8pPr>
            <a:lvl9pPr marL="0" indent="304800">
              <a:spcBef>
                <a:spcPts val="0"/>
              </a:spcBef>
              <a:buClr>
                <a:schemeClr val="dk2"/>
              </a:buClr>
              <a:buSzPct val="100000"/>
              <a:buNone/>
              <a:defRPr sz="4800">
                <a:solidFill>
                  <a:schemeClr val="dk2"/>
                </a:solidFill>
              </a:defRPr>
            </a:lvl9pPr>
          </a:lstStyle>
          <a:p>
            <a:endParaRPr/>
          </a:p>
        </p:txBody>
      </p:sp>
      <p:cxnSp>
        <p:nvCxnSpPr>
          <p:cNvPr id="11" name="Shape 11"/>
          <p:cNvCxnSpPr/>
          <p:nvPr/>
        </p:nvCxnSpPr>
        <p:spPr>
          <a:xfrm>
            <a:off x="457200" y="411479"/>
            <a:ext cx="8229600" cy="0"/>
          </a:xfrm>
          <a:prstGeom prst="straightConnector1">
            <a:avLst/>
          </a:prstGeom>
          <a:noFill/>
          <a:ln w="57150" cap="flat">
            <a:solidFill>
              <a:schemeClr val="accent1"/>
            </a:solidFill>
            <a:prstDash val="solid"/>
            <a:round/>
            <a:headEnd type="none" w="med" len="med"/>
            <a:tailEnd type="none" w="med" len="med"/>
          </a:ln>
        </p:spPr>
      </p:cxnSp>
      <p:cxnSp>
        <p:nvCxnSpPr>
          <p:cNvPr id="12" name="Shape 12"/>
          <p:cNvCxnSpPr/>
          <p:nvPr/>
        </p:nvCxnSpPr>
        <p:spPr>
          <a:xfrm>
            <a:off x="457200" y="3633382"/>
            <a:ext cx="8229600" cy="0"/>
          </a:xfrm>
          <a:prstGeom prst="straightConnector1">
            <a:avLst/>
          </a:prstGeom>
          <a:noFill/>
          <a:ln w="57150" cap="flat">
            <a:solidFill>
              <a:schemeClr val="accent1"/>
            </a:solidFill>
            <a:prstDash val="solid"/>
            <a:round/>
            <a:headEnd type="none" w="med" len="med"/>
            <a:tailEnd type="none" w="med" len="med"/>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457200" y="205978"/>
            <a:ext cx="8229600" cy="857400"/>
          </a:xfrm>
          <a:prstGeom prst="rect">
            <a:avLst/>
          </a:prstGeom>
        </p:spPr>
        <p:txBody>
          <a:bodyPr lIns="91425" tIns="91425" rIns="91425" bIns="91425" anchor="b" anchorCtr="0"/>
          <a:lstStyle>
            <a:lvl1pPr>
              <a:defRPr>
                <a:solidFill>
                  <a:srgbClr val="DA0002"/>
                </a:solidFill>
              </a:defRPr>
            </a:lvl1pPr>
            <a:lvl2pPr>
              <a:defRPr>
                <a:solidFill>
                  <a:srgbClr val="DA0002"/>
                </a:solidFill>
              </a:defRPr>
            </a:lvl2pPr>
            <a:lvl3pPr>
              <a:defRPr>
                <a:solidFill>
                  <a:srgbClr val="DA0002"/>
                </a:solidFill>
              </a:defRPr>
            </a:lvl3pPr>
            <a:lvl4pPr>
              <a:defRPr>
                <a:solidFill>
                  <a:srgbClr val="DA0002"/>
                </a:solidFill>
              </a:defRPr>
            </a:lvl4pPr>
            <a:lvl5pPr>
              <a:defRPr>
                <a:solidFill>
                  <a:srgbClr val="DA0002"/>
                </a:solidFill>
              </a:defRPr>
            </a:lvl5pPr>
            <a:lvl6pPr>
              <a:defRPr>
                <a:solidFill>
                  <a:srgbClr val="DA0002"/>
                </a:solidFill>
              </a:defRPr>
            </a:lvl6pPr>
            <a:lvl7pPr>
              <a:defRPr>
                <a:solidFill>
                  <a:srgbClr val="DA0002"/>
                </a:solidFill>
              </a:defRPr>
            </a:lvl7pPr>
            <a:lvl8pPr>
              <a:defRPr>
                <a:solidFill>
                  <a:srgbClr val="DA0002"/>
                </a:solidFill>
              </a:defRPr>
            </a:lvl8pPr>
            <a:lvl9pPr>
              <a:defRPr>
                <a:solidFill>
                  <a:srgbClr val="DA0002"/>
                </a:solidFill>
              </a:defRPr>
            </a:lvl9pPr>
          </a:lstStyle>
          <a:p>
            <a:endParaRPr/>
          </a:p>
        </p:txBody>
      </p:sp>
      <p:sp>
        <p:nvSpPr>
          <p:cNvPr id="15" name="Shape 15"/>
          <p:cNvSpPr txBox="1">
            <a:spLocks noGrp="1"/>
          </p:cNvSpPr>
          <p:nvPr>
            <p:ph type="body" idx="1"/>
          </p:nvPr>
        </p:nvSpPr>
        <p:spPr>
          <a:xfrm>
            <a:off x="457200" y="1200150"/>
            <a:ext cx="8229600" cy="3725699"/>
          </a:xfrm>
          <a:prstGeom prst="rect">
            <a:avLst/>
          </a:prstGeom>
        </p:spPr>
        <p:txBody>
          <a:bodyPr lIns="91425" tIns="91425" rIns="91425" b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cxnSp>
        <p:nvCxnSpPr>
          <p:cNvPr id="16" name="Shape 16"/>
          <p:cNvCxnSpPr/>
          <p:nvPr/>
        </p:nvCxnSpPr>
        <p:spPr>
          <a:xfrm>
            <a:off x="457200" y="1143000"/>
            <a:ext cx="8229600" cy="0"/>
          </a:xfrm>
          <a:prstGeom prst="straightConnector1">
            <a:avLst/>
          </a:prstGeom>
          <a:noFill/>
          <a:ln w="50800" cap="flat">
            <a:solidFill>
              <a:srgbClr val="DA0002"/>
            </a:solidFill>
            <a:prstDash val="solid"/>
            <a:round/>
            <a:headEnd type="none" w="med" len="med"/>
            <a:tailEnd type="none" w="med" len="med"/>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457200" y="205978"/>
            <a:ext cx="8229600" cy="857400"/>
          </a:xfrm>
          <a:prstGeom prst="rect">
            <a:avLst/>
          </a:prstGeom>
        </p:spPr>
        <p:txBody>
          <a:bodyPr lIns="91425" tIns="91425" rIns="91425" bIns="91425" anchor="b" anchorCtr="0"/>
          <a:lstStyle>
            <a:lvl1pPr>
              <a:defRPr>
                <a:solidFill>
                  <a:srgbClr val="DA0002"/>
                </a:solidFill>
              </a:defRPr>
            </a:lvl1pPr>
            <a:lvl2pPr>
              <a:defRPr>
                <a:solidFill>
                  <a:srgbClr val="DA0002"/>
                </a:solidFill>
              </a:defRPr>
            </a:lvl2pPr>
            <a:lvl3pPr>
              <a:defRPr>
                <a:solidFill>
                  <a:srgbClr val="DA0002"/>
                </a:solidFill>
              </a:defRPr>
            </a:lvl3pPr>
            <a:lvl4pPr>
              <a:defRPr>
                <a:solidFill>
                  <a:srgbClr val="DA0002"/>
                </a:solidFill>
              </a:defRPr>
            </a:lvl4pPr>
            <a:lvl5pPr>
              <a:defRPr>
                <a:solidFill>
                  <a:srgbClr val="DA0002"/>
                </a:solidFill>
              </a:defRPr>
            </a:lvl5pPr>
            <a:lvl6pPr>
              <a:defRPr>
                <a:solidFill>
                  <a:srgbClr val="DA0002"/>
                </a:solidFill>
              </a:defRPr>
            </a:lvl6pPr>
            <a:lvl7pPr>
              <a:defRPr>
                <a:solidFill>
                  <a:srgbClr val="DA0002"/>
                </a:solidFill>
              </a:defRPr>
            </a:lvl7pPr>
            <a:lvl8pPr>
              <a:defRPr>
                <a:solidFill>
                  <a:srgbClr val="DA0002"/>
                </a:solidFill>
              </a:defRPr>
            </a:lvl8pPr>
            <a:lvl9pPr>
              <a:defRPr>
                <a:solidFill>
                  <a:srgbClr val="DA0002"/>
                </a:solidFill>
              </a:defRPr>
            </a:lvl9pPr>
          </a:lstStyle>
          <a:p>
            <a:endParaRPr/>
          </a:p>
        </p:txBody>
      </p:sp>
      <p:sp>
        <p:nvSpPr>
          <p:cNvPr id="19" name="Shape 19"/>
          <p:cNvSpPr txBox="1">
            <a:spLocks noGrp="1"/>
          </p:cNvSpPr>
          <p:nvPr>
            <p:ph type="body" idx="1"/>
          </p:nvPr>
        </p:nvSpPr>
        <p:spPr>
          <a:xfrm>
            <a:off x="457200" y="1200150"/>
            <a:ext cx="3994500" cy="3725699"/>
          </a:xfrm>
          <a:prstGeom prst="rect">
            <a:avLst/>
          </a:prstGeom>
        </p:spPr>
        <p:txBody>
          <a:bodyPr lIns="91425" tIns="91425" rIns="91425" b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20" name="Shape 20"/>
          <p:cNvSpPr txBox="1">
            <a:spLocks noGrp="1"/>
          </p:cNvSpPr>
          <p:nvPr>
            <p:ph type="body" idx="2"/>
          </p:nvPr>
        </p:nvSpPr>
        <p:spPr>
          <a:xfrm>
            <a:off x="4692273" y="1200150"/>
            <a:ext cx="3994500" cy="3725699"/>
          </a:xfrm>
          <a:prstGeom prst="rect">
            <a:avLst/>
          </a:prstGeom>
        </p:spPr>
        <p:txBody>
          <a:bodyPr lIns="91425" tIns="91425" rIns="91425" b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cxnSp>
        <p:nvCxnSpPr>
          <p:cNvPr id="21" name="Shape 21"/>
          <p:cNvCxnSpPr/>
          <p:nvPr/>
        </p:nvCxnSpPr>
        <p:spPr>
          <a:xfrm>
            <a:off x="457200" y="1143000"/>
            <a:ext cx="8229600" cy="0"/>
          </a:xfrm>
          <a:prstGeom prst="straightConnector1">
            <a:avLst/>
          </a:prstGeom>
          <a:noFill/>
          <a:ln w="50800" cap="flat">
            <a:solidFill>
              <a:srgbClr val="DA0002"/>
            </a:solidFill>
            <a:prstDash val="solid"/>
            <a:round/>
            <a:headEnd type="none" w="med" len="med"/>
            <a:tailEnd type="none" w="med" len="med"/>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457200" y="205978"/>
            <a:ext cx="8229600" cy="857400"/>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cxnSp>
        <p:nvCxnSpPr>
          <p:cNvPr id="24" name="Shape 24"/>
          <p:cNvCxnSpPr/>
          <p:nvPr/>
        </p:nvCxnSpPr>
        <p:spPr>
          <a:xfrm>
            <a:off x="457200" y="1143000"/>
            <a:ext cx="8229600" cy="0"/>
          </a:xfrm>
          <a:prstGeom prst="straightConnector1">
            <a:avLst/>
          </a:prstGeom>
          <a:noFill/>
          <a:ln w="50800" cap="flat">
            <a:solidFill>
              <a:schemeClr val="accent1"/>
            </a:solidFill>
            <a:prstDash val="solid"/>
            <a:round/>
            <a:headEnd type="none" w="med" len="med"/>
            <a:tailEnd type="none" w="med" len="med"/>
          </a:ln>
        </p:spPr>
      </p:cxn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05978"/>
            <a:ext cx="8229600" cy="857400"/>
          </a:xfrm>
          <a:prstGeom prst="rect">
            <a:avLst/>
          </a:prstGeom>
        </p:spPr>
        <p:txBody>
          <a:bodyPr lIns="91425" tIns="91425" rIns="91425" bIns="91425" anchor="b" anchorCtr="0"/>
          <a:lstStyle>
            <a:lvl1pPr marL="0">
              <a:buClr>
                <a:schemeClr val="accent1"/>
              </a:buClr>
              <a:buSzPct val="100000"/>
              <a:buNone/>
              <a:defRPr sz="3600" b="1">
                <a:solidFill>
                  <a:schemeClr val="accent1"/>
                </a:solidFill>
              </a:defRPr>
            </a:lvl1pPr>
            <a:lvl2pPr marL="0" indent="228600">
              <a:buClr>
                <a:schemeClr val="accent1"/>
              </a:buClr>
              <a:buSzPct val="100000"/>
              <a:buNone/>
              <a:defRPr sz="3600" b="1">
                <a:solidFill>
                  <a:schemeClr val="accent1"/>
                </a:solidFill>
              </a:defRPr>
            </a:lvl2pPr>
            <a:lvl3pPr marL="0" indent="228600">
              <a:buClr>
                <a:schemeClr val="accent1"/>
              </a:buClr>
              <a:buSzPct val="100000"/>
              <a:buNone/>
              <a:defRPr sz="3600" b="1">
                <a:solidFill>
                  <a:schemeClr val="accent1"/>
                </a:solidFill>
              </a:defRPr>
            </a:lvl3pPr>
            <a:lvl4pPr marL="0" indent="228600">
              <a:buClr>
                <a:schemeClr val="accent1"/>
              </a:buClr>
              <a:buSzPct val="100000"/>
              <a:buNone/>
              <a:defRPr sz="3600" b="1">
                <a:solidFill>
                  <a:schemeClr val="accent1"/>
                </a:solidFill>
              </a:defRPr>
            </a:lvl4pPr>
            <a:lvl5pPr marL="0" indent="228600">
              <a:buClr>
                <a:schemeClr val="accent1"/>
              </a:buClr>
              <a:buSzPct val="100000"/>
              <a:buNone/>
              <a:defRPr sz="3600" b="1">
                <a:solidFill>
                  <a:schemeClr val="accent1"/>
                </a:solidFill>
              </a:defRPr>
            </a:lvl5pPr>
            <a:lvl6pPr marL="0" indent="228600">
              <a:buClr>
                <a:schemeClr val="accent1"/>
              </a:buClr>
              <a:buSzPct val="100000"/>
              <a:buNone/>
              <a:defRPr sz="3600" b="1">
                <a:solidFill>
                  <a:schemeClr val="accent1"/>
                </a:solidFill>
              </a:defRPr>
            </a:lvl6pPr>
            <a:lvl7pPr marL="0" indent="228600">
              <a:buClr>
                <a:schemeClr val="accent1"/>
              </a:buClr>
              <a:buSzPct val="100000"/>
              <a:buNone/>
              <a:defRPr sz="3600" b="1">
                <a:solidFill>
                  <a:schemeClr val="accent1"/>
                </a:solidFill>
              </a:defRPr>
            </a:lvl7pPr>
            <a:lvl8pPr marL="0" indent="228600">
              <a:buClr>
                <a:schemeClr val="accent1"/>
              </a:buClr>
              <a:buSzPct val="100000"/>
              <a:buNone/>
              <a:defRPr sz="3600" b="1">
                <a:solidFill>
                  <a:schemeClr val="accent1"/>
                </a:solidFill>
              </a:defRPr>
            </a:lvl8pPr>
            <a:lvl9pPr marL="0" indent="228600">
              <a:buClr>
                <a:schemeClr val="accent1"/>
              </a:buClr>
              <a:buSzPct val="100000"/>
              <a:buNone/>
              <a:defRPr sz="3600" b="1">
                <a:solidFill>
                  <a:schemeClr val="accent1"/>
                </a:solidFill>
              </a:defRPr>
            </a:lvl9pPr>
          </a:lstStyle>
          <a:p>
            <a:endParaRPr/>
          </a:p>
        </p:txBody>
      </p:sp>
      <p:sp>
        <p:nvSpPr>
          <p:cNvPr id="6" name="Shape 6"/>
          <p:cNvSpPr txBox="1">
            <a:spLocks noGrp="1"/>
          </p:cNvSpPr>
          <p:nvPr>
            <p:ph type="body" idx="1"/>
          </p:nvPr>
        </p:nvSpPr>
        <p:spPr>
          <a:xfrm>
            <a:off x="457200" y="1200150"/>
            <a:ext cx="8229600" cy="3725699"/>
          </a:xfrm>
          <a:prstGeom prst="rect">
            <a:avLst/>
          </a:prstGeom>
        </p:spPr>
        <p:txBody>
          <a:bodyPr lIns="91425" tIns="91425" rIns="91425" bIns="91425" anchor="t" anchorCtr="0"/>
          <a:lstStyle>
            <a:lvl1pPr marL="342900" indent="-152400">
              <a:spcBef>
                <a:spcPts val="600"/>
              </a:spcBef>
              <a:buClr>
                <a:schemeClr val="dk1"/>
              </a:buClr>
              <a:buSzPct val="100000"/>
              <a:defRPr sz="3000">
                <a:solidFill>
                  <a:schemeClr val="dk1"/>
                </a:solidFill>
              </a:defRPr>
            </a:lvl1pPr>
            <a:lvl2pPr marL="742950" indent="-133350">
              <a:spcBef>
                <a:spcPts val="480"/>
              </a:spcBef>
              <a:buClr>
                <a:schemeClr val="dk1"/>
              </a:buClr>
              <a:buSzPct val="100000"/>
              <a:defRPr sz="2400">
                <a:solidFill>
                  <a:schemeClr val="dk1"/>
                </a:solidFill>
              </a:defRPr>
            </a:lvl2pPr>
            <a:lvl3pPr marL="1143000" indent="-76200">
              <a:spcBef>
                <a:spcPts val="480"/>
              </a:spcBef>
              <a:buClr>
                <a:schemeClr val="dk1"/>
              </a:buClr>
              <a:buSzPct val="100000"/>
              <a:defRPr sz="2400">
                <a:solidFill>
                  <a:schemeClr val="dk1"/>
                </a:solidFill>
              </a:defRPr>
            </a:lvl3pPr>
            <a:lvl4pPr marL="1600200" indent="-114300">
              <a:spcBef>
                <a:spcPts val="360"/>
              </a:spcBef>
              <a:buClr>
                <a:schemeClr val="dk1"/>
              </a:buClr>
              <a:buSzPct val="100000"/>
              <a:defRPr sz="1800">
                <a:solidFill>
                  <a:schemeClr val="dk1"/>
                </a:solidFill>
              </a:defRPr>
            </a:lvl4pPr>
            <a:lvl5pPr marL="2057400" indent="-114300">
              <a:spcBef>
                <a:spcPts val="360"/>
              </a:spcBef>
              <a:buClr>
                <a:schemeClr val="dk1"/>
              </a:buClr>
              <a:buSzPct val="100000"/>
              <a:defRPr sz="1800">
                <a:solidFill>
                  <a:schemeClr val="dk1"/>
                </a:solidFill>
              </a:defRPr>
            </a:lvl5pPr>
            <a:lvl6pPr marL="2514600" indent="-114300">
              <a:spcBef>
                <a:spcPts val="360"/>
              </a:spcBef>
              <a:buClr>
                <a:schemeClr val="dk1"/>
              </a:buClr>
              <a:buSzPct val="100000"/>
              <a:defRPr sz="1800">
                <a:solidFill>
                  <a:schemeClr val="dk1"/>
                </a:solidFill>
              </a:defRPr>
            </a:lvl6pPr>
            <a:lvl7pPr marL="2971800" indent="-114300">
              <a:spcBef>
                <a:spcPts val="360"/>
              </a:spcBef>
              <a:buClr>
                <a:schemeClr val="dk1"/>
              </a:buClr>
              <a:buSzPct val="100000"/>
              <a:defRPr sz="1800">
                <a:solidFill>
                  <a:schemeClr val="dk1"/>
                </a:solidFill>
              </a:defRPr>
            </a:lvl7pPr>
            <a:lvl8pPr marL="3429000" indent="-114300">
              <a:spcBef>
                <a:spcPts val="360"/>
              </a:spcBef>
              <a:buClr>
                <a:schemeClr val="dk1"/>
              </a:buClr>
              <a:buSzPct val="100000"/>
              <a:defRPr sz="1800">
                <a:solidFill>
                  <a:schemeClr val="dk1"/>
                </a:solidFill>
              </a:defRPr>
            </a:lvl8pPr>
            <a:lvl9pPr marL="3886200" indent="-114300">
              <a:spcBef>
                <a:spcPts val="360"/>
              </a:spcBef>
              <a:buClr>
                <a:schemeClr val="dk1"/>
              </a:buClr>
              <a:buSzPct val="100000"/>
              <a:defRPr sz="1800">
                <a:solidFill>
                  <a:schemeClr val="dk1"/>
                </a:solidFill>
              </a:defRPr>
            </a:lvl9pPr>
          </a:lstStyle>
          <a:p>
            <a:endParaRPr/>
          </a:p>
        </p:txBody>
      </p:sp>
      <p:cxnSp>
        <p:nvCxnSpPr>
          <p:cNvPr id="7" name="Shape 7"/>
          <p:cNvCxnSpPr/>
          <p:nvPr/>
        </p:nvCxnSpPr>
        <p:spPr>
          <a:xfrm>
            <a:off x="457200" y="5023259"/>
            <a:ext cx="8229600" cy="0"/>
          </a:xfrm>
          <a:prstGeom prst="straightConnector1">
            <a:avLst/>
          </a:prstGeom>
          <a:noFill/>
          <a:ln w="50800" cap="flat">
            <a:solidFill>
              <a:schemeClr val="lt2"/>
            </a:solidFill>
            <a:prstDash val="solid"/>
            <a:round/>
            <a:headEnd type="none" w="med" len="med"/>
            <a:tailEnd type="none" w="med" len="med"/>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0"/>
        <p:cNvGrpSpPr/>
        <p:nvPr/>
      </p:nvGrpSpPr>
      <p:grpSpPr>
        <a:xfrm>
          <a:off x="0" y="0"/>
          <a:ext cx="0" cy="0"/>
          <a:chOff x="0" y="0"/>
          <a:chExt cx="0" cy="0"/>
        </a:xfrm>
      </p:grpSpPr>
      <p:pic>
        <p:nvPicPr>
          <p:cNvPr id="1027" name="Picture 3" descr="cabecalho ir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7624" y="3703365"/>
            <a:ext cx="7344816" cy="1100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 name="Shape 31"/>
          <p:cNvSpPr txBox="1">
            <a:spLocks noGrp="1"/>
          </p:cNvSpPr>
          <p:nvPr>
            <p:ph type="ctrTitle"/>
          </p:nvPr>
        </p:nvSpPr>
        <p:spPr>
          <a:xfrm>
            <a:off x="457200" y="563759"/>
            <a:ext cx="8229600" cy="3009600"/>
          </a:xfrm>
          <a:prstGeom prst="rect">
            <a:avLst/>
          </a:prstGeom>
        </p:spPr>
        <p:txBody>
          <a:bodyPr lIns="91425" tIns="91425" rIns="91425" bIns="91425" anchor="t" anchorCtr="0">
            <a:noAutofit/>
          </a:bodyPr>
          <a:lstStyle/>
          <a:p>
            <a:pPr lvl="0" algn="ctr"/>
            <a:r>
              <a:rPr lang="pt-BR" sz="4000"/>
              <a:t>Aula 2 </a:t>
            </a:r>
            <a:br>
              <a:rPr lang="pt-BR" sz="4000"/>
            </a:br>
            <a:r>
              <a:rPr lang="pt-BR" sz="4000"/>
              <a:t>Regimes políticos no mundo contemporâneo: Democracias</a:t>
            </a:r>
            <a:endParaRPr lang="pt-BR" sz="2400" dirty="0"/>
          </a:p>
        </p:txBody>
      </p:sp>
      <p:sp>
        <p:nvSpPr>
          <p:cNvPr id="32" name="Shape 32"/>
          <p:cNvSpPr txBox="1">
            <a:spLocks noGrp="1"/>
          </p:cNvSpPr>
          <p:nvPr>
            <p:ph type="subTitle" idx="1"/>
          </p:nvPr>
        </p:nvSpPr>
        <p:spPr>
          <a:xfrm>
            <a:off x="457200" y="3716392"/>
            <a:ext cx="8229600" cy="1232699"/>
          </a:xfrm>
          <a:prstGeom prst="rect">
            <a:avLst/>
          </a:prstGeom>
        </p:spPr>
        <p:txBody>
          <a:bodyPr lIns="91425" tIns="91425" rIns="91425" bIns="91425" anchor="t" anchorCtr="0">
            <a:noAutofit/>
          </a:bodyPr>
          <a:lstStyle/>
          <a:p>
            <a:pPr lvl="0" algn="ctr" rtl="0">
              <a:buNone/>
            </a:pPr>
            <a:r>
              <a:rPr lang="en" sz="2400" dirty="0"/>
              <a:t>Leandro Piquet Carneiro</a:t>
            </a:r>
          </a:p>
          <a:p>
            <a:pPr lvl="0" algn="ctr" rtl="0">
              <a:buNone/>
            </a:pPr>
            <a:r>
              <a:rPr lang="en" sz="1800" dirty="0"/>
              <a:t>Instituto de Rela</a:t>
            </a:r>
            <a:r>
              <a:rPr lang="pt-BR" sz="1800" dirty="0" err="1"/>
              <a:t>ções</a:t>
            </a:r>
            <a:r>
              <a:rPr lang="pt-BR" sz="1800" dirty="0"/>
              <a:t> Internacionais</a:t>
            </a:r>
            <a:endParaRPr lang="en" sz="1800" dirty="0"/>
          </a:p>
          <a:p>
            <a:pPr algn="ctr">
              <a:buNone/>
            </a:pPr>
            <a:r>
              <a:rPr lang="en" sz="1800" dirty="0"/>
              <a:t>Universidade de São Paulo</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Democracia, eleições e participação</a:t>
            </a:r>
            <a:endParaRPr lang="en-US" dirty="0"/>
          </a:p>
        </p:txBody>
      </p:sp>
      <p:sp>
        <p:nvSpPr>
          <p:cNvPr id="3" name="Espaço Reservado para Texto 2"/>
          <p:cNvSpPr>
            <a:spLocks noGrp="1"/>
          </p:cNvSpPr>
          <p:nvPr>
            <p:ph type="body" idx="1"/>
          </p:nvPr>
        </p:nvSpPr>
        <p:spPr/>
        <p:txBody>
          <a:bodyPr/>
          <a:lstStyle/>
          <a:p>
            <a:pPr marL="190500" indent="0"/>
            <a:r>
              <a:rPr lang="pt-BR" sz="2400" dirty="0">
                <a:latin typeface="Calibri" panose="020F0502020204030204" pitchFamily="34" charset="0"/>
              </a:rPr>
              <a:t>A realização de eleições não garante que um regime seja democrático, mas as democracias devem ter eleições.</a:t>
            </a:r>
          </a:p>
          <a:p>
            <a:pPr marL="177800" indent="12700"/>
            <a:r>
              <a:rPr lang="pt-BR" sz="2400" dirty="0">
                <a:latin typeface="Calibri" panose="020F0502020204030204" pitchFamily="34" charset="0"/>
              </a:rPr>
              <a:t>As eleições devem acontecer de forma intermitente, e os eleitores devem escolher entre alternativas que resultam do processo agregador dos partidos políticos. </a:t>
            </a:r>
          </a:p>
          <a:p>
            <a:pPr marL="177800" indent="12700"/>
            <a:r>
              <a:rPr lang="pt-BR" sz="2400" dirty="0">
                <a:latin typeface="Calibri" panose="020F0502020204030204" pitchFamily="34" charset="0"/>
              </a:rPr>
              <a:t>Entre as eleições, os cidadãos podem exercer influencia nas decisões políticas de várias formas, por meio de grupos de interesse, movimentos sociais, associações locais, etc.</a:t>
            </a:r>
            <a:endParaRPr lang="en-US" sz="2400" dirty="0">
              <a:latin typeface="Calibri" panose="020F0502020204030204" pitchFamily="34" charset="0"/>
            </a:endParaRPr>
          </a:p>
        </p:txBody>
      </p:sp>
    </p:spTree>
    <p:extLst>
      <p:ext uri="{BB962C8B-B14F-4D97-AF65-F5344CB8AC3E}">
        <p14:creationId xmlns:p14="http://schemas.microsoft.com/office/powerpoint/2010/main" val="2251076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267494"/>
            <a:ext cx="8229600" cy="857400"/>
          </a:xfrm>
        </p:spPr>
        <p:txBody>
          <a:bodyPr/>
          <a:lstStyle/>
          <a:p>
            <a:r>
              <a:rPr lang="pt-BR" dirty="0"/>
              <a:t>A Grande Transformação: Da Cidade-Estado ao Estado-Nação</a:t>
            </a:r>
            <a:endParaRPr lang="en-US" dirty="0"/>
          </a:p>
        </p:txBody>
      </p:sp>
      <p:sp>
        <p:nvSpPr>
          <p:cNvPr id="3" name="Espaço Reservado para Conteúdo 2"/>
          <p:cNvSpPr>
            <a:spLocks noGrp="1"/>
          </p:cNvSpPr>
          <p:nvPr>
            <p:ph type="body" idx="1"/>
          </p:nvPr>
        </p:nvSpPr>
        <p:spPr/>
        <p:txBody>
          <a:bodyPr/>
          <a:lstStyle/>
          <a:p>
            <a:r>
              <a:rPr lang="pt-BR" dirty="0">
                <a:latin typeface="Calibri" panose="020F0502020204030204" pitchFamily="34" charset="0"/>
              </a:rPr>
              <a:t>O aparecimento dos Estados Nacionais no sec. XVII trouxe grandes desafios para a ideia da Democracia.</a:t>
            </a:r>
          </a:p>
          <a:p>
            <a:r>
              <a:rPr lang="pt-BR" dirty="0">
                <a:latin typeface="Calibri" panose="020F0502020204030204" pitchFamily="34" charset="0"/>
              </a:rPr>
              <a:t>A Democracia deixou de ser pensada como uma solução para a Cidade-Estado e passou a ser vista como algo possível em grande escala.</a:t>
            </a:r>
          </a:p>
          <a:p>
            <a:r>
              <a:rPr lang="pt-BR" dirty="0">
                <a:latin typeface="Calibri" panose="020F0502020204030204" pitchFamily="34" charset="0"/>
              </a:rPr>
              <a:t> A mudança de escala engendrou mudanças conceituais importantes. </a:t>
            </a:r>
            <a:endParaRPr lang="en-US" dirty="0">
              <a:latin typeface="Calibri" panose="020F0502020204030204" pitchFamily="34" charset="0"/>
            </a:endParaRPr>
          </a:p>
        </p:txBody>
      </p:sp>
    </p:spTree>
    <p:extLst>
      <p:ext uri="{BB962C8B-B14F-4D97-AF65-F5344CB8AC3E}">
        <p14:creationId xmlns:p14="http://schemas.microsoft.com/office/powerpoint/2010/main" val="2170919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Democracia e República</a:t>
            </a:r>
            <a:endParaRPr lang="en-US" dirty="0"/>
          </a:p>
        </p:txBody>
      </p:sp>
      <p:sp>
        <p:nvSpPr>
          <p:cNvPr id="3" name="Espaço Reservado para Texto 2"/>
          <p:cNvSpPr>
            <a:spLocks noGrp="1"/>
          </p:cNvSpPr>
          <p:nvPr>
            <p:ph type="body" idx="1"/>
          </p:nvPr>
        </p:nvSpPr>
        <p:spPr/>
        <p:txBody>
          <a:bodyPr/>
          <a:lstStyle/>
          <a:p>
            <a:r>
              <a:rPr lang="en-US" dirty="0">
                <a:latin typeface="Calibri" panose="020F0502020204030204" pitchFamily="34" charset="0"/>
              </a:rPr>
              <a:t>“The two great points of difference between a democracy and a republic are: first, the </a:t>
            </a:r>
            <a:r>
              <a:rPr lang="en-US" dirty="0">
                <a:solidFill>
                  <a:schemeClr val="accent2">
                    <a:lumMod val="75000"/>
                  </a:schemeClr>
                </a:solidFill>
                <a:latin typeface="Calibri" panose="020F0502020204030204" pitchFamily="34" charset="0"/>
              </a:rPr>
              <a:t>delegation of the government</a:t>
            </a:r>
            <a:r>
              <a:rPr lang="en-US" dirty="0">
                <a:latin typeface="Calibri" panose="020F0502020204030204" pitchFamily="34" charset="0"/>
              </a:rPr>
              <a:t>, in the latter, to a small number of citizens elected by the rest; secondly, the </a:t>
            </a:r>
            <a:r>
              <a:rPr lang="en-US" dirty="0">
                <a:solidFill>
                  <a:schemeClr val="accent2">
                    <a:lumMod val="75000"/>
                  </a:schemeClr>
                </a:solidFill>
                <a:latin typeface="Calibri" panose="020F0502020204030204" pitchFamily="34" charset="0"/>
              </a:rPr>
              <a:t>greater number of citizens</a:t>
            </a:r>
            <a:r>
              <a:rPr lang="en-US" dirty="0">
                <a:latin typeface="Calibri" panose="020F0502020204030204" pitchFamily="34" charset="0"/>
              </a:rPr>
              <a:t>, and greater sphere of country, over which the latter may be extended.</a:t>
            </a:r>
          </a:p>
          <a:p>
            <a:pPr lvl="8"/>
            <a:r>
              <a:rPr lang="pt-BR" sz="1200" dirty="0">
                <a:latin typeface="Calibri" panose="020F0502020204030204" pitchFamily="34" charset="0"/>
              </a:rPr>
              <a:t>Madison, The </a:t>
            </a:r>
            <a:r>
              <a:rPr lang="pt-BR" sz="1200" dirty="0" err="1">
                <a:latin typeface="Calibri" panose="020F0502020204030204" pitchFamily="34" charset="0"/>
              </a:rPr>
              <a:t>Federalist</a:t>
            </a:r>
            <a:r>
              <a:rPr lang="pt-BR" sz="1200" dirty="0">
                <a:latin typeface="Calibri" panose="020F0502020204030204" pitchFamily="34" charset="0"/>
              </a:rPr>
              <a:t> </a:t>
            </a:r>
            <a:r>
              <a:rPr lang="pt-BR" sz="1200" dirty="0" err="1">
                <a:latin typeface="Calibri" panose="020F0502020204030204" pitchFamily="34" charset="0"/>
              </a:rPr>
              <a:t>Paper</a:t>
            </a:r>
            <a:r>
              <a:rPr lang="pt-BR" sz="1200" dirty="0">
                <a:latin typeface="Calibri" panose="020F0502020204030204" pitchFamily="34" charset="0"/>
              </a:rPr>
              <a:t> N</a:t>
            </a:r>
            <a:r>
              <a:rPr lang="pt-BR" sz="1200" baseline="30000" dirty="0">
                <a:latin typeface="Calibri" panose="020F0502020204030204" pitchFamily="34" charset="0"/>
              </a:rPr>
              <a:t>o</a:t>
            </a:r>
            <a:r>
              <a:rPr lang="pt-BR" sz="1200" dirty="0">
                <a:latin typeface="Calibri" panose="020F0502020204030204" pitchFamily="34" charset="0"/>
              </a:rPr>
              <a:t>  10, 1787)</a:t>
            </a:r>
            <a:endParaRPr lang="en-US" sz="1200" dirty="0">
              <a:latin typeface="Calibri" panose="020F0502020204030204" pitchFamily="34" charset="0"/>
            </a:endParaRPr>
          </a:p>
        </p:txBody>
      </p:sp>
    </p:spTree>
    <p:extLst>
      <p:ext uri="{BB962C8B-B14F-4D97-AF65-F5344CB8AC3E}">
        <p14:creationId xmlns:p14="http://schemas.microsoft.com/office/powerpoint/2010/main" val="31946901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Democracia moderna:</a:t>
            </a:r>
            <a:endParaRPr lang="en-US" dirty="0"/>
          </a:p>
        </p:txBody>
      </p:sp>
      <p:sp>
        <p:nvSpPr>
          <p:cNvPr id="3" name="Espaço Reservado para Conteúdo 2"/>
          <p:cNvSpPr>
            <a:spLocks noGrp="1"/>
          </p:cNvSpPr>
          <p:nvPr>
            <p:ph type="body" idx="1"/>
          </p:nvPr>
        </p:nvSpPr>
        <p:spPr/>
        <p:txBody>
          <a:bodyPr/>
          <a:lstStyle/>
          <a:p>
            <a:pPr marL="514350" indent="-514350">
              <a:buFont typeface="+mj-lt"/>
              <a:buAutoNum type="arabicPeriod"/>
            </a:pPr>
            <a:r>
              <a:rPr lang="pt-BR" sz="2800" dirty="0">
                <a:latin typeface="Calibri" panose="020F0502020204030204" pitchFamily="34" charset="0"/>
              </a:rPr>
              <a:t>Surge o conceito de representação política (onde já havia, foi mais fácil): como fazer o Primeiro Ministro responder ao Parlamento e não ao Rei</a:t>
            </a:r>
            <a:r>
              <a:rPr lang="en-US" sz="2800" dirty="0">
                <a:latin typeface="Calibri" panose="020F0502020204030204" pitchFamily="34" charset="0"/>
              </a:rPr>
              <a:t>? </a:t>
            </a:r>
            <a:endParaRPr lang="pt-BR" sz="2800" dirty="0">
              <a:latin typeface="Calibri" panose="020F0502020204030204" pitchFamily="34" charset="0"/>
            </a:endParaRPr>
          </a:p>
          <a:p>
            <a:pPr marL="514350" indent="-514350">
              <a:buFont typeface="+mj-lt"/>
              <a:buAutoNum type="arabicPeriod"/>
            </a:pPr>
            <a:r>
              <a:rPr lang="pt-BR" sz="2800" dirty="0">
                <a:latin typeface="Calibri" panose="020F0502020204030204" pitchFamily="34" charset="0"/>
              </a:rPr>
              <a:t>Crescimento da </a:t>
            </a:r>
            <a:r>
              <a:rPr lang="pt-BR" sz="2800" i="1" dirty="0">
                <a:latin typeface="Calibri" panose="020F0502020204030204" pitchFamily="34" charset="0"/>
              </a:rPr>
              <a:t>polis</a:t>
            </a:r>
            <a:r>
              <a:rPr lang="pt-BR" sz="2800" dirty="0">
                <a:latin typeface="Calibri" panose="020F0502020204030204" pitchFamily="34" charset="0"/>
              </a:rPr>
              <a:t>. Os EUA em 1787 tinham 4 milhões de habitantes em 1915 mais de 100 milhões.</a:t>
            </a:r>
          </a:p>
          <a:p>
            <a:pPr marL="514350" indent="-514350">
              <a:buFont typeface="+mj-lt"/>
              <a:buAutoNum type="arabicPeriod"/>
            </a:pPr>
            <a:r>
              <a:rPr lang="pt-BR" sz="2800" dirty="0">
                <a:latin typeface="Calibri" panose="020F0502020204030204" pitchFamily="34" charset="0"/>
              </a:rPr>
              <a:t>Limites à participação</a:t>
            </a:r>
            <a:endParaRPr lang="en-US" sz="2800" dirty="0">
              <a:latin typeface="Calibri" panose="020F0502020204030204" pitchFamily="34" charset="0"/>
            </a:endParaRPr>
          </a:p>
        </p:txBody>
      </p:sp>
    </p:spTree>
    <p:extLst>
      <p:ext uri="{BB962C8B-B14F-4D97-AF65-F5344CB8AC3E}">
        <p14:creationId xmlns:p14="http://schemas.microsoft.com/office/powerpoint/2010/main" val="22245490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Democracia moderna (</a:t>
            </a:r>
            <a:r>
              <a:rPr lang="pt-BR" dirty="0" err="1"/>
              <a:t>cont</a:t>
            </a:r>
            <a:r>
              <a:rPr lang="pt-BR" dirty="0"/>
              <a:t>):</a:t>
            </a:r>
            <a:endParaRPr lang="en-US" dirty="0"/>
          </a:p>
        </p:txBody>
      </p:sp>
      <p:sp>
        <p:nvSpPr>
          <p:cNvPr id="3" name="Espaço Reservado para Conteúdo 2"/>
          <p:cNvSpPr>
            <a:spLocks noGrp="1"/>
          </p:cNvSpPr>
          <p:nvPr>
            <p:ph type="body" idx="1"/>
          </p:nvPr>
        </p:nvSpPr>
        <p:spPr/>
        <p:txBody>
          <a:bodyPr/>
          <a:lstStyle/>
          <a:p>
            <a:pPr marL="514350" indent="-514350">
              <a:buFont typeface="+mj-lt"/>
              <a:buAutoNum type="arabicPeriod" startAt="4"/>
            </a:pPr>
            <a:r>
              <a:rPr lang="pt-BR" dirty="0">
                <a:latin typeface="Calibri" panose="020F0502020204030204" pitchFamily="34" charset="0"/>
              </a:rPr>
              <a:t>Diversidade: quanto maior e mais inclusiva uma unidade política, maior a diversidade presente na vida política.</a:t>
            </a:r>
          </a:p>
          <a:p>
            <a:pPr marL="514350" indent="-514350">
              <a:buFont typeface="+mj-lt"/>
              <a:buAutoNum type="arabicPeriod" startAt="4"/>
            </a:pPr>
            <a:r>
              <a:rPr lang="pt-BR" dirty="0">
                <a:latin typeface="Calibri" panose="020F0502020204030204" pitchFamily="34" charset="0"/>
              </a:rPr>
              <a:t> Conflitos produzidos pela complexidade compreendida no sistema político.</a:t>
            </a:r>
            <a:endParaRPr lang="en-US" dirty="0">
              <a:latin typeface="Calibri" panose="020F0502020204030204" pitchFamily="34" charset="0"/>
            </a:endParaRPr>
          </a:p>
        </p:txBody>
      </p:sp>
    </p:spTree>
    <p:extLst>
      <p:ext uri="{BB962C8B-B14F-4D97-AF65-F5344CB8AC3E}">
        <p14:creationId xmlns:p14="http://schemas.microsoft.com/office/powerpoint/2010/main" val="3751543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2400" dirty="0"/>
              <a:t>Os caminhos da </a:t>
            </a:r>
            <a:r>
              <a:rPr lang="pt-BR" sz="2400" dirty="0" err="1"/>
              <a:t>Poliarquia</a:t>
            </a:r>
            <a:r>
              <a:rPr lang="pt-BR" sz="2400" dirty="0"/>
              <a:t> de Robert </a:t>
            </a:r>
            <a:r>
              <a:rPr lang="pt-BR" sz="2400" dirty="0" err="1"/>
              <a:t>Dahl</a:t>
            </a:r>
            <a:endParaRPr lang="pt-BR" sz="2400" dirty="0"/>
          </a:p>
        </p:txBody>
      </p:sp>
      <p:cxnSp>
        <p:nvCxnSpPr>
          <p:cNvPr id="6" name="Conector de seta reta 5"/>
          <p:cNvCxnSpPr/>
          <p:nvPr/>
        </p:nvCxnSpPr>
        <p:spPr>
          <a:xfrm rot="5400000" flipH="1" flipV="1">
            <a:off x="822299" y="2678113"/>
            <a:ext cx="2643206"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Conector de seta reta 7"/>
          <p:cNvCxnSpPr/>
          <p:nvPr/>
        </p:nvCxnSpPr>
        <p:spPr>
          <a:xfrm flipV="1">
            <a:off x="2143108" y="4000510"/>
            <a:ext cx="3500462" cy="1031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CaixaDeTexto 10"/>
          <p:cNvSpPr txBox="1"/>
          <p:nvPr/>
        </p:nvSpPr>
        <p:spPr>
          <a:xfrm>
            <a:off x="297297" y="2368942"/>
            <a:ext cx="2071702" cy="477054"/>
          </a:xfrm>
          <a:prstGeom prst="rect">
            <a:avLst/>
          </a:prstGeom>
          <a:noFill/>
        </p:spPr>
        <p:txBody>
          <a:bodyPr wrap="square" rtlCol="0">
            <a:spAutoFit/>
          </a:bodyPr>
          <a:lstStyle/>
          <a:p>
            <a:pPr algn="ctr"/>
            <a:r>
              <a:rPr lang="pt-BR" dirty="0"/>
              <a:t>Liberalização</a:t>
            </a:r>
          </a:p>
          <a:p>
            <a:pPr algn="ctr"/>
            <a:r>
              <a:rPr lang="pt-BR" sz="1100" dirty="0"/>
              <a:t>(Competição Política)</a:t>
            </a:r>
          </a:p>
        </p:txBody>
      </p:sp>
      <p:sp>
        <p:nvSpPr>
          <p:cNvPr id="12" name="CaixaDeTexto 11"/>
          <p:cNvSpPr txBox="1"/>
          <p:nvPr/>
        </p:nvSpPr>
        <p:spPr>
          <a:xfrm>
            <a:off x="2928926" y="4071948"/>
            <a:ext cx="2071702" cy="477054"/>
          </a:xfrm>
          <a:prstGeom prst="rect">
            <a:avLst/>
          </a:prstGeom>
          <a:noFill/>
        </p:spPr>
        <p:txBody>
          <a:bodyPr wrap="square" rtlCol="0">
            <a:spAutoFit/>
          </a:bodyPr>
          <a:lstStyle/>
          <a:p>
            <a:pPr algn="ctr"/>
            <a:r>
              <a:rPr lang="pt-BR" dirty="0"/>
              <a:t>Inclusão</a:t>
            </a:r>
          </a:p>
          <a:p>
            <a:pPr algn="ctr"/>
            <a:r>
              <a:rPr lang="pt-BR" sz="1100" dirty="0"/>
              <a:t>(Participação Política)</a:t>
            </a:r>
          </a:p>
        </p:txBody>
      </p:sp>
      <p:sp>
        <p:nvSpPr>
          <p:cNvPr id="13" name="CaixaDeTexto 12"/>
          <p:cNvSpPr txBox="1"/>
          <p:nvPr/>
        </p:nvSpPr>
        <p:spPr>
          <a:xfrm>
            <a:off x="2214546" y="3500444"/>
            <a:ext cx="1071570" cy="461665"/>
          </a:xfrm>
          <a:prstGeom prst="rect">
            <a:avLst/>
          </a:prstGeom>
          <a:noFill/>
        </p:spPr>
        <p:txBody>
          <a:bodyPr wrap="square" rtlCol="0">
            <a:spAutoFit/>
          </a:bodyPr>
          <a:lstStyle/>
          <a:p>
            <a:pPr algn="ctr"/>
            <a:r>
              <a:rPr lang="pt-BR" sz="1200" dirty="0"/>
              <a:t>Hegemonias</a:t>
            </a:r>
          </a:p>
          <a:p>
            <a:pPr algn="ctr"/>
            <a:r>
              <a:rPr lang="pt-BR" sz="1200" dirty="0"/>
              <a:t>Fechadas</a:t>
            </a:r>
          </a:p>
        </p:txBody>
      </p:sp>
      <p:sp>
        <p:nvSpPr>
          <p:cNvPr id="14" name="CaixaDeTexto 13"/>
          <p:cNvSpPr txBox="1"/>
          <p:nvPr/>
        </p:nvSpPr>
        <p:spPr>
          <a:xfrm>
            <a:off x="2285984" y="1500180"/>
            <a:ext cx="1071570" cy="461665"/>
          </a:xfrm>
          <a:prstGeom prst="rect">
            <a:avLst/>
          </a:prstGeom>
          <a:noFill/>
        </p:spPr>
        <p:txBody>
          <a:bodyPr wrap="square" rtlCol="0">
            <a:spAutoFit/>
          </a:bodyPr>
          <a:lstStyle/>
          <a:p>
            <a:pPr algn="ctr"/>
            <a:r>
              <a:rPr lang="pt-BR" sz="1200" dirty="0"/>
              <a:t>Oligarquias Competitivas</a:t>
            </a:r>
          </a:p>
        </p:txBody>
      </p:sp>
      <p:sp>
        <p:nvSpPr>
          <p:cNvPr id="15" name="CaixaDeTexto 14"/>
          <p:cNvSpPr txBox="1"/>
          <p:nvPr/>
        </p:nvSpPr>
        <p:spPr>
          <a:xfrm>
            <a:off x="4643438" y="1571618"/>
            <a:ext cx="1071570" cy="276999"/>
          </a:xfrm>
          <a:prstGeom prst="rect">
            <a:avLst/>
          </a:prstGeom>
          <a:noFill/>
        </p:spPr>
        <p:txBody>
          <a:bodyPr wrap="square" rtlCol="0">
            <a:spAutoFit/>
          </a:bodyPr>
          <a:lstStyle/>
          <a:p>
            <a:pPr algn="ctr"/>
            <a:r>
              <a:rPr lang="pt-BR" sz="1200" dirty="0" err="1"/>
              <a:t>Poliarquias</a:t>
            </a:r>
            <a:endParaRPr lang="pt-BR" sz="1200" dirty="0"/>
          </a:p>
        </p:txBody>
      </p:sp>
      <p:sp>
        <p:nvSpPr>
          <p:cNvPr id="16" name="CaixaDeTexto 15"/>
          <p:cNvSpPr txBox="1"/>
          <p:nvPr/>
        </p:nvSpPr>
        <p:spPr>
          <a:xfrm>
            <a:off x="4572000" y="3500444"/>
            <a:ext cx="1071570" cy="461665"/>
          </a:xfrm>
          <a:prstGeom prst="rect">
            <a:avLst/>
          </a:prstGeom>
          <a:noFill/>
        </p:spPr>
        <p:txBody>
          <a:bodyPr wrap="square" rtlCol="0">
            <a:spAutoFit/>
          </a:bodyPr>
          <a:lstStyle/>
          <a:p>
            <a:pPr algn="ctr"/>
            <a:r>
              <a:rPr lang="pt-BR" sz="1200" dirty="0"/>
              <a:t>Hegemonias</a:t>
            </a:r>
          </a:p>
          <a:p>
            <a:pPr algn="ctr"/>
            <a:r>
              <a:rPr lang="pt-BR" sz="1200" dirty="0"/>
              <a:t>Inclusivas</a:t>
            </a:r>
          </a:p>
        </p:txBody>
      </p:sp>
      <p:sp>
        <p:nvSpPr>
          <p:cNvPr id="18" name="Forma livre 17"/>
          <p:cNvSpPr/>
          <p:nvPr/>
        </p:nvSpPr>
        <p:spPr>
          <a:xfrm rot="10800000">
            <a:off x="2643173" y="1928808"/>
            <a:ext cx="541993" cy="1571636"/>
          </a:xfrm>
          <a:custGeom>
            <a:avLst/>
            <a:gdLst>
              <a:gd name="connsiteX0" fmla="*/ 299070 w 541993"/>
              <a:gd name="connsiteY0" fmla="*/ 1675254 h 1675254"/>
              <a:gd name="connsiteX1" fmla="*/ 30938 w 541993"/>
              <a:gd name="connsiteY1" fmla="*/ 1104613 h 1675254"/>
              <a:gd name="connsiteX2" fmla="*/ 484700 w 541993"/>
              <a:gd name="connsiteY2" fmla="*/ 499597 h 1675254"/>
              <a:gd name="connsiteX3" fmla="*/ 374697 w 541993"/>
              <a:gd name="connsiteY3" fmla="*/ 73335 h 1675254"/>
              <a:gd name="connsiteX4" fmla="*/ 367822 w 541993"/>
              <a:gd name="connsiteY4" fmla="*/ 59585 h 16752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1993" h="1675254">
                <a:moveTo>
                  <a:pt x="299070" y="1675254"/>
                </a:moveTo>
                <a:cubicBezTo>
                  <a:pt x="149535" y="1487905"/>
                  <a:pt x="0" y="1300556"/>
                  <a:pt x="30938" y="1104613"/>
                </a:cubicBezTo>
                <a:cubicBezTo>
                  <a:pt x="61876" y="908670"/>
                  <a:pt x="427407" y="671477"/>
                  <a:pt x="484700" y="499597"/>
                </a:cubicBezTo>
                <a:cubicBezTo>
                  <a:pt x="541993" y="327717"/>
                  <a:pt x="394177" y="146670"/>
                  <a:pt x="374697" y="73335"/>
                </a:cubicBezTo>
                <a:cubicBezTo>
                  <a:pt x="355217" y="0"/>
                  <a:pt x="361519" y="29792"/>
                  <a:pt x="367822" y="59585"/>
                </a:cubicBezTo>
              </a:path>
            </a:pathLst>
          </a:custGeom>
          <a:ln>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19" name="Forma livre 18"/>
          <p:cNvSpPr/>
          <p:nvPr/>
        </p:nvSpPr>
        <p:spPr>
          <a:xfrm rot="13508442">
            <a:off x="3763514" y="1544450"/>
            <a:ext cx="541993" cy="2418075"/>
          </a:xfrm>
          <a:custGeom>
            <a:avLst/>
            <a:gdLst>
              <a:gd name="connsiteX0" fmla="*/ 299070 w 541993"/>
              <a:gd name="connsiteY0" fmla="*/ 1675254 h 1675254"/>
              <a:gd name="connsiteX1" fmla="*/ 30938 w 541993"/>
              <a:gd name="connsiteY1" fmla="*/ 1104613 h 1675254"/>
              <a:gd name="connsiteX2" fmla="*/ 484700 w 541993"/>
              <a:gd name="connsiteY2" fmla="*/ 499597 h 1675254"/>
              <a:gd name="connsiteX3" fmla="*/ 374697 w 541993"/>
              <a:gd name="connsiteY3" fmla="*/ 73335 h 1675254"/>
              <a:gd name="connsiteX4" fmla="*/ 367822 w 541993"/>
              <a:gd name="connsiteY4" fmla="*/ 59585 h 16752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1993" h="1675254">
                <a:moveTo>
                  <a:pt x="299070" y="1675254"/>
                </a:moveTo>
                <a:cubicBezTo>
                  <a:pt x="149535" y="1487905"/>
                  <a:pt x="0" y="1300556"/>
                  <a:pt x="30938" y="1104613"/>
                </a:cubicBezTo>
                <a:cubicBezTo>
                  <a:pt x="61876" y="908670"/>
                  <a:pt x="427407" y="671477"/>
                  <a:pt x="484700" y="499597"/>
                </a:cubicBezTo>
                <a:cubicBezTo>
                  <a:pt x="541993" y="327717"/>
                  <a:pt x="394177" y="146670"/>
                  <a:pt x="374697" y="73335"/>
                </a:cubicBezTo>
                <a:cubicBezTo>
                  <a:pt x="355217" y="0"/>
                  <a:pt x="361519" y="29792"/>
                  <a:pt x="367822" y="59585"/>
                </a:cubicBezTo>
              </a:path>
            </a:pathLst>
          </a:custGeom>
          <a:ln>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20" name="Forma livre 19"/>
          <p:cNvSpPr/>
          <p:nvPr/>
        </p:nvSpPr>
        <p:spPr>
          <a:xfrm rot="16200000" flipH="1">
            <a:off x="3821902" y="2964658"/>
            <a:ext cx="214313" cy="1428761"/>
          </a:xfrm>
          <a:custGeom>
            <a:avLst/>
            <a:gdLst>
              <a:gd name="connsiteX0" fmla="*/ 299070 w 541993"/>
              <a:gd name="connsiteY0" fmla="*/ 1675254 h 1675254"/>
              <a:gd name="connsiteX1" fmla="*/ 30938 w 541993"/>
              <a:gd name="connsiteY1" fmla="*/ 1104613 h 1675254"/>
              <a:gd name="connsiteX2" fmla="*/ 484700 w 541993"/>
              <a:gd name="connsiteY2" fmla="*/ 499597 h 1675254"/>
              <a:gd name="connsiteX3" fmla="*/ 374697 w 541993"/>
              <a:gd name="connsiteY3" fmla="*/ 73335 h 1675254"/>
              <a:gd name="connsiteX4" fmla="*/ 367822 w 541993"/>
              <a:gd name="connsiteY4" fmla="*/ 59585 h 16752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1993" h="1675254">
                <a:moveTo>
                  <a:pt x="299070" y="1675254"/>
                </a:moveTo>
                <a:cubicBezTo>
                  <a:pt x="149535" y="1487905"/>
                  <a:pt x="0" y="1300556"/>
                  <a:pt x="30938" y="1104613"/>
                </a:cubicBezTo>
                <a:cubicBezTo>
                  <a:pt x="61876" y="908670"/>
                  <a:pt x="427407" y="671477"/>
                  <a:pt x="484700" y="499597"/>
                </a:cubicBezTo>
                <a:cubicBezTo>
                  <a:pt x="541993" y="327717"/>
                  <a:pt x="394177" y="146670"/>
                  <a:pt x="374697" y="73335"/>
                </a:cubicBezTo>
                <a:cubicBezTo>
                  <a:pt x="355217" y="0"/>
                  <a:pt x="361519" y="29792"/>
                  <a:pt x="367822" y="59585"/>
                </a:cubicBezTo>
              </a:path>
            </a:pathLst>
          </a:custGeom>
          <a:ln>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21" name="CaixaDeTexto 20"/>
          <p:cNvSpPr txBox="1"/>
          <p:nvPr/>
        </p:nvSpPr>
        <p:spPr>
          <a:xfrm>
            <a:off x="3214678" y="2428874"/>
            <a:ext cx="71438" cy="307777"/>
          </a:xfrm>
          <a:prstGeom prst="rect">
            <a:avLst/>
          </a:prstGeom>
          <a:noFill/>
        </p:spPr>
        <p:txBody>
          <a:bodyPr wrap="square" rtlCol="0">
            <a:spAutoFit/>
          </a:bodyPr>
          <a:lstStyle/>
          <a:p>
            <a:r>
              <a:rPr lang="pt-BR" dirty="0">
                <a:latin typeface="Algerian" pitchFamily="82" charset="0"/>
              </a:rPr>
              <a:t>I</a:t>
            </a:r>
          </a:p>
        </p:txBody>
      </p:sp>
      <p:sp>
        <p:nvSpPr>
          <p:cNvPr id="22" name="CaixaDeTexto 21"/>
          <p:cNvSpPr txBox="1"/>
          <p:nvPr/>
        </p:nvSpPr>
        <p:spPr>
          <a:xfrm>
            <a:off x="4000496" y="3335543"/>
            <a:ext cx="357190" cy="307777"/>
          </a:xfrm>
          <a:prstGeom prst="rect">
            <a:avLst/>
          </a:prstGeom>
          <a:noFill/>
        </p:spPr>
        <p:txBody>
          <a:bodyPr wrap="square" rtlCol="0">
            <a:spAutoFit/>
          </a:bodyPr>
          <a:lstStyle/>
          <a:p>
            <a:r>
              <a:rPr lang="pt-BR" dirty="0">
                <a:latin typeface="Algerian" pitchFamily="82" charset="0"/>
              </a:rPr>
              <a:t>II</a:t>
            </a:r>
          </a:p>
        </p:txBody>
      </p:sp>
      <p:sp>
        <p:nvSpPr>
          <p:cNvPr id="23" name="CaixaDeTexto 22"/>
          <p:cNvSpPr txBox="1"/>
          <p:nvPr/>
        </p:nvSpPr>
        <p:spPr>
          <a:xfrm>
            <a:off x="4429124" y="2571750"/>
            <a:ext cx="357190" cy="307777"/>
          </a:xfrm>
          <a:prstGeom prst="rect">
            <a:avLst/>
          </a:prstGeom>
          <a:noFill/>
        </p:spPr>
        <p:txBody>
          <a:bodyPr wrap="square" rtlCol="0">
            <a:spAutoFit/>
          </a:bodyPr>
          <a:lstStyle/>
          <a:p>
            <a:r>
              <a:rPr lang="pt-BR" dirty="0">
                <a:latin typeface="Algerian" pitchFamily="82" charset="0"/>
              </a:rPr>
              <a:t>III</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Dilemas Democráticos (1)</a:t>
            </a:r>
            <a:endParaRPr lang="en-US" dirty="0"/>
          </a:p>
        </p:txBody>
      </p:sp>
      <p:sp>
        <p:nvSpPr>
          <p:cNvPr id="3" name="Espaço Reservado para Texto 2"/>
          <p:cNvSpPr>
            <a:spLocks noGrp="1"/>
          </p:cNvSpPr>
          <p:nvPr>
            <p:ph type="body" idx="1"/>
          </p:nvPr>
        </p:nvSpPr>
        <p:spPr/>
        <p:txBody>
          <a:bodyPr/>
          <a:lstStyle/>
          <a:p>
            <a:r>
              <a:rPr lang="en-US" dirty="0">
                <a:latin typeface="Calibri" panose="020F0502020204030204" pitchFamily="34" charset="0"/>
              </a:rPr>
              <a:t>	</a:t>
            </a:r>
            <a:r>
              <a:rPr lang="pt-BR" sz="2400" dirty="0">
                <a:latin typeface="Calibri" panose="020F0502020204030204" pitchFamily="34" charset="0"/>
              </a:rPr>
              <a:t>A regra majoritária pode negligenciar as minorias incapazes de se converter em maioria. Quando as sociedades estão fechadas em conflitos primários de grupos, a regra majoritária pode conduzir à guerra civil.</a:t>
            </a:r>
            <a:r>
              <a:rPr lang="en-US" sz="2400" dirty="0">
                <a:latin typeface="Calibri" panose="020F0502020204030204" pitchFamily="34" charset="0"/>
              </a:rPr>
              <a:t> </a:t>
            </a:r>
          </a:p>
          <a:p>
            <a:r>
              <a:rPr lang="en-US" sz="2400" dirty="0">
                <a:latin typeface="Calibri" panose="020F0502020204030204" pitchFamily="34" charset="0"/>
              </a:rPr>
              <a:t>	</a:t>
            </a:r>
            <a:r>
              <a:rPr lang="pt-BR" sz="2400" dirty="0">
                <a:latin typeface="Calibri" panose="020F0502020204030204" pitchFamily="34" charset="0"/>
              </a:rPr>
              <a:t>Democracia “</a:t>
            </a:r>
            <a:r>
              <a:rPr lang="pt-BR" sz="2400" dirty="0" err="1">
                <a:latin typeface="Calibri" panose="020F0502020204030204" pitchFamily="34" charset="0"/>
              </a:rPr>
              <a:t>consociativa</a:t>
            </a:r>
            <a:r>
              <a:rPr lang="pt-BR" sz="2400" dirty="0">
                <a:latin typeface="Calibri" panose="020F0502020204030204" pitchFamily="34" charset="0"/>
              </a:rPr>
              <a:t>”: regras que conduzem à partilha do poder (federalismo, revisão constitucional, </a:t>
            </a:r>
            <a:r>
              <a:rPr lang="pt-BR" sz="2400" dirty="0" err="1">
                <a:latin typeface="Calibri" panose="020F0502020204030204" pitchFamily="34" charset="0"/>
              </a:rPr>
              <a:t>bicamaralismo</a:t>
            </a:r>
            <a:r>
              <a:rPr lang="pt-BR" sz="2400" dirty="0">
                <a:latin typeface="Calibri" panose="020F0502020204030204" pitchFamily="34" charset="0"/>
              </a:rPr>
              <a:t>, sistema eleitoral proporcional, etc.)</a:t>
            </a:r>
          </a:p>
          <a:p>
            <a:pPr lvl="8"/>
            <a:endParaRPr lang="pt-BR" sz="2400" dirty="0">
              <a:latin typeface="Calibri" panose="020F0502020204030204" pitchFamily="34" charset="0"/>
            </a:endParaRPr>
          </a:p>
          <a:p>
            <a:pPr lvl="8"/>
            <a:r>
              <a:rPr lang="pt-BR" sz="2400" dirty="0">
                <a:latin typeface="Calibri" panose="020F0502020204030204" pitchFamily="34" charset="0"/>
              </a:rPr>
              <a:t>(</a:t>
            </a:r>
            <a:r>
              <a:rPr lang="pt-BR" sz="2400" dirty="0" err="1">
                <a:latin typeface="Calibri" panose="020F0502020204030204" pitchFamily="34" charset="0"/>
              </a:rPr>
              <a:t>Lijphart</a:t>
            </a:r>
            <a:r>
              <a:rPr lang="pt-BR" sz="2400" dirty="0">
                <a:latin typeface="Calibri" panose="020F0502020204030204" pitchFamily="34" charset="0"/>
              </a:rPr>
              <a:t>, 1999)</a:t>
            </a:r>
            <a:endParaRPr lang="pt-BR" sz="1200" dirty="0">
              <a:latin typeface="Calibri" panose="020F0502020204030204" pitchFamily="34" charset="0"/>
            </a:endParaRPr>
          </a:p>
        </p:txBody>
      </p:sp>
    </p:spTree>
    <p:extLst>
      <p:ext uri="{BB962C8B-B14F-4D97-AF65-F5344CB8AC3E}">
        <p14:creationId xmlns:p14="http://schemas.microsoft.com/office/powerpoint/2010/main" val="14339435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Dilemas Democráticos (2)</a:t>
            </a:r>
            <a:endParaRPr lang="en-US" dirty="0"/>
          </a:p>
        </p:txBody>
      </p:sp>
      <p:sp>
        <p:nvSpPr>
          <p:cNvPr id="3" name="Espaço Reservado para Texto 2"/>
          <p:cNvSpPr>
            <a:spLocks noGrp="1"/>
          </p:cNvSpPr>
          <p:nvPr>
            <p:ph type="body" idx="1"/>
          </p:nvPr>
        </p:nvSpPr>
        <p:spPr/>
        <p:txBody>
          <a:bodyPr/>
          <a:lstStyle/>
          <a:p>
            <a:r>
              <a:rPr lang="en-US" sz="2400" dirty="0">
                <a:latin typeface="Calibri" panose="020F0502020204030204" pitchFamily="34" charset="0"/>
              </a:rPr>
              <a:t>A </a:t>
            </a:r>
            <a:r>
              <a:rPr lang="en-US" sz="2400" dirty="0" err="1">
                <a:latin typeface="Calibri" panose="020F0502020204030204" pitchFamily="34" charset="0"/>
              </a:rPr>
              <a:t>democracia</a:t>
            </a:r>
            <a:r>
              <a:rPr lang="en-US" sz="2400" dirty="0">
                <a:latin typeface="Calibri" panose="020F0502020204030204" pitchFamily="34" charset="0"/>
              </a:rPr>
              <a:t> é </a:t>
            </a:r>
            <a:r>
              <a:rPr lang="en-US" sz="2400" dirty="0" err="1">
                <a:latin typeface="Calibri" panose="020F0502020204030204" pitchFamily="34" charset="0"/>
              </a:rPr>
              <a:t>meramente</a:t>
            </a:r>
            <a:r>
              <a:rPr lang="en-US" sz="2400" dirty="0">
                <a:latin typeface="Calibri" panose="020F0502020204030204" pitchFamily="34" charset="0"/>
              </a:rPr>
              <a:t> um </a:t>
            </a:r>
            <a:r>
              <a:rPr lang="en-US" sz="2400" dirty="0" err="1">
                <a:latin typeface="Calibri" panose="020F0502020204030204" pitchFamily="34" charset="0"/>
              </a:rPr>
              <a:t>processo</a:t>
            </a:r>
            <a:r>
              <a:rPr lang="en-US" sz="2400" dirty="0">
                <a:latin typeface="Calibri" panose="020F0502020204030204" pitchFamily="34" charset="0"/>
              </a:rPr>
              <a:t> </a:t>
            </a:r>
            <a:r>
              <a:rPr lang="en-US" sz="2400" dirty="0" err="1">
                <a:latin typeface="Calibri" panose="020F0502020204030204" pitchFamily="34" charset="0"/>
              </a:rPr>
              <a:t>competitivo</a:t>
            </a:r>
            <a:r>
              <a:rPr lang="en-US" sz="2400" dirty="0">
                <a:latin typeface="Calibri" panose="020F0502020204030204" pitchFamily="34" charset="0"/>
              </a:rPr>
              <a:t>?</a:t>
            </a:r>
          </a:p>
          <a:p>
            <a:r>
              <a:rPr lang="en-US" sz="2400" dirty="0">
                <a:latin typeface="Calibri" panose="020F0502020204030204" pitchFamily="34" charset="0"/>
              </a:rPr>
              <a:t> 	</a:t>
            </a:r>
          </a:p>
          <a:p>
            <a:r>
              <a:rPr lang="pt-BR" sz="2400" dirty="0">
                <a:latin typeface="Calibri" panose="020F0502020204030204" pitchFamily="34" charset="0"/>
              </a:rPr>
              <a:t>“O método democrático consiste no arranjo institucional necessário para chegar a decisões políticas na qual algumas pessoas alcançam o poder de decidir através de uma competição destinada a obter o voto popular”</a:t>
            </a:r>
          </a:p>
          <a:p>
            <a:r>
              <a:rPr lang="pt-BR" sz="2400" dirty="0">
                <a:latin typeface="Calibri" panose="020F0502020204030204" pitchFamily="34" charset="0"/>
              </a:rPr>
              <a:t>					(J. A. </a:t>
            </a:r>
            <a:r>
              <a:rPr lang="pt-BR" sz="2400" dirty="0" err="1">
                <a:latin typeface="Calibri" panose="020F0502020204030204" pitchFamily="34" charset="0"/>
              </a:rPr>
              <a:t>Shumpeter</a:t>
            </a:r>
            <a:r>
              <a:rPr lang="pt-BR" sz="2400" dirty="0">
                <a:latin typeface="Calibri" panose="020F0502020204030204" pitchFamily="34" charset="0"/>
              </a:rPr>
              <a:t>, 1947)</a:t>
            </a:r>
          </a:p>
        </p:txBody>
      </p:sp>
    </p:spTree>
    <p:extLst>
      <p:ext uri="{BB962C8B-B14F-4D97-AF65-F5344CB8AC3E}">
        <p14:creationId xmlns:p14="http://schemas.microsoft.com/office/powerpoint/2010/main" val="38014233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Dilemas Democráticos (3)</a:t>
            </a:r>
            <a:endParaRPr lang="en-US" dirty="0"/>
          </a:p>
        </p:txBody>
      </p:sp>
      <p:sp>
        <p:nvSpPr>
          <p:cNvPr id="3" name="Espaço Reservado para Texto 2"/>
          <p:cNvSpPr>
            <a:spLocks noGrp="1"/>
          </p:cNvSpPr>
          <p:nvPr>
            <p:ph type="body" idx="1"/>
          </p:nvPr>
        </p:nvSpPr>
        <p:spPr>
          <a:xfrm>
            <a:off x="457200" y="1059582"/>
            <a:ext cx="8229600" cy="3725699"/>
          </a:xfrm>
        </p:spPr>
        <p:txBody>
          <a:bodyPr/>
          <a:lstStyle/>
          <a:p>
            <a:endParaRPr lang="en-US" sz="3600" dirty="0">
              <a:latin typeface="Calibri" panose="020F0502020204030204" pitchFamily="34" charset="0"/>
            </a:endParaRPr>
          </a:p>
          <a:p>
            <a:endParaRPr lang="en-US" sz="3600" dirty="0">
              <a:latin typeface="Calibri" panose="020F0502020204030204" pitchFamily="34" charset="0"/>
            </a:endParaRPr>
          </a:p>
          <a:p>
            <a:r>
              <a:rPr lang="en-US" sz="3600" dirty="0">
                <a:latin typeface="Calibri" panose="020F0502020204030204" pitchFamily="34" charset="0"/>
              </a:rPr>
              <a:t>O </a:t>
            </a:r>
            <a:r>
              <a:rPr lang="en-US" sz="3600" dirty="0" err="1">
                <a:latin typeface="Calibri" panose="020F0502020204030204" pitchFamily="34" charset="0"/>
              </a:rPr>
              <a:t>risco</a:t>
            </a:r>
            <a:r>
              <a:rPr lang="en-US" sz="3600" dirty="0">
                <a:latin typeface="Calibri" panose="020F0502020204030204" pitchFamily="34" charset="0"/>
              </a:rPr>
              <a:t> da </a:t>
            </a:r>
            <a:r>
              <a:rPr lang="en-US" sz="3600" dirty="0" err="1">
                <a:latin typeface="Calibri" panose="020F0502020204030204" pitchFamily="34" charset="0"/>
              </a:rPr>
              <a:t>democracia</a:t>
            </a:r>
            <a:r>
              <a:rPr lang="en-US" sz="3600" dirty="0">
                <a:latin typeface="Calibri" panose="020F0502020204030204" pitchFamily="34" charset="0"/>
              </a:rPr>
              <a:t> </a:t>
            </a:r>
            <a:r>
              <a:rPr lang="en-US" sz="3600" dirty="0" err="1">
                <a:latin typeface="Calibri" panose="020F0502020204030204" pitchFamily="34" charset="0"/>
              </a:rPr>
              <a:t>populista</a:t>
            </a:r>
            <a:r>
              <a:rPr lang="en-US" sz="3600" dirty="0">
                <a:latin typeface="Calibri" panose="020F0502020204030204" pitchFamily="34" charset="0"/>
              </a:rPr>
              <a:t>…</a:t>
            </a:r>
          </a:p>
          <a:p>
            <a:r>
              <a:rPr lang="en-US" sz="3600" dirty="0">
                <a:latin typeface="Calibri" panose="020F0502020204030204" pitchFamily="34" charset="0"/>
              </a:rPr>
              <a:t> 	</a:t>
            </a:r>
          </a:p>
        </p:txBody>
      </p:sp>
    </p:spTree>
    <p:extLst>
      <p:ext uri="{BB962C8B-B14F-4D97-AF65-F5344CB8AC3E}">
        <p14:creationId xmlns:p14="http://schemas.microsoft.com/office/powerpoint/2010/main" val="25799274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2800" dirty="0"/>
              <a:t>Uma ameaça permanente à Democracia?</a:t>
            </a:r>
          </a:p>
        </p:txBody>
      </p:sp>
      <p:pic>
        <p:nvPicPr>
          <p:cNvPr id="2051" name="Picture 3"/>
          <p:cNvPicPr>
            <a:picLocks noChangeAspect="1" noChangeArrowheads="1"/>
          </p:cNvPicPr>
          <p:nvPr/>
        </p:nvPicPr>
        <p:blipFill>
          <a:blip r:embed="rId2"/>
          <a:srcRect/>
          <a:stretch>
            <a:fillRect/>
          </a:stretch>
        </p:blipFill>
        <p:spPr bwMode="auto">
          <a:xfrm>
            <a:off x="285720" y="1357304"/>
            <a:ext cx="2857500" cy="1600200"/>
          </a:xfrm>
          <a:prstGeom prst="rect">
            <a:avLst/>
          </a:prstGeom>
          <a:noFill/>
          <a:ln w="9525">
            <a:noFill/>
            <a:miter lim="800000"/>
            <a:headEnd/>
            <a:tailEnd/>
          </a:ln>
          <a:effectLst/>
        </p:spPr>
      </p:pic>
      <p:sp>
        <p:nvSpPr>
          <p:cNvPr id="6" name="CaixaDeTexto 5"/>
          <p:cNvSpPr txBox="1"/>
          <p:nvPr/>
        </p:nvSpPr>
        <p:spPr>
          <a:xfrm>
            <a:off x="285720" y="3071816"/>
            <a:ext cx="2857520" cy="646331"/>
          </a:xfrm>
          <a:prstGeom prst="rect">
            <a:avLst/>
          </a:prstGeom>
          <a:noFill/>
        </p:spPr>
        <p:txBody>
          <a:bodyPr wrap="square" rtlCol="0">
            <a:spAutoFit/>
          </a:bodyPr>
          <a:lstStyle/>
          <a:p>
            <a:r>
              <a:rPr lang="pt-BR" sz="1200" dirty="0"/>
              <a:t>Juan Perón - Presidente da Argentina 1946- 1952; 1952-55 (golpe e exílio); 1973-1974 (morte)</a:t>
            </a:r>
          </a:p>
        </p:txBody>
      </p:sp>
      <p:pic>
        <p:nvPicPr>
          <p:cNvPr id="2052" name="Picture 4"/>
          <p:cNvPicPr>
            <a:picLocks noChangeAspect="1" noChangeArrowheads="1"/>
          </p:cNvPicPr>
          <p:nvPr/>
        </p:nvPicPr>
        <p:blipFill>
          <a:blip r:embed="rId3"/>
          <a:srcRect/>
          <a:stretch>
            <a:fillRect/>
          </a:stretch>
        </p:blipFill>
        <p:spPr bwMode="auto">
          <a:xfrm>
            <a:off x="500034" y="3714758"/>
            <a:ext cx="2095500" cy="1181100"/>
          </a:xfrm>
          <a:prstGeom prst="rect">
            <a:avLst/>
          </a:prstGeom>
          <a:noFill/>
          <a:ln w="9525">
            <a:noFill/>
            <a:miter lim="800000"/>
            <a:headEnd/>
            <a:tailEnd/>
          </a:ln>
          <a:effectLst/>
        </p:spPr>
      </p:pic>
      <p:sp>
        <p:nvSpPr>
          <p:cNvPr id="8" name="CaixaDeTexto 7"/>
          <p:cNvSpPr txBox="1"/>
          <p:nvPr/>
        </p:nvSpPr>
        <p:spPr>
          <a:xfrm>
            <a:off x="2643174" y="4286262"/>
            <a:ext cx="1285884" cy="523220"/>
          </a:xfrm>
          <a:prstGeom prst="rect">
            <a:avLst/>
          </a:prstGeom>
          <a:noFill/>
        </p:spPr>
        <p:txBody>
          <a:bodyPr wrap="square" rtlCol="0">
            <a:spAutoFit/>
          </a:bodyPr>
          <a:lstStyle/>
          <a:p>
            <a:r>
              <a:rPr lang="pt-BR" dirty="0"/>
              <a:t>Massacre de </a:t>
            </a:r>
            <a:r>
              <a:rPr lang="pt-BR" dirty="0" err="1"/>
              <a:t>Ezeiza</a:t>
            </a:r>
            <a:r>
              <a:rPr lang="pt-BR" dirty="0"/>
              <a:t> (1973)</a:t>
            </a:r>
          </a:p>
        </p:txBody>
      </p:sp>
      <p:pic>
        <p:nvPicPr>
          <p:cNvPr id="2053" name="Picture 5"/>
          <p:cNvPicPr>
            <a:picLocks noChangeAspect="1" noChangeArrowheads="1"/>
          </p:cNvPicPr>
          <p:nvPr/>
        </p:nvPicPr>
        <p:blipFill>
          <a:blip r:embed="rId4"/>
          <a:srcRect/>
          <a:stretch>
            <a:fillRect/>
          </a:stretch>
        </p:blipFill>
        <p:spPr bwMode="auto">
          <a:xfrm>
            <a:off x="3428992" y="1357304"/>
            <a:ext cx="2619375" cy="1743075"/>
          </a:xfrm>
          <a:prstGeom prst="rect">
            <a:avLst/>
          </a:prstGeom>
          <a:noFill/>
          <a:ln w="9525">
            <a:noFill/>
            <a:miter lim="800000"/>
            <a:headEnd/>
            <a:tailEnd/>
          </a:ln>
          <a:effectLst/>
        </p:spPr>
      </p:pic>
      <p:sp>
        <p:nvSpPr>
          <p:cNvPr id="10" name="CaixaDeTexto 9"/>
          <p:cNvSpPr txBox="1"/>
          <p:nvPr/>
        </p:nvSpPr>
        <p:spPr>
          <a:xfrm>
            <a:off x="3428992" y="3071816"/>
            <a:ext cx="2857520" cy="1569660"/>
          </a:xfrm>
          <a:prstGeom prst="rect">
            <a:avLst/>
          </a:prstGeom>
          <a:noFill/>
        </p:spPr>
        <p:txBody>
          <a:bodyPr wrap="square" rtlCol="0">
            <a:spAutoFit/>
          </a:bodyPr>
          <a:lstStyle/>
          <a:p>
            <a:r>
              <a:rPr lang="pt-BR" sz="1200" dirty="0"/>
              <a:t>Hugo </a:t>
            </a:r>
            <a:r>
              <a:rPr lang="pt-BR" sz="1200" dirty="0" err="1"/>
              <a:t>Chavez</a:t>
            </a:r>
            <a:r>
              <a:rPr lang="pt-BR" sz="1200" dirty="0"/>
              <a:t> - Presidente da Venezuela 1999-2013 (três mandatos).</a:t>
            </a:r>
          </a:p>
          <a:p>
            <a:endParaRPr lang="pt-BR" sz="1200" dirty="0"/>
          </a:p>
          <a:p>
            <a:r>
              <a:rPr lang="pt-BR" sz="1200" dirty="0"/>
              <a:t>Evo Morales – Presidente da Bolívia (2006- 2020)</a:t>
            </a:r>
          </a:p>
          <a:p>
            <a:endParaRPr lang="pt-BR" sz="1200" dirty="0"/>
          </a:p>
          <a:p>
            <a:endParaRPr lang="pt-BR" sz="1200" dirty="0"/>
          </a:p>
          <a:p>
            <a:endParaRPr lang="pt-BR" sz="1200" dirty="0"/>
          </a:p>
        </p:txBody>
      </p:sp>
      <p:pic>
        <p:nvPicPr>
          <p:cNvPr id="2054" name="Picture 6"/>
          <p:cNvPicPr>
            <a:picLocks noChangeAspect="1" noChangeArrowheads="1"/>
          </p:cNvPicPr>
          <p:nvPr/>
        </p:nvPicPr>
        <p:blipFill>
          <a:blip r:embed="rId5"/>
          <a:srcRect/>
          <a:stretch>
            <a:fillRect/>
          </a:stretch>
        </p:blipFill>
        <p:spPr bwMode="auto">
          <a:xfrm>
            <a:off x="6286512" y="2786064"/>
            <a:ext cx="2790825" cy="163830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2800" dirty="0"/>
              <a:t>45% dos países do mundo desfrutam de liberdades políticas e civis</a:t>
            </a:r>
            <a:endParaRPr lang="en-US" sz="2800" dirty="0"/>
          </a:p>
        </p:txBody>
      </p:sp>
      <p:sp>
        <p:nvSpPr>
          <p:cNvPr id="5" name="CaixaDeTexto 4"/>
          <p:cNvSpPr txBox="1"/>
          <p:nvPr/>
        </p:nvSpPr>
        <p:spPr>
          <a:xfrm>
            <a:off x="5328084" y="627534"/>
            <a:ext cx="3240360" cy="307777"/>
          </a:xfrm>
          <a:prstGeom prst="rect">
            <a:avLst/>
          </a:prstGeom>
          <a:noFill/>
        </p:spPr>
        <p:txBody>
          <a:bodyPr wrap="square" rtlCol="0">
            <a:spAutoFit/>
          </a:bodyPr>
          <a:lstStyle/>
          <a:p>
            <a:pPr algn="r"/>
            <a:r>
              <a:rPr lang="pt-BR" dirty="0">
                <a:latin typeface="Calibri" panose="020F0502020204030204" pitchFamily="34" charset="0"/>
              </a:rPr>
              <a:t>(</a:t>
            </a:r>
            <a:r>
              <a:rPr lang="pt-BR" dirty="0" err="1">
                <a:latin typeface="Calibri" panose="020F0502020204030204" pitchFamily="34" charset="0"/>
              </a:rPr>
              <a:t>Freedon</a:t>
            </a:r>
            <a:r>
              <a:rPr lang="pt-BR" dirty="0">
                <a:latin typeface="Calibri" panose="020F0502020204030204" pitchFamily="34" charset="0"/>
              </a:rPr>
              <a:t> </a:t>
            </a:r>
            <a:r>
              <a:rPr lang="pt-BR" dirty="0" err="1">
                <a:latin typeface="Calibri" panose="020F0502020204030204" pitchFamily="34" charset="0"/>
              </a:rPr>
              <a:t>House</a:t>
            </a:r>
            <a:r>
              <a:rPr lang="pt-BR" dirty="0">
                <a:latin typeface="Calibri" panose="020F0502020204030204" pitchFamily="34" charset="0"/>
              </a:rPr>
              <a:t>, 2018)</a:t>
            </a:r>
            <a:endParaRPr lang="en-US" dirty="0">
              <a:latin typeface="Calibri" panose="020F0502020204030204" pitchFamily="34" charset="0"/>
            </a:endParaRPr>
          </a:p>
        </p:txBody>
      </p:sp>
      <p:sp>
        <p:nvSpPr>
          <p:cNvPr id="6" name="AutoShape 2" descr="Resultado de imagem para Freedom House 2017 map freedom in the world"/>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1214245"/>
            <a:ext cx="6480720" cy="37022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19444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r>
              <a:rPr lang="en-US" sz="3200" cap="all" dirty="0"/>
              <a:t>O que o </a:t>
            </a:r>
            <a:r>
              <a:rPr lang="en-US" sz="3200" cap="all" dirty="0" err="1"/>
              <a:t>relatório</a:t>
            </a:r>
            <a:r>
              <a:rPr lang="en-US" sz="3200" cap="all" dirty="0"/>
              <a:t> FREEDOM IN THE WORLD </a:t>
            </a:r>
            <a:r>
              <a:rPr lang="en-US" sz="3200" cap="all" dirty="0" err="1"/>
              <a:t>avalia</a:t>
            </a:r>
            <a:r>
              <a:rPr lang="en-US" sz="3200" cap="all" dirty="0"/>
              <a:t>?</a:t>
            </a:r>
            <a:endParaRPr lang="es-MX" sz="3200" dirty="0"/>
          </a:p>
        </p:txBody>
      </p:sp>
      <p:sp>
        <p:nvSpPr>
          <p:cNvPr id="4" name="Espaço Reservado para Texto 3"/>
          <p:cNvSpPr>
            <a:spLocks noGrp="1"/>
          </p:cNvSpPr>
          <p:nvPr>
            <p:ph type="body" idx="1"/>
          </p:nvPr>
        </p:nvSpPr>
        <p:spPr/>
        <p:txBody>
          <a:bodyPr/>
          <a:lstStyle/>
          <a:p>
            <a:pPr fontAlgn="base"/>
            <a:r>
              <a:rPr lang="en-US" b="1" dirty="0"/>
              <a:t>“For each country and territory, </a:t>
            </a:r>
            <a:r>
              <a:rPr lang="en-US" b="1" i="1" dirty="0"/>
              <a:t>Freedom in the World</a:t>
            </a:r>
            <a:r>
              <a:rPr lang="en-US" b="1" dirty="0"/>
              <a:t> analyzes the electoral process, political pluralism and participation, the functioning of the government, freedom of expression and of belief, associational and organizational rights, the rule of law, and personal autonomy and individual rights.”</a:t>
            </a:r>
          </a:p>
          <a:p>
            <a:endParaRPr lang="es-MX" dirty="0"/>
          </a:p>
        </p:txBody>
      </p:sp>
    </p:spTree>
    <p:extLst>
      <p:ext uri="{BB962C8B-B14F-4D97-AF65-F5344CB8AC3E}">
        <p14:creationId xmlns:p14="http://schemas.microsoft.com/office/powerpoint/2010/main" val="1499474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ctrTitle"/>
          </p:nvPr>
        </p:nvSpPr>
        <p:spPr/>
        <p:txBody>
          <a:bodyPr/>
          <a:lstStyle/>
          <a:p>
            <a:br>
              <a:rPr lang="en-US" sz="3600" dirty="0"/>
            </a:br>
            <a:br>
              <a:rPr lang="en-US" sz="3600" dirty="0"/>
            </a:br>
            <a:r>
              <a:rPr lang="pt-BR" sz="3600" dirty="0"/>
              <a:t>Como se organizam os governos dos 45% que usufruem de liberdades básicas? </a:t>
            </a:r>
          </a:p>
        </p:txBody>
      </p:sp>
    </p:spTree>
    <p:extLst>
      <p:ext uri="{BB962C8B-B14F-4D97-AF65-F5344CB8AC3E}">
        <p14:creationId xmlns:p14="http://schemas.microsoft.com/office/powerpoint/2010/main" val="53729414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Uma definição </a:t>
            </a:r>
            <a:endParaRPr lang="en-US" dirty="0"/>
          </a:p>
        </p:txBody>
      </p:sp>
      <p:sp>
        <p:nvSpPr>
          <p:cNvPr id="3" name="Espaço Reservado para Texto 2"/>
          <p:cNvSpPr>
            <a:spLocks noGrp="1"/>
          </p:cNvSpPr>
          <p:nvPr>
            <p:ph type="body" idx="1"/>
          </p:nvPr>
        </p:nvSpPr>
        <p:spPr/>
        <p:txBody>
          <a:bodyPr/>
          <a:lstStyle/>
          <a:p>
            <a:r>
              <a:rPr lang="pt-BR" dirty="0"/>
              <a:t>	</a:t>
            </a:r>
            <a:r>
              <a:rPr lang="pt-BR" dirty="0">
                <a:latin typeface="Calibri" panose="020F0502020204030204" pitchFamily="34" charset="0"/>
              </a:rPr>
              <a:t>A Democracia política moderna é um </a:t>
            </a:r>
            <a:r>
              <a:rPr lang="pt-BR" dirty="0">
                <a:solidFill>
                  <a:schemeClr val="accent2">
                    <a:lumMod val="75000"/>
                  </a:schemeClr>
                </a:solidFill>
                <a:latin typeface="Calibri" panose="020F0502020204030204" pitchFamily="34" charset="0"/>
              </a:rPr>
              <a:t>sistema de governo</a:t>
            </a:r>
            <a:r>
              <a:rPr lang="pt-BR" dirty="0">
                <a:latin typeface="Calibri" panose="020F0502020204030204" pitchFamily="34" charset="0"/>
              </a:rPr>
              <a:t> em que os governantes são responsabilizados por suas ações na esfera pública.</a:t>
            </a:r>
          </a:p>
          <a:p>
            <a:r>
              <a:rPr lang="pt-BR" dirty="0">
                <a:latin typeface="Calibri" panose="020F0502020204030204" pitchFamily="34" charset="0"/>
              </a:rPr>
              <a:t>	A responsabilização dos governantes é  feita de forma indireta </a:t>
            </a:r>
            <a:r>
              <a:rPr lang="pt-BR" dirty="0">
                <a:solidFill>
                  <a:schemeClr val="accent2">
                    <a:lumMod val="75000"/>
                  </a:schemeClr>
                </a:solidFill>
                <a:latin typeface="Calibri" panose="020F0502020204030204" pitchFamily="34" charset="0"/>
              </a:rPr>
              <a:t>por meio da competição e cooperação de representantes eleitos</a:t>
            </a:r>
            <a:r>
              <a:rPr lang="pt-BR" dirty="0">
                <a:latin typeface="Calibri" panose="020F0502020204030204" pitchFamily="34" charset="0"/>
              </a:rPr>
              <a:t>.</a:t>
            </a:r>
            <a:endParaRPr lang="en-US" dirty="0">
              <a:latin typeface="Calibri" panose="020F0502020204030204" pitchFamily="34" charset="0"/>
            </a:endParaRPr>
          </a:p>
        </p:txBody>
      </p:sp>
    </p:spTree>
    <p:extLst>
      <p:ext uri="{BB962C8B-B14F-4D97-AF65-F5344CB8AC3E}">
        <p14:creationId xmlns:p14="http://schemas.microsoft.com/office/powerpoint/2010/main" val="17556690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pt-BR" dirty="0" err="1"/>
              <a:t>Shumpeter</a:t>
            </a:r>
            <a:r>
              <a:rPr lang="pt-BR" dirty="0"/>
              <a:t> X </a:t>
            </a:r>
            <a:r>
              <a:rPr lang="pt-BR" dirty="0" err="1"/>
              <a:t>Kelsen</a:t>
            </a:r>
            <a:endParaRPr lang="pt-BR" dirty="0"/>
          </a:p>
        </p:txBody>
      </p:sp>
      <p:sp>
        <p:nvSpPr>
          <p:cNvPr id="5" name="Espaço Reservado para Texto 4"/>
          <p:cNvSpPr>
            <a:spLocks noGrp="1"/>
          </p:cNvSpPr>
          <p:nvPr>
            <p:ph type="body" idx="1"/>
          </p:nvPr>
        </p:nvSpPr>
        <p:spPr/>
        <p:txBody>
          <a:bodyPr/>
          <a:lstStyle/>
          <a:p>
            <a:r>
              <a:rPr lang="pt-BR" dirty="0" err="1"/>
              <a:t>Shumpeter</a:t>
            </a:r>
            <a:r>
              <a:rPr lang="pt-BR" dirty="0"/>
              <a:t>:</a:t>
            </a:r>
          </a:p>
          <a:p>
            <a:r>
              <a:rPr lang="pt-BR" sz="2000" dirty="0"/>
              <a:t>O </a:t>
            </a:r>
            <a:r>
              <a:rPr lang="pt-BR" sz="2000" i="1" dirty="0"/>
              <a:t>Método democrático </a:t>
            </a:r>
            <a:r>
              <a:rPr lang="pt-BR" sz="2000" dirty="0"/>
              <a:t>consiste no arranjo institucional necessário para chegar a decisões políticas no qual algumas pessoas alcançam o poder de decidir através de uma competição destinada a obter o voto popular.</a:t>
            </a:r>
          </a:p>
        </p:txBody>
      </p:sp>
      <p:sp>
        <p:nvSpPr>
          <p:cNvPr id="6" name="Espaço Reservado para Texto 5"/>
          <p:cNvSpPr>
            <a:spLocks noGrp="1"/>
          </p:cNvSpPr>
          <p:nvPr>
            <p:ph type="body" idx="2"/>
          </p:nvPr>
        </p:nvSpPr>
        <p:spPr/>
        <p:txBody>
          <a:bodyPr/>
          <a:lstStyle/>
          <a:p>
            <a:r>
              <a:rPr lang="pt-BR" dirty="0" err="1"/>
              <a:t>Kelsen</a:t>
            </a:r>
            <a:r>
              <a:rPr lang="pt-BR" dirty="0"/>
              <a:t>:</a:t>
            </a:r>
          </a:p>
          <a:p>
            <a:r>
              <a:rPr lang="pt-BR" sz="2000" dirty="0"/>
              <a:t>Democracia representativa parlamentar é aquela na qual os cidadãos participam ativa, intensa e continuadamente na produção das decisões políticas em diferentes níveis.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Uma definição sintética</a:t>
            </a:r>
            <a:endParaRPr lang="en-US" dirty="0"/>
          </a:p>
        </p:txBody>
      </p:sp>
      <p:sp>
        <p:nvSpPr>
          <p:cNvPr id="3" name="Espaço Reservado para Texto 2"/>
          <p:cNvSpPr>
            <a:spLocks noGrp="1"/>
          </p:cNvSpPr>
          <p:nvPr>
            <p:ph type="body" idx="1"/>
          </p:nvPr>
        </p:nvSpPr>
        <p:spPr/>
        <p:txBody>
          <a:bodyPr/>
          <a:lstStyle/>
          <a:p>
            <a:endParaRPr lang="pt-BR" dirty="0">
              <a:latin typeface="Calibri" panose="020F0502020204030204" pitchFamily="34" charset="0"/>
            </a:endParaRPr>
          </a:p>
          <a:p>
            <a:r>
              <a:rPr lang="pt-BR" dirty="0">
                <a:latin typeface="Calibri" panose="020F0502020204030204" pitchFamily="34" charset="0"/>
              </a:rPr>
              <a:t>	A democracia é o regime político em que a vontade do povo </a:t>
            </a:r>
            <a:r>
              <a:rPr lang="pt-BR" i="1" dirty="0" err="1">
                <a:latin typeface="Calibri" panose="020F0502020204030204" pitchFamily="34" charset="0"/>
              </a:rPr>
              <a:t>ex</a:t>
            </a:r>
            <a:r>
              <a:rPr lang="pt-BR" i="1" dirty="0">
                <a:latin typeface="Calibri" panose="020F0502020204030204" pitchFamily="34" charset="0"/>
              </a:rPr>
              <a:t> ante </a:t>
            </a:r>
            <a:r>
              <a:rPr lang="pt-BR" dirty="0">
                <a:latin typeface="Calibri" panose="020F0502020204030204" pitchFamily="34" charset="0"/>
              </a:rPr>
              <a:t>é transformada, </a:t>
            </a:r>
            <a:r>
              <a:rPr lang="pt-BR" i="1" dirty="0" err="1">
                <a:latin typeface="Calibri" panose="020F0502020204030204" pitchFamily="34" charset="0"/>
              </a:rPr>
              <a:t>ex</a:t>
            </a:r>
            <a:r>
              <a:rPr lang="pt-BR" i="1" dirty="0">
                <a:latin typeface="Calibri" panose="020F0502020204030204" pitchFamily="34" charset="0"/>
              </a:rPr>
              <a:t> post</a:t>
            </a:r>
            <a:r>
              <a:rPr lang="pt-BR" dirty="0">
                <a:latin typeface="Calibri" panose="020F0502020204030204" pitchFamily="34" charset="0"/>
              </a:rPr>
              <a:t>, na legislação do país (convertida em ordem legal).</a:t>
            </a:r>
          </a:p>
          <a:p>
            <a:r>
              <a:rPr lang="pt-BR" dirty="0"/>
              <a:t>				</a:t>
            </a:r>
            <a:r>
              <a:rPr lang="pt-BR" dirty="0">
                <a:latin typeface="Calibri" panose="020F0502020204030204" pitchFamily="34" charset="0"/>
              </a:rPr>
              <a:t>			</a:t>
            </a:r>
            <a:r>
              <a:rPr lang="pt-BR" sz="2000" dirty="0">
                <a:latin typeface="Calibri" panose="020F0502020204030204" pitchFamily="34" charset="0"/>
              </a:rPr>
              <a:t>(Lane e </a:t>
            </a:r>
            <a:r>
              <a:rPr lang="pt-BR" sz="2000" dirty="0" err="1">
                <a:latin typeface="Calibri" panose="020F0502020204030204" pitchFamily="34" charset="0"/>
              </a:rPr>
              <a:t>Ersson</a:t>
            </a:r>
            <a:r>
              <a:rPr lang="pt-BR" sz="2000" dirty="0">
                <a:latin typeface="Calibri" panose="020F0502020204030204" pitchFamily="34" charset="0"/>
              </a:rPr>
              <a:t>, 2003)</a:t>
            </a:r>
            <a:endParaRPr lang="en-US" sz="2000" dirty="0">
              <a:latin typeface="Calibri" panose="020F0502020204030204" pitchFamily="34" charset="0"/>
            </a:endParaRPr>
          </a:p>
        </p:txBody>
      </p:sp>
    </p:spTree>
    <p:extLst>
      <p:ext uri="{BB962C8B-B14F-4D97-AF65-F5344CB8AC3E}">
        <p14:creationId xmlns:p14="http://schemas.microsoft.com/office/powerpoint/2010/main" val="1822346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4946"/>
            <a:ext cx="8229600" cy="1008112"/>
          </a:xfrm>
        </p:spPr>
        <p:txBody>
          <a:bodyPr/>
          <a:lstStyle/>
          <a:p>
            <a:r>
              <a:rPr lang="pt-BR" sz="3200" dirty="0"/>
              <a:t>O que precisa ser estabelecido pelo sistema de governo:</a:t>
            </a:r>
            <a:endParaRPr lang="en-US" sz="3200" dirty="0"/>
          </a:p>
        </p:txBody>
      </p:sp>
      <p:sp>
        <p:nvSpPr>
          <p:cNvPr id="3" name="Espaço Reservado para Texto 2"/>
          <p:cNvSpPr>
            <a:spLocks noGrp="1"/>
          </p:cNvSpPr>
          <p:nvPr>
            <p:ph type="body" idx="1"/>
          </p:nvPr>
        </p:nvSpPr>
        <p:spPr/>
        <p:txBody>
          <a:bodyPr/>
          <a:lstStyle/>
          <a:p>
            <a:pPr marL="534988" indent="-344488"/>
            <a:r>
              <a:rPr lang="pt-BR" sz="2800" dirty="0">
                <a:latin typeface="Calibri" panose="020F0502020204030204" pitchFamily="34" charset="0"/>
              </a:rPr>
              <a:t>1. A forma como as pessoas têm  acesso a cargos públicos; </a:t>
            </a:r>
          </a:p>
          <a:p>
            <a:pPr marL="534988" indent="-344488"/>
            <a:r>
              <a:rPr lang="pt-BR" sz="2800" dirty="0">
                <a:latin typeface="Calibri" panose="020F0502020204030204" pitchFamily="34" charset="0"/>
              </a:rPr>
              <a:t>2. Quem têm permissão para ter acesso a esses cargos;</a:t>
            </a:r>
          </a:p>
          <a:p>
            <a:pPr marL="534988" indent="-344488"/>
            <a:r>
              <a:rPr lang="pt-BR" sz="2800" dirty="0">
                <a:latin typeface="Calibri" panose="020F0502020204030204" pitchFamily="34" charset="0"/>
              </a:rPr>
              <a:t>3. As estratégias que podem recorrer para chegar ao poder;</a:t>
            </a:r>
          </a:p>
          <a:p>
            <a:pPr marL="534988" indent="-344488"/>
            <a:r>
              <a:rPr lang="pt-BR" sz="2800" dirty="0">
                <a:latin typeface="Calibri" panose="020F0502020204030204" pitchFamily="34" charset="0"/>
              </a:rPr>
              <a:t>4. As regras de decisão.</a:t>
            </a:r>
            <a:endParaRPr lang="en-US" sz="2800" dirty="0">
              <a:latin typeface="Calibri" panose="020F0502020204030204" pitchFamily="34" charset="0"/>
            </a:endParaRPr>
          </a:p>
        </p:txBody>
      </p:sp>
    </p:spTree>
    <p:extLst>
      <p:ext uri="{BB962C8B-B14F-4D97-AF65-F5344CB8AC3E}">
        <p14:creationId xmlns:p14="http://schemas.microsoft.com/office/powerpoint/2010/main" val="3854698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4946"/>
            <a:ext cx="8229600" cy="1008112"/>
          </a:xfrm>
        </p:spPr>
        <p:txBody>
          <a:bodyPr/>
          <a:lstStyle/>
          <a:p>
            <a:r>
              <a:rPr lang="pt-BR" sz="3200" dirty="0"/>
              <a:t>Princípios que orientam as regras democráticas:</a:t>
            </a:r>
            <a:endParaRPr lang="en-US" sz="3200" dirty="0"/>
          </a:p>
        </p:txBody>
      </p:sp>
      <p:sp>
        <p:nvSpPr>
          <p:cNvPr id="3" name="Espaço Reservado para Texto 2"/>
          <p:cNvSpPr>
            <a:spLocks noGrp="1"/>
          </p:cNvSpPr>
          <p:nvPr>
            <p:ph type="body" idx="1"/>
          </p:nvPr>
        </p:nvSpPr>
        <p:spPr/>
        <p:txBody>
          <a:bodyPr/>
          <a:lstStyle/>
          <a:p>
            <a:pPr marL="534988" indent="-344488"/>
            <a:endParaRPr lang="pt-BR" sz="2800" dirty="0">
              <a:latin typeface="Calibri" panose="020F0502020204030204" pitchFamily="34" charset="0"/>
            </a:endParaRPr>
          </a:p>
          <a:p>
            <a:pPr marL="534988" indent="-344488"/>
            <a:r>
              <a:rPr lang="pt-BR" sz="2800" dirty="0">
                <a:latin typeface="Calibri" panose="020F0502020204030204" pitchFamily="34" charset="0"/>
              </a:rPr>
              <a:t>1. Neutralidade </a:t>
            </a:r>
            <a:r>
              <a:rPr lang="en-US" sz="2000" dirty="0">
                <a:solidFill>
                  <a:schemeClr val="accent2">
                    <a:lumMod val="75000"/>
                  </a:schemeClr>
                </a:solidFill>
                <a:latin typeface="Calibri" panose="020F0502020204030204" pitchFamily="34" charset="0"/>
              </a:rPr>
              <a:t>[</a:t>
            </a:r>
            <a:r>
              <a:rPr lang="en-US" sz="2000" dirty="0" err="1">
                <a:solidFill>
                  <a:schemeClr val="accent2">
                    <a:lumMod val="75000"/>
                  </a:schemeClr>
                </a:solidFill>
                <a:latin typeface="Calibri" panose="020F0502020204030204" pitchFamily="34" charset="0"/>
              </a:rPr>
              <a:t>nenhuma</a:t>
            </a:r>
            <a:r>
              <a:rPr lang="en-US" sz="2000" dirty="0">
                <a:solidFill>
                  <a:schemeClr val="accent2">
                    <a:lumMod val="75000"/>
                  </a:schemeClr>
                </a:solidFill>
                <a:latin typeface="Calibri" panose="020F0502020204030204" pitchFamily="34" charset="0"/>
              </a:rPr>
              <a:t> </a:t>
            </a:r>
            <a:r>
              <a:rPr lang="en-US" sz="2000" dirty="0" err="1">
                <a:solidFill>
                  <a:schemeClr val="accent2">
                    <a:lumMod val="75000"/>
                  </a:schemeClr>
                </a:solidFill>
                <a:latin typeface="Calibri" panose="020F0502020204030204" pitchFamily="34" charset="0"/>
              </a:rPr>
              <a:t>alternativa</a:t>
            </a:r>
            <a:r>
              <a:rPr lang="en-US" sz="2000" dirty="0">
                <a:solidFill>
                  <a:schemeClr val="accent2">
                    <a:lumMod val="75000"/>
                  </a:schemeClr>
                </a:solidFill>
                <a:latin typeface="Calibri" panose="020F0502020204030204" pitchFamily="34" charset="0"/>
              </a:rPr>
              <a:t> </a:t>
            </a:r>
            <a:r>
              <a:rPr lang="en-US" sz="2000" dirty="0" err="1">
                <a:solidFill>
                  <a:schemeClr val="accent2">
                    <a:lumMod val="75000"/>
                  </a:schemeClr>
                </a:solidFill>
                <a:latin typeface="Calibri" panose="020F0502020204030204" pitchFamily="34" charset="0"/>
              </a:rPr>
              <a:t>pode</a:t>
            </a:r>
            <a:r>
              <a:rPr lang="en-US" sz="2000" dirty="0">
                <a:solidFill>
                  <a:schemeClr val="accent2">
                    <a:lumMod val="75000"/>
                  </a:schemeClr>
                </a:solidFill>
                <a:latin typeface="Calibri" panose="020F0502020204030204" pitchFamily="34" charset="0"/>
              </a:rPr>
              <a:t> </a:t>
            </a:r>
            <a:r>
              <a:rPr lang="en-US" sz="2000" dirty="0" err="1">
                <a:solidFill>
                  <a:schemeClr val="accent2">
                    <a:lumMod val="75000"/>
                  </a:schemeClr>
                </a:solidFill>
                <a:latin typeface="Calibri" panose="020F0502020204030204" pitchFamily="34" charset="0"/>
              </a:rPr>
              <a:t>ser</a:t>
            </a:r>
            <a:r>
              <a:rPr lang="en-US" sz="2000" dirty="0">
                <a:solidFill>
                  <a:schemeClr val="accent2">
                    <a:lumMod val="75000"/>
                  </a:schemeClr>
                </a:solidFill>
                <a:latin typeface="Calibri" panose="020F0502020204030204" pitchFamily="34" charset="0"/>
              </a:rPr>
              <a:t> </a:t>
            </a:r>
            <a:r>
              <a:rPr lang="en-US" sz="2000" dirty="0" err="1">
                <a:solidFill>
                  <a:schemeClr val="accent2">
                    <a:lumMod val="75000"/>
                  </a:schemeClr>
                </a:solidFill>
                <a:latin typeface="Calibri" panose="020F0502020204030204" pitchFamily="34" charset="0"/>
              </a:rPr>
              <a:t>favorecida</a:t>
            </a:r>
            <a:r>
              <a:rPr lang="en-US" sz="2000" dirty="0">
                <a:solidFill>
                  <a:schemeClr val="accent2">
                    <a:lumMod val="75000"/>
                  </a:schemeClr>
                </a:solidFill>
                <a:latin typeface="Calibri" panose="020F0502020204030204" pitchFamily="34" charset="0"/>
              </a:rPr>
              <a:t> </a:t>
            </a:r>
            <a:r>
              <a:rPr lang="en-US" sz="2000" i="1" dirty="0">
                <a:solidFill>
                  <a:schemeClr val="accent2">
                    <a:lumMod val="75000"/>
                  </a:schemeClr>
                </a:solidFill>
                <a:latin typeface="Calibri" panose="020F0502020204030204" pitchFamily="34" charset="0"/>
              </a:rPr>
              <a:t>ex ante</a:t>
            </a:r>
            <a:r>
              <a:rPr lang="en-US" sz="2000" dirty="0">
                <a:solidFill>
                  <a:schemeClr val="accent2">
                    <a:lumMod val="75000"/>
                  </a:schemeClr>
                </a:solidFill>
                <a:latin typeface="Calibri" panose="020F0502020204030204" pitchFamily="34" charset="0"/>
              </a:rPr>
              <a:t>]</a:t>
            </a:r>
            <a:endParaRPr lang="pt-BR" sz="2000" dirty="0">
              <a:solidFill>
                <a:schemeClr val="accent2">
                  <a:lumMod val="75000"/>
                </a:schemeClr>
              </a:solidFill>
              <a:latin typeface="Calibri" panose="020F0502020204030204" pitchFamily="34" charset="0"/>
            </a:endParaRPr>
          </a:p>
          <a:p>
            <a:pPr marL="534988" indent="-344488"/>
            <a:endParaRPr lang="pt-BR" sz="2800" dirty="0">
              <a:latin typeface="Calibri" panose="020F0502020204030204" pitchFamily="34" charset="0"/>
            </a:endParaRPr>
          </a:p>
          <a:p>
            <a:pPr marL="534988" indent="-344488"/>
            <a:r>
              <a:rPr lang="pt-BR" sz="2800" dirty="0">
                <a:latin typeface="Calibri" panose="020F0502020204030204" pitchFamily="34" charset="0"/>
              </a:rPr>
              <a:t>2. Anonimato </a:t>
            </a:r>
            <a:r>
              <a:rPr lang="pt-BR" sz="2000" dirty="0">
                <a:solidFill>
                  <a:schemeClr val="accent2">
                    <a:lumMod val="75000"/>
                  </a:schemeClr>
                </a:solidFill>
                <a:latin typeface="Calibri" panose="020F0502020204030204" pitchFamily="34" charset="0"/>
              </a:rPr>
              <a:t>[ninguém pode ter uma posição privilegiada </a:t>
            </a:r>
            <a:r>
              <a:rPr lang="pt-BR" sz="2000" i="1" dirty="0" err="1">
                <a:solidFill>
                  <a:schemeClr val="accent2">
                    <a:lumMod val="75000"/>
                  </a:schemeClr>
                </a:solidFill>
                <a:latin typeface="Calibri" panose="020F0502020204030204" pitchFamily="34" charset="0"/>
              </a:rPr>
              <a:t>ex</a:t>
            </a:r>
            <a:r>
              <a:rPr lang="pt-BR" sz="2000" i="1" dirty="0">
                <a:solidFill>
                  <a:schemeClr val="accent2">
                    <a:lumMod val="75000"/>
                  </a:schemeClr>
                </a:solidFill>
                <a:latin typeface="Calibri" panose="020F0502020204030204" pitchFamily="34" charset="0"/>
              </a:rPr>
              <a:t> ante</a:t>
            </a:r>
            <a:r>
              <a:rPr lang="pt-BR" sz="2000" dirty="0">
                <a:solidFill>
                  <a:schemeClr val="accent2">
                    <a:lumMod val="75000"/>
                  </a:schemeClr>
                </a:solidFill>
                <a:latin typeface="Calibri" panose="020F0502020204030204" pitchFamily="34" charset="0"/>
              </a:rPr>
              <a:t>]</a:t>
            </a:r>
            <a:r>
              <a:rPr lang="pt-BR" sz="2800" dirty="0">
                <a:latin typeface="Calibri" panose="020F0502020204030204" pitchFamily="34" charset="0"/>
              </a:rPr>
              <a:t> </a:t>
            </a:r>
          </a:p>
          <a:p>
            <a:pPr marL="534988" indent="-344488"/>
            <a:endParaRPr lang="pt-BR" sz="2800" dirty="0">
              <a:latin typeface="Calibri" panose="020F0502020204030204" pitchFamily="34" charset="0"/>
            </a:endParaRPr>
          </a:p>
          <a:p>
            <a:pPr marL="534988" indent="-344488"/>
            <a:r>
              <a:rPr lang="pt-BR" sz="2800" dirty="0">
                <a:latin typeface="Calibri" panose="020F0502020204030204" pitchFamily="34" charset="0"/>
              </a:rPr>
              <a:t>3. Maioria </a:t>
            </a:r>
            <a:r>
              <a:rPr lang="pt-BR" sz="2000" dirty="0">
                <a:solidFill>
                  <a:schemeClr val="accent2">
                    <a:lumMod val="75000"/>
                  </a:schemeClr>
                </a:solidFill>
                <a:latin typeface="Calibri" panose="020F0502020204030204" pitchFamily="34" charset="0"/>
              </a:rPr>
              <a:t>[vence quem recebe 50% dos votos]</a:t>
            </a:r>
            <a:r>
              <a:rPr lang="pt-BR" sz="2000" dirty="0">
                <a:latin typeface="Calibri" panose="020F0502020204030204" pitchFamily="34" charset="0"/>
              </a:rPr>
              <a:t> </a:t>
            </a:r>
            <a:endParaRPr lang="en-US" sz="2800" dirty="0">
              <a:latin typeface="Calibri" panose="020F0502020204030204" pitchFamily="34" charset="0"/>
            </a:endParaRPr>
          </a:p>
        </p:txBody>
      </p:sp>
    </p:spTree>
    <p:extLst>
      <p:ext uri="{BB962C8B-B14F-4D97-AF65-F5344CB8AC3E}">
        <p14:creationId xmlns:p14="http://schemas.microsoft.com/office/powerpoint/2010/main" val="1515509070"/>
      </p:ext>
    </p:extLst>
  </p:cSld>
  <p:clrMapOvr>
    <a:masterClrMapping/>
  </p:clrMapOvr>
</p:sld>
</file>

<file path=ppt/theme/theme1.xml><?xml version="1.0" encoding="utf-8"?>
<a:theme xmlns:a="http://schemas.openxmlformats.org/drawingml/2006/main" name="swiss">
  <a:themeElements>
    <a:clrScheme name="Custom 218">
      <a:dk1>
        <a:srgbClr val="000000"/>
      </a:dk1>
      <a:lt1>
        <a:srgbClr val="FFFFFF"/>
      </a:lt1>
      <a:dk2>
        <a:srgbClr val="5B595A"/>
      </a:dk2>
      <a:lt2>
        <a:srgbClr val="CFD4D4"/>
      </a:lt2>
      <a:accent1>
        <a:srgbClr val="CC0202"/>
      </a:accent1>
      <a:accent2>
        <a:srgbClr val="228AFF"/>
      </a:accent2>
      <a:accent3>
        <a:srgbClr val="FBC82F"/>
      </a:accent3>
      <a:accent4>
        <a:srgbClr val="253E91"/>
      </a:accent4>
      <a:accent5>
        <a:srgbClr val="F68D0C"/>
      </a:accent5>
      <a:accent6>
        <a:srgbClr val="257E12"/>
      </a:accent6>
      <a:hlink>
        <a:srgbClr val="144C72"/>
      </a:hlink>
      <a:folHlink>
        <a:srgbClr val="8C9D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2859</TotalTime>
  <Words>898</Words>
  <Application>Microsoft Office PowerPoint</Application>
  <PresentationFormat>Apresentação na tela (16:9)</PresentationFormat>
  <Paragraphs>87</Paragraphs>
  <Slides>19</Slides>
  <Notes>1</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19</vt:i4>
      </vt:variant>
    </vt:vector>
  </HeadingPairs>
  <TitlesOfParts>
    <vt:vector size="23" baseType="lpstr">
      <vt:lpstr>Algerian</vt:lpstr>
      <vt:lpstr>Arial</vt:lpstr>
      <vt:lpstr>Calibri</vt:lpstr>
      <vt:lpstr>swiss</vt:lpstr>
      <vt:lpstr>Aula 2  Regimes políticos no mundo contemporâneo: Democracias</vt:lpstr>
      <vt:lpstr>45% dos países do mundo desfrutam de liberdades políticas e civis</vt:lpstr>
      <vt:lpstr>O que o relatório FREEDOM IN THE WORLD avalia?</vt:lpstr>
      <vt:lpstr>  Como se organizam os governos dos 45% que usufruem de liberdades básicas? </vt:lpstr>
      <vt:lpstr>Uma definição </vt:lpstr>
      <vt:lpstr>Shumpeter X Kelsen</vt:lpstr>
      <vt:lpstr>Uma definição sintética</vt:lpstr>
      <vt:lpstr>O que precisa ser estabelecido pelo sistema de governo:</vt:lpstr>
      <vt:lpstr>Princípios que orientam as regras democráticas:</vt:lpstr>
      <vt:lpstr>Democracia, eleições e participação</vt:lpstr>
      <vt:lpstr>A Grande Transformação: Da Cidade-Estado ao Estado-Nação</vt:lpstr>
      <vt:lpstr>Democracia e República</vt:lpstr>
      <vt:lpstr>Democracia moderna:</vt:lpstr>
      <vt:lpstr>Democracia moderna (cont):</vt:lpstr>
      <vt:lpstr>Os caminhos da Poliarquia de Robert Dahl</vt:lpstr>
      <vt:lpstr>Dilemas Democráticos (1)</vt:lpstr>
      <vt:lpstr>Dilemas Democráticos (2)</vt:lpstr>
      <vt:lpstr>Dilemas Democráticos (3)</vt:lpstr>
      <vt:lpstr>Uma ameaça permanente à Democracia?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the Olympic Games help to forge a more effective homeland security system</dc:title>
  <dc:creator>Leandro</dc:creator>
  <cp:lastModifiedBy>LEANDRO PIQUET</cp:lastModifiedBy>
  <cp:revision>71</cp:revision>
  <dcterms:modified xsi:type="dcterms:W3CDTF">2021-06-14T15:47:47Z</dcterms:modified>
</cp:coreProperties>
</file>