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Roboto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AFFBF6-DE22-4F47-9B7E-DA5AE8D88CB9}">
  <a:tblStyle styleId="{B4AFFBF6-DE22-4F47-9B7E-DA5AE8D88C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7038427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70384279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70384279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70384279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70384279c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70384279c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70384279c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70384279c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59217e77c_1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59217e77c_1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7385e11b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7385e11b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@rafa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7385e11b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7385e11b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@rafa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7123b5df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7123b5df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83d18b455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83d18b455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7123b5df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7123b5df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83d18b45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83d18b45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7123b5df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7123b5df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87123b5df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87123b5df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7123b5df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7123b5df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83d18b45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83d18b45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83d18b45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83d18b45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7123b5df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7123b5df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3d18b45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83d18b45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Talvez isso ocorra porque a maioria das pessoas construa a imagem a respeito desta profissão a partir de vendas porta-a-porta onde um vendedor tenta desesperadamente convencer um cliente potencial a comprar algo em que ele de fato não está interessado.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3d18b45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3d18b45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Produtos: Linhas diferentes, conhecimento específico do produto, desvantagem duplicação de esforços visitando o mesmo cliente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 de Cliente: Distintos tipos de clientes, B2C e B2B por exemplo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Territórios: Regiões que podem ser vendidos todos os tipos de produtos &gt; Custo baixo; favorece a construção de relacionamento pois o mesmo vendedor cuida de tudo; Não permite especialização e  é difícil comparar com outros territórios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Processos: Cada um se responsabiliza por uma etapa de venda, como negociação, pós venda, novos clientes. De dificil aplicação por envolver estruturas complexas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Híbrida: Engloba a territorial com outra alternativa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83d18b45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83d18b45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59217e77c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59217e77c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59217e77c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59217e77c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83d18b45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83d18b45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0" y="-20200"/>
            <a:ext cx="9144000" cy="51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>
                <a:solidFill>
                  <a:srgbClr val="000000"/>
                </a:solidFill>
              </a:rPr>
              <a:t>GERENCIAMENTO DE EQUIPE DE VENDAS</a:t>
            </a:r>
            <a:endParaRPr sz="3300" b="1">
              <a:solidFill>
                <a:srgbClr val="000000"/>
              </a:solidFill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0000"/>
                </a:solidFill>
              </a:rPr>
              <a:t>Gerência de Promoção de Vendas</a:t>
            </a:r>
            <a:endParaRPr sz="2100">
              <a:solidFill>
                <a:srgbClr val="000000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46175" y="4003250"/>
            <a:ext cx="5332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Arthur Becker Fernandes	N°USP: 9782757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Murilo Ferreira			N°USP: 9062524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Rafaela Silva			N°USP: 9742879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1"/>
          </p:nvPr>
        </p:nvSpPr>
        <p:spPr>
          <a:xfrm>
            <a:off x="542700" y="1071875"/>
            <a:ext cx="8058600" cy="29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maior desafio está em </a:t>
            </a:r>
            <a:r>
              <a:rPr lang="pt-BR" b="1"/>
              <a:t>alinhar os objetivos da empresa e os objetivos dos vendedores</a:t>
            </a:r>
            <a:r>
              <a:rPr lang="pt-BR"/>
              <a:t>, obtendo uma maior convergência.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Os aspectos a serem remunerados devem ser de </a:t>
            </a:r>
            <a:r>
              <a:rPr lang="pt-BR" b="1"/>
              <a:t>fácil associação</a:t>
            </a:r>
            <a:r>
              <a:rPr lang="pt-BR"/>
              <a:t> com o bom </a:t>
            </a:r>
            <a:r>
              <a:rPr lang="pt-BR" b="1"/>
              <a:t>desempenho</a:t>
            </a:r>
            <a:r>
              <a:rPr lang="pt-BR"/>
              <a:t> das ações dos vendedores.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Para se ter ideia do </a:t>
            </a:r>
            <a:r>
              <a:rPr lang="pt-BR" b="1"/>
              <a:t>valor necessário para atrair, reter e motivar</a:t>
            </a:r>
            <a:r>
              <a:rPr lang="pt-BR"/>
              <a:t>, pode-se usar </a:t>
            </a:r>
            <a:r>
              <a:rPr lang="pt-BR" b="1"/>
              <a:t>benchmarking</a:t>
            </a:r>
            <a:r>
              <a:rPr lang="pt-BR"/>
              <a:t> para saber o que se oferece em empresas do setor, outra maneira é realizar uma </a:t>
            </a:r>
            <a:r>
              <a:rPr lang="pt-BR" b="1"/>
              <a:t>análise interna da empresa</a:t>
            </a:r>
            <a:r>
              <a:rPr lang="pt-BR"/>
              <a:t> levando em consideração tamanho, salários praticados e objetivos da empresa.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484600" y="168975"/>
            <a:ext cx="84267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A3990"/>
                </a:solidFill>
              </a:rPr>
              <a:t>PLANO DE REMUNERAÇÃO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grpSp>
        <p:nvGrpSpPr>
          <p:cNvPr id="246" name="Google Shape;246;p27"/>
          <p:cNvGrpSpPr/>
          <p:nvPr/>
        </p:nvGrpSpPr>
        <p:grpSpPr>
          <a:xfrm>
            <a:off x="6781732" y="1644751"/>
            <a:ext cx="1854143" cy="1854000"/>
            <a:chOff x="6077707" y="1644751"/>
            <a:chExt cx="1854143" cy="1854000"/>
          </a:xfrm>
        </p:grpSpPr>
        <p:sp>
          <p:nvSpPr>
            <p:cNvPr id="247" name="Google Shape;247;p27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0944A1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 txBox="1"/>
            <p:nvPr/>
          </p:nvSpPr>
          <p:spPr>
            <a:xfrm>
              <a:off x="6254850" y="2311050"/>
              <a:ext cx="16770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Benefícios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971700" y="180175"/>
            <a:ext cx="72006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A3990"/>
                </a:solidFill>
              </a:rPr>
              <a:t>Componentes do Plano de Remuneração</a:t>
            </a:r>
            <a:endParaRPr/>
          </a:p>
        </p:txBody>
      </p:sp>
      <p:grpSp>
        <p:nvGrpSpPr>
          <p:cNvPr id="250" name="Google Shape;250;p27"/>
          <p:cNvGrpSpPr/>
          <p:nvPr/>
        </p:nvGrpSpPr>
        <p:grpSpPr>
          <a:xfrm>
            <a:off x="5163307" y="1644751"/>
            <a:ext cx="1854000" cy="1854000"/>
            <a:chOff x="6077707" y="1644751"/>
            <a:chExt cx="1854000" cy="1854000"/>
          </a:xfrm>
        </p:grpSpPr>
        <p:sp>
          <p:nvSpPr>
            <p:cNvPr id="251" name="Google Shape;251;p27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0944A1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 txBox="1"/>
            <p:nvPr/>
          </p:nvSpPr>
          <p:spPr>
            <a:xfrm>
              <a:off x="6386100" y="2311050"/>
              <a:ext cx="15057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Salário</a:t>
              </a:r>
              <a:endParaRPr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3" name="Google Shape;253;p27"/>
          <p:cNvGrpSpPr/>
          <p:nvPr/>
        </p:nvGrpSpPr>
        <p:grpSpPr>
          <a:xfrm>
            <a:off x="3541471" y="1644750"/>
            <a:ext cx="1917963" cy="1854000"/>
            <a:chOff x="4455905" y="1644751"/>
            <a:chExt cx="1854000" cy="1854000"/>
          </a:xfrm>
        </p:grpSpPr>
        <p:sp>
          <p:nvSpPr>
            <p:cNvPr id="254" name="Google Shape;254;p27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solidFill>
              <a:srgbClr val="0C58D3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 txBox="1"/>
            <p:nvPr/>
          </p:nvSpPr>
          <p:spPr>
            <a:xfrm>
              <a:off x="4680389" y="2311051"/>
              <a:ext cx="15759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Comissões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6" name="Google Shape;256;p27"/>
          <p:cNvGrpSpPr/>
          <p:nvPr/>
        </p:nvGrpSpPr>
        <p:grpSpPr>
          <a:xfrm>
            <a:off x="1919702" y="1644762"/>
            <a:ext cx="1854000" cy="1854000"/>
            <a:chOff x="2834102" y="1644762"/>
            <a:chExt cx="1854000" cy="1854000"/>
          </a:xfrm>
        </p:grpSpPr>
        <p:sp>
          <p:nvSpPr>
            <p:cNvPr id="257" name="Google Shape;257;p27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rgbClr val="0D5DDF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 txBox="1"/>
            <p:nvPr/>
          </p:nvSpPr>
          <p:spPr>
            <a:xfrm>
              <a:off x="3066300" y="2311050"/>
              <a:ext cx="1545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Incentivos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9" name="Google Shape;259;p27"/>
          <p:cNvGrpSpPr/>
          <p:nvPr/>
        </p:nvGrpSpPr>
        <p:grpSpPr>
          <a:xfrm>
            <a:off x="297900" y="1644762"/>
            <a:ext cx="1854000" cy="1854000"/>
            <a:chOff x="1212300" y="1644762"/>
            <a:chExt cx="1854000" cy="1854000"/>
          </a:xfrm>
        </p:grpSpPr>
        <p:sp>
          <p:nvSpPr>
            <p:cNvPr id="260" name="Google Shape;260;p27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solidFill>
              <a:srgbClr val="0E65F0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 txBox="1"/>
            <p:nvPr/>
          </p:nvSpPr>
          <p:spPr>
            <a:xfrm>
              <a:off x="1275350" y="2311050"/>
              <a:ext cx="1716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Concurso de Vendas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grpSp>
        <p:nvGrpSpPr>
          <p:cNvPr id="267" name="Google Shape;267;p28"/>
          <p:cNvGrpSpPr/>
          <p:nvPr/>
        </p:nvGrpSpPr>
        <p:grpSpPr>
          <a:xfrm>
            <a:off x="6271471" y="1285793"/>
            <a:ext cx="2095205" cy="2095020"/>
            <a:chOff x="6077707" y="1644751"/>
            <a:chExt cx="1854000" cy="1854000"/>
          </a:xfrm>
        </p:grpSpPr>
        <p:sp>
          <p:nvSpPr>
            <p:cNvPr id="268" name="Google Shape;268;p28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0944A1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6166285" y="2311061"/>
              <a:ext cx="16770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Benefícios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1352750" y="235675"/>
            <a:ext cx="64383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A3990"/>
                </a:solidFill>
              </a:rPr>
              <a:t>Plano de Remuneração mais comum</a:t>
            </a:r>
            <a:endParaRPr/>
          </a:p>
        </p:txBody>
      </p:sp>
      <p:grpSp>
        <p:nvGrpSpPr>
          <p:cNvPr id="271" name="Google Shape;271;p28"/>
          <p:cNvGrpSpPr/>
          <p:nvPr/>
        </p:nvGrpSpPr>
        <p:grpSpPr>
          <a:xfrm>
            <a:off x="4442560" y="1285793"/>
            <a:ext cx="2095205" cy="2095020"/>
            <a:chOff x="6077707" y="1644751"/>
            <a:chExt cx="1854000" cy="1854000"/>
          </a:xfrm>
        </p:grpSpPr>
        <p:sp>
          <p:nvSpPr>
            <p:cNvPr id="272" name="Google Shape;272;p28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0944A1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 txBox="1"/>
            <p:nvPr/>
          </p:nvSpPr>
          <p:spPr>
            <a:xfrm>
              <a:off x="6251853" y="2311061"/>
              <a:ext cx="15057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Salário</a:t>
              </a:r>
              <a:endParaRPr sz="2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" name="Google Shape;274;p28"/>
          <p:cNvGrpSpPr/>
          <p:nvPr/>
        </p:nvGrpSpPr>
        <p:grpSpPr>
          <a:xfrm>
            <a:off x="2609336" y="1285792"/>
            <a:ext cx="2167326" cy="2095020"/>
            <a:chOff x="4455905" y="1644751"/>
            <a:chExt cx="1854000" cy="1854000"/>
          </a:xfrm>
        </p:grpSpPr>
        <p:sp>
          <p:nvSpPr>
            <p:cNvPr id="275" name="Google Shape;275;p28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solidFill>
              <a:srgbClr val="0C58D3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 txBox="1"/>
            <p:nvPr/>
          </p:nvSpPr>
          <p:spPr>
            <a:xfrm>
              <a:off x="4594953" y="2311062"/>
              <a:ext cx="15759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Comissões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7" name="Google Shape;277;p28"/>
          <p:cNvGrpSpPr/>
          <p:nvPr/>
        </p:nvGrpSpPr>
        <p:grpSpPr>
          <a:xfrm>
            <a:off x="776962" y="1285805"/>
            <a:ext cx="2095205" cy="2095020"/>
            <a:chOff x="2834102" y="1644762"/>
            <a:chExt cx="1854000" cy="1854000"/>
          </a:xfrm>
        </p:grpSpPr>
        <p:sp>
          <p:nvSpPr>
            <p:cNvPr id="278" name="Google Shape;278;p28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rgbClr val="0D5DDF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 txBox="1"/>
            <p:nvPr/>
          </p:nvSpPr>
          <p:spPr>
            <a:xfrm>
              <a:off x="2988298" y="2311050"/>
              <a:ext cx="1545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Incentivos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0" name="Google Shape;280;p28"/>
          <p:cNvGrpSpPr/>
          <p:nvPr/>
        </p:nvGrpSpPr>
        <p:grpSpPr>
          <a:xfrm>
            <a:off x="186875" y="3611100"/>
            <a:ext cx="1296908" cy="1296908"/>
            <a:chOff x="1086042" y="3626628"/>
            <a:chExt cx="1475100" cy="1475100"/>
          </a:xfrm>
        </p:grpSpPr>
        <p:sp>
          <p:nvSpPr>
            <p:cNvPr id="281" name="Google Shape;281;p28"/>
            <p:cNvSpPr/>
            <p:nvPr/>
          </p:nvSpPr>
          <p:spPr>
            <a:xfrm>
              <a:off x="1086042" y="3626628"/>
              <a:ext cx="1475100" cy="1475100"/>
            </a:xfrm>
            <a:prstGeom prst="ellipse">
              <a:avLst/>
            </a:prstGeom>
            <a:solidFill>
              <a:srgbClr val="0E65F0"/>
            </a:solidFill>
            <a:ln w="28575" cap="flat" cmpd="sng">
              <a:solidFill>
                <a:srgbClr val="A1C3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 txBox="1"/>
            <p:nvPr/>
          </p:nvSpPr>
          <p:spPr>
            <a:xfrm>
              <a:off x="1136209" y="4156767"/>
              <a:ext cx="13659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Concurso de Vendas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1352750" y="-55500"/>
            <a:ext cx="64383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A3990"/>
                </a:solidFill>
              </a:rPr>
              <a:t>Dimensionamento </a:t>
            </a:r>
            <a:r>
              <a:rPr lang="pt-BR" b="1">
                <a:solidFill>
                  <a:srgbClr val="2A3990"/>
                </a:solidFill>
              </a:rPr>
              <a:t>Fixo</a:t>
            </a:r>
            <a:r>
              <a:rPr lang="pt-BR">
                <a:solidFill>
                  <a:srgbClr val="2A3990"/>
                </a:solidFill>
              </a:rPr>
              <a:t> </a:t>
            </a:r>
            <a:r>
              <a:rPr lang="pt-BR">
                <a:solidFill>
                  <a:srgbClr val="FF0000"/>
                </a:solidFill>
              </a:rPr>
              <a:t>x</a:t>
            </a:r>
            <a:r>
              <a:rPr lang="pt-BR">
                <a:solidFill>
                  <a:srgbClr val="2A3990"/>
                </a:solidFill>
              </a:rPr>
              <a:t> </a:t>
            </a:r>
            <a:r>
              <a:rPr lang="pt-BR" b="1">
                <a:solidFill>
                  <a:srgbClr val="2A3990"/>
                </a:solidFill>
              </a:rPr>
              <a:t>Variável</a:t>
            </a:r>
            <a:endParaRPr b="1"/>
          </a:p>
        </p:txBody>
      </p:sp>
      <p:pic>
        <p:nvPicPr>
          <p:cNvPr id="289" name="Google Shape;2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350" y="694288"/>
            <a:ext cx="5143300" cy="40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/>
          <p:nvPr/>
        </p:nvSpPr>
        <p:spPr>
          <a:xfrm>
            <a:off x="2014925" y="3343600"/>
            <a:ext cx="5001000" cy="37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9"/>
          <p:cNvSpPr txBox="1"/>
          <p:nvPr/>
        </p:nvSpPr>
        <p:spPr>
          <a:xfrm>
            <a:off x="315550" y="2262300"/>
            <a:ext cx="1684800" cy="1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Quanto maior for o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grau de empenho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do vendedor para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realizar a venda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maior a porção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variável.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2014925" y="4093250"/>
            <a:ext cx="5001000" cy="37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98" name="Google Shape;298;p30"/>
          <p:cNvSpPr txBox="1">
            <a:spLocks noGrp="1"/>
          </p:cNvSpPr>
          <p:nvPr>
            <p:ph type="title"/>
          </p:nvPr>
        </p:nvSpPr>
        <p:spPr>
          <a:xfrm>
            <a:off x="303875" y="135825"/>
            <a:ext cx="4668600" cy="7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E65F0"/>
                </a:solidFill>
                <a:latin typeface="Arial"/>
                <a:ea typeface="Arial"/>
                <a:cs typeface="Arial"/>
                <a:sym typeface="Arial"/>
              </a:rPr>
              <a:t>RECRUTAMENTO E SELEÇÃO</a:t>
            </a:r>
            <a:endParaRPr/>
          </a:p>
        </p:txBody>
      </p:sp>
      <p:grpSp>
        <p:nvGrpSpPr>
          <p:cNvPr id="299" name="Google Shape;299;p30"/>
          <p:cNvGrpSpPr/>
          <p:nvPr/>
        </p:nvGrpSpPr>
        <p:grpSpPr>
          <a:xfrm>
            <a:off x="565098" y="1672650"/>
            <a:ext cx="1788719" cy="890286"/>
            <a:chOff x="1118204" y="283725"/>
            <a:chExt cx="2090846" cy="4076400"/>
          </a:xfrm>
        </p:grpSpPr>
        <p:sp>
          <p:nvSpPr>
            <p:cNvPr id="300" name="Google Shape;300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118204" y="341850"/>
              <a:ext cx="2030400" cy="355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1225920" y="782976"/>
              <a:ext cx="1815000" cy="26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Físicas e demográficas</a:t>
              </a:r>
              <a:endParaRPr sz="16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3408060" y="2842072"/>
            <a:ext cx="1746693" cy="739459"/>
            <a:chOff x="1118204" y="283725"/>
            <a:chExt cx="2090846" cy="4076400"/>
          </a:xfrm>
        </p:grpSpPr>
        <p:sp>
          <p:nvSpPr>
            <p:cNvPr id="304" name="Google Shape;304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118204" y="341850"/>
              <a:ext cx="2030400" cy="355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1225920" y="782976"/>
              <a:ext cx="1815000" cy="26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Personalidade</a:t>
              </a:r>
              <a:endParaRPr sz="16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5934399" y="1676969"/>
            <a:ext cx="2644293" cy="881725"/>
            <a:chOff x="1118204" y="283725"/>
            <a:chExt cx="2090846" cy="4076400"/>
          </a:xfrm>
        </p:grpSpPr>
        <p:sp>
          <p:nvSpPr>
            <p:cNvPr id="308" name="Google Shape;308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118204" y="341850"/>
              <a:ext cx="2030400" cy="355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1225920" y="782976"/>
              <a:ext cx="1815000" cy="26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Estilo de vida e status atual</a:t>
              </a:r>
              <a:endParaRPr sz="16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2579563" y="1680260"/>
            <a:ext cx="3128951" cy="875203"/>
            <a:chOff x="1118204" y="283725"/>
            <a:chExt cx="2090846" cy="4076400"/>
          </a:xfrm>
        </p:grpSpPr>
        <p:sp>
          <p:nvSpPr>
            <p:cNvPr id="312" name="Google Shape;312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118204" y="341850"/>
              <a:ext cx="2030400" cy="355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225920" y="782976"/>
              <a:ext cx="1815000" cy="26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Formação Educacional e experiência profissional</a:t>
              </a:r>
              <a:endParaRPr sz="16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6396138" y="2892342"/>
            <a:ext cx="1720976" cy="739459"/>
            <a:chOff x="1118204" y="283725"/>
            <a:chExt cx="2090846" cy="4076400"/>
          </a:xfrm>
        </p:grpSpPr>
        <p:sp>
          <p:nvSpPr>
            <p:cNvPr id="316" name="Google Shape;316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118204" y="341850"/>
              <a:ext cx="2030400" cy="355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1225920" y="782976"/>
              <a:ext cx="1815000" cy="26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Habilidades</a:t>
              </a:r>
              <a:endParaRPr sz="16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319" name="Google Shape;319;p30"/>
          <p:cNvGrpSpPr/>
          <p:nvPr/>
        </p:nvGrpSpPr>
        <p:grpSpPr>
          <a:xfrm>
            <a:off x="566363" y="2837238"/>
            <a:ext cx="1786210" cy="749242"/>
            <a:chOff x="1118204" y="283725"/>
            <a:chExt cx="2090846" cy="4076400"/>
          </a:xfrm>
        </p:grpSpPr>
        <p:sp>
          <p:nvSpPr>
            <p:cNvPr id="320" name="Google Shape;320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118204" y="341850"/>
              <a:ext cx="2030400" cy="35580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225920" y="782976"/>
              <a:ext cx="1815000" cy="265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Aptidões</a:t>
              </a:r>
              <a:endParaRPr sz="16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323" name="Google Shape;323;p30"/>
          <p:cNvSpPr txBox="1">
            <a:spLocks noGrp="1"/>
          </p:cNvSpPr>
          <p:nvPr>
            <p:ph type="title"/>
          </p:nvPr>
        </p:nvSpPr>
        <p:spPr>
          <a:xfrm>
            <a:off x="1333600" y="908325"/>
            <a:ext cx="58956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pt-BR" sz="2000">
                <a:solidFill>
                  <a:srgbClr val="333333"/>
                </a:solidFill>
              </a:rPr>
              <a:t>Grupo de variáveis levantadas para um cargo</a:t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1333600" y="3965450"/>
            <a:ext cx="57345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pt-BR" sz="2000">
                <a:solidFill>
                  <a:srgbClr val="333333"/>
                </a:solidFill>
              </a:rPr>
              <a:t>Elaborar perfil desejado do candidato escolhendo as variáveis de maior relevância.</a:t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352" name="Google Shape;352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E65F0"/>
                </a:solidFill>
                <a:latin typeface="Arial"/>
                <a:ea typeface="Arial"/>
                <a:cs typeface="Arial"/>
                <a:sym typeface="Arial"/>
              </a:rPr>
              <a:t>TREINAMENTO </a:t>
            </a:r>
            <a:endParaRPr/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Treinamentos em vendas são feitos com relação a características de </a:t>
            </a:r>
            <a:r>
              <a:rPr lang="pt-BR" b="1"/>
              <a:t>produtos</a:t>
            </a:r>
            <a:r>
              <a:rPr lang="pt-BR"/>
              <a:t>, dos </a:t>
            </a:r>
            <a:r>
              <a:rPr lang="pt-BR" b="1"/>
              <a:t>clientes</a:t>
            </a:r>
            <a:r>
              <a:rPr lang="pt-BR"/>
              <a:t>, da própria </a:t>
            </a:r>
            <a:r>
              <a:rPr lang="pt-BR" b="1"/>
              <a:t>empresa</a:t>
            </a:r>
            <a:r>
              <a:rPr lang="pt-BR"/>
              <a:t>, do </a:t>
            </a:r>
            <a:r>
              <a:rPr lang="pt-BR" b="1"/>
              <a:t>mercado </a:t>
            </a:r>
            <a:r>
              <a:rPr lang="pt-BR"/>
              <a:t>ou sobre </a:t>
            </a:r>
            <a:r>
              <a:rPr lang="pt-BR" b="1"/>
              <a:t>técnicas de vendas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Objetivo:</a:t>
            </a:r>
            <a:r>
              <a:rPr lang="pt-BR"/>
              <a:t> Influenciar questões de </a:t>
            </a:r>
            <a:r>
              <a:rPr lang="pt-BR" b="1"/>
              <a:t>motivação</a:t>
            </a:r>
            <a:r>
              <a:rPr lang="pt-BR"/>
              <a:t>, </a:t>
            </a:r>
            <a:r>
              <a:rPr lang="pt-BR" b="1"/>
              <a:t>técnicas </a:t>
            </a:r>
            <a:r>
              <a:rPr lang="pt-BR"/>
              <a:t>e </a:t>
            </a:r>
            <a:r>
              <a:rPr lang="pt-BR" b="1"/>
              <a:t>habilidades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Maior </a:t>
            </a:r>
            <a:r>
              <a:rPr lang="pt-BR" b="1"/>
              <a:t>especificidade de produtos</a:t>
            </a:r>
            <a:r>
              <a:rPr lang="pt-BR"/>
              <a:t>, </a:t>
            </a:r>
            <a:r>
              <a:rPr lang="pt-BR" b="1"/>
              <a:t>maior a necessidade de treinamento</a:t>
            </a:r>
            <a:r>
              <a:rPr lang="pt-BR"/>
              <a:t> sobre o tópico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Treinamento para </a:t>
            </a:r>
            <a:r>
              <a:rPr lang="pt-BR" b="1"/>
              <a:t>novos</a:t>
            </a:r>
            <a:r>
              <a:rPr lang="pt-BR"/>
              <a:t> vendedores e </a:t>
            </a:r>
            <a:r>
              <a:rPr lang="pt-BR" b="1"/>
              <a:t>atuais</a:t>
            </a:r>
            <a:r>
              <a:rPr lang="pt-BR"/>
              <a:t> vendedores </a:t>
            </a:r>
            <a:r>
              <a:rPr lang="pt-BR" b="1"/>
              <a:t>(atualização e reciclagem)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</a:t>
            </a:r>
            <a:r>
              <a:rPr lang="pt-BR" b="1"/>
              <a:t>avaliação dos participantes </a:t>
            </a:r>
            <a:r>
              <a:rPr lang="pt-BR"/>
              <a:t>sobre o treinamento é importante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359" name="Google Shape;359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E65F0"/>
                </a:solidFill>
                <a:latin typeface="Arial"/>
                <a:ea typeface="Arial"/>
                <a:cs typeface="Arial"/>
                <a:sym typeface="Arial"/>
              </a:rPr>
              <a:t>MOTIVAÇÃO DE VENDAS</a:t>
            </a:r>
            <a:endParaRPr/>
          </a:p>
        </p:txBody>
      </p:sp>
      <p:sp>
        <p:nvSpPr>
          <p:cNvPr id="360" name="Google Shape;360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Motivação em vendas</a:t>
            </a:r>
            <a:r>
              <a:rPr lang="pt-BR"/>
              <a:t> é definida como o </a:t>
            </a:r>
            <a:r>
              <a:rPr lang="pt-BR" b="1"/>
              <a:t>montante de esforço </a:t>
            </a:r>
            <a:r>
              <a:rPr lang="pt-BR"/>
              <a:t>que um vendedor e</a:t>
            </a:r>
            <a:r>
              <a:rPr lang="pt-BR" b="1"/>
              <a:t>stá disposto a investir em atividades </a:t>
            </a:r>
            <a:r>
              <a:rPr lang="pt-BR"/>
              <a:t>como visitar clientes, fazer relatórios, prestar serviço pós-venda e assim por diante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Identificar</a:t>
            </a:r>
            <a:r>
              <a:rPr lang="pt-BR"/>
              <a:t> o que os</a:t>
            </a:r>
            <a:r>
              <a:rPr lang="pt-BR" b="1"/>
              <a:t> vendedores valorizam em termos de  recompensas</a:t>
            </a:r>
            <a:r>
              <a:rPr lang="pt-BR"/>
              <a:t> e relacionar com </a:t>
            </a:r>
            <a:r>
              <a:rPr lang="pt-BR" b="1"/>
              <a:t>metas </a:t>
            </a:r>
            <a:r>
              <a:rPr lang="pt-BR"/>
              <a:t>claras de desempenho e atividades necessárias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Para que o vendedor esteja </a:t>
            </a:r>
            <a:r>
              <a:rPr lang="pt-BR" b="1"/>
              <a:t>motivado na direção que a empresa espera</a:t>
            </a:r>
            <a:r>
              <a:rPr lang="pt-BR"/>
              <a:t> que ele esteja, ela tem que remunerar </a:t>
            </a:r>
            <a:r>
              <a:rPr lang="pt-BR" b="1"/>
              <a:t>financeiramente </a:t>
            </a:r>
            <a:r>
              <a:rPr lang="pt-BR"/>
              <a:t>e </a:t>
            </a:r>
            <a:r>
              <a:rPr lang="pt-BR" b="1"/>
              <a:t>não financeiramente </a:t>
            </a:r>
            <a:r>
              <a:rPr lang="pt-BR"/>
              <a:t>com o uso de metas alinhadas e motivadoras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Estudo de Caso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pic>
        <p:nvPicPr>
          <p:cNvPr id="371" name="Google Shape;371;p35" descr="Benevia 30x200Ml - Diamaju"/>
          <p:cNvPicPr preferRelativeResize="0"/>
          <p:nvPr/>
        </p:nvPicPr>
        <p:blipFill rotWithShape="1">
          <a:blip r:embed="rId3">
            <a:alphaModFix/>
          </a:blip>
          <a:srcRect t="30377" b="31056"/>
          <a:stretch/>
        </p:blipFill>
        <p:spPr>
          <a:xfrm>
            <a:off x="163875" y="276175"/>
            <a:ext cx="2528650" cy="9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5"/>
          <p:cNvSpPr txBox="1">
            <a:spLocks noGrp="1"/>
          </p:cNvSpPr>
          <p:nvPr>
            <p:ph type="body" idx="1"/>
          </p:nvPr>
        </p:nvSpPr>
        <p:spPr>
          <a:xfrm>
            <a:off x="387900" y="1471525"/>
            <a:ext cx="52422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Empresa do setor de </a:t>
            </a:r>
            <a:r>
              <a:rPr lang="pt-BR" b="1"/>
              <a:t>agricultura e inovação</a:t>
            </a:r>
            <a:r>
              <a:rPr lang="pt-BR"/>
              <a:t>, produtora de </a:t>
            </a:r>
            <a:r>
              <a:rPr lang="pt-BR" b="1"/>
              <a:t>insumos agrícolas</a:t>
            </a:r>
            <a:r>
              <a:rPr lang="pt-BR"/>
              <a:t> (herbicidas, inseticidas, fungicidas, biológicos, dentre outros). </a:t>
            </a:r>
            <a:endParaRPr/>
          </a:p>
          <a:p>
            <a:pPr marL="0" lvl="0" indent="45720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Sede: Filadélfia, USA</a:t>
            </a:r>
            <a:endParaRPr/>
          </a:p>
          <a:p>
            <a:pPr marL="0" lvl="0" indent="45720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Sede Brasil: Campinas, São Paulo. </a:t>
            </a:r>
            <a:endParaRPr/>
          </a:p>
          <a:p>
            <a:pPr marL="0" lvl="0" indent="45720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Faturamento de</a:t>
            </a:r>
            <a:r>
              <a:rPr lang="pt-BR" b="1"/>
              <a:t> US$ 910 mi </a:t>
            </a:r>
            <a:r>
              <a:rPr lang="pt-BR"/>
              <a:t>no Brasil </a:t>
            </a:r>
            <a:r>
              <a:rPr lang="pt-BR" sz="1300" i="1"/>
              <a:t>(2018)</a:t>
            </a:r>
            <a:r>
              <a:rPr lang="pt-BR"/>
              <a:t>, uma das maiores empresas agroquímicas em atuação no país.</a:t>
            </a:r>
            <a:endParaRPr/>
          </a:p>
          <a:p>
            <a:pPr marL="0" lvl="0" indent="457200" algn="just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373" name="Google Shape;373;p35"/>
          <p:cNvSpPr/>
          <p:nvPr/>
        </p:nvSpPr>
        <p:spPr>
          <a:xfrm>
            <a:off x="163875" y="1524850"/>
            <a:ext cx="495900" cy="384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74" name="Google Shape;374;p35"/>
          <p:cNvGraphicFramePr/>
          <p:nvPr/>
        </p:nvGraphicFramePr>
        <p:xfrm>
          <a:off x="63122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{B4AFFBF6-DE22-4F47-9B7E-DA5AE8D88CB9}</a:tableStyleId>
              </a:tblPr>
              <a:tblGrid>
                <a:gridCol w="117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Empresa</a:t>
                      </a:r>
                      <a:endParaRPr sz="9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/>
                        <a:t>Faturamento milhões de US$ (2018)</a:t>
                      </a:r>
                      <a:endParaRPr sz="9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Syngenta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2.000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Bayer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1.650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Corteva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1.180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BASF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990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UPL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961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FMC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/>
                        <a:t>910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5" name="Google Shape;375;p35"/>
          <p:cNvSpPr txBox="1"/>
          <p:nvPr/>
        </p:nvSpPr>
        <p:spPr>
          <a:xfrm>
            <a:off x="6304725" y="4133775"/>
            <a:ext cx="2353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pt-BR" sz="1000" i="1">
                <a:solidFill>
                  <a:srgbClr val="333333"/>
                </a:solidFill>
                <a:highlight>
                  <a:srgbClr val="FFFFFF"/>
                </a:highlight>
              </a:rPr>
              <a:t>Aenda, com dados divulgados pelas empresas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5"/>
          <p:cNvSpPr/>
          <p:nvPr/>
        </p:nvSpPr>
        <p:spPr>
          <a:xfrm>
            <a:off x="163875" y="2652450"/>
            <a:ext cx="495900" cy="384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5"/>
          <p:cNvSpPr/>
          <p:nvPr/>
        </p:nvSpPr>
        <p:spPr>
          <a:xfrm>
            <a:off x="163875" y="3167325"/>
            <a:ext cx="495900" cy="384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"/>
          <p:cNvSpPr/>
          <p:nvPr/>
        </p:nvSpPr>
        <p:spPr>
          <a:xfrm>
            <a:off x="163875" y="3703850"/>
            <a:ext cx="495900" cy="384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5"/>
          <p:cNvSpPr txBox="1"/>
          <p:nvPr/>
        </p:nvSpPr>
        <p:spPr>
          <a:xfrm>
            <a:off x="315475" y="4831800"/>
            <a:ext cx="23538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pt-BR" sz="1000" i="1">
                <a:solidFill>
                  <a:srgbClr val="FFFFFF"/>
                </a:solidFill>
              </a:rPr>
              <a:t>Site Institucional e Aenda.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title"/>
          </p:nvPr>
        </p:nvSpPr>
        <p:spPr>
          <a:xfrm>
            <a:off x="311600" y="151975"/>
            <a:ext cx="8520600" cy="10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Gestão de Força de Vendas</a:t>
            </a:r>
            <a:endParaRPr/>
          </a:p>
        </p:txBody>
      </p:sp>
      <p:pic>
        <p:nvPicPr>
          <p:cNvPr id="387" name="Google Shape;387;p36" descr="Benevia 30x200Ml - Diamaju"/>
          <p:cNvPicPr preferRelativeResize="0"/>
          <p:nvPr/>
        </p:nvPicPr>
        <p:blipFill rotWithShape="1">
          <a:blip r:embed="rId3">
            <a:alphaModFix/>
          </a:blip>
          <a:srcRect t="30377" b="31056"/>
          <a:stretch/>
        </p:blipFill>
        <p:spPr>
          <a:xfrm>
            <a:off x="7400725" y="421563"/>
            <a:ext cx="1396950" cy="5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2105375"/>
            <a:ext cx="2838777" cy="2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6"/>
          <p:cNvSpPr txBox="1">
            <a:spLocks noGrp="1"/>
          </p:cNvSpPr>
          <p:nvPr>
            <p:ph type="body" idx="1"/>
          </p:nvPr>
        </p:nvSpPr>
        <p:spPr>
          <a:xfrm>
            <a:off x="387900" y="1197150"/>
            <a:ext cx="85206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Força de Vendas composta por representantes espalhados por todas regiões do Brasil.</a:t>
            </a:r>
            <a:endParaRPr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390" name="Google Shape;390;p36"/>
          <p:cNvSpPr/>
          <p:nvPr/>
        </p:nvSpPr>
        <p:spPr>
          <a:xfrm>
            <a:off x="565750" y="3650500"/>
            <a:ext cx="405600" cy="3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565750" y="4184100"/>
            <a:ext cx="405600" cy="37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929675" y="3650500"/>
            <a:ext cx="18813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Representantes CLT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Representantes PJ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3516925" y="2131475"/>
            <a:ext cx="5226000" cy="2626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GESTÃO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Representantes são responsáveis por atendimento de clientes determinados pelo território que atuam;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Colaboradores com mais tempo de empresa, mais experiência e melhores clientes são PJ;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Tratativa e exigências </a:t>
            </a:r>
            <a:r>
              <a:rPr lang="pt-B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iguais</a:t>
            </a: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(horários, nível de cobrança, comunicações, reuniões, relatórios, metas etc.);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Ambos possuem </a:t>
            </a:r>
            <a:r>
              <a:rPr lang="pt-BR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acesso CRM  </a:t>
            </a: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imputam pedidos;</a:t>
            </a:r>
            <a:endParaRPr sz="100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Gerente Comercial coordena a equipe.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315475" y="4831800"/>
            <a:ext cx="2911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pt-BR" sz="1000" i="1">
                <a:solidFill>
                  <a:srgbClr val="FFFFFF"/>
                </a:solidFill>
              </a:rPr>
              <a:t>Entrevista com gestor comercial.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VENDEDORES E O NOVO PAPEL DE VENDAS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ORGANIZAÇÃO DE VENDAS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MODO DE GOVERNANÇA DA FORÇA DE VENDAS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PLANO DE REMUNERAÇÃO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RECRUTAMENTO E SELEÇÃO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TREINAMENTO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MOTIVAÇÃO EM VENDAS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ESTUDO DE CASO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CONCLUSÃO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7"/>
          <p:cNvSpPr/>
          <p:nvPr/>
        </p:nvSpPr>
        <p:spPr>
          <a:xfrm>
            <a:off x="-100" y="7620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311600" y="151975"/>
            <a:ext cx="8520600" cy="10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Gestão de Força de Vendas</a:t>
            </a:r>
            <a:endParaRPr/>
          </a:p>
        </p:txBody>
      </p:sp>
      <p:pic>
        <p:nvPicPr>
          <p:cNvPr id="402" name="Google Shape;402;p37" descr="Benevia 30x200Ml - Diamaju"/>
          <p:cNvPicPr preferRelativeResize="0"/>
          <p:nvPr/>
        </p:nvPicPr>
        <p:blipFill rotWithShape="1">
          <a:blip r:embed="rId3">
            <a:alphaModFix/>
          </a:blip>
          <a:srcRect t="30377" b="31056"/>
          <a:stretch/>
        </p:blipFill>
        <p:spPr>
          <a:xfrm>
            <a:off x="7400725" y="421563"/>
            <a:ext cx="1396950" cy="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7"/>
          <p:cNvSpPr txBox="1"/>
          <p:nvPr/>
        </p:nvSpPr>
        <p:spPr>
          <a:xfrm>
            <a:off x="315475" y="4831800"/>
            <a:ext cx="2911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pt-BR" sz="1000" i="1">
                <a:solidFill>
                  <a:srgbClr val="FFFFFF"/>
                </a:solidFill>
              </a:rPr>
              <a:t>Entrevista com gestor comercial.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7"/>
          <p:cNvSpPr/>
          <p:nvPr/>
        </p:nvSpPr>
        <p:spPr>
          <a:xfrm>
            <a:off x="356800" y="1229875"/>
            <a:ext cx="2457600" cy="3552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REMUNERAÇÃO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 de remuneração diferente entre PJ e CLT, primeiro com valor superior;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Nível de desconto não afeta a comissão (%);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50% do pagamento realizado na efetivação da venda e outros 50% no momento do pagamento da venda  controle mensal; 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405" name="Google Shape;405;p37"/>
          <p:cNvSpPr/>
          <p:nvPr/>
        </p:nvSpPr>
        <p:spPr>
          <a:xfrm>
            <a:off x="3343100" y="1229875"/>
            <a:ext cx="2457600" cy="3552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CONTRATO PJ</a:t>
            </a: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Define área e clientes específicos que serão atendidos;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Feito para 12 meses com renovação anual;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CONTRATO CLT</a:t>
            </a:r>
            <a:endParaRPr sz="1300" b="1">
              <a:solidFill>
                <a:srgbClr val="FFFFFF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Contrato padrão de representação comercial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7"/>
          <p:cNvSpPr/>
          <p:nvPr/>
        </p:nvSpPr>
        <p:spPr>
          <a:xfrm>
            <a:off x="6374700" y="1229875"/>
            <a:ext cx="2457600" cy="3552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rgbClr val="FFFFFF"/>
                </a:solidFill>
              </a:rPr>
              <a:t>RESCISÃO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Derivado de baixo rendimento comercial ou problemas pontuais;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Participação da área jurídica e do RH.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8" descr="Benevia 30x200Ml - Diamaju"/>
          <p:cNvPicPr preferRelativeResize="0"/>
          <p:nvPr/>
        </p:nvPicPr>
        <p:blipFill rotWithShape="1">
          <a:blip r:embed="rId3">
            <a:alphaModFix/>
          </a:blip>
          <a:srcRect t="30377" b="31056"/>
          <a:stretch/>
        </p:blipFill>
        <p:spPr>
          <a:xfrm>
            <a:off x="7476625" y="421563"/>
            <a:ext cx="1396950" cy="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8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413" name="Google Shape;413;p38"/>
          <p:cNvSpPr txBox="1">
            <a:spLocks noGrp="1"/>
          </p:cNvSpPr>
          <p:nvPr>
            <p:ph type="title"/>
          </p:nvPr>
        </p:nvSpPr>
        <p:spPr>
          <a:xfrm>
            <a:off x="311600" y="151975"/>
            <a:ext cx="8520600" cy="10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Gestão de Força de Vendas</a:t>
            </a:r>
            <a:endParaRPr/>
          </a:p>
        </p:txBody>
      </p:sp>
      <p:pic>
        <p:nvPicPr>
          <p:cNvPr id="414" name="Google Shape;414;p38" descr="Benevia 30x200Ml - Diamaju"/>
          <p:cNvPicPr preferRelativeResize="0"/>
          <p:nvPr/>
        </p:nvPicPr>
        <p:blipFill rotWithShape="1">
          <a:blip r:embed="rId3">
            <a:alphaModFix/>
          </a:blip>
          <a:srcRect t="30377" b="31056"/>
          <a:stretch/>
        </p:blipFill>
        <p:spPr>
          <a:xfrm>
            <a:off x="7400725" y="421563"/>
            <a:ext cx="1396950" cy="5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8"/>
          <p:cNvSpPr/>
          <p:nvPr/>
        </p:nvSpPr>
        <p:spPr>
          <a:xfrm>
            <a:off x="476250" y="2226375"/>
            <a:ext cx="3328500" cy="23004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Gestão eficiente com autonomia dos representantes;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Modelo economicamente viável;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Satisfação do cliente e bom relacionamento com representante;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1533150" y="1451950"/>
            <a:ext cx="1214700" cy="11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475" y="1604025"/>
            <a:ext cx="882051" cy="88205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8"/>
          <p:cNvSpPr/>
          <p:nvPr/>
        </p:nvSpPr>
        <p:spPr>
          <a:xfrm>
            <a:off x="5259700" y="2226375"/>
            <a:ext cx="3328500" cy="23004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Risco Jurídico/Empregatício;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Alta dependência de representantes PJ na composição do faturamento;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➢"/>
            </a:pPr>
            <a:r>
              <a:rPr lang="pt-BR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Difícil gestão de interesses distintos.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8"/>
          <p:cNvSpPr/>
          <p:nvPr/>
        </p:nvSpPr>
        <p:spPr>
          <a:xfrm>
            <a:off x="6316600" y="1451950"/>
            <a:ext cx="1214700" cy="1186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0" name="Google Shape;42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4548" y="1699176"/>
            <a:ext cx="818799" cy="81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/>
          <p:nvPr/>
        </p:nvSpPr>
        <p:spPr>
          <a:xfrm>
            <a:off x="315475" y="4831800"/>
            <a:ext cx="2911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pt-BR" sz="1000" i="1">
                <a:solidFill>
                  <a:srgbClr val="FFFFFF"/>
                </a:solidFill>
              </a:rPr>
              <a:t>Entrevista com gestor comercial.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432" name="Google Shape;432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433" name="Google Shape;433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O vendedor pode atuar como um </a:t>
            </a:r>
            <a:r>
              <a:rPr lang="pt-BR" b="1"/>
              <a:t>embaixador</a:t>
            </a:r>
            <a:r>
              <a:rPr lang="pt-BR"/>
              <a:t> da empresa, revertendo uma situação perdida num extremo, como funcionar como um </a:t>
            </a:r>
            <a:r>
              <a:rPr lang="pt-BR" b="1"/>
              <a:t>terrorista </a:t>
            </a:r>
            <a:r>
              <a:rPr lang="pt-BR"/>
              <a:t>em outro extremo, destruindo absolutamente todo o trabalho feito anteriormente. </a:t>
            </a: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/>
              <a:t>Um recurso humano desejável pela empresa atualmente é aquele que apresenta os 4C’s (Caráter, Competência, Comprometimento e Criatividade)</a:t>
            </a:r>
            <a:endParaRPr b="1"/>
          </a:p>
        </p:txBody>
      </p:sp>
      <p:sp>
        <p:nvSpPr>
          <p:cNvPr id="434" name="Google Shape;434;p40"/>
          <p:cNvSpPr/>
          <p:nvPr/>
        </p:nvSpPr>
        <p:spPr>
          <a:xfrm>
            <a:off x="210700" y="1696175"/>
            <a:ext cx="495900" cy="384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"/>
          <p:cNvSpPr/>
          <p:nvPr/>
        </p:nvSpPr>
        <p:spPr>
          <a:xfrm>
            <a:off x="210700" y="3215575"/>
            <a:ext cx="495900" cy="3843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441" name="Google Shape;441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442" name="Google Shape;442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NEVES, M. F.; CASTRO, L. T. </a:t>
            </a:r>
            <a:r>
              <a:rPr lang="pt-BR" b="1"/>
              <a:t>Administração de vendas: </a:t>
            </a:r>
            <a:r>
              <a:rPr lang="pt-BR"/>
              <a:t>planejamento, estratégia e gestão. São Paulo: Atlas, 2005.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900">
                <a:latin typeface="Arial"/>
                <a:ea typeface="Arial"/>
                <a:cs typeface="Arial"/>
                <a:sym typeface="Arial"/>
              </a:rPr>
              <a:t>KOTLER, P; KELLER, K. </a:t>
            </a:r>
            <a:r>
              <a:rPr lang="pt-BR" sz="1900" b="1">
                <a:latin typeface="Arial"/>
                <a:ea typeface="Arial"/>
                <a:cs typeface="Arial"/>
                <a:sym typeface="Arial"/>
              </a:rPr>
              <a:t>Administração de Marketing.</a:t>
            </a:r>
            <a:r>
              <a:rPr lang="pt-BR" sz="1900">
                <a:latin typeface="Arial"/>
                <a:ea typeface="Arial"/>
                <a:cs typeface="Arial"/>
                <a:sym typeface="Arial"/>
              </a:rPr>
              <a:t> 14° ed. São Paulo: Pearson Education do Brasil, 2012.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Teoria da Gestão da Força de Vendas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VENDEDORES E O NOVO PAPEL DE VENDAS</a:t>
            </a:r>
            <a:endParaRPr sz="220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Historicamente, as pessoas possuem uma </a:t>
            </a:r>
            <a:r>
              <a:rPr lang="pt-BR" b="1"/>
              <a:t>imagem negativa</a:t>
            </a:r>
            <a:r>
              <a:rPr lang="pt-BR"/>
              <a:t> do trabalho do </a:t>
            </a:r>
            <a:r>
              <a:rPr lang="pt-BR" b="1"/>
              <a:t>vendedor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Atuação na área requer </a:t>
            </a:r>
            <a:r>
              <a:rPr lang="pt-BR" b="1"/>
              <a:t>bom conhecimento do produto</a:t>
            </a:r>
            <a:r>
              <a:rPr lang="pt-BR"/>
              <a:t> e </a:t>
            </a:r>
            <a:r>
              <a:rPr lang="pt-BR" b="1"/>
              <a:t>necessidades dos clientes</a:t>
            </a:r>
            <a:r>
              <a:rPr lang="pt-BR"/>
              <a:t>, além de </a:t>
            </a:r>
            <a:r>
              <a:rPr lang="pt-BR" b="1"/>
              <a:t>habilidades interpessoais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l="17258" t="11494" r="16717" b="11877"/>
          <a:stretch/>
        </p:blipFill>
        <p:spPr>
          <a:xfrm>
            <a:off x="7332650" y="2714275"/>
            <a:ext cx="1499650" cy="17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96600" y="2627525"/>
            <a:ext cx="7027500" cy="2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Dois tipos: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Vendedores de varejo: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atende </a:t>
            </a: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usuários finais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Vendedores industriais: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atende </a:t>
            </a: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indústrias ou instituições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Novo papel: 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orientação ao </a:t>
            </a: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cliente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; trabalho </a:t>
            </a: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ético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; adaptação de abordagens de venda para </a:t>
            </a: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cada segmento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pt-BR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gestão da informação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sobre o cliente, empresas e os produtos/serviços.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43625" y="2344350"/>
            <a:ext cx="6382800" cy="371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311700" y="111832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empresa deve </a:t>
            </a:r>
            <a:r>
              <a:rPr lang="pt-BR" b="1"/>
              <a:t>definir critérios</a:t>
            </a:r>
            <a:r>
              <a:rPr lang="pt-BR"/>
              <a:t> para </a:t>
            </a:r>
            <a:r>
              <a:rPr lang="pt-BR" b="1"/>
              <a:t>divisão de trabalho</a:t>
            </a:r>
            <a:r>
              <a:rPr lang="pt-BR"/>
              <a:t> entre seus vendedores, se houver necessidade.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Especialização</a:t>
            </a:r>
            <a:r>
              <a:rPr lang="pt-BR"/>
              <a:t>: Depende da empresa, a equipe pode ser dividir por: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/>
              <a:t>Produtos | Tipo de Cliente | Territórios | Processos | Híbrida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Determinar territórios de venda</a:t>
            </a:r>
            <a:r>
              <a:rPr lang="pt-BR"/>
              <a:t>: Garante a </a:t>
            </a:r>
            <a:r>
              <a:rPr lang="pt-BR" b="1"/>
              <a:t>boa moral </a:t>
            </a:r>
            <a:r>
              <a:rPr lang="pt-BR"/>
              <a:t>para o profissional de vendas, boa </a:t>
            </a:r>
            <a:r>
              <a:rPr lang="pt-BR" b="1"/>
              <a:t>cobertura </a:t>
            </a:r>
            <a:r>
              <a:rPr lang="pt-BR"/>
              <a:t>de área, melhor </a:t>
            </a:r>
            <a:r>
              <a:rPr lang="pt-BR" b="1"/>
              <a:t>atendimento e serviços</a:t>
            </a:r>
            <a:r>
              <a:rPr lang="pt-BR"/>
              <a:t>, melhor </a:t>
            </a:r>
            <a:r>
              <a:rPr lang="pt-BR" b="1"/>
              <a:t>avaliação </a:t>
            </a:r>
            <a:r>
              <a:rPr lang="pt-BR"/>
              <a:t>e </a:t>
            </a:r>
            <a:r>
              <a:rPr lang="pt-BR" b="1"/>
              <a:t>controle</a:t>
            </a:r>
            <a:r>
              <a:rPr lang="pt-BR"/>
              <a:t>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b="1"/>
              <a:t>Determinar número de vendedores</a:t>
            </a:r>
            <a:r>
              <a:rPr lang="pt-BR"/>
              <a:t>: Dimensionar a intensidade da força de venda para atingir o volume de vendas pretendido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ORGANIZAÇÃO DE VENDAS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11700" y="95475"/>
            <a:ext cx="8520600" cy="9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MODO DE GOVERNANÇA DA FORÇA DE VENDAS</a:t>
            </a:r>
            <a:endParaRPr sz="2300"/>
          </a:p>
        </p:txBody>
      </p:sp>
      <p:grpSp>
        <p:nvGrpSpPr>
          <p:cNvPr id="146" name="Google Shape;146;p20"/>
          <p:cNvGrpSpPr/>
          <p:nvPr/>
        </p:nvGrpSpPr>
        <p:grpSpPr>
          <a:xfrm>
            <a:off x="251375" y="1488575"/>
            <a:ext cx="5976489" cy="2119504"/>
            <a:chOff x="-2368261" y="2050327"/>
            <a:chExt cx="6583486" cy="1248898"/>
          </a:xfrm>
        </p:grpSpPr>
        <p:sp>
          <p:nvSpPr>
            <p:cNvPr id="147" name="Google Shape;147;p20"/>
            <p:cNvSpPr/>
            <p:nvPr/>
          </p:nvSpPr>
          <p:spPr>
            <a:xfrm>
              <a:off x="566925" y="2050327"/>
              <a:ext cx="3648300" cy="3876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2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Tipos de Vendedores</a:t>
              </a:r>
              <a:endParaRPr sz="1800"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-2368261" y="2555525"/>
              <a:ext cx="2290500" cy="743700"/>
            </a:xfrm>
            <a:prstGeom prst="rect">
              <a:avLst/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9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Vendedor contratado</a:t>
              </a:r>
              <a:endParaRPr sz="2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" name="Google Shape;149;p20"/>
          <p:cNvSpPr/>
          <p:nvPr/>
        </p:nvSpPr>
        <p:spPr>
          <a:xfrm>
            <a:off x="2397334" y="2345898"/>
            <a:ext cx="2079300" cy="1262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Representante de Venda</a:t>
            </a:r>
            <a:endParaRPr sz="25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550054" y="2345898"/>
            <a:ext cx="2079300" cy="1262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Agentes de Venda</a:t>
            </a:r>
            <a:endParaRPr sz="25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6702775" y="2345898"/>
            <a:ext cx="2079300" cy="1262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Franquia de Vendas</a:t>
            </a:r>
            <a:endParaRPr sz="25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700" y="4335138"/>
            <a:ext cx="57531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11700" y="95475"/>
            <a:ext cx="85206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 do Modo de Governança da Força de Vendas e Plano de Remuneração </a:t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700" y="4335138"/>
            <a:ext cx="57531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311700" y="2229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/>
              <a:t>Vendedor   </a:t>
            </a:r>
            <a:r>
              <a:rPr lang="pt-BR" sz="1900" b="1">
                <a:solidFill>
                  <a:srgbClr val="FF0000"/>
                </a:solidFill>
              </a:rPr>
              <a:t>X</a:t>
            </a:r>
            <a:r>
              <a:rPr lang="pt-BR" sz="1900" b="1"/>
              <a:t>   </a:t>
            </a:r>
            <a:r>
              <a:rPr lang="pt-BR" sz="2700" b="1"/>
              <a:t>Representantes de Venda</a:t>
            </a:r>
            <a:endParaRPr sz="27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288" y="1009825"/>
            <a:ext cx="5397426" cy="33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4034950" y="2187000"/>
            <a:ext cx="337500" cy="337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2781575" y="1333688"/>
            <a:ext cx="22821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Ponto Crítico de vendas</a:t>
            </a:r>
            <a:endParaRPr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1"/>
          <p:cNvSpPr/>
          <p:nvPr/>
        </p:nvSpPr>
        <p:spPr>
          <a:xfrm rot="3784453">
            <a:off x="3815625" y="1837264"/>
            <a:ext cx="383583" cy="187164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23750" y="699225"/>
            <a:ext cx="4520400" cy="41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Maior controle (ao contrário dos representantes)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Realizam ações não relacionadas a vendas 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Mais disposto a vender produtos no início do ciclo de vida ou com ciclo longo. 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Comprometem-se mais, querem progredir na empresa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Mais facilmente influenciados do que representantes.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745850" y="91425"/>
            <a:ext cx="30804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200" b="1"/>
              <a:t>Vendedor </a:t>
            </a:r>
            <a:endParaRPr sz="3400"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5368450" y="91425"/>
            <a:ext cx="2979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/>
              <a:t>Representantes </a:t>
            </a:r>
            <a:endParaRPr sz="31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400"/>
          </a:p>
        </p:txBody>
      </p:sp>
      <p:sp>
        <p:nvSpPr>
          <p:cNvPr id="172" name="Google Shape;172;p22"/>
          <p:cNvSpPr/>
          <p:nvPr/>
        </p:nvSpPr>
        <p:spPr>
          <a:xfrm>
            <a:off x="4595650" y="699225"/>
            <a:ext cx="4575300" cy="419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Carteira desenvolvida no setor (outras linhas)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Menor custo de qualificação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Menor custo de administração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Foco na área de presença estável 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Podem ser mais motivados, dependem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Competência mais facilmente comprovada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Fácil substituição 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highlight>
                  <a:srgbClr val="FFFFFF"/>
                </a:highlight>
              </a:rPr>
              <a:t>A ameaça da substituição é um incentivo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3057150" y="91425"/>
            <a:ext cx="30804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800" b="1">
                <a:solidFill>
                  <a:srgbClr val="FF0000"/>
                </a:solidFill>
              </a:rPr>
              <a:t>X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-100" y="0"/>
            <a:ext cx="9144000" cy="490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484600" y="168975"/>
            <a:ext cx="84267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A3990"/>
                </a:solidFill>
              </a:rPr>
              <a:t>PLANO DE REMUNERAÇÃO</a:t>
            </a:r>
            <a:endParaRPr/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0" y="912725"/>
            <a:ext cx="3188124" cy="36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3876750" y="1229875"/>
            <a:ext cx="4955400" cy="1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trabalho do vendedor é muitas vezes rejeitado e seus esforços precisam superar muitas derrotas para uma venda.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plano de remuneração pode muitas vezes representar boa parte dos fatores motivacionais do vendedor.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Microsoft Office PowerPoint</Application>
  <PresentationFormat>Apresentação na tela (16:9)</PresentationFormat>
  <Paragraphs>191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Roboto Medium</vt:lpstr>
      <vt:lpstr>Roboto</vt:lpstr>
      <vt:lpstr>Calibri</vt:lpstr>
      <vt:lpstr>Lato</vt:lpstr>
      <vt:lpstr>Arial</vt:lpstr>
      <vt:lpstr>Geometric</vt:lpstr>
      <vt:lpstr>GERENCIAMENTO DE EQUIPE DE VENDAS</vt:lpstr>
      <vt:lpstr>Agenda</vt:lpstr>
      <vt:lpstr>Teoria da Gestão da Força de Vendas</vt:lpstr>
      <vt:lpstr>VENDEDORES E O NOVO PAPEL DE VENDAS</vt:lpstr>
      <vt:lpstr> ORGANIZAÇÃO DE VENDAS</vt:lpstr>
      <vt:lpstr>MODO DE GOVERNANÇA DA FORÇA DE VENDAS</vt:lpstr>
      <vt:lpstr>Análise do Modo de Governança da Força de Vendas e Plano de Remuneração </vt:lpstr>
      <vt:lpstr>Vendedor </vt:lpstr>
      <vt:lpstr>PLANO DE REMUNERAÇÃO</vt:lpstr>
      <vt:lpstr>PLANO DE REMUNERAÇÃO</vt:lpstr>
      <vt:lpstr>Componentes do Plano de Remuneração</vt:lpstr>
      <vt:lpstr>Plano de Remuneração mais comum</vt:lpstr>
      <vt:lpstr>Dimensionamento Fixo x Variável</vt:lpstr>
      <vt:lpstr>RECRUTAMENTO E SELEÇÃO</vt:lpstr>
      <vt:lpstr>TREINAMENTO </vt:lpstr>
      <vt:lpstr>MOTIVAÇÃO DE VENDAS</vt:lpstr>
      <vt:lpstr>Estudo de Caso</vt:lpstr>
      <vt:lpstr>Apresentação do PowerPoint</vt:lpstr>
      <vt:lpstr>Apresentação do PowerPoint</vt:lpstr>
      <vt:lpstr>Apresentação do PowerPoint</vt:lpstr>
      <vt:lpstr>Gestão de Força de Vendas</vt:lpstr>
      <vt:lpstr>Conclusão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GERENCIAMENTO DE EQUIPE DE VENDAS</dc:title>
  <cp:lastModifiedBy>Arthur Becker Fernandes</cp:lastModifiedBy>
  <cp:revision>1</cp:revision>
  <dcterms:modified xsi:type="dcterms:W3CDTF">2020-05-22T23:19:05Z</dcterms:modified>
</cp:coreProperties>
</file>