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2"/>
    <p:restoredTop sz="94670"/>
  </p:normalViewPr>
  <p:slideViewPr>
    <p:cSldViewPr>
      <p:cViewPr varScale="1">
        <p:scale>
          <a:sx n="68" d="100"/>
          <a:sy n="68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1F095-45D6-3A4A-B207-B97EB55C48C1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26F95-E7A8-FE4E-8D2C-0066D3FBF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31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94190-9BC9-4637-9E35-1B51A35EB0A2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/>
              <a:t>Faculdade de Direito do Largo de São Francisco (USP)</a:t>
            </a:r>
            <a:br>
              <a:rPr lang="pt-BR" dirty="0"/>
            </a:br>
            <a:br>
              <a:rPr lang="pt-BR" dirty="0"/>
            </a:br>
            <a:r>
              <a:rPr lang="pt-BR" sz="4400" dirty="0"/>
              <a:t>DEF 0320 - Direito Econômico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7406640" cy="2448272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accent2"/>
                </a:solidFill>
              </a:rPr>
              <a:t>Prof. Titular André Ramos Tavares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ctr"/>
            <a:r>
              <a:rPr lang="pt-BR" dirty="0"/>
              <a:t>2º semestre de 2020</a:t>
            </a:r>
          </a:p>
        </p:txBody>
      </p:sp>
    </p:spTree>
    <p:extLst>
      <p:ext uri="{BB962C8B-B14F-4D97-AF65-F5344CB8AC3E}">
        <p14:creationId xmlns:p14="http://schemas.microsoft.com/office/powerpoint/2010/main" val="102558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O DIREITO 4.0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256584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Caráter político da decisão sobre a tecnologia</a:t>
            </a:r>
          </a:p>
          <a:p>
            <a:pPr marL="82296" indent="0" algn="ctr">
              <a:buNone/>
            </a:pPr>
            <a:endParaRPr lang="pt-BR" sz="2200" u="sng" dirty="0">
              <a:solidFill>
                <a:schemeClr val="tx2"/>
              </a:solidFill>
            </a:endParaRPr>
          </a:p>
          <a:p>
            <a:pPr algn="just"/>
            <a:r>
              <a:rPr lang="pt-BR" sz="2200" u="sng" dirty="0"/>
              <a:t>Surgimento de novas tecnologias:</a:t>
            </a:r>
            <a:r>
              <a:rPr lang="pt-BR" sz="2200" dirty="0"/>
              <a:t>  ferramentas que são verdadeiras intervenções nas realizações socioeconômicas existentes, alterando-as profundamente.</a:t>
            </a:r>
            <a:endParaRPr lang="pt-BR" sz="2200" u="sng" dirty="0"/>
          </a:p>
          <a:p>
            <a:pPr algn="just"/>
            <a:endParaRPr lang="pt-BR" sz="2200" dirty="0"/>
          </a:p>
          <a:p>
            <a:pPr algn="just"/>
            <a:r>
              <a:rPr lang="pt-BR" sz="2200" b="1" dirty="0"/>
              <a:t>A decisão sobre a tecnologia é uma decisão política: </a:t>
            </a:r>
            <a:r>
              <a:rPr lang="pt-BR" sz="2200" dirty="0"/>
              <a:t>afeta o poder, a estrutura social e a posição que cada ser-humano ocupa na sociedade;</a:t>
            </a:r>
          </a:p>
          <a:p>
            <a:pPr algn="just"/>
            <a:endParaRPr lang="pt-BR" sz="2200" b="1" dirty="0"/>
          </a:p>
          <a:p>
            <a:pPr algn="just"/>
            <a:r>
              <a:rPr lang="pt-BR" sz="2200" dirty="0"/>
              <a:t>A tecnologia, em si, não tem uma ideologia. Mas o seu uso e suas formas de regulamentação tem conotação política.</a:t>
            </a:r>
          </a:p>
          <a:p>
            <a:pPr marL="82296" indent="0" algn="ctr">
              <a:buNone/>
            </a:pPr>
            <a:r>
              <a:rPr lang="pt-BR" sz="2200" dirty="0"/>
              <a:t>Exemplo: Implementação da infraestrutura para internet 5G no Brasil</a:t>
            </a:r>
          </a:p>
          <a:p>
            <a:pPr algn="just"/>
            <a:endParaRPr lang="pt-BR" sz="2200" u="sng" dirty="0"/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42901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O DIREITO 4.0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256584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Caráter político da decisão sobre a tecnologia</a:t>
            </a:r>
          </a:p>
          <a:p>
            <a:pPr algn="just"/>
            <a:endParaRPr lang="pt-BR" sz="2200" u="sng" dirty="0"/>
          </a:p>
          <a:p>
            <a:pPr algn="just"/>
            <a:r>
              <a:rPr lang="pt-BR" sz="2200" u="sng" dirty="0"/>
              <a:t>Decisões como </a:t>
            </a:r>
            <a:r>
              <a:rPr lang="pt-BR" sz="2200" dirty="0"/>
              <a:t>a edição de uma lei que regulamenta um marco civil para a internet, um decreto que procura definir como será a implementação da tecnologia 5G no país e até uma decisão privada de uma grande empresa de tecnologia, são ações que acabam afetam a estrutura social;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Se tomadas pelo Estado: podem impactar o acesso à internet, o direito dos cidadãos e o próprio nível de acesso a direitos pelos cidadãos.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Por isso é preciso ter consciência sobre os </a:t>
            </a:r>
            <a:r>
              <a:rPr lang="pt-BR" sz="2200" b="1" dirty="0"/>
              <a:t>impactos socioeconômicos sobre a decisão tecnológica</a:t>
            </a:r>
            <a:r>
              <a:rPr lang="pt-BR" sz="2200" dirty="0"/>
              <a:t>.</a:t>
            </a:r>
            <a:endParaRPr lang="pt-BR" sz="2200" u="sng" dirty="0"/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69997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O DIREITO 4.0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Respostas do direito a essa nova economia</a:t>
            </a:r>
          </a:p>
          <a:p>
            <a:pPr algn="just"/>
            <a:endParaRPr lang="pt-BR" sz="2200" u="sng" dirty="0"/>
          </a:p>
          <a:p>
            <a:pPr algn="just"/>
            <a:r>
              <a:rPr lang="pt-BR" sz="2200" dirty="0"/>
              <a:t>Já existe uma série de novas leis que podem ser consideradas como respostas a essa nova economia</a:t>
            </a:r>
          </a:p>
          <a:p>
            <a:pPr algn="just"/>
            <a:r>
              <a:rPr lang="pt-BR" sz="2200" dirty="0"/>
              <a:t>No entanto, costumam ser reativas, específicas e pontuais.</a:t>
            </a:r>
          </a:p>
          <a:p>
            <a:pPr algn="just"/>
            <a:r>
              <a:rPr lang="pt-BR" sz="2200" u="sng" dirty="0"/>
              <a:t>Tentativa fracassada</a:t>
            </a:r>
            <a:r>
              <a:rPr lang="pt-BR" sz="2200" dirty="0"/>
              <a:t> de abordar tecnologias disruptivas: Continuação dos mesmos moldes e institutos tradicionais do direito para enfrentar as tecnologias extremamente avançadas do século XXI.</a:t>
            </a:r>
          </a:p>
          <a:p>
            <a:pPr algn="just"/>
            <a:r>
              <a:rPr lang="pt-BR" sz="2200" dirty="0"/>
              <a:t>Racionalidade jurídica que no máximo alcança a revolução da informática, que se inicia nos anos 1950 e não é compatível com as transformações de grande impacto que essas novas tecnologias promovem.</a:t>
            </a:r>
          </a:p>
        </p:txBody>
      </p:sp>
    </p:spTree>
    <p:extLst>
      <p:ext uri="{BB962C8B-B14F-4D97-AF65-F5344CB8AC3E}">
        <p14:creationId xmlns:p14="http://schemas.microsoft.com/office/powerpoint/2010/main" val="979305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O DIREITO 4.0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Respostas do direito a essa nova economia</a:t>
            </a:r>
          </a:p>
          <a:p>
            <a:pPr algn="just"/>
            <a:endParaRPr lang="pt-BR" sz="2200" u="sng" dirty="0"/>
          </a:p>
          <a:p>
            <a:pPr algn="just"/>
            <a:r>
              <a:rPr lang="pt-BR" sz="2200" dirty="0"/>
              <a:t>Busca pela tentativa de disciplinar essa série de assuntos e fenômenos novos com um direito que foi forjado praticamente na passagem do feudalismo para o capitalismo. Por vezes até com instrumentos jurídicos anteriores a isso.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A velocidade das respostas do direito é a mesma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Tempo político continua pressionando as instituições jurídicas que vão permanecendo na falta de uma velocidade maior nas inovações legislativas.</a:t>
            </a:r>
          </a:p>
        </p:txBody>
      </p:sp>
    </p:spTree>
    <p:extLst>
      <p:ext uri="{BB962C8B-B14F-4D97-AF65-F5344CB8AC3E}">
        <p14:creationId xmlns:p14="http://schemas.microsoft.com/office/powerpoint/2010/main" val="1596341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O DIREITO 4.0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Respostas jurídicas em tempo incompatível com as demandas dessa nova economia</a:t>
            </a:r>
          </a:p>
          <a:p>
            <a:pPr algn="just"/>
            <a:endParaRPr lang="pt-BR" sz="2200" u="sng" dirty="0"/>
          </a:p>
          <a:p>
            <a:pPr algn="just"/>
            <a:r>
              <a:rPr lang="pt-BR" sz="2200" u="sng" dirty="0"/>
              <a:t>Exemplo</a:t>
            </a:r>
            <a:r>
              <a:rPr lang="pt-BR" sz="2200" dirty="0"/>
              <a:t>: Tentativa da </a:t>
            </a:r>
            <a:r>
              <a:rPr lang="pt-BR" sz="2200" i="1" dirty="0" err="1"/>
              <a:t>Amazon</a:t>
            </a:r>
            <a:r>
              <a:rPr lang="pt-BR" sz="2200" dirty="0"/>
              <a:t> de se obter uma autorização perante a autoridade de aviação dos Estados Unidos para </a:t>
            </a:r>
            <a:r>
              <a:rPr lang="pt-BR" sz="2200" dirty="0" err="1"/>
              <a:t>vôos</a:t>
            </a:r>
            <a:r>
              <a:rPr lang="pt-BR" sz="2200" dirty="0"/>
              <a:t> experimentais de drones. O pedido demorou tanto para ser analisado que, quando concedido, o modelo do drone já estava obsoleto. Ainda que seja uma situação constrangedora, vai se repetindo em outras situações.</a:t>
            </a:r>
          </a:p>
          <a:p>
            <a:pPr algn="just"/>
            <a:r>
              <a:rPr lang="pt-BR" sz="2200" u="sng" dirty="0"/>
              <a:t>Ressalva</a:t>
            </a:r>
            <a:r>
              <a:rPr lang="pt-BR" sz="2200" dirty="0"/>
              <a:t>: o Direito não deve se curvar aos interesses de todas as empresas de plataformas digitais, mas é evidente a necessidade de que se entenda haver um momento diferente, </a:t>
            </a:r>
            <a:r>
              <a:rPr lang="pt-BR" sz="2200" u="sng" dirty="0"/>
              <a:t>que exige respostas mais rápidas e inovadoras do ponto de vista jurídico</a:t>
            </a:r>
            <a:r>
              <a:rPr lang="pt-BR" sz="2200" dirty="0"/>
              <a:t>.</a:t>
            </a:r>
          </a:p>
          <a:p>
            <a:pPr marL="82296" indent="0" algn="just">
              <a:buNone/>
            </a:pPr>
            <a:endParaRPr lang="pt-BR" sz="2200" dirty="0"/>
          </a:p>
          <a:p>
            <a:pPr marL="82296" indent="0" algn="just"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68131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O DIREITO 4.0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Respostas jurídicas em tempo incompatível com as demandas dessa nova economia</a:t>
            </a:r>
          </a:p>
          <a:p>
            <a:pPr algn="just"/>
            <a:endParaRPr lang="pt-BR" sz="2200" u="sng" dirty="0"/>
          </a:p>
          <a:p>
            <a:pPr algn="just"/>
            <a:r>
              <a:rPr lang="pt-BR" sz="2200" u="sng" dirty="0"/>
              <a:t>Exemplo 2</a:t>
            </a:r>
            <a:r>
              <a:rPr lang="pt-BR" sz="2200" dirty="0"/>
              <a:t>: tentativa de criar um tributo sobre robôs em San Francisco, o que foi incorporado em outros lugares do mundo.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u="sng" dirty="0"/>
              <a:t>Ressalva</a:t>
            </a:r>
            <a:r>
              <a:rPr lang="pt-BR" sz="2200" dirty="0"/>
              <a:t>: Essa resposta para compensar a automatização do trabalho por meio de tributos sobre robôs é reativa, pontual e simplória. </a:t>
            </a:r>
            <a:r>
              <a:rPr lang="pt-BR" sz="2200" u="sng" dirty="0"/>
              <a:t>Não fornece uma compreensão do significado mais amplo do que essas tecnologias disruptivas irão trazer para a sociedade</a:t>
            </a:r>
            <a:r>
              <a:rPr lang="pt-BR" sz="2200" dirty="0"/>
              <a:t>. É preciso que haja respostas mais sofisticadas, robustas e estruturadas, que consigam trazer alterações legislativas que realmente estabeleçam novos parâmetros sobre os elevados impactos que essas novas tecnologias têm gerado, e ainda vão, gerar sobre a humanidade. </a:t>
            </a:r>
            <a:r>
              <a:rPr lang="pt-BR" sz="2200" b="1" dirty="0"/>
              <a:t>O que é um grande desafio</a:t>
            </a:r>
            <a:r>
              <a:rPr lang="pt-BR" sz="2200" dirty="0"/>
              <a:t>.</a:t>
            </a:r>
          </a:p>
          <a:p>
            <a:pPr marL="82296" indent="0" algn="just"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639074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O DIREITO 4.0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Quando essas novas tecnologias se alimentam de realidades que o próprio direito combate</a:t>
            </a:r>
          </a:p>
          <a:p>
            <a:pPr algn="just"/>
            <a:endParaRPr lang="pt-BR" sz="2200" u="sng" dirty="0"/>
          </a:p>
          <a:p>
            <a:pPr algn="just"/>
            <a:r>
              <a:rPr lang="pt-BR" sz="2200" dirty="0"/>
              <a:t>Muitas vezes, existe um posicionamento no direito e, apesar disso, a sociedade é surpreendida pela implementação de novas tecnologias que contraria esse posicionamento. Ainda assim, não há alguma ação estatal que discipline, regule ou regulamente ou proíba isso.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u="sng" dirty="0"/>
              <a:t>Exemplo</a:t>
            </a:r>
            <a:r>
              <a:rPr lang="pt-BR" sz="2200" dirty="0"/>
              <a:t>: vedação ao anonimato na Constituição Federal, enquanto alguns aplicativos de relacionamento social utilizam como padrão ou, ao menos permitem,  a ampla utilização de perfis anônimos, inclusive para fins eleitorais.</a:t>
            </a:r>
          </a:p>
        </p:txBody>
      </p:sp>
    </p:spTree>
    <p:extLst>
      <p:ext uri="{BB962C8B-B14F-4D97-AF65-F5344CB8AC3E}">
        <p14:creationId xmlns:p14="http://schemas.microsoft.com/office/powerpoint/2010/main" val="2885293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O DIREITO 4.0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Quando essas novas tecnologias se alimentam de realidades que o próprio direito combate</a:t>
            </a:r>
          </a:p>
          <a:p>
            <a:pPr algn="just"/>
            <a:endParaRPr lang="pt-BR" sz="2200" u="sng" dirty="0"/>
          </a:p>
          <a:p>
            <a:pPr algn="just"/>
            <a:r>
              <a:rPr lang="pt-BR" sz="2200" dirty="0"/>
              <a:t>Em diversas outras situações, a legislação existente, que não contemplava o uso das tecnologias atuais, tem sido utilizada como forma de garantir certas reservas de mercado.</a:t>
            </a:r>
          </a:p>
          <a:p>
            <a:pPr marL="82296" indent="0" algn="just">
              <a:buNone/>
            </a:pPr>
            <a:endParaRPr lang="pt-BR" sz="2200" dirty="0"/>
          </a:p>
          <a:p>
            <a:pPr algn="just"/>
            <a:r>
              <a:rPr lang="pt-BR" sz="2200" dirty="0"/>
              <a:t>A falta de atualização da legislação acaba por fomentar certos monopólios e inviabilizar a ampla concorrência.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u="sng" dirty="0"/>
              <a:t>Exemplo</a:t>
            </a:r>
            <a:r>
              <a:rPr lang="pt-BR" sz="2200" dirty="0"/>
              <a:t>: Grandes plataformas de transporte individual de passageiros.</a:t>
            </a:r>
          </a:p>
        </p:txBody>
      </p:sp>
    </p:spTree>
    <p:extLst>
      <p:ext uri="{BB962C8B-B14F-4D97-AF65-F5344CB8AC3E}">
        <p14:creationId xmlns:p14="http://schemas.microsoft.com/office/powerpoint/2010/main" val="788312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O DIREITO 4.0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Questão correlata de absoluta importância para a análise do Direito Econômico</a:t>
            </a:r>
          </a:p>
          <a:p>
            <a:pPr algn="just"/>
            <a:endParaRPr lang="pt-BR" sz="2200" u="sng" dirty="0"/>
          </a:p>
          <a:p>
            <a:pPr algn="just"/>
            <a:r>
              <a:rPr lang="pt-BR" sz="2200" dirty="0"/>
              <a:t>Há quem identifique que essas novas tecnologias </a:t>
            </a:r>
            <a:r>
              <a:rPr lang="pt-BR" sz="2200" b="1" dirty="0"/>
              <a:t>permitam economias atrasadas/periféricas possam realizar um salto, desenvolvendo-se mais rapidamente do que pelas vias da tradicional industrialização trilhada pelas economias avançadas</a:t>
            </a:r>
            <a:r>
              <a:rPr lang="pt-BR" sz="2200" dirty="0"/>
              <a:t>.</a:t>
            </a:r>
          </a:p>
          <a:p>
            <a:pPr algn="just"/>
            <a:r>
              <a:rPr lang="pt-BR" sz="2200" u="sng" dirty="0"/>
              <a:t>Exemplo</a:t>
            </a:r>
            <a:r>
              <a:rPr lang="pt-BR" sz="2200" dirty="0"/>
              <a:t>: Com a telefonia celular, deixou de ser necessário o investimento pesado do Estado na infraestrutura física de telefones físicas. Assim, foi possível ampliar a telefonia sem necessariamente ter que se passar pelo mesmo nível de investimento que outros países realizaram.</a:t>
            </a:r>
          </a:p>
        </p:txBody>
      </p:sp>
    </p:spTree>
    <p:extLst>
      <p:ext uri="{BB962C8B-B14F-4D97-AF65-F5344CB8AC3E}">
        <p14:creationId xmlns:p14="http://schemas.microsoft.com/office/powerpoint/2010/main" val="4026183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O DIREITO 4.0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Questão correlata de absoluta importância para a análise do Direito Econômico</a:t>
            </a:r>
          </a:p>
          <a:p>
            <a:pPr algn="just"/>
            <a:endParaRPr lang="pt-BR" sz="2200" u="sng" dirty="0"/>
          </a:p>
          <a:p>
            <a:pPr algn="just"/>
            <a:r>
              <a:rPr lang="pt-BR" sz="2200" dirty="0"/>
              <a:t>Para que isso se concretize, no entanto, requer que o Estado esteja </a:t>
            </a:r>
            <a:r>
              <a:rPr lang="pt-BR" sz="2200" u="sng" dirty="0"/>
              <a:t>plenamente consciente do que está acontecendo e, assim, exerça o adequado </a:t>
            </a:r>
            <a:r>
              <a:rPr lang="pt-BR" sz="2200" b="1" u="sng" dirty="0"/>
              <a:t>PLANEJAMENTO.</a:t>
            </a:r>
          </a:p>
          <a:p>
            <a:pPr algn="just"/>
            <a:r>
              <a:rPr lang="pt-BR" sz="2200" dirty="0"/>
              <a:t>Também é muito importante que o Estado não seja apenas um receptor dessas novas tecnologias a ponto de se curvar a todas as demandas que as empresas/plataformas digitais demandas.</a:t>
            </a:r>
          </a:p>
          <a:p>
            <a:pPr algn="just"/>
            <a:r>
              <a:rPr lang="pt-BR" sz="2200" b="1" u="sng" dirty="0"/>
              <a:t>Ao contrário</a:t>
            </a:r>
            <a:r>
              <a:rPr lang="pt-BR" sz="2200" dirty="0"/>
              <a:t>, é necessário que o Estado, </a:t>
            </a:r>
            <a:r>
              <a:rPr lang="pt-BR" sz="2200" u="sng" dirty="0"/>
              <a:t>pelo direito</a:t>
            </a:r>
            <a:r>
              <a:rPr lang="pt-BR" sz="2200" dirty="0"/>
              <a:t>, atue de forma a impedir situações indesejadas que, apesar de estarem consolidadas, ofendem direitos fundamentais e que levaria uma a uma preponderância das novas tecnologias sobre a normatividade.</a:t>
            </a:r>
            <a:endParaRPr lang="pt-BR" sz="2200" b="1" u="sng" dirty="0"/>
          </a:p>
          <a:p>
            <a:pPr marL="82296" indent="0" algn="just">
              <a:buNone/>
            </a:pPr>
            <a:endParaRPr lang="pt-BR" sz="2400" b="1" u="sng" dirty="0"/>
          </a:p>
          <a:p>
            <a:pPr algn="just"/>
            <a:endParaRPr lang="pt-BR" sz="2200" b="1" u="sng" dirty="0"/>
          </a:p>
        </p:txBody>
      </p:sp>
    </p:spTree>
    <p:extLst>
      <p:ext uri="{BB962C8B-B14F-4D97-AF65-F5344CB8AC3E}">
        <p14:creationId xmlns:p14="http://schemas.microsoft.com/office/powerpoint/2010/main" val="405883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Semana XV – O DIREITO ECONÔMICO E A ERA DIGITAL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pt-BR" sz="2600" dirty="0"/>
          </a:p>
          <a:p>
            <a:pPr marL="82296" indent="0" algn="ctr">
              <a:buNone/>
            </a:pPr>
            <a:endParaRPr lang="pt-BR" sz="2400" dirty="0">
              <a:solidFill>
                <a:schemeClr val="accent6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/>
              <a:t>Desenvolvimento tecnológico e o uso massivo de novas tecnologias tem gerado grandes alterações sobre a vida das pessoas e que não podem ser despercebidas pelo direito.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/>
              <a:t>Necessidade  de se identificar os problemas atuais e, sobretudo, analisar o papel do direito diante desse fenômeno tecnológico-econômico.</a:t>
            </a:r>
          </a:p>
        </p:txBody>
      </p:sp>
    </p:spTree>
    <p:extLst>
      <p:ext uri="{BB962C8B-B14F-4D97-AF65-F5344CB8AC3E}">
        <p14:creationId xmlns:p14="http://schemas.microsoft.com/office/powerpoint/2010/main" val="1055674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O DIREITO 4.0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Exemplo sobre referência normativa:</a:t>
            </a:r>
          </a:p>
          <a:p>
            <a:pPr algn="just"/>
            <a:endParaRPr lang="pt-BR" sz="2200" u="sng" dirty="0"/>
          </a:p>
          <a:p>
            <a:pPr marL="82296" indent="0" algn="just">
              <a:buNone/>
            </a:pPr>
            <a:r>
              <a:rPr lang="pt-BR" sz="2400" b="1" dirty="0">
                <a:latin typeface="Arial" panose="020B0604020202020204" pitchFamily="34" charset="0"/>
              </a:rPr>
              <a:t>LEI Nº 12.965, DE 23 DE ABRIL DE 2014</a:t>
            </a:r>
          </a:p>
          <a:p>
            <a:pPr marL="82296" indent="0" algn="just">
              <a:buNone/>
            </a:pPr>
            <a:r>
              <a:rPr lang="pt-BR" sz="2400" dirty="0">
                <a:latin typeface="Arial" panose="020B0604020202020204" pitchFamily="34" charset="0"/>
              </a:rPr>
              <a:t>Estabelece princípios, garantias, direitos e deveres para o uso da Internet no Brasil.</a:t>
            </a:r>
          </a:p>
          <a:p>
            <a:pPr marL="82296" indent="0" algn="just">
              <a:buNone/>
            </a:pPr>
            <a:r>
              <a:rPr lang="pt-BR" sz="2400" b="1" u="sng" dirty="0">
                <a:latin typeface="Arial" panose="020B0604020202020204" pitchFamily="34" charset="0"/>
              </a:rPr>
              <a:t>(Marco Civil da Internet) </a:t>
            </a:r>
            <a:endParaRPr lang="pt-BR" b="1" u="sng" dirty="0"/>
          </a:p>
          <a:p>
            <a:pPr algn="just"/>
            <a:endParaRPr lang="pt-BR" sz="2200" b="1" u="sng" dirty="0"/>
          </a:p>
        </p:txBody>
      </p:sp>
    </p:spTree>
    <p:extLst>
      <p:ext uri="{BB962C8B-B14F-4D97-AF65-F5344CB8AC3E}">
        <p14:creationId xmlns:p14="http://schemas.microsoft.com/office/powerpoint/2010/main" val="3964461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REDISCUSSÃO SOBRE O PAPEL DO ESTADO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pt-BR" sz="2200" u="sng" dirty="0"/>
          </a:p>
          <a:p>
            <a:pPr algn="just"/>
            <a:r>
              <a:rPr lang="pt-BR" sz="2400" dirty="0"/>
              <a:t>Independentemente das posições ideológicas ou conceituais que se tenha sobre o Estado a verdade é que o seu predomínio sobre as decisões públicas e as suas responsabilidades perante a sociedade, </a:t>
            </a:r>
            <a:r>
              <a:rPr lang="pt-BR" sz="2400" b="1" dirty="0"/>
              <a:t>estão sob ataque.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dirty="0"/>
              <a:t>Muitas das novas tecnologias revelam um grande ataque ao Estado que estão forçando uma mudança estrutural e que ocorrerá, necessariamente, a curto prazo.</a:t>
            </a:r>
          </a:p>
          <a:p>
            <a:pPr marL="82296" indent="0" algn="just">
              <a:buNone/>
            </a:pPr>
            <a:endParaRPr lang="pt-BR" sz="2200" b="1" u="sng" dirty="0"/>
          </a:p>
        </p:txBody>
      </p:sp>
    </p:spTree>
    <p:extLst>
      <p:ext uri="{BB962C8B-B14F-4D97-AF65-F5344CB8AC3E}">
        <p14:creationId xmlns:p14="http://schemas.microsoft.com/office/powerpoint/2010/main" val="1477643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REDISCUSSÃO SOBRE O PAPEL DO ESTADO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200" u="sng" dirty="0">
                <a:solidFill>
                  <a:schemeClr val="accent6"/>
                </a:solidFill>
              </a:rPr>
              <a:t>Tecnologias procuram revelar uma própria desnecessidade do Estado</a:t>
            </a:r>
          </a:p>
          <a:p>
            <a:pPr algn="just"/>
            <a:r>
              <a:rPr lang="pt-BR" sz="2200" dirty="0"/>
              <a:t>Necessidade de que se tome consciência disso para que se possa planejar adequada as </a:t>
            </a:r>
            <a:r>
              <a:rPr lang="pt-BR" sz="2200" u="sng" dirty="0"/>
              <a:t>formas de lidar sob questões de interesse público em que o Estado é afastado</a:t>
            </a:r>
            <a:r>
              <a:rPr lang="pt-BR" sz="2200" dirty="0"/>
              <a:t>.</a:t>
            </a:r>
          </a:p>
          <a:p>
            <a:pPr algn="just"/>
            <a:r>
              <a:rPr lang="pt-BR" sz="2200" dirty="0"/>
              <a:t>Exemplo: </a:t>
            </a:r>
            <a:r>
              <a:rPr lang="pt-BR" sz="2200" dirty="0" err="1"/>
              <a:t>Blockchain</a:t>
            </a:r>
            <a:r>
              <a:rPr lang="pt-BR" sz="2200" dirty="0"/>
              <a:t>, que se trata de um modelo de uso de tecnologia para fins de certificação, autoria, segurança e encadeamento de dados, cogitado inicialmente por um grande grupo privada que visava exatamente eliminar a mediação do Estado. </a:t>
            </a:r>
          </a:p>
          <a:p>
            <a:pPr algn="just"/>
            <a:r>
              <a:rPr lang="pt-BR" sz="2200" dirty="0"/>
              <a:t>A grande ideia, por trás do </a:t>
            </a:r>
            <a:r>
              <a:rPr lang="pt-BR" sz="2200" dirty="0" err="1"/>
              <a:t>Blockchain</a:t>
            </a:r>
            <a:r>
              <a:rPr lang="pt-BR" sz="2200" dirty="0"/>
              <a:t> é a eliminação do Estado de uma série de mediação em que ele é necessário para garantir segurança jurídica.</a:t>
            </a:r>
          </a:p>
        </p:txBody>
      </p:sp>
    </p:spTree>
    <p:extLst>
      <p:ext uri="{BB962C8B-B14F-4D97-AF65-F5344CB8AC3E}">
        <p14:creationId xmlns:p14="http://schemas.microsoft.com/office/powerpoint/2010/main" val="1587760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CAPITALISMO DE MONITORAMENTO/VIGILÂNCIA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algn="just"/>
            <a:endParaRPr lang="pt-BR" sz="2200" dirty="0"/>
          </a:p>
          <a:p>
            <a:pPr algn="just"/>
            <a:endParaRPr lang="pt-BR" sz="2200" dirty="0"/>
          </a:p>
          <a:p>
            <a:pPr algn="just"/>
            <a:r>
              <a:rPr lang="pt-BR" sz="2400" dirty="0"/>
              <a:t>Manuel Castells sustenta que aquele que se conecta às redes sociais aceita tacitamente a socialização de seus dados.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u="sng" dirty="0"/>
              <a:t>Perspectiva é equivocada à luz do direito brasileiro</a:t>
            </a:r>
            <a:r>
              <a:rPr lang="pt-BR" sz="2400" dirty="0"/>
              <a:t>. A Constituição Federal protege a privacidade das pessoas, a segurança jurídica e a transparência, o que é constantemente violado nas proposições pró-tecnologia.</a:t>
            </a:r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703371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CAPITALISMO DE MONITORAMENTO/VIGILÂNCIA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algn="just"/>
            <a:endParaRPr lang="pt-BR" sz="2200" dirty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Plataformas digitais em </a:t>
            </a:r>
            <a:r>
              <a:rPr lang="pt-BR" sz="2200" dirty="0" err="1"/>
              <a:t>hiperescala</a:t>
            </a:r>
            <a:r>
              <a:rPr lang="pt-BR" sz="2200" dirty="0"/>
              <a:t> trabalha, com recolhimento de dados sobre as pessoas, construindo, por meio de algoritmos, uma imagem própria de cada um, enquanto esses dados são vendidos no mercado.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Isso está relacionado com uma certa </a:t>
            </a:r>
            <a:r>
              <a:rPr lang="pt-BR" sz="2200" b="1" dirty="0"/>
              <a:t>complacência do direito a esse respeito</a:t>
            </a:r>
            <a:r>
              <a:rPr lang="pt-BR" sz="2200" dirty="0"/>
              <a:t>, havendo, para alguns, uma </a:t>
            </a:r>
            <a:r>
              <a:rPr lang="pt-BR" sz="2200" u="sng" dirty="0"/>
              <a:t>anomia</a:t>
            </a:r>
            <a:r>
              <a:rPr lang="pt-BR" sz="2200" dirty="0"/>
              <a:t> nesse sentido.</a:t>
            </a:r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65769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CAPITALISMO DE MONITORAMENTO/VIGILÂNCIA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sz="2200" dirty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Existem vários críticos: </a:t>
            </a:r>
            <a:r>
              <a:rPr lang="pt-BR" sz="2200" b="1" dirty="0" err="1"/>
              <a:t>Soshanna</a:t>
            </a:r>
            <a:r>
              <a:rPr lang="pt-BR" sz="2200" b="1" dirty="0"/>
              <a:t> </a:t>
            </a:r>
            <a:r>
              <a:rPr lang="pt-BR" sz="2200" b="1" dirty="0" err="1"/>
              <a:t>Zuboff</a:t>
            </a:r>
            <a:r>
              <a:rPr lang="pt-BR" sz="2200" dirty="0"/>
              <a:t>, por exemplo, sustenta a existência de um capitalismo de monitoramento, em que </a:t>
            </a:r>
            <a:r>
              <a:rPr lang="pt-BR" sz="2200" u="sng" dirty="0"/>
              <a:t>há um monitoramento digital das pessoas através do recolhimento de seus dados, fundamentalmente por empresas privadas</a:t>
            </a:r>
            <a:r>
              <a:rPr lang="pt-BR" sz="2200" dirty="0"/>
              <a:t>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Há uma manipulação muito forte por trás dos algoritmos e desse novo capitalismo, vocacionado ao monitoramento das pessoas e à redução do nível de direitos então existentes.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Também para </a:t>
            </a:r>
            <a:r>
              <a:rPr lang="pt-BR" sz="2200" dirty="0" err="1"/>
              <a:t>Zuboff</a:t>
            </a:r>
            <a:r>
              <a:rPr lang="pt-BR" sz="2200" dirty="0"/>
              <a:t>, além de outros autores, a primazia sobre os bens de produção clássicos do capitalismo tem se deixado de lado para o predomínio da dominação sobre os dados. </a:t>
            </a:r>
            <a:r>
              <a:rPr lang="pt-BR" sz="2200" b="1" dirty="0"/>
              <a:t>O que interessa, para esse novo capitalismo, é a máxima extração de dados das pessoas e o seu máximo aproveitamento comercial.</a:t>
            </a:r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336133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Identificação de desafios nesse contexto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pt-BR" sz="2400" u="sng" dirty="0">
              <a:solidFill>
                <a:schemeClr val="accent6"/>
              </a:solidFill>
            </a:endParaRPr>
          </a:p>
          <a:p>
            <a:pPr marL="82296" indent="0" algn="ctr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Vários desafios tem se apresentado, destacando-se, de maneira geral:</a:t>
            </a:r>
          </a:p>
          <a:p>
            <a:pPr marL="82296" indent="0" algn="ctr">
              <a:buNone/>
            </a:pPr>
            <a:endParaRPr lang="pt-BR" sz="2400" u="sng" dirty="0">
              <a:solidFill>
                <a:schemeClr val="accent6"/>
              </a:solidFill>
            </a:endParaRPr>
          </a:p>
          <a:p>
            <a:pPr algn="just"/>
            <a:r>
              <a:rPr lang="pt-BR" sz="2200" dirty="0"/>
              <a:t>aumento na concentração de riqueza, </a:t>
            </a:r>
          </a:p>
          <a:p>
            <a:pPr algn="just"/>
            <a:r>
              <a:rPr lang="pt-BR" sz="2200" dirty="0"/>
              <a:t>diminuição de postos de trabalho, </a:t>
            </a:r>
          </a:p>
          <a:p>
            <a:pPr algn="just"/>
            <a:r>
              <a:rPr lang="pt-BR" sz="2200" dirty="0"/>
              <a:t>concentração de riqueza na mão de poucas plataformas digitais que acabam tendo primazia por empresas que efetivamente produzem e empregam capital humano de forma direta.</a:t>
            </a:r>
          </a:p>
          <a:p>
            <a:pPr algn="just"/>
            <a:endParaRPr lang="pt-BR" sz="2200" dirty="0"/>
          </a:p>
          <a:p>
            <a:pPr marL="82296" indent="0" algn="ctr">
              <a:buNone/>
            </a:pPr>
            <a:r>
              <a:rPr lang="pt-BR" sz="2200" dirty="0">
                <a:solidFill>
                  <a:schemeClr val="accent6"/>
                </a:solidFill>
              </a:rPr>
              <a:t>TRATA-SE DE UMA NOVA REALIDADE QUE DESAFIA E TENSIONA O DIREITO COMO O CONCEBEMOS</a:t>
            </a:r>
          </a:p>
          <a:p>
            <a:pPr algn="just"/>
            <a:endParaRPr lang="pt-BR" sz="2200" b="1" dirty="0"/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729450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Identificação de desafios nesse contexto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pt-BR" sz="2400" u="sng" dirty="0">
              <a:solidFill>
                <a:schemeClr val="accent6"/>
              </a:solidFill>
            </a:endParaRPr>
          </a:p>
          <a:p>
            <a:pPr marL="82296" indent="0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Exemplo</a:t>
            </a:r>
          </a:p>
          <a:p>
            <a:pPr algn="just"/>
            <a:r>
              <a:rPr lang="pt-BR" sz="2400" dirty="0"/>
              <a:t>Existem vários aplicativos de inegável utilidade pública,  que captam e fornecem informações de ordem pública, mas que estão sob controle privado e submetidos às regras próprias do direito privado.</a:t>
            </a:r>
          </a:p>
          <a:p>
            <a:pPr marL="82296" indent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É necessário, portanto, uma resposta legislativa adequada que repense as bases do direito como o conhecemos, mesmo porque a própria sociedade tem repensado e transformado as suas ações e formas de agir.</a:t>
            </a:r>
          </a:p>
          <a:p>
            <a:pPr marL="82296" indent="0" algn="just">
              <a:buNone/>
            </a:pPr>
            <a:endParaRPr lang="pt-BR" sz="2200" b="1" dirty="0"/>
          </a:p>
          <a:p>
            <a:pPr algn="just"/>
            <a:endParaRPr lang="pt-BR" sz="2200" b="1" dirty="0"/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59794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Indicação bibliográfica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pt-BR" sz="2400" u="sng" dirty="0">
              <a:solidFill>
                <a:schemeClr val="accent6"/>
              </a:solidFill>
            </a:endParaRPr>
          </a:p>
          <a:p>
            <a:pPr marL="82296" indent="0">
              <a:buNone/>
            </a:pPr>
            <a:r>
              <a:rPr lang="pt-BR" sz="2400" u="sng" dirty="0">
                <a:solidFill>
                  <a:schemeClr val="accent6"/>
                </a:solidFill>
              </a:rPr>
              <a:t>Exemplo</a:t>
            </a:r>
          </a:p>
          <a:p>
            <a:pPr marL="82296" indent="0" algn="just">
              <a:buNone/>
            </a:pPr>
            <a:endParaRPr lang="pt-BR" sz="2200" b="1" dirty="0"/>
          </a:p>
          <a:p>
            <a:pPr algn="just"/>
            <a:r>
              <a:rPr lang="pt-BR" sz="2200" dirty="0"/>
              <a:t>ZUBOFF, </a:t>
            </a:r>
            <a:r>
              <a:rPr lang="pt-BR" sz="2200" dirty="0" err="1"/>
              <a:t>Shoshana</a:t>
            </a:r>
            <a:r>
              <a:rPr lang="pt-BR" sz="2200" dirty="0"/>
              <a:t>. Big </a:t>
            </a:r>
            <a:r>
              <a:rPr lang="pt-BR" sz="2200" dirty="0" err="1"/>
              <a:t>Other</a:t>
            </a:r>
            <a:r>
              <a:rPr lang="pt-BR" sz="2200" dirty="0"/>
              <a:t>: </a:t>
            </a:r>
            <a:r>
              <a:rPr lang="pt-BR" sz="2200" dirty="0" err="1"/>
              <a:t>Surveillance</a:t>
            </a:r>
            <a:r>
              <a:rPr lang="pt-BR" sz="2200" dirty="0"/>
              <a:t> </a:t>
            </a:r>
            <a:r>
              <a:rPr lang="pt-BR" sz="2200" dirty="0" err="1"/>
              <a:t>Capitalism</a:t>
            </a:r>
            <a:r>
              <a:rPr lang="pt-BR" sz="2200" dirty="0"/>
              <a:t> </a:t>
            </a:r>
            <a:r>
              <a:rPr lang="pt-BR" sz="2200" dirty="0" err="1"/>
              <a:t>and</a:t>
            </a:r>
            <a:r>
              <a:rPr lang="pt-BR" sz="2200" dirty="0"/>
              <a:t> </a:t>
            </a:r>
            <a:r>
              <a:rPr lang="pt-BR" sz="2200" dirty="0" err="1"/>
              <a:t>the</a:t>
            </a:r>
            <a:r>
              <a:rPr lang="pt-BR" sz="2200" dirty="0"/>
              <a:t> Prospects </a:t>
            </a:r>
            <a:r>
              <a:rPr lang="pt-BR" sz="2200" dirty="0" err="1"/>
              <a:t>of</a:t>
            </a:r>
            <a:r>
              <a:rPr lang="pt-BR" sz="2200" dirty="0"/>
              <a:t> </a:t>
            </a:r>
            <a:r>
              <a:rPr lang="pt-BR" sz="2200" dirty="0" err="1"/>
              <a:t>an</a:t>
            </a:r>
            <a:r>
              <a:rPr lang="pt-BR" sz="2200" dirty="0"/>
              <a:t> </a:t>
            </a:r>
            <a:r>
              <a:rPr lang="pt-BR" sz="2200" dirty="0" err="1"/>
              <a:t>Information</a:t>
            </a:r>
            <a:r>
              <a:rPr lang="pt-BR" sz="2200" dirty="0"/>
              <a:t> </a:t>
            </a:r>
            <a:r>
              <a:rPr lang="pt-BR" sz="2200" dirty="0" err="1"/>
              <a:t>Civilization</a:t>
            </a:r>
            <a:r>
              <a:rPr lang="pt-BR" sz="2200" dirty="0"/>
              <a:t> (</a:t>
            </a:r>
            <a:r>
              <a:rPr lang="pt-BR" sz="2200" dirty="0" err="1"/>
              <a:t>April</a:t>
            </a:r>
            <a:r>
              <a:rPr lang="pt-BR" sz="2200" dirty="0"/>
              <a:t> 4, 2015). In: </a:t>
            </a:r>
            <a:r>
              <a:rPr lang="pt-BR" sz="2200" i="1" dirty="0" err="1"/>
              <a:t>Journal</a:t>
            </a:r>
            <a:r>
              <a:rPr lang="pt-BR" sz="2200" i="1" dirty="0"/>
              <a:t> </a:t>
            </a:r>
            <a:r>
              <a:rPr lang="pt-BR" sz="2200" i="1" dirty="0" err="1"/>
              <a:t>of</a:t>
            </a:r>
            <a:r>
              <a:rPr lang="pt-BR" sz="2200" i="1" dirty="0"/>
              <a:t> </a:t>
            </a:r>
            <a:r>
              <a:rPr lang="pt-BR" sz="2200" i="1" dirty="0" err="1"/>
              <a:t>Information</a:t>
            </a:r>
            <a:r>
              <a:rPr lang="pt-BR" sz="2200" i="1" dirty="0"/>
              <a:t> Technology </a:t>
            </a:r>
            <a:r>
              <a:rPr lang="pt-BR" sz="2200" dirty="0"/>
              <a:t>(2015) 30, 75–89. </a:t>
            </a:r>
          </a:p>
          <a:p>
            <a:pPr marL="82296" indent="0" algn="just">
              <a:buNone/>
            </a:pPr>
            <a:endParaRPr lang="pt-BR" sz="2200" dirty="0"/>
          </a:p>
          <a:p>
            <a:pPr algn="just"/>
            <a:r>
              <a:rPr lang="pt-BR" sz="2200" dirty="0"/>
              <a:t>Há tradução para o português: Big </a:t>
            </a:r>
            <a:r>
              <a:rPr lang="pt-BR" sz="2200" dirty="0" err="1"/>
              <a:t>Other</a:t>
            </a:r>
            <a:r>
              <a:rPr lang="pt-BR" sz="2200" dirty="0"/>
              <a:t>: Capitalismo de vigilância e perspectivas para uma civilização de informação. In: Bruno, F. et alia (</a:t>
            </a:r>
            <a:r>
              <a:rPr lang="pt-BR" sz="2200" dirty="0" err="1"/>
              <a:t>orgs</a:t>
            </a:r>
            <a:r>
              <a:rPr lang="pt-BR" sz="2200" dirty="0"/>
              <a:t>.). </a:t>
            </a:r>
            <a:r>
              <a:rPr lang="pt-BR" sz="2200" i="1" dirty="0" err="1"/>
              <a:t>Tecnopolíticas</a:t>
            </a:r>
            <a:r>
              <a:rPr lang="pt-BR" sz="2200" i="1" dirty="0"/>
              <a:t> da vigilância: perspectivas da margem</a:t>
            </a:r>
            <a:r>
              <a:rPr lang="pt-BR" sz="2200" dirty="0"/>
              <a:t>. São Paulo: </a:t>
            </a:r>
            <a:r>
              <a:rPr lang="pt-BR" sz="2200" dirty="0" err="1"/>
              <a:t>Boitempo</a:t>
            </a:r>
            <a:r>
              <a:rPr lang="pt-BR" sz="2200" dirty="0"/>
              <a:t>, 2018, pp. 17-68.</a:t>
            </a:r>
          </a:p>
          <a:p>
            <a:pPr algn="just"/>
            <a:endParaRPr lang="pt-BR" sz="2200" b="1" dirty="0"/>
          </a:p>
          <a:p>
            <a:pPr algn="just"/>
            <a:endParaRPr lang="pt-BR" sz="2200" b="1" dirty="0"/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890476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904656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pt-BR" sz="2600" b="1" u="sng" dirty="0">
                <a:solidFill>
                  <a:schemeClr val="accent6"/>
                </a:solidFill>
              </a:rPr>
              <a:t>Retomada de elementos básicos para a análise:</a:t>
            </a:r>
          </a:p>
          <a:p>
            <a:pPr marL="82296" indent="0">
              <a:buNone/>
            </a:pPr>
            <a:endParaRPr lang="pt-BR" sz="2400" u="sng" dirty="0"/>
          </a:p>
          <a:p>
            <a:pPr algn="just"/>
            <a:r>
              <a:rPr lang="pt-BR" sz="2400" dirty="0"/>
              <a:t>O Principal núcleo das normas de qualquer sistema jurídico </a:t>
            </a:r>
            <a:r>
              <a:rPr lang="pt-BR" sz="2400" b="1" dirty="0"/>
              <a:t>sempre </a:t>
            </a:r>
            <a:r>
              <a:rPr lang="pt-BR" sz="2400" dirty="0"/>
              <a:t>se dirige à proteção do sistema econômico (cf. Hermes Lima; </a:t>
            </a:r>
            <a:r>
              <a:rPr lang="pt-BR" sz="2400" i="1" dirty="0"/>
              <a:t>Introdução à ciência do Direito</a:t>
            </a:r>
            <a:r>
              <a:rPr lang="pt-BR" sz="2400" dirty="0"/>
              <a:t>).</a:t>
            </a:r>
          </a:p>
          <a:p>
            <a:pPr algn="just"/>
            <a:r>
              <a:rPr lang="pt-BR" sz="2400" dirty="0"/>
              <a:t>A </a:t>
            </a:r>
            <a:r>
              <a:rPr lang="pt-BR" sz="2400" b="1" dirty="0"/>
              <a:t>proteção jurídica ao sistema econômico</a:t>
            </a:r>
            <a:r>
              <a:rPr lang="pt-BR" sz="2400" dirty="0"/>
              <a:t>, vem desde a gênese do direito como o conhecemos: a partir das revoluções burguesas é criado um núcleo central de proteção a certos bens e valores que se renovam, mas essencialmente são os mesmos.</a:t>
            </a:r>
          </a:p>
          <a:p>
            <a:pPr algn="just"/>
            <a:r>
              <a:rPr lang="pt-BR" sz="2400" dirty="0"/>
              <a:t>O modelo capitalista tem na regra jurídica um componente essencial.</a:t>
            </a:r>
          </a:p>
          <a:p>
            <a:pPr algn="just"/>
            <a:r>
              <a:rPr lang="pt-BR" sz="2400" dirty="0"/>
              <a:t>“</a:t>
            </a:r>
            <a:r>
              <a:rPr lang="pt-BR" sz="2400" b="1" dirty="0"/>
              <a:t>O capitalismo depende do direito</a:t>
            </a:r>
            <a:r>
              <a:rPr lang="pt-BR" sz="2400" dirty="0"/>
              <a:t>”, de modo que as mudanças estruturais da economia, e das relações comerciais que estão na base dessa nova economia, dependem do direito para se realizarem.</a:t>
            </a:r>
          </a:p>
          <a:p>
            <a:pPr marL="82296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8834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90465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400" b="1" u="sng" dirty="0">
                <a:solidFill>
                  <a:schemeClr val="accent6"/>
                </a:solidFill>
              </a:rPr>
              <a:t>Retomada de elementos básicos para a análise:</a:t>
            </a:r>
            <a:endParaRPr lang="pt-BR" sz="2400" u="sng" dirty="0"/>
          </a:p>
          <a:p>
            <a:pPr marL="82296" indent="0" algn="ctr">
              <a:buNone/>
            </a:pPr>
            <a:r>
              <a:rPr lang="pt-BR" sz="2400" dirty="0"/>
              <a:t>Direito e capitalismo: questões atuais</a:t>
            </a:r>
          </a:p>
          <a:p>
            <a:pPr marL="82296" indent="0">
              <a:buNone/>
            </a:pPr>
            <a:endParaRPr lang="pt-BR" sz="2400" u="sng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/>
              <a:t>Os recentes avanços tecnológicos têm implicado profundas transformações às ações socioeconômicas;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dirty="0"/>
              <a:t>Enquanto as plataformas digitais em </a:t>
            </a:r>
            <a:r>
              <a:rPr lang="pt-BR" sz="2200" dirty="0" err="1"/>
              <a:t>hiperescala</a:t>
            </a:r>
            <a:r>
              <a:rPr lang="pt-BR" sz="2200" dirty="0"/>
              <a:t> formam um novo cenário à economia capitalista, e uma nova versão desse modo de produção, é evidente, portanto, a necessidade de uma mudança também no campo do direito;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200" b="1" dirty="0"/>
              <a:t>Pressão muito forte sobre o direito vigente</a:t>
            </a:r>
            <a:r>
              <a:rPr lang="pt-BR" sz="2200" dirty="0"/>
              <a:t>:  direito em vigor atende, ou atendia, ao modelo capitalista anterior à </a:t>
            </a:r>
            <a:r>
              <a:rPr lang="pt-BR" sz="2200" u="sng" dirty="0"/>
              <a:t>quarta revolução industrial</a:t>
            </a:r>
            <a:r>
              <a:rPr lang="pt-BR" sz="2200" dirty="0"/>
              <a:t>.</a:t>
            </a:r>
          </a:p>
          <a:p>
            <a:pPr marL="82296" indent="0">
              <a:buNone/>
            </a:pPr>
            <a:endParaRPr lang="pt-BR" sz="2400" u="sng" dirty="0"/>
          </a:p>
          <a:p>
            <a:endParaRPr lang="pt-BR" sz="2400" u="sng" dirty="0"/>
          </a:p>
          <a:p>
            <a:pPr marL="82296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026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A QUARTA REVOLUÇÃO INDUSTRIAL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256584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endParaRPr lang="pt-BR" sz="3400" u="sng" dirty="0">
              <a:solidFill>
                <a:schemeClr val="accent6"/>
              </a:solidFill>
            </a:endParaRPr>
          </a:p>
          <a:p>
            <a:pPr marL="82296" indent="0" algn="ctr">
              <a:buNone/>
            </a:pPr>
            <a:r>
              <a:rPr lang="pt-BR" sz="3400" u="sng" dirty="0">
                <a:solidFill>
                  <a:schemeClr val="accent6"/>
                </a:solidFill>
              </a:rPr>
              <a:t>Relembrando as “revoluções industriais” anteriores:</a:t>
            </a:r>
          </a:p>
          <a:p>
            <a:pPr marL="82296" indent="0" algn="ctr">
              <a:buNone/>
            </a:pPr>
            <a:endParaRPr lang="pt-BR" sz="2200" u="sng" dirty="0">
              <a:solidFill>
                <a:schemeClr val="accent6"/>
              </a:solidFill>
            </a:endParaRPr>
          </a:p>
          <a:p>
            <a:pPr marL="82296" indent="0" algn="just">
              <a:buNone/>
            </a:pPr>
            <a:r>
              <a:rPr lang="pt-BR" sz="2600" b="1" dirty="0"/>
              <a:t>1ª Revolução Industrial (Séc. XVIII): </a:t>
            </a:r>
            <a:r>
              <a:rPr lang="pt-BR" sz="2600" dirty="0"/>
              <a:t>Indústria têxtil e avanços significativos sobre a indústria e que, com a máquina a vapor, promove significativas transformações na sociedade que geraram forte impacto para a humanidade, rompendo definitivamente com o modo de produção feudal.</a:t>
            </a:r>
          </a:p>
          <a:p>
            <a:pPr marL="82296" indent="0" algn="just">
              <a:buNone/>
            </a:pPr>
            <a:endParaRPr lang="pt-BR" sz="2600" dirty="0"/>
          </a:p>
          <a:p>
            <a:pPr marL="82296" indent="0" algn="just">
              <a:buNone/>
            </a:pPr>
            <a:r>
              <a:rPr lang="pt-BR" sz="2600" b="1" dirty="0"/>
              <a:t>2ª Revolução Industrial (1870-1930): </a:t>
            </a:r>
            <a:r>
              <a:rPr lang="pt-BR" sz="2600" dirty="0"/>
              <a:t>Eletrificação permitiu que os trabalhos domésticos fossem feitos em menor tempo. Em função do motor a combustão, e do surgimento do carro e do avião, aumenta-se significativamente a demanda por infraestrutura, que passa a ser pré-condição visível do desenvolvimento da economia.</a:t>
            </a:r>
          </a:p>
          <a:p>
            <a:pPr marL="82296" indent="0" algn="just">
              <a:buNone/>
            </a:pPr>
            <a:endParaRPr lang="pt-BR" sz="2600" dirty="0"/>
          </a:p>
          <a:p>
            <a:pPr marL="82296" indent="0" algn="just">
              <a:buNone/>
            </a:pPr>
            <a:r>
              <a:rPr lang="pt-BR" sz="2600" b="1" dirty="0"/>
              <a:t>3ª Revolução Industrial: </a:t>
            </a:r>
            <a:r>
              <a:rPr lang="pt-BR" sz="2600" dirty="0"/>
              <a:t>Computação e surgimento da internet. Não diz respeito a tecnologias digitais, mas mudanças que foram ocorrendo em virtude da implementação da computação na vida, que foi permitida e viabilizada pela redução de tamanho do transístor, gerando todas as possibilidades que atualmente temos acesso em função da tecnologia da informação e da computação.</a:t>
            </a:r>
          </a:p>
          <a:p>
            <a:pPr marL="82296" indent="0" algn="just">
              <a:buNone/>
            </a:pPr>
            <a:endParaRPr lang="pt-BR" sz="2600" u="sng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80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A QUARTA REVOLUÇÃO INDUSTRIAL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25658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200" u="sng" dirty="0">
                <a:solidFill>
                  <a:schemeClr val="accent6"/>
                </a:solidFill>
              </a:rPr>
              <a:t>Série de mudanças que tem alterado profundamente a estrutura do sistema capitalista</a:t>
            </a:r>
          </a:p>
          <a:p>
            <a:pPr algn="just"/>
            <a:r>
              <a:rPr lang="pt-BR" sz="2200" u="sng" dirty="0"/>
              <a:t>Klaus </a:t>
            </a:r>
            <a:r>
              <a:rPr lang="pt-BR" sz="2200" u="sng" dirty="0" err="1"/>
              <a:t>Schwab</a:t>
            </a:r>
            <a:r>
              <a:rPr lang="pt-BR" sz="2200" dirty="0"/>
              <a:t>: é um dos principais autores que procura mapear, explicar e reunir todos os elementos que congregam o </a:t>
            </a:r>
            <a:r>
              <a:rPr lang="pt-BR" sz="2200" b="1" dirty="0"/>
              <a:t>conjunto de fenômenos que tem sido identificado com a quarta revolução industrial.</a:t>
            </a:r>
          </a:p>
          <a:p>
            <a:pPr algn="just"/>
            <a:endParaRPr lang="pt-BR" sz="2200" b="1" dirty="0"/>
          </a:p>
          <a:p>
            <a:pPr algn="just"/>
            <a:r>
              <a:rPr lang="pt-BR" sz="2200" dirty="0"/>
              <a:t>Reconhecimento de que se trata de um </a:t>
            </a:r>
            <a:r>
              <a:rPr lang="pt-BR" sz="2200" b="1" u="sng" dirty="0"/>
              <a:t>momento disruptivo</a:t>
            </a:r>
            <a:r>
              <a:rPr lang="pt-BR" sz="2200" dirty="0"/>
              <a:t> da humanidade, devendo ser entendida como revolução “industrial” em sentido amplo, uma vez que envolve todas as atividades do ser-humano.</a:t>
            </a:r>
          </a:p>
        </p:txBody>
      </p:sp>
    </p:spTree>
    <p:extLst>
      <p:ext uri="{BB962C8B-B14F-4D97-AF65-F5344CB8AC3E}">
        <p14:creationId xmlns:p14="http://schemas.microsoft.com/office/powerpoint/2010/main" val="125421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A QUARTA REVOLUÇÃO INDUSTRIAL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25658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pt-BR" sz="2200" dirty="0"/>
          </a:p>
          <a:p>
            <a:pPr algn="just"/>
            <a:r>
              <a:rPr lang="pt-BR" sz="2200" u="sng" dirty="0"/>
              <a:t>Ressalva</a:t>
            </a:r>
            <a:r>
              <a:rPr lang="pt-BR" sz="2200" dirty="0"/>
              <a:t>: Importante lembrar, porém, que ainda não é toda a humanidade que se encontra inserida nesse processo, uma vez que várias são as sociedades que sequer completaram sua primeira revolução industrial;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No entanto, é importante </a:t>
            </a:r>
            <a:r>
              <a:rPr lang="pt-BR" sz="2200" u="sng" dirty="0"/>
              <a:t>tomar consciência desse processo</a:t>
            </a:r>
            <a:r>
              <a:rPr lang="pt-BR" sz="2200" dirty="0"/>
              <a:t>, que pode agravar ainda mais o distanciamento entre os países centrais e os da periferia do capitalismo.</a:t>
            </a:r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73437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A QUARTA REVOLUÇÃO INDUSTRIAL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25658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pt-BR" sz="2200" dirty="0"/>
          </a:p>
          <a:p>
            <a:pPr algn="just"/>
            <a:r>
              <a:rPr lang="pt-BR" sz="2200" dirty="0"/>
              <a:t>O </a:t>
            </a:r>
            <a:r>
              <a:rPr lang="pt-BR" sz="2200" b="1" u="sng" dirty="0"/>
              <a:t>NÚCLEO </a:t>
            </a:r>
            <a:r>
              <a:rPr lang="pt-BR" sz="2200" u="sng" dirty="0"/>
              <a:t>da quarta revolução industrial</a:t>
            </a:r>
            <a:r>
              <a:rPr lang="pt-BR" sz="2200" dirty="0"/>
              <a:t> é verificado em diversos elementos que tem implicado profundas transformações na vida das pessoas, tais como </a:t>
            </a:r>
            <a:r>
              <a:rPr lang="pt-BR" sz="2200" i="1" dirty="0"/>
              <a:t>internet das coisas, </a:t>
            </a:r>
            <a:r>
              <a:rPr lang="pt-BR" sz="2200" i="1" dirty="0" err="1"/>
              <a:t>blockchain</a:t>
            </a:r>
            <a:r>
              <a:rPr lang="pt-BR" sz="2200" i="1" dirty="0"/>
              <a:t>, uso de drones, digitalização da vida, indústria 4.0 (que sabe em tempo real o que acontece com seus produtos), e uso da inteligência artificial;</a:t>
            </a:r>
          </a:p>
          <a:p>
            <a:pPr marL="82296" indent="0" algn="just">
              <a:buNone/>
            </a:pPr>
            <a:endParaRPr lang="pt-BR" sz="2200" i="1" dirty="0"/>
          </a:p>
          <a:p>
            <a:pPr algn="just"/>
            <a:r>
              <a:rPr lang="pt-BR" sz="2200" dirty="0"/>
              <a:t>Exemplos dessas transformações: plataformas digitais, celulares com diversas funcionalidades que são, inclusive, essenciais para o exercício de atividades profissionais. </a:t>
            </a:r>
            <a:r>
              <a:rPr lang="pt-BR" sz="2200" u="sng" dirty="0"/>
              <a:t>Atividades, por sua vez, que não são regulamentadas pelo direito</a:t>
            </a:r>
            <a:r>
              <a:rPr lang="pt-BR" sz="2200" dirty="0"/>
              <a:t>.</a:t>
            </a:r>
          </a:p>
          <a:p>
            <a:pPr algn="just"/>
            <a:endParaRPr lang="pt-BR" sz="2200" u="sng" dirty="0"/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366488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A QUARTA REVOLUÇÃO INDUSTRIAL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25658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pt-BR" sz="2200" dirty="0"/>
          </a:p>
          <a:p>
            <a:pPr algn="just"/>
            <a:r>
              <a:rPr lang="pt-BR" sz="2200" dirty="0"/>
              <a:t>Os grandes avanços tecnológicos que surgem tem promovidos mudanças estruturais no sistema econômico, ainda que à margem de qualquer regulamentação jurídica.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É inequívoca, portanto, a constatação de que essas mudanças </a:t>
            </a:r>
            <a:r>
              <a:rPr lang="pt-BR" sz="2200" u="sng" dirty="0"/>
              <a:t>estão ocorrendo</a:t>
            </a:r>
            <a:r>
              <a:rPr lang="pt-BR" sz="2200" dirty="0"/>
              <a:t> e que elas </a:t>
            </a:r>
            <a:r>
              <a:rPr lang="pt-BR" sz="2200" u="sng" dirty="0"/>
              <a:t>pressionam significativamente o direito</a:t>
            </a:r>
            <a:r>
              <a:rPr lang="pt-BR" sz="2200" dirty="0"/>
              <a:t>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Assim, já é possível identificar um “Direito 4.0” e respostas do direito a essas mudanças.</a:t>
            </a:r>
          </a:p>
          <a:p>
            <a:pPr algn="just"/>
            <a:endParaRPr lang="pt-BR" sz="2200" u="sng" dirty="0"/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327067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593</TotalTime>
  <Words>2488</Words>
  <Application>Microsoft Office PowerPoint</Application>
  <PresentationFormat>Apresentação na tela (4:3)</PresentationFormat>
  <Paragraphs>189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4" baseType="lpstr">
      <vt:lpstr>Arial</vt:lpstr>
      <vt:lpstr>Calibri</vt:lpstr>
      <vt:lpstr>Gill Sans MT</vt:lpstr>
      <vt:lpstr>Verdana</vt:lpstr>
      <vt:lpstr>Wingdings 2</vt:lpstr>
      <vt:lpstr>Solstício</vt:lpstr>
      <vt:lpstr>Faculdade de Direito do Largo de São Francisco (USP)  DEF 0320 - Direito Econômico</vt:lpstr>
      <vt:lpstr>Semana XV – O DIREITO ECONÔMICO E A ERA DIGITAL </vt:lpstr>
      <vt:lpstr>Apresentação do PowerPoint</vt:lpstr>
      <vt:lpstr>Apresentação do PowerPoint</vt:lpstr>
      <vt:lpstr>A QUARTA REVOLUÇÃO INDUSTRIAL</vt:lpstr>
      <vt:lpstr>A QUARTA REVOLUÇÃO INDUSTRIAL</vt:lpstr>
      <vt:lpstr>A QUARTA REVOLUÇÃO INDUSTRIAL</vt:lpstr>
      <vt:lpstr>A QUARTA REVOLUÇÃO INDUSTRIAL</vt:lpstr>
      <vt:lpstr>A QUARTA REVOLUÇÃO INDUSTRIAL</vt:lpstr>
      <vt:lpstr>O DIREITO 4.0</vt:lpstr>
      <vt:lpstr>O DIREITO 4.0</vt:lpstr>
      <vt:lpstr>O DIREITO 4.0</vt:lpstr>
      <vt:lpstr>O DIREITO 4.0</vt:lpstr>
      <vt:lpstr>O DIREITO 4.0</vt:lpstr>
      <vt:lpstr>O DIREITO 4.0</vt:lpstr>
      <vt:lpstr>O DIREITO 4.0</vt:lpstr>
      <vt:lpstr>O DIREITO 4.0</vt:lpstr>
      <vt:lpstr>O DIREITO 4.0</vt:lpstr>
      <vt:lpstr>O DIREITO 4.0</vt:lpstr>
      <vt:lpstr>O DIREITO 4.0</vt:lpstr>
      <vt:lpstr>REDISCUSSÃO SOBRE O PAPEL DO ESTADO</vt:lpstr>
      <vt:lpstr>REDISCUSSÃO SOBRE O PAPEL DO ESTADO</vt:lpstr>
      <vt:lpstr>CAPITALISMO DE MONITORAMENTO/VIGILÂNCIA</vt:lpstr>
      <vt:lpstr>CAPITALISMO DE MONITORAMENTO/VIGILÂNCIA</vt:lpstr>
      <vt:lpstr>CAPITALISMO DE MONITORAMENTO/VIGILÂNCIA</vt:lpstr>
      <vt:lpstr>Identificação de desafios nesse contexto</vt:lpstr>
      <vt:lpstr>Identificação de desafios nesse contexto</vt:lpstr>
      <vt:lpstr>Indicação bibliográfica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do Largo de São Francisco (USP)  DEF 0320 - Direito Econômico</dc:title>
  <dc:creator>Lucas</dc:creator>
  <cp:lastModifiedBy>Leandro Teodoro Andrade | Biazzo Simon Advogados</cp:lastModifiedBy>
  <cp:revision>81</cp:revision>
  <dcterms:created xsi:type="dcterms:W3CDTF">2020-08-20T17:18:35Z</dcterms:created>
  <dcterms:modified xsi:type="dcterms:W3CDTF">2020-11-26T02:49:22Z</dcterms:modified>
</cp:coreProperties>
</file>