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372" r:id="rId5"/>
    <p:sldId id="373" r:id="rId6"/>
    <p:sldId id="374" r:id="rId7"/>
    <p:sldId id="375" r:id="rId8"/>
    <p:sldId id="376" r:id="rId9"/>
    <p:sldId id="377" r:id="rId10"/>
    <p:sldId id="378" r:id="rId11"/>
    <p:sldId id="379" r:id="rId12"/>
    <p:sldId id="380" r:id="rId13"/>
    <p:sldId id="392" r:id="rId14"/>
  </p:sldIdLst>
  <p:sldSz cx="12192000" cy="6858000"/>
  <p:notesSz cx="6858000" cy="9144000"/>
  <p:embeddedFontLst>
    <p:embeddedFont>
      <p:font typeface="Gill Sans"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5" roundtripDataSignature="AMtx7mhoapx+Gaa/bORV5JWlu1yJ32zO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E81E8F-1A72-406E-A52A-B97082F26AFB}">
  <a:tblStyle styleId="{E7E81E8F-1A72-406E-A52A-B97082F26AF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14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4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4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4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368a35d5781_0_7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1" name="Google Shape;1871;g368a35d5781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368a35d5781_0_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6" name="Google Shape;1886;g368a35d5781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368a35d5781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9" name="Google Shape;1899;g368a35d5781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9" name="Google Shape;2079;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851399083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g385139908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51399083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385139908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0" name="Google Shape;178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3" name="Google Shape;1803;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6" name="Google Shape;1816;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1" name="Google Shape;1831;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4" name="Google Shape;1844;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368a35d5781_0_7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8" name="Google Shape;1858;g368a35d5781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7"/>
        <p:cNvGrpSpPr/>
        <p:nvPr/>
      </p:nvGrpSpPr>
      <p:grpSpPr>
        <a:xfrm>
          <a:off x="0" y="0"/>
          <a:ext cx="0" cy="0"/>
          <a:chOff x="0" y="0"/>
          <a:chExt cx="0" cy="0"/>
        </a:xfrm>
      </p:grpSpPr>
      <p:sp>
        <p:nvSpPr>
          <p:cNvPr id="18" name="Google Shape;18;p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4"/>
        <p:cNvGrpSpPr/>
        <p:nvPr/>
      </p:nvGrpSpPr>
      <p:grpSpPr>
        <a:xfrm>
          <a:off x="0" y="0"/>
          <a:ext cx="0" cy="0"/>
          <a:chOff x="0" y="0"/>
          <a:chExt cx="0" cy="0"/>
        </a:xfrm>
      </p:grpSpPr>
      <p:sp>
        <p:nvSpPr>
          <p:cNvPr id="25" name="Google Shape;25;p1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1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33"/>
        <p:cNvGrpSpPr/>
        <p:nvPr/>
      </p:nvGrpSpPr>
      <p:grpSpPr>
        <a:xfrm>
          <a:off x="0" y="0"/>
          <a:ext cx="0" cy="0"/>
          <a:chOff x="0" y="0"/>
          <a:chExt cx="0" cy="0"/>
        </a:xfrm>
      </p:grpSpPr>
      <p:sp>
        <p:nvSpPr>
          <p:cNvPr id="34" name="Google Shape;34;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8"/>
        <p:cNvGrpSpPr/>
        <p:nvPr/>
      </p:nvGrpSpPr>
      <p:grpSpPr>
        <a:xfrm>
          <a:off x="0" y="0"/>
          <a:ext cx="0" cy="0"/>
          <a:chOff x="0" y="0"/>
          <a:chExt cx="0" cy="0"/>
        </a:xfrm>
      </p:grpSpPr>
      <p:sp>
        <p:nvSpPr>
          <p:cNvPr id="39" name="Google Shape;39;p1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1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1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45"/>
        <p:cNvGrpSpPr/>
        <p:nvPr/>
      </p:nvGrpSpPr>
      <p:grpSpPr>
        <a:xfrm>
          <a:off x="0" y="0"/>
          <a:ext cx="0" cy="0"/>
          <a:chOff x="0" y="0"/>
          <a:chExt cx="0" cy="0"/>
        </a:xfrm>
      </p:grpSpPr>
      <p:sp>
        <p:nvSpPr>
          <p:cNvPr id="46" name="Google Shape;46;p1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8"/>
          <p:cNvSpPr>
            <a:spLocks noGrp="1"/>
          </p:cNvSpPr>
          <p:nvPr>
            <p:ph type="pic" idx="2"/>
          </p:nvPr>
        </p:nvSpPr>
        <p:spPr>
          <a:xfrm>
            <a:off x="5183188" y="987425"/>
            <a:ext cx="6172200" cy="4873625"/>
          </a:xfrm>
          <a:prstGeom prst="rect">
            <a:avLst/>
          </a:prstGeom>
          <a:noFill/>
          <a:ln>
            <a:noFill/>
          </a:ln>
        </p:spPr>
      </p:sp>
      <p:sp>
        <p:nvSpPr>
          <p:cNvPr id="48" name="Google Shape;48;p1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52"/>
        <p:cNvGrpSpPr/>
        <p:nvPr/>
      </p:nvGrpSpPr>
      <p:grpSpPr>
        <a:xfrm>
          <a:off x="0" y="0"/>
          <a:ext cx="0" cy="0"/>
          <a:chOff x="0" y="0"/>
          <a:chExt cx="0" cy="0"/>
        </a:xfrm>
      </p:grpSpPr>
      <p:sp>
        <p:nvSpPr>
          <p:cNvPr id="53" name="Google Shape;53;p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58"/>
        <p:cNvGrpSpPr/>
        <p:nvPr/>
      </p:nvGrpSpPr>
      <p:grpSpPr>
        <a:xfrm>
          <a:off x="0" y="0"/>
          <a:ext cx="0" cy="0"/>
          <a:chOff x="0" y="0"/>
          <a:chExt cx="0" cy="0"/>
        </a:xfrm>
      </p:grpSpPr>
      <p:sp>
        <p:nvSpPr>
          <p:cNvPr id="59" name="Google Shape;59;p1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br.linkedin.com/pulse/enade-2025-administra%C3%A7%C3%A3o-mais-conte%C3%BAdo-cobran%C3%A7a-menos-rosa-9spqf"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
          <p:cNvSpPr txBox="1"/>
          <p:nvPr/>
        </p:nvSpPr>
        <p:spPr>
          <a:xfrm>
            <a:off x="1687236" y="4152743"/>
            <a:ext cx="68859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pt-BR" sz="2500" b="0" i="0" u="none" strike="noStrike" cap="none">
                <a:solidFill>
                  <a:schemeClr val="dk1"/>
                </a:solidFill>
                <a:latin typeface="Calibri"/>
                <a:ea typeface="Calibri"/>
                <a:cs typeface="Calibri"/>
                <a:sym typeface="Calibri"/>
              </a:rPr>
              <a:t>Slides base para gravação dos vídeos</a:t>
            </a:r>
            <a:endParaRPr sz="2500" b="0" i="0" u="none" strike="noStrike" cap="none">
              <a:solidFill>
                <a:schemeClr val="dk1"/>
              </a:solidFill>
              <a:latin typeface="Calibri"/>
              <a:ea typeface="Calibri"/>
              <a:cs typeface="Calibri"/>
              <a:sym typeface="Calibri"/>
            </a:endParaRPr>
          </a:p>
        </p:txBody>
      </p:sp>
      <p:sp>
        <p:nvSpPr>
          <p:cNvPr id="71" name="Google Shape;71;p2"/>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p2"/>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79" name="Google Shape;79;p2"/>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80" name="Google Shape;80;p2"/>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81" name="Google Shape;81;p2"/>
          <p:cNvGrpSpPr/>
          <p:nvPr/>
        </p:nvGrpSpPr>
        <p:grpSpPr>
          <a:xfrm>
            <a:off x="-42728" y="1093765"/>
            <a:ext cx="8434800" cy="2256344"/>
            <a:chOff x="-42728" y="288006"/>
            <a:chExt cx="8434800" cy="2256344"/>
          </a:xfrm>
        </p:grpSpPr>
        <p:sp>
          <p:nvSpPr>
            <p:cNvPr id="82" name="Google Shape;82;p2"/>
            <p:cNvSpPr txBox="1"/>
            <p:nvPr/>
          </p:nvSpPr>
          <p:spPr>
            <a:xfrm>
              <a:off x="-1" y="666527"/>
              <a:ext cx="7469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pt-BR" sz="10000" b="0" i="0" u="none" strike="noStrike" cap="none">
                  <a:solidFill>
                    <a:schemeClr val="dk1"/>
                  </a:solidFill>
                  <a:latin typeface="Gill Sans"/>
                  <a:ea typeface="Gill Sans"/>
                  <a:cs typeface="Gill Sans"/>
                  <a:sym typeface="Gill Sans"/>
                </a:rPr>
                <a:t>ENADE</a:t>
              </a:r>
              <a:endParaRPr sz="10000" b="0" i="0" u="none" strike="noStrike" cap="none">
                <a:solidFill>
                  <a:schemeClr val="dk1"/>
                </a:solidFill>
                <a:latin typeface="Gill Sans"/>
                <a:ea typeface="Gill Sans"/>
                <a:cs typeface="Gill Sans"/>
                <a:sym typeface="Gill Sans"/>
              </a:endParaRPr>
            </a:p>
          </p:txBody>
        </p:sp>
        <p:sp>
          <p:nvSpPr>
            <p:cNvPr id="83" name="Google Shape;83;p2"/>
            <p:cNvSpPr txBox="1"/>
            <p:nvPr/>
          </p:nvSpPr>
          <p:spPr>
            <a:xfrm>
              <a:off x="-42728" y="1713350"/>
              <a:ext cx="8434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2018 &amp; 2022</a:t>
              </a:r>
              <a:endParaRPr sz="4800" b="0" i="0" u="none" strike="noStrike" cap="none">
                <a:solidFill>
                  <a:schemeClr val="dk1"/>
                </a:solidFill>
                <a:latin typeface="Gill Sans"/>
                <a:ea typeface="Gill Sans"/>
                <a:cs typeface="Gill Sans"/>
                <a:sym typeface="Gill Sans"/>
              </a:endParaRPr>
            </a:p>
          </p:txBody>
        </p:sp>
        <p:sp>
          <p:nvSpPr>
            <p:cNvPr id="84" name="Google Shape;84;p2"/>
            <p:cNvSpPr txBox="1"/>
            <p:nvPr/>
          </p:nvSpPr>
          <p:spPr>
            <a:xfrm>
              <a:off x="1702423" y="288006"/>
              <a:ext cx="3755207"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Administração</a:t>
              </a:r>
              <a:endParaRPr sz="4800" b="0"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g368a35d5781_0_744"/>
          <p:cNvSpPr txBox="1"/>
          <p:nvPr/>
        </p:nvSpPr>
        <p:spPr>
          <a:xfrm>
            <a:off x="333286" y="1272851"/>
            <a:ext cx="6255600" cy="557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BR" sz="1600" b="0" i="0" u="none" strike="noStrike" cap="none">
                <a:solidFill>
                  <a:schemeClr val="dk1"/>
                </a:solidFill>
                <a:latin typeface="Calibri"/>
                <a:ea typeface="Calibri"/>
                <a:cs typeface="Calibri"/>
                <a:sym typeface="Calibri"/>
              </a:rPr>
              <a:t>O estudante deve citar e justificar duas das vantagens, seguidas de justificativa apresentadas a seguir.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pt-BR" sz="1600" b="0" i="0" u="none" strike="noStrike" cap="none">
                <a:solidFill>
                  <a:schemeClr val="dk1"/>
                </a:solidFill>
                <a:latin typeface="Calibri"/>
                <a:ea typeface="Calibri"/>
                <a:cs typeface="Calibri"/>
                <a:sym typeface="Calibri"/>
              </a:rPr>
              <a:t>Agilidade: ao associar-se a uma plataforma previamente construída, os serviços do restaurante podem ser disponibilizados com rapidez e segurança, visto que a solução adotada já está pronta e validada.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pt-BR" sz="1600" b="0" i="0" u="none" strike="noStrike" cap="none">
                <a:solidFill>
                  <a:schemeClr val="dk1"/>
                </a:solidFill>
                <a:latin typeface="Calibri"/>
                <a:ea typeface="Calibri"/>
                <a:cs typeface="Calibri"/>
                <a:sym typeface="Calibri"/>
              </a:rPr>
              <a:t>Baixo investimento inicial: por ser uma solução pronta, não havendo necessidade de investimento em desenvolvimento de tecnologia, que, geralmente, envolve altos custos e determinado grau de incerteza.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pt-BR" sz="1600" b="0" i="0" u="none" strike="noStrike" cap="none">
                <a:solidFill>
                  <a:schemeClr val="dk1"/>
                </a:solidFill>
                <a:latin typeface="Calibri"/>
                <a:ea typeface="Calibri"/>
                <a:cs typeface="Calibri"/>
                <a:sym typeface="Calibri"/>
              </a:rPr>
              <a:t>Expansão da plataforma de clientes: ao entrar em uma plataforma no estilo </a:t>
            </a:r>
            <a:r>
              <a:rPr lang="pt-BR" sz="1600" b="0" i="1" u="none" strike="noStrike" cap="none">
                <a:solidFill>
                  <a:schemeClr val="dk1"/>
                </a:solidFill>
                <a:latin typeface="Calibri"/>
                <a:ea typeface="Calibri"/>
                <a:cs typeface="Calibri"/>
                <a:sym typeface="Calibri"/>
              </a:rPr>
              <a:t>marketplace</a:t>
            </a:r>
            <a:r>
              <a:rPr lang="pt-BR" sz="1600" b="0" i="0" u="none" strike="noStrike" cap="none">
                <a:solidFill>
                  <a:schemeClr val="dk1"/>
                </a:solidFill>
                <a:latin typeface="Calibri"/>
                <a:ea typeface="Calibri"/>
                <a:cs typeface="Calibri"/>
                <a:sym typeface="Calibri"/>
              </a:rPr>
              <a:t>, o proprietário poderá aumentar o número de clientes do restaurante e expandir seu negócio para uma área geográfica maior.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pt-BR" sz="1600" b="0" i="0" u="none" strike="noStrike" cap="none">
                <a:solidFill>
                  <a:schemeClr val="dk1"/>
                </a:solidFill>
                <a:latin typeface="Calibri"/>
                <a:ea typeface="Calibri"/>
                <a:cs typeface="Calibri"/>
                <a:sym typeface="Calibri"/>
              </a:rPr>
              <a:t>Otimização do serviço de entrega: uma vez que a plataforma mencionada tem rede própria de entregadores, o proprietário do restaurante não precisará contratar, treinar e estabelecer processos de entrega ao utilizar serviço terceirizado.</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pt-BR" sz="1600" b="0" i="0" u="none" strike="noStrike" cap="none">
                <a:solidFill>
                  <a:schemeClr val="dk1"/>
                </a:solidFill>
                <a:latin typeface="Calibri"/>
                <a:ea typeface="Calibri"/>
                <a:cs typeface="Calibri"/>
                <a:sym typeface="Calibri"/>
              </a:rPr>
              <a:t>Foco no </a:t>
            </a:r>
            <a:r>
              <a:rPr lang="pt-BR" sz="1600" b="0" i="1" u="none" strike="noStrike" cap="none">
                <a:solidFill>
                  <a:schemeClr val="dk1"/>
                </a:solidFill>
                <a:latin typeface="Calibri"/>
                <a:ea typeface="Calibri"/>
                <a:cs typeface="Calibri"/>
                <a:sym typeface="Calibri"/>
              </a:rPr>
              <a:t>core business</a:t>
            </a:r>
            <a:r>
              <a:rPr lang="pt-BR" sz="1600" b="0" i="0" u="none" strike="noStrike" cap="none">
                <a:solidFill>
                  <a:schemeClr val="dk1"/>
                </a:solidFill>
                <a:latin typeface="Calibri"/>
                <a:ea typeface="Calibri"/>
                <a:cs typeface="Calibri"/>
                <a:sym typeface="Calibri"/>
              </a:rPr>
              <a:t>: ao invés de desenvolver e gerenciar atividades de apoio, a empresa poderá concentrar-se no desenvolvimento de soluções e melhorias nos processos que realmente geram valor.</a:t>
            </a:r>
            <a:endParaRPr sz="14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grpSp>
        <p:nvGrpSpPr>
          <p:cNvPr id="1874" name="Google Shape;1874;g368a35d5781_0_744"/>
          <p:cNvGrpSpPr/>
          <p:nvPr/>
        </p:nvGrpSpPr>
        <p:grpSpPr>
          <a:xfrm>
            <a:off x="11470925" y="361612"/>
            <a:ext cx="360000" cy="2160000"/>
            <a:chOff x="11470925" y="361612"/>
            <a:chExt cx="360000" cy="2160000"/>
          </a:xfrm>
        </p:grpSpPr>
        <p:sp>
          <p:nvSpPr>
            <p:cNvPr id="1875" name="Google Shape;1875;g368a35d5781_0_744"/>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6" name="Google Shape;1876;g368a35d5781_0_744"/>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7" name="Google Shape;1877;g368a35d5781_0_744"/>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8" name="Google Shape;1878;g368a35d5781_0_744"/>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9" name="Google Shape;1879;g368a35d5781_0_744"/>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0" name="Google Shape;1880;g368a35d5781_0_744"/>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81" name="Google Shape;1881;g368a35d5781_0_744"/>
          <p:cNvSpPr txBox="1"/>
          <p:nvPr/>
        </p:nvSpPr>
        <p:spPr>
          <a:xfrm>
            <a:off x="0" y="361612"/>
            <a:ext cx="11470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Padrão resposta</a:t>
            </a:r>
            <a:endParaRPr sz="4800" b="1" i="0" u="none" strike="noStrike" cap="none">
              <a:solidFill>
                <a:schemeClr val="dk1"/>
              </a:solidFill>
              <a:latin typeface="Arial Rounded"/>
              <a:ea typeface="Arial Rounded"/>
              <a:cs typeface="Arial Rounded"/>
              <a:sym typeface="Arial Rounded"/>
            </a:endParaRPr>
          </a:p>
        </p:txBody>
      </p:sp>
      <p:sp>
        <p:nvSpPr>
          <p:cNvPr id="1882" name="Google Shape;1882;g368a35d5781_0_744"/>
          <p:cNvSpPr txBox="1"/>
          <p:nvPr/>
        </p:nvSpPr>
        <p:spPr>
          <a:xfrm>
            <a:off x="6819544" y="1272851"/>
            <a:ext cx="4315500" cy="532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BR" sz="1600" b="0" i="0" u="none" strike="noStrike" cap="none">
                <a:solidFill>
                  <a:schemeClr val="dk1"/>
                </a:solidFill>
                <a:latin typeface="Calibri"/>
                <a:ea typeface="Calibri"/>
                <a:cs typeface="Calibri"/>
                <a:sym typeface="Calibri"/>
              </a:rPr>
              <a:t>Os estudantes devem citar e justificar dois benefícios, sendo capazes de verificar que a oferta de opções de pratos predefinidas otimiza os custos com insumos, uma vez que, oferecendo um conjunto limitado de opções, a empresa pode fazer previsão mais adequada da demanda de pratos e alimentos para a produção diária de refeições. Além disso, as opções predefinidas garantem mais previsibilidade ao cliente quanto a entrega, quantidades a serem oferecidas em cada opção e atendimento, considerados os diferentes perfis de públicos. Adicionalmente, podem ser citados: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600"/>
              <a:buFont typeface="Arial"/>
              <a:buChar char="•"/>
            </a:pPr>
            <a:r>
              <a:rPr lang="pt-BR" sz="1600" b="0" i="0" u="none" strike="noStrike" cap="none">
                <a:solidFill>
                  <a:schemeClr val="dk1"/>
                </a:solidFill>
                <a:latin typeface="Calibri"/>
                <a:ea typeface="Calibri"/>
                <a:cs typeface="Calibri"/>
                <a:sym typeface="Calibri"/>
              </a:rPr>
              <a:t>Melhoria na previsão de demanda.</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600"/>
              <a:buFont typeface="Arial"/>
              <a:buChar char="•"/>
            </a:pPr>
            <a:r>
              <a:rPr lang="pt-BR" sz="1600" b="0" i="0" u="none" strike="noStrike" cap="none">
                <a:solidFill>
                  <a:schemeClr val="dk1"/>
                </a:solidFill>
                <a:latin typeface="Calibri"/>
                <a:ea typeface="Calibri"/>
                <a:cs typeface="Calibri"/>
                <a:sym typeface="Calibri"/>
              </a:rPr>
              <a:t>Redução da complexidade do processo de elaboração dos pratos.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600"/>
              <a:buFont typeface="Arial"/>
              <a:buChar char="•"/>
            </a:pPr>
            <a:r>
              <a:rPr lang="pt-BR" sz="1600" b="0" i="0" u="none" strike="noStrike" cap="none">
                <a:solidFill>
                  <a:schemeClr val="dk1"/>
                </a:solidFill>
                <a:latin typeface="Calibri"/>
                <a:ea typeface="Calibri"/>
                <a:cs typeface="Calibri"/>
                <a:sym typeface="Calibri"/>
              </a:rPr>
              <a:t>Ganho de economia de escala.</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600"/>
              <a:buFont typeface="Arial"/>
              <a:buChar char="•"/>
            </a:pPr>
            <a:r>
              <a:rPr lang="pt-BR" sz="1600" b="0" i="0" u="none" strike="noStrike" cap="none">
                <a:solidFill>
                  <a:schemeClr val="dk1"/>
                </a:solidFill>
                <a:latin typeface="Calibri"/>
                <a:ea typeface="Calibri"/>
                <a:cs typeface="Calibri"/>
                <a:sym typeface="Calibri"/>
              </a:rPr>
              <a:t>Redução do custo com estoques e com estoques de segurança,</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600"/>
              <a:buFont typeface="Arial"/>
              <a:buChar char="•"/>
            </a:pPr>
            <a:r>
              <a:rPr lang="pt-BR" sz="1600" b="0" i="0" u="none" strike="noStrike" cap="none">
                <a:solidFill>
                  <a:schemeClr val="dk1"/>
                </a:solidFill>
                <a:latin typeface="Calibri"/>
                <a:ea typeface="Calibri"/>
                <a:cs typeface="Calibri"/>
                <a:sym typeface="Calibri"/>
              </a:rPr>
              <a:t>Facilidade na tomada de decisão do cliente.</a:t>
            </a:r>
            <a:endParaRPr sz="1400" b="0" i="0" u="none" strike="noStrike" cap="none">
              <a:solidFill>
                <a:srgbClr val="000000"/>
              </a:solidFill>
              <a:latin typeface="Arial"/>
              <a:ea typeface="Arial"/>
              <a:cs typeface="Arial"/>
              <a:sym typeface="Arial"/>
            </a:endParaRPr>
          </a:p>
        </p:txBody>
      </p:sp>
      <p:cxnSp>
        <p:nvCxnSpPr>
          <p:cNvPr id="1883" name="Google Shape;1883;g368a35d5781_0_744"/>
          <p:cNvCxnSpPr/>
          <p:nvPr/>
        </p:nvCxnSpPr>
        <p:spPr>
          <a:xfrm>
            <a:off x="6708455" y="1323716"/>
            <a:ext cx="0" cy="5130000"/>
          </a:xfrm>
          <a:prstGeom prst="straightConnector1">
            <a:avLst/>
          </a:prstGeom>
          <a:noFill/>
          <a:ln w="22225" cap="flat" cmpd="sng">
            <a:solidFill>
              <a:schemeClr val="dk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pic>
        <p:nvPicPr>
          <p:cNvPr id="1888" name="Google Shape;1888;g368a35d5781_0_790"/>
          <p:cNvPicPr preferRelativeResize="0"/>
          <p:nvPr/>
        </p:nvPicPr>
        <p:blipFill rotWithShape="1">
          <a:blip r:embed="rId3">
            <a:alphaModFix/>
          </a:blip>
          <a:srcRect/>
          <a:stretch/>
        </p:blipFill>
        <p:spPr>
          <a:xfrm>
            <a:off x="340293" y="554801"/>
            <a:ext cx="8940440" cy="5749680"/>
          </a:xfrm>
          <a:prstGeom prst="rect">
            <a:avLst/>
          </a:prstGeom>
          <a:noFill/>
          <a:ln>
            <a:noFill/>
          </a:ln>
        </p:spPr>
      </p:pic>
      <p:grpSp>
        <p:nvGrpSpPr>
          <p:cNvPr id="1889" name="Google Shape;1889;g368a35d5781_0_790"/>
          <p:cNvGrpSpPr/>
          <p:nvPr/>
        </p:nvGrpSpPr>
        <p:grpSpPr>
          <a:xfrm>
            <a:off x="11470925" y="361612"/>
            <a:ext cx="360000" cy="2160000"/>
            <a:chOff x="11470925" y="361612"/>
            <a:chExt cx="360000" cy="2160000"/>
          </a:xfrm>
        </p:grpSpPr>
        <p:sp>
          <p:nvSpPr>
            <p:cNvPr id="1890" name="Google Shape;1890;g368a35d5781_0_79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1" name="Google Shape;1891;g368a35d5781_0_79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2" name="Google Shape;1892;g368a35d5781_0_79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3" name="Google Shape;1893;g368a35d5781_0_79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4" name="Google Shape;1894;g368a35d5781_0_79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5" name="Google Shape;1895;g368a35d5781_0_79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96" name="Google Shape;1896;g368a35d5781_0_790"/>
          <p:cNvSpPr txBox="1"/>
          <p:nvPr/>
        </p:nvSpPr>
        <p:spPr>
          <a:xfrm>
            <a:off x="5964865" y="4674709"/>
            <a:ext cx="51702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da Produção e Controle de Qualidade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Sistemas de Informação e Integração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Filosofias de Produção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pic>
        <p:nvPicPr>
          <p:cNvPr id="1901" name="Google Shape;1901;g368a35d5781_0_803"/>
          <p:cNvPicPr preferRelativeResize="0"/>
          <p:nvPr/>
        </p:nvPicPr>
        <p:blipFill rotWithShape="1">
          <a:blip r:embed="rId3">
            <a:alphaModFix/>
          </a:blip>
          <a:srcRect/>
          <a:stretch/>
        </p:blipFill>
        <p:spPr>
          <a:xfrm>
            <a:off x="340293" y="554801"/>
            <a:ext cx="8940440" cy="5749680"/>
          </a:xfrm>
          <a:prstGeom prst="rect">
            <a:avLst/>
          </a:prstGeom>
          <a:noFill/>
          <a:ln>
            <a:noFill/>
          </a:ln>
        </p:spPr>
      </p:pic>
      <p:grpSp>
        <p:nvGrpSpPr>
          <p:cNvPr id="1902" name="Google Shape;1902;g368a35d5781_0_803"/>
          <p:cNvGrpSpPr/>
          <p:nvPr/>
        </p:nvGrpSpPr>
        <p:grpSpPr>
          <a:xfrm>
            <a:off x="11470925" y="361612"/>
            <a:ext cx="360000" cy="2160000"/>
            <a:chOff x="11470925" y="361612"/>
            <a:chExt cx="360000" cy="2160000"/>
          </a:xfrm>
        </p:grpSpPr>
        <p:sp>
          <p:nvSpPr>
            <p:cNvPr id="1903" name="Google Shape;1903;g368a35d5781_0_803"/>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4" name="Google Shape;1904;g368a35d5781_0_803"/>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5" name="Google Shape;1905;g368a35d5781_0_803"/>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6" name="Google Shape;1906;g368a35d5781_0_803"/>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7" name="Google Shape;1907;g368a35d5781_0_803"/>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8" name="Google Shape;1908;g368a35d5781_0_803"/>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09" name="Google Shape;1909;g368a35d5781_0_803"/>
          <p:cNvSpPr txBox="1"/>
          <p:nvPr/>
        </p:nvSpPr>
        <p:spPr>
          <a:xfrm>
            <a:off x="5964865" y="4674701"/>
            <a:ext cx="51702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da Produção e Controle de Qualidade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Sistemas de Informação e Integração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Filosofias de Produção</a:t>
            </a:r>
            <a:endParaRPr sz="1400" b="0" i="0" u="none" strike="noStrike" cap="none">
              <a:solidFill>
                <a:srgbClr val="000000"/>
              </a:solidFill>
              <a:latin typeface="Arial"/>
              <a:ea typeface="Arial"/>
              <a:cs typeface="Arial"/>
              <a:sym typeface="Arial"/>
            </a:endParaRPr>
          </a:p>
        </p:txBody>
      </p:sp>
      <p:sp>
        <p:nvSpPr>
          <p:cNvPr id="1910" name="Google Shape;1910;g368a35d5781_0_803"/>
          <p:cNvSpPr/>
          <p:nvPr/>
        </p:nvSpPr>
        <p:spPr>
          <a:xfrm rot="-636221">
            <a:off x="261357" y="6068201"/>
            <a:ext cx="463007" cy="231356"/>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0"/>
        <p:cNvGrpSpPr/>
        <p:nvPr/>
      </p:nvGrpSpPr>
      <p:grpSpPr>
        <a:xfrm>
          <a:off x="0" y="0"/>
          <a:ext cx="0" cy="0"/>
          <a:chOff x="0" y="0"/>
          <a:chExt cx="0" cy="0"/>
        </a:xfrm>
      </p:grpSpPr>
      <p:sp>
        <p:nvSpPr>
          <p:cNvPr id="2081" name="Google Shape;2081;p128"/>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2" name="Google Shape;2082;p128"/>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3" name="Google Shape;2083;p128"/>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4" name="Google Shape;2084;p128"/>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5" name="Google Shape;2085;p128"/>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6" name="Google Shape;2086;p128"/>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87" name="Google Shape;2087;p128"/>
          <p:cNvGrpSpPr/>
          <p:nvPr/>
        </p:nvGrpSpPr>
        <p:grpSpPr>
          <a:xfrm>
            <a:off x="7469024" y="3621697"/>
            <a:ext cx="4722976" cy="3240000"/>
            <a:chOff x="7469024" y="3621697"/>
            <a:chExt cx="4722976" cy="3240000"/>
          </a:xfrm>
        </p:grpSpPr>
        <p:sp>
          <p:nvSpPr>
            <p:cNvPr id="2088" name="Google Shape;2088;p128"/>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9" name="Google Shape;2089;p128"/>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0" name="Google Shape;2090;p128"/>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091" name="Google Shape;2091;p128"/>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2092" name="Google Shape;2092;p128"/>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2093" name="Google Shape;2093;p128"/>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2094" name="Google Shape;2094;p128"/>
          <p:cNvGrpSpPr/>
          <p:nvPr/>
        </p:nvGrpSpPr>
        <p:grpSpPr>
          <a:xfrm rot="10800000">
            <a:off x="0" y="0"/>
            <a:ext cx="4723200" cy="3240000"/>
            <a:chOff x="7469024" y="3621697"/>
            <a:chExt cx="4722976" cy="3240000"/>
          </a:xfrm>
        </p:grpSpPr>
        <p:sp>
          <p:nvSpPr>
            <p:cNvPr id="2095" name="Google Shape;2095;p128"/>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6" name="Google Shape;2096;p128"/>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7" name="Google Shape;2097;p128"/>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98" name="Google Shape;2098;p128"/>
          <p:cNvSpPr txBox="1"/>
          <p:nvPr/>
        </p:nvSpPr>
        <p:spPr>
          <a:xfrm>
            <a:off x="0" y="2283891"/>
            <a:ext cx="1219200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Dúvidas</a:t>
            </a:r>
            <a:r>
              <a:rPr lang="pt-BR" sz="4500" b="1" i="0" u="none" strike="noStrike" cap="none">
                <a:solidFill>
                  <a:schemeClr val="dk1"/>
                </a:solidFill>
                <a:latin typeface="Arial Rounded"/>
                <a:ea typeface="Arial Rounded"/>
                <a:cs typeface="Arial Rounded"/>
                <a:sym typeface="Arial Rounded"/>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Sugestões</a:t>
            </a:r>
            <a:r>
              <a:rPr lang="pt-BR" sz="4500" b="1" i="0" u="none" strike="noStrike" cap="none">
                <a:solidFill>
                  <a:schemeClr val="dk1"/>
                </a:solidFill>
                <a:latin typeface="Arial Rounded"/>
                <a:ea typeface="Arial Rounded"/>
                <a:cs typeface="Arial Rounded"/>
                <a:sym typeface="Arial Rounded"/>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Comentários</a:t>
            </a:r>
            <a:r>
              <a:rPr lang="pt-BR" sz="4500" b="1" i="0" u="none" strike="noStrike" cap="none">
                <a:solidFill>
                  <a:schemeClr val="dk1"/>
                </a:solidFill>
                <a:latin typeface="Arial Rounded"/>
                <a:ea typeface="Arial Rounded"/>
                <a:cs typeface="Arial Rounded"/>
                <a:sym typeface="Arial Rounded"/>
              </a:rPr>
              <a:t>?</a:t>
            </a:r>
            <a:endParaRPr sz="4500" b="1"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851399083c_0_0"/>
          <p:cNvSpPr txBox="1"/>
          <p:nvPr/>
        </p:nvSpPr>
        <p:spPr>
          <a:xfrm>
            <a:off x="-41950" y="96337"/>
            <a:ext cx="11470800"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O que os professores precisam saber </a:t>
            </a:r>
            <a:endParaRPr sz="4100" b="1"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sobre o ENADE</a:t>
            </a:r>
            <a:r>
              <a:rPr lang="pt-BR" sz="4100" b="1" i="0" u="none" strike="noStrike" cap="none">
                <a:solidFill>
                  <a:srgbClr val="000000"/>
                </a:solidFill>
                <a:latin typeface="Arial Rounded"/>
                <a:ea typeface="Arial Rounded"/>
                <a:cs typeface="Arial Rounded"/>
                <a:sym typeface="Arial Rounded"/>
              </a:rPr>
              <a:t>?</a:t>
            </a:r>
            <a:endParaRPr sz="4100" b="1" i="0" u="none" strike="noStrike" cap="none">
              <a:solidFill>
                <a:srgbClr val="000000"/>
              </a:solidFill>
              <a:latin typeface="Arial Rounded"/>
              <a:ea typeface="Arial Rounded"/>
              <a:cs typeface="Arial Rounded"/>
              <a:sym typeface="Arial Rounded"/>
            </a:endParaRPr>
          </a:p>
        </p:txBody>
      </p:sp>
      <p:sp>
        <p:nvSpPr>
          <p:cNvPr id="90" name="Google Shape;90;g3851399083c_0_0"/>
          <p:cNvSpPr txBox="1"/>
          <p:nvPr/>
        </p:nvSpPr>
        <p:spPr>
          <a:xfrm>
            <a:off x="334362" y="1472054"/>
            <a:ext cx="10801500" cy="43560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15000"/>
              </a:lnSpc>
              <a:spcBef>
                <a:spcPts val="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O ENADE 2025 virá com </a:t>
            </a:r>
            <a:r>
              <a:rPr lang="pt-BR" sz="2000" b="1" i="0" u="none" strike="noStrike" cap="none">
                <a:solidFill>
                  <a:srgbClr val="000000"/>
                </a:solidFill>
                <a:latin typeface="Arial"/>
                <a:ea typeface="Arial"/>
                <a:cs typeface="Arial"/>
                <a:sym typeface="Arial"/>
              </a:rPr>
              <a:t>mudanças relevantes</a:t>
            </a:r>
            <a:r>
              <a:rPr lang="pt-BR" sz="2000" b="0" i="0" u="none" strike="noStrike" cap="none">
                <a:solidFill>
                  <a:srgbClr val="000000"/>
                </a:solidFill>
                <a:latin typeface="Arial"/>
                <a:ea typeface="Arial"/>
                <a:cs typeface="Arial"/>
                <a:sym typeface="Arial"/>
              </a:rPr>
              <a:t>, exigindo preparação mais </a:t>
            </a:r>
            <a:r>
              <a:rPr lang="pt-BR" sz="2000" b="1" i="0" u="none" strike="noStrike" cap="none">
                <a:solidFill>
                  <a:srgbClr val="000000"/>
                </a:solidFill>
                <a:latin typeface="Arial"/>
                <a:ea typeface="Arial"/>
                <a:cs typeface="Arial"/>
                <a:sym typeface="Arial"/>
              </a:rPr>
              <a:t>estratégica</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prova terá 46 questões e duração de 4 horas (tempo de prova também é um desafio): </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30 objetivas específicas,</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1 discursiva específica</a:t>
            </a:r>
            <a:r>
              <a:rPr lang="pt-BR" sz="2000" b="0" i="0" u="none" strike="noStrike" cap="none">
                <a:solidFill>
                  <a:srgbClr val="000000"/>
                </a:solidFill>
                <a:latin typeface="Arial"/>
                <a:ea typeface="Arial"/>
                <a:cs typeface="Arial"/>
                <a:sym typeface="Arial"/>
              </a:rPr>
              <a:t> (</a:t>
            </a:r>
            <a:r>
              <a:rPr lang="pt-BR" sz="2000" b="0" i="0" u="none" strike="noStrike" cap="none">
                <a:solidFill>
                  <a:schemeClr val="dk1"/>
                </a:solidFill>
                <a:latin typeface="Arial"/>
                <a:ea typeface="Arial"/>
                <a:cs typeface="Arial"/>
                <a:sym typeface="Arial"/>
              </a:rPr>
              <a:t>apesar de única, terá </a:t>
            </a:r>
            <a:r>
              <a:rPr lang="pt-BR" sz="2000" b="1" i="0" u="none" strike="noStrike" cap="none">
                <a:solidFill>
                  <a:schemeClr val="dk1"/>
                </a:solidFill>
                <a:latin typeface="Arial"/>
                <a:ea typeface="Arial"/>
                <a:cs typeface="Arial"/>
                <a:sym typeface="Arial"/>
              </a:rPr>
              <a:t>peso significativo</a:t>
            </a:r>
            <a:r>
              <a:rPr lang="pt-BR" sz="2000" b="0" i="0" u="none" strike="noStrike" cap="none">
                <a:solidFill>
                  <a:schemeClr val="dk1"/>
                </a:solidFill>
                <a:latin typeface="Arial"/>
                <a:ea typeface="Arial"/>
                <a:cs typeface="Arial"/>
                <a:sym typeface="Arial"/>
              </a:rPr>
              <a:t>)</a:t>
            </a:r>
            <a:r>
              <a:rPr lang="pt-BR" sz="2000" b="1" i="0" u="none" strike="noStrike" cap="none">
                <a:solidFill>
                  <a:schemeClr val="dk1"/>
                </a:solidFill>
                <a:latin typeface="Arial"/>
                <a:ea typeface="Arial"/>
                <a:cs typeface="Arial"/>
                <a:sym typeface="Arial"/>
              </a:rPr>
              <a:t> </a:t>
            </a:r>
            <a:r>
              <a:rPr lang="pt-BR" sz="2000" b="0" i="0" u="none" strike="noStrike" cap="none">
                <a:solidFill>
                  <a:srgbClr val="000000"/>
                </a:solidFill>
                <a:latin typeface="Arial"/>
                <a:ea typeface="Arial"/>
                <a:cs typeface="Arial"/>
                <a:sym typeface="Arial"/>
              </a:rPr>
              <a:t>e </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15 objetivas de formação geral</a:t>
            </a:r>
            <a:r>
              <a:rPr lang="pt-BR"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nova matriz cobra mais do que conteúdos teóricos: exige </a:t>
            </a:r>
            <a:r>
              <a:rPr lang="pt-BR" sz="2000" b="1" i="0" u="none" strike="noStrike" cap="none">
                <a:solidFill>
                  <a:srgbClr val="000000"/>
                </a:solidFill>
                <a:latin typeface="Arial"/>
                <a:ea typeface="Arial"/>
                <a:cs typeface="Arial"/>
                <a:sym typeface="Arial"/>
              </a:rPr>
              <a:t>pensamento crítico</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uso de dados</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ESG</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inovação</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sustentabilidade</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diversidade</a:t>
            </a:r>
            <a:r>
              <a:rPr lang="pt-BR" sz="2000" b="0" i="0" u="none" strike="noStrike" cap="none">
                <a:solidFill>
                  <a:srgbClr val="000000"/>
                </a:solidFill>
                <a:latin typeface="Arial"/>
                <a:ea typeface="Arial"/>
                <a:cs typeface="Arial"/>
                <a:sym typeface="Arial"/>
              </a:rPr>
              <a:t> e foco em </a:t>
            </a:r>
            <a:r>
              <a:rPr lang="pt-BR" sz="2000" b="1" i="0" u="none" strike="noStrike" cap="none">
                <a:solidFill>
                  <a:srgbClr val="000000"/>
                </a:solidFill>
                <a:latin typeface="Arial"/>
                <a:ea typeface="Arial"/>
                <a:cs typeface="Arial"/>
                <a:sym typeface="Arial"/>
              </a:rPr>
              <a:t>resolução de problemas reais</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100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avaliação busca um perfil de egresso com </a:t>
            </a:r>
            <a:r>
              <a:rPr lang="pt-BR" sz="2000" b="1" i="0" u="none" strike="noStrike" cap="none">
                <a:solidFill>
                  <a:srgbClr val="000000"/>
                </a:solidFill>
                <a:latin typeface="Arial"/>
                <a:ea typeface="Arial"/>
                <a:cs typeface="Arial"/>
                <a:sym typeface="Arial"/>
              </a:rPr>
              <a:t>visão sistêmica</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proatividade</a:t>
            </a:r>
            <a:r>
              <a:rPr lang="pt-BR" sz="2000" b="0" i="0" u="none" strike="noStrike" cap="none">
                <a:solidFill>
                  <a:srgbClr val="000000"/>
                </a:solidFill>
                <a:latin typeface="Arial"/>
                <a:ea typeface="Arial"/>
                <a:cs typeface="Arial"/>
                <a:sym typeface="Arial"/>
              </a:rPr>
              <a:t> e capacidade de </a:t>
            </a:r>
            <a:r>
              <a:rPr lang="pt-BR" sz="2000" b="1" i="0" u="none" strike="noStrike" cap="none">
                <a:solidFill>
                  <a:srgbClr val="000000"/>
                </a:solidFill>
                <a:latin typeface="Arial"/>
                <a:ea typeface="Arial"/>
                <a:cs typeface="Arial"/>
                <a:sym typeface="Arial"/>
              </a:rPr>
              <a:t>aplicar o conhecimento</a:t>
            </a:r>
            <a:r>
              <a:rPr lang="pt-BR" sz="2000" b="0" i="0" u="none" strike="noStrike" cap="none">
                <a:solidFill>
                  <a:srgbClr val="000000"/>
                </a:solidFill>
                <a:latin typeface="Arial"/>
                <a:ea typeface="Arial"/>
                <a:cs typeface="Arial"/>
                <a:sym typeface="Arial"/>
              </a:rPr>
              <a:t> com lógica e evidências.</a:t>
            </a:r>
            <a:endParaRPr sz="2000" b="0" i="0" u="none" strike="noStrike" cap="none">
              <a:solidFill>
                <a:srgbClr val="000000"/>
              </a:solidFill>
              <a:latin typeface="Arial"/>
              <a:ea typeface="Arial"/>
              <a:cs typeface="Arial"/>
              <a:sym typeface="Arial"/>
            </a:endParaRPr>
          </a:p>
        </p:txBody>
      </p:sp>
      <p:grpSp>
        <p:nvGrpSpPr>
          <p:cNvPr id="91" name="Google Shape;91;g3851399083c_0_0"/>
          <p:cNvGrpSpPr/>
          <p:nvPr/>
        </p:nvGrpSpPr>
        <p:grpSpPr>
          <a:xfrm>
            <a:off x="11470925" y="361612"/>
            <a:ext cx="360000" cy="2160000"/>
            <a:chOff x="11470925" y="361612"/>
            <a:chExt cx="360000" cy="2160000"/>
          </a:xfrm>
        </p:grpSpPr>
        <p:sp>
          <p:nvSpPr>
            <p:cNvPr id="92" name="Google Shape;92;g3851399083c_0_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Google Shape;93;g3851399083c_0_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g3851399083c_0_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g3851399083c_0_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g3851399083c_0_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g3851399083c_0_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98" name="Google Shape;98;g3851399083c_0_0"/>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99" name="Google Shape;99;g3851399083c_0_0"/>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100" name="Google Shape;100;g3851399083c_0_0"/>
          <p:cNvCxnSpPr/>
          <p:nvPr/>
        </p:nvCxnSpPr>
        <p:spPr>
          <a:xfrm>
            <a:off x="2495376" y="5799366"/>
            <a:ext cx="0" cy="719400"/>
          </a:xfrm>
          <a:prstGeom prst="straightConnector1">
            <a:avLst/>
          </a:prstGeom>
          <a:noFill/>
          <a:ln w="15875" cap="flat" cmpd="sng">
            <a:solidFill>
              <a:srgbClr val="969494"/>
            </a:solidFill>
            <a:prstDash val="solid"/>
            <a:round/>
            <a:headEnd type="none" w="sm" len="sm"/>
            <a:tailEnd type="none" w="sm" len="sm"/>
          </a:ln>
        </p:spPr>
      </p:cxnSp>
      <p:sp>
        <p:nvSpPr>
          <p:cNvPr id="101" name="Google Shape;101;g3851399083c_0_0"/>
          <p:cNvSpPr/>
          <p:nvPr/>
        </p:nvSpPr>
        <p:spPr>
          <a:xfrm>
            <a:off x="811850" y="538385"/>
            <a:ext cx="36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 name="Google Shape;102;g3851399083c_0_0"/>
          <p:cNvSpPr txBox="1"/>
          <p:nvPr/>
        </p:nvSpPr>
        <p:spPr>
          <a:xfrm>
            <a:off x="3518526" y="5958975"/>
            <a:ext cx="2175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103" name="Google Shape;103;g3851399083c_0_0"/>
          <p:cNvCxnSpPr/>
          <p:nvPr/>
        </p:nvCxnSpPr>
        <p:spPr>
          <a:xfrm>
            <a:off x="3489496" y="5799366"/>
            <a:ext cx="0" cy="719400"/>
          </a:xfrm>
          <a:prstGeom prst="straightConnector1">
            <a:avLst/>
          </a:prstGeom>
          <a:noFill/>
          <a:ln w="15875" cap="flat" cmpd="sng">
            <a:solidFill>
              <a:srgbClr val="969494"/>
            </a:solidFill>
            <a:prstDash val="solid"/>
            <a:miter lim="800000"/>
            <a:headEnd type="none" w="sm" len="sm"/>
            <a:tailEnd type="none" w="sm" len="sm"/>
          </a:ln>
        </p:spPr>
      </p:cxnSp>
      <p:cxnSp>
        <p:nvCxnSpPr>
          <p:cNvPr id="104" name="Google Shape;104;g3851399083c_0_0"/>
          <p:cNvCxnSpPr/>
          <p:nvPr/>
        </p:nvCxnSpPr>
        <p:spPr>
          <a:xfrm>
            <a:off x="5693440" y="5808503"/>
            <a:ext cx="0" cy="719400"/>
          </a:xfrm>
          <a:prstGeom prst="straightConnector1">
            <a:avLst/>
          </a:prstGeom>
          <a:noFill/>
          <a:ln w="15875" cap="flat" cmpd="sng">
            <a:solidFill>
              <a:srgbClr val="969494"/>
            </a:solidFill>
            <a:prstDash val="solid"/>
            <a:miter lim="800000"/>
            <a:headEnd type="none" w="sm" len="sm"/>
            <a:tailEnd type="none" w="sm" len="sm"/>
          </a:ln>
        </p:spPr>
      </p:cxnSp>
      <p:sp>
        <p:nvSpPr>
          <p:cNvPr id="105" name="Google Shape;105;g3851399083c_0_0"/>
          <p:cNvSpPr txBox="1"/>
          <p:nvPr/>
        </p:nvSpPr>
        <p:spPr>
          <a:xfrm>
            <a:off x="5734541" y="5880177"/>
            <a:ext cx="5667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1600" b="0" i="0" u="none" strike="noStrike" cap="none">
                <a:solidFill>
                  <a:srgbClr val="969494"/>
                </a:solidFill>
                <a:latin typeface="Calibri"/>
                <a:ea typeface="Calibri"/>
                <a:cs typeface="Calibri"/>
                <a:sym typeface="Calibri"/>
              </a:rPr>
              <a:t>Fonte: </a:t>
            </a:r>
            <a:r>
              <a:rPr lang="pt-BR" sz="1600" b="0" i="0" u="sng" strike="noStrike" cap="none">
                <a:solidFill>
                  <a:schemeClr val="hlink"/>
                </a:solidFill>
                <a:latin typeface="Calibri"/>
                <a:ea typeface="Calibri"/>
                <a:cs typeface="Calibri"/>
                <a:sym typeface="Calibri"/>
                <a:hlinkClick r:id="rId5"/>
              </a:rPr>
              <a:t>ENADE 2025 - Administração - Mais Conteúdo, Mais Cobrança, Menos Tempo: Seu Curso Está Pronto?</a:t>
            </a:r>
            <a:endParaRPr sz="1600" b="0" i="0" u="none" strike="noStrike" cap="none">
              <a:solidFill>
                <a:srgbClr val="96949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851399083c_0_20"/>
          <p:cNvSpPr txBox="1"/>
          <p:nvPr/>
        </p:nvSpPr>
        <p:spPr>
          <a:xfrm>
            <a:off x="0" y="361612"/>
            <a:ext cx="11470800" cy="72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Orientações para gravação do vídeo</a:t>
            </a:r>
            <a:endParaRPr sz="4100" b="1" i="0" u="none" strike="noStrike" cap="none">
              <a:solidFill>
                <a:srgbClr val="000000"/>
              </a:solidFill>
              <a:latin typeface="Arial Rounded"/>
              <a:ea typeface="Arial Rounded"/>
              <a:cs typeface="Arial Rounded"/>
              <a:sym typeface="Arial Rounded"/>
            </a:endParaRPr>
          </a:p>
        </p:txBody>
      </p:sp>
      <p:sp>
        <p:nvSpPr>
          <p:cNvPr id="111" name="Google Shape;111;g3851399083c_0_20"/>
          <p:cNvSpPr txBox="1"/>
          <p:nvPr/>
        </p:nvSpPr>
        <p:spPr>
          <a:xfrm>
            <a:off x="701200" y="1432084"/>
            <a:ext cx="10586700" cy="3873600"/>
          </a:xfrm>
          <a:prstGeom prst="rect">
            <a:avLst/>
          </a:prstGeom>
          <a:noFill/>
          <a:ln>
            <a:noFill/>
          </a:ln>
        </p:spPr>
        <p:txBody>
          <a:bodyPr spcFirstLastPara="1" wrap="square" lIns="91425" tIns="45700" rIns="91425" bIns="45700" anchor="t" anchorCtr="0">
            <a:spAutoFit/>
          </a:bodyPr>
          <a:lstStyle/>
          <a:p>
            <a:pPr marL="457200" marR="0" lvl="0" indent="-323850" algn="just" rtl="0">
              <a:lnSpc>
                <a:spcPct val="115000"/>
              </a:lnSpc>
              <a:spcBef>
                <a:spcPts val="0"/>
              </a:spcBef>
              <a:spcAft>
                <a:spcPts val="0"/>
              </a:spcAft>
              <a:buClr>
                <a:srgbClr val="000000"/>
              </a:buClr>
              <a:buSzPts val="1500"/>
              <a:buFont typeface="Arial"/>
              <a:buChar char="•"/>
            </a:pPr>
            <a:r>
              <a:rPr lang="pt-BR" sz="2000" b="1" i="0" u="none" strike="noStrike" cap="none">
                <a:solidFill>
                  <a:srgbClr val="000000"/>
                </a:solidFill>
                <a:latin typeface="Arial"/>
                <a:ea typeface="Arial"/>
                <a:cs typeface="Arial"/>
                <a:sym typeface="Arial"/>
              </a:rPr>
              <a:t>Objetivo</a:t>
            </a:r>
            <a:r>
              <a:rPr lang="pt-BR" sz="2000" b="0" i="0" u="none" strike="noStrike" cap="none">
                <a:solidFill>
                  <a:srgbClr val="000000"/>
                </a:solidFill>
                <a:latin typeface="Arial"/>
                <a:ea typeface="Arial"/>
                <a:cs typeface="Arial"/>
                <a:sym typeface="Arial"/>
              </a:rPr>
              <a:t>: apoiar os estudantes concluintes do Curso de Administração que irão realizar a prova ENADE em </a:t>
            </a:r>
            <a:r>
              <a:rPr lang="pt-BR" sz="2000" b="1" i="0" u="none" strike="noStrike" cap="none">
                <a:solidFill>
                  <a:srgbClr val="000000"/>
                </a:solidFill>
                <a:latin typeface="Arial"/>
                <a:ea typeface="Arial"/>
                <a:cs typeface="Arial"/>
                <a:sym typeface="Arial"/>
              </a:rPr>
              <a:t>23/11</a:t>
            </a:r>
            <a:r>
              <a:rPr lang="pt-BR" sz="2000"/>
              <a:t>.</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323850" algn="just" rtl="0">
              <a:lnSpc>
                <a:spcPct val="115000"/>
              </a:lnSpc>
              <a:spcBef>
                <a:spcPts val="1000"/>
              </a:spcBef>
              <a:spcAft>
                <a:spcPts val="0"/>
              </a:spcAft>
              <a:buClr>
                <a:srgbClr val="000000"/>
              </a:buClr>
              <a:buSzPts val="1500"/>
              <a:buFont typeface="Arial"/>
              <a:buChar char="•"/>
            </a:pPr>
            <a:r>
              <a:rPr lang="pt-BR" sz="2000" b="1" i="0" u="none" strike="noStrike" cap="none">
                <a:solidFill>
                  <a:srgbClr val="000000"/>
                </a:solidFill>
                <a:latin typeface="Arial"/>
                <a:ea typeface="Arial"/>
                <a:cs typeface="Arial"/>
                <a:sym typeface="Arial"/>
              </a:rPr>
              <a:t>Conteúdo sugerido para gravação do vídeo</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914400" marR="0" lvl="1" indent="-323850" algn="just" rtl="0">
              <a:lnSpc>
                <a:spcPct val="115000"/>
              </a:lnSpc>
              <a:spcBef>
                <a:spcPts val="1000"/>
              </a:spcBef>
              <a:spcAft>
                <a:spcPts val="0"/>
              </a:spcAft>
              <a:buClr>
                <a:srgbClr val="000000"/>
              </a:buClr>
              <a:buSzPts val="1500"/>
              <a:buFont typeface="Arial"/>
              <a:buChar char="○"/>
            </a:pPr>
            <a:r>
              <a:rPr lang="pt-BR" sz="2000" b="0" i="0" u="none" strike="noStrike" cap="none">
                <a:solidFill>
                  <a:srgbClr val="000000"/>
                </a:solidFill>
                <a:latin typeface="Arial"/>
                <a:ea typeface="Arial"/>
                <a:cs typeface="Arial"/>
                <a:sym typeface="Arial"/>
              </a:rPr>
              <a:t>comentar e revisar as </a:t>
            </a:r>
            <a:r>
              <a:rPr lang="pt-BR" sz="2000" b="1" i="0" u="none" strike="noStrike" cap="none">
                <a:solidFill>
                  <a:srgbClr val="000000"/>
                </a:solidFill>
                <a:latin typeface="Arial"/>
                <a:ea typeface="Arial"/>
                <a:cs typeface="Arial"/>
                <a:sym typeface="Arial"/>
              </a:rPr>
              <a:t>questões e o gabarito</a:t>
            </a:r>
            <a:r>
              <a:rPr lang="pt-BR" sz="2000" b="0" i="0" u="none" strike="noStrike" cap="none">
                <a:solidFill>
                  <a:srgbClr val="000000"/>
                </a:solidFill>
                <a:latin typeface="Arial"/>
                <a:ea typeface="Arial"/>
                <a:cs typeface="Arial"/>
                <a:sym typeface="Arial"/>
              </a:rPr>
              <a:t> das provas anteriores, destacando o formato da prova, conceitos abordados e dicas, se for o caso;</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chemeClr val="dk1"/>
              </a:buClr>
              <a:buSzPts val="2000"/>
              <a:buFont typeface="Arial"/>
              <a:buChar char="○"/>
            </a:pPr>
            <a:r>
              <a:rPr lang="pt-BR" sz="2000" b="0" i="0" u="none" strike="noStrike" cap="none">
                <a:solidFill>
                  <a:schemeClr val="dk1"/>
                </a:solidFill>
                <a:latin typeface="Arial"/>
                <a:ea typeface="Arial"/>
                <a:cs typeface="Arial"/>
                <a:sym typeface="Arial"/>
              </a:rPr>
              <a:t>estimular o aluno a </a:t>
            </a:r>
            <a:r>
              <a:rPr lang="pt-BR" sz="2000" b="1" i="0" u="none" strike="noStrike" cap="none">
                <a:solidFill>
                  <a:schemeClr val="dk1"/>
                </a:solidFill>
                <a:latin typeface="Arial"/>
                <a:ea typeface="Arial"/>
                <a:cs typeface="Arial"/>
                <a:sym typeface="Arial"/>
              </a:rPr>
              <a:t>entender</a:t>
            </a:r>
            <a:r>
              <a:rPr lang="pt-BR" sz="2000" b="0" i="0" u="none" strike="noStrike" cap="none">
                <a:solidFill>
                  <a:schemeClr val="dk1"/>
                </a:solidFill>
                <a:latin typeface="Arial"/>
                <a:ea typeface="Arial"/>
                <a:cs typeface="Arial"/>
                <a:sym typeface="Arial"/>
              </a:rPr>
              <a:t>, </a:t>
            </a:r>
            <a:r>
              <a:rPr lang="pt-BR" sz="2000" b="1" i="0" u="none" strike="noStrike" cap="none">
                <a:solidFill>
                  <a:schemeClr val="dk1"/>
                </a:solidFill>
                <a:latin typeface="Arial"/>
                <a:ea typeface="Arial"/>
                <a:cs typeface="Arial"/>
                <a:sym typeface="Arial"/>
              </a:rPr>
              <a:t>interpretar</a:t>
            </a:r>
            <a:r>
              <a:rPr lang="pt-BR" sz="2000" b="0" i="0" u="none" strike="noStrike" cap="none">
                <a:solidFill>
                  <a:schemeClr val="dk1"/>
                </a:solidFill>
                <a:latin typeface="Arial"/>
                <a:ea typeface="Arial"/>
                <a:cs typeface="Arial"/>
                <a:sym typeface="Arial"/>
              </a:rPr>
              <a:t>, </a:t>
            </a:r>
            <a:r>
              <a:rPr lang="pt-BR" sz="2000" b="1" i="0" u="none" strike="noStrike" cap="none">
                <a:solidFill>
                  <a:schemeClr val="dk1"/>
                </a:solidFill>
                <a:latin typeface="Arial"/>
                <a:ea typeface="Arial"/>
                <a:cs typeface="Arial"/>
                <a:sym typeface="Arial"/>
              </a:rPr>
              <a:t>aplicar</a:t>
            </a:r>
            <a:r>
              <a:rPr lang="pt-BR" sz="2000" b="0" i="0" u="none" strike="noStrike" cap="none">
                <a:solidFill>
                  <a:schemeClr val="dk1"/>
                </a:solidFill>
                <a:latin typeface="Arial"/>
                <a:ea typeface="Arial"/>
                <a:cs typeface="Arial"/>
                <a:sym typeface="Arial"/>
              </a:rPr>
              <a:t> e </a:t>
            </a:r>
            <a:r>
              <a:rPr lang="pt-BR" sz="2000" b="1" i="0" u="none" strike="noStrike" cap="none">
                <a:solidFill>
                  <a:schemeClr val="dk1"/>
                </a:solidFill>
                <a:latin typeface="Arial"/>
                <a:ea typeface="Arial"/>
                <a:cs typeface="Arial"/>
                <a:sym typeface="Arial"/>
              </a:rPr>
              <a:t>justificar</a:t>
            </a:r>
            <a:r>
              <a:rPr lang="pt-BR" sz="2000" b="0" i="0" u="none" strike="noStrike" cap="none">
                <a:solidFill>
                  <a:schemeClr val="dk1"/>
                </a:solidFill>
                <a:latin typeface="Arial"/>
                <a:ea typeface="Arial"/>
                <a:cs typeface="Arial"/>
                <a:sym typeface="Arial"/>
              </a:rPr>
              <a:t> suas respostas;</a:t>
            </a:r>
            <a:endParaRPr sz="2000" b="0" i="0" u="none" strike="noStrike" cap="none">
              <a:solidFill>
                <a:schemeClr val="dk1"/>
              </a:solidFill>
              <a:latin typeface="Arial"/>
              <a:ea typeface="Arial"/>
              <a:cs typeface="Arial"/>
              <a:sym typeface="Arial"/>
            </a:endParaRPr>
          </a:p>
          <a:p>
            <a:pPr marL="914400" marR="0" lvl="1" indent="-355600" algn="just" rtl="0">
              <a:lnSpc>
                <a:spcPct val="115000"/>
              </a:lnSpc>
              <a:spcBef>
                <a:spcPts val="1000"/>
              </a:spcBef>
              <a:spcAft>
                <a:spcPts val="1000"/>
              </a:spcAft>
              <a:buClr>
                <a:schemeClr val="dk1"/>
              </a:buClr>
              <a:buSzPts val="2000"/>
              <a:buFont typeface="Arial"/>
              <a:buChar char="○"/>
            </a:pPr>
            <a:r>
              <a:rPr lang="pt-BR" sz="2000" b="1" i="0" u="none" strike="noStrike" cap="none">
                <a:solidFill>
                  <a:schemeClr val="dk1"/>
                </a:solidFill>
                <a:latin typeface="Arial"/>
                <a:ea typeface="Arial"/>
                <a:cs typeface="Arial"/>
                <a:sym typeface="Arial"/>
              </a:rPr>
              <a:t>conectar teoria com exemplos práticos e atuais</a:t>
            </a:r>
            <a:r>
              <a:rPr lang="pt-BR" sz="2000" b="0" i="0" u="none" strike="noStrike" cap="none">
                <a:solidFill>
                  <a:schemeClr val="dk1"/>
                </a:solidFill>
                <a:latin typeface="Arial"/>
                <a:ea typeface="Arial"/>
                <a:cs typeface="Arial"/>
                <a:sym typeface="Arial"/>
              </a:rPr>
              <a:t> (cases, dados, análises, contextos reais)</a:t>
            </a:r>
            <a:endParaRPr sz="2000" b="0" i="0" u="none" strike="noStrike" cap="none">
              <a:solidFill>
                <a:srgbClr val="000000"/>
              </a:solidFill>
              <a:latin typeface="Arial"/>
              <a:ea typeface="Arial"/>
              <a:cs typeface="Arial"/>
              <a:sym typeface="Arial"/>
            </a:endParaRPr>
          </a:p>
        </p:txBody>
      </p:sp>
      <p:grpSp>
        <p:nvGrpSpPr>
          <p:cNvPr id="112" name="Google Shape;112;g3851399083c_0_20"/>
          <p:cNvGrpSpPr/>
          <p:nvPr/>
        </p:nvGrpSpPr>
        <p:grpSpPr>
          <a:xfrm>
            <a:off x="11470925" y="361612"/>
            <a:ext cx="360000" cy="2160000"/>
            <a:chOff x="11470925" y="361612"/>
            <a:chExt cx="360000" cy="2160000"/>
          </a:xfrm>
        </p:grpSpPr>
        <p:sp>
          <p:nvSpPr>
            <p:cNvPr id="113" name="Google Shape;113;g3851399083c_0_2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g3851399083c_0_2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g3851399083c_0_2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g3851399083c_0_2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g3851399083c_0_2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g3851399083c_0_2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119" name="Google Shape;119;g3851399083c_0_20"/>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120" name="Google Shape;120;g3851399083c_0_20"/>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121" name="Google Shape;121;g3851399083c_0_20"/>
          <p:cNvCxnSpPr/>
          <p:nvPr/>
        </p:nvCxnSpPr>
        <p:spPr>
          <a:xfrm>
            <a:off x="2495376" y="5799366"/>
            <a:ext cx="0" cy="719400"/>
          </a:xfrm>
          <a:prstGeom prst="straightConnector1">
            <a:avLst/>
          </a:prstGeom>
          <a:noFill/>
          <a:ln w="15875" cap="flat" cmpd="sng">
            <a:solidFill>
              <a:srgbClr val="969494"/>
            </a:solidFill>
            <a:prstDash val="solid"/>
            <a:round/>
            <a:headEnd type="none" w="sm" len="sm"/>
            <a:tailEnd type="none" w="sm" len="sm"/>
          </a:ln>
        </p:spPr>
      </p:cxnSp>
      <p:sp>
        <p:nvSpPr>
          <p:cNvPr id="122" name="Google Shape;122;g3851399083c_0_20"/>
          <p:cNvSpPr/>
          <p:nvPr/>
        </p:nvSpPr>
        <p:spPr>
          <a:xfrm>
            <a:off x="811850" y="538385"/>
            <a:ext cx="36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g3851399083c_0_20"/>
          <p:cNvSpPr txBox="1"/>
          <p:nvPr/>
        </p:nvSpPr>
        <p:spPr>
          <a:xfrm>
            <a:off x="3518526" y="5958983"/>
            <a:ext cx="44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124" name="Google Shape;124;g3851399083c_0_20"/>
          <p:cNvCxnSpPr/>
          <p:nvPr/>
        </p:nvCxnSpPr>
        <p:spPr>
          <a:xfrm>
            <a:off x="3489496" y="5799366"/>
            <a:ext cx="0" cy="719400"/>
          </a:xfrm>
          <a:prstGeom prst="straightConnector1">
            <a:avLst/>
          </a:prstGeom>
          <a:noFill/>
          <a:ln w="15875" cap="flat" cmpd="sng">
            <a:solidFill>
              <a:srgbClr val="969494"/>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43"/>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3" name="Google Shape;1783;p43"/>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4" name="Google Shape;1784;p43"/>
          <p:cNvSpPr txBox="1"/>
          <p:nvPr/>
        </p:nvSpPr>
        <p:spPr>
          <a:xfrm>
            <a:off x="1687236" y="4152743"/>
            <a:ext cx="68859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pt-BR" sz="2500" b="0" i="0" u="none" strike="noStrike" cap="none">
                <a:solidFill>
                  <a:schemeClr val="dk1"/>
                </a:solidFill>
                <a:latin typeface="Calibri"/>
                <a:ea typeface="Calibri"/>
                <a:cs typeface="Calibri"/>
                <a:sym typeface="Calibri"/>
              </a:rPr>
              <a:t>Questões sobre Gestão de Operações</a:t>
            </a:r>
            <a:endParaRPr sz="2500" b="0" i="0" u="none" strike="noStrike" cap="none">
              <a:solidFill>
                <a:schemeClr val="dk1"/>
              </a:solidFill>
              <a:latin typeface="Calibri"/>
              <a:ea typeface="Calibri"/>
              <a:cs typeface="Calibri"/>
              <a:sym typeface="Calibri"/>
            </a:endParaRPr>
          </a:p>
        </p:txBody>
      </p:sp>
      <p:sp>
        <p:nvSpPr>
          <p:cNvPr id="1785" name="Google Shape;1785;p43"/>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6" name="Google Shape;1786;p43"/>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7" name="Google Shape;1787;p43"/>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8" name="Google Shape;1788;p43"/>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9" name="Google Shape;1789;p43"/>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0" name="Google Shape;1790;p43"/>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1" name="Google Shape;1791;p43"/>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2" name="Google Shape;1792;p43"/>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1793" name="Google Shape;1793;p43"/>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1794" name="Google Shape;1794;p43"/>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sp>
        <p:nvSpPr>
          <p:cNvPr id="1795" name="Google Shape;1795;p43"/>
          <p:cNvSpPr txBox="1"/>
          <p:nvPr/>
        </p:nvSpPr>
        <p:spPr>
          <a:xfrm>
            <a:off x="3518526" y="5958983"/>
            <a:ext cx="4461445"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1796" name="Google Shape;1796;p43"/>
          <p:cNvCxnSpPr/>
          <p:nvPr/>
        </p:nvCxnSpPr>
        <p:spPr>
          <a:xfrm>
            <a:off x="348949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1797" name="Google Shape;1797;p43"/>
          <p:cNvGrpSpPr/>
          <p:nvPr/>
        </p:nvGrpSpPr>
        <p:grpSpPr>
          <a:xfrm>
            <a:off x="-42728" y="1093765"/>
            <a:ext cx="8434800" cy="2256344"/>
            <a:chOff x="-42728" y="288006"/>
            <a:chExt cx="8434800" cy="2256344"/>
          </a:xfrm>
        </p:grpSpPr>
        <p:sp>
          <p:nvSpPr>
            <p:cNvPr id="1798" name="Google Shape;1798;p43"/>
            <p:cNvSpPr txBox="1"/>
            <p:nvPr/>
          </p:nvSpPr>
          <p:spPr>
            <a:xfrm>
              <a:off x="-1" y="666527"/>
              <a:ext cx="7469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pt-BR" sz="10000" b="0" i="0" u="none" strike="noStrike" cap="none">
                  <a:solidFill>
                    <a:schemeClr val="dk1"/>
                  </a:solidFill>
                  <a:latin typeface="Gill Sans"/>
                  <a:ea typeface="Gill Sans"/>
                  <a:cs typeface="Gill Sans"/>
                  <a:sym typeface="Gill Sans"/>
                </a:rPr>
                <a:t>ENADE</a:t>
              </a:r>
              <a:endParaRPr sz="10000" b="0" i="0" u="none" strike="noStrike" cap="none">
                <a:solidFill>
                  <a:schemeClr val="dk1"/>
                </a:solidFill>
                <a:latin typeface="Gill Sans"/>
                <a:ea typeface="Gill Sans"/>
                <a:cs typeface="Gill Sans"/>
                <a:sym typeface="Gill Sans"/>
              </a:endParaRPr>
            </a:p>
          </p:txBody>
        </p:sp>
        <p:sp>
          <p:nvSpPr>
            <p:cNvPr id="1799" name="Google Shape;1799;p43"/>
            <p:cNvSpPr txBox="1"/>
            <p:nvPr/>
          </p:nvSpPr>
          <p:spPr>
            <a:xfrm>
              <a:off x="-42728" y="1713350"/>
              <a:ext cx="8434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2018 &amp; 2022</a:t>
              </a:r>
              <a:endParaRPr sz="4800" b="0" i="0" u="none" strike="noStrike" cap="none">
                <a:solidFill>
                  <a:schemeClr val="dk1"/>
                </a:solidFill>
                <a:latin typeface="Gill Sans"/>
                <a:ea typeface="Gill Sans"/>
                <a:cs typeface="Gill Sans"/>
                <a:sym typeface="Gill Sans"/>
              </a:endParaRPr>
            </a:p>
          </p:txBody>
        </p:sp>
        <p:sp>
          <p:nvSpPr>
            <p:cNvPr id="1800" name="Google Shape;1800;p43"/>
            <p:cNvSpPr txBox="1"/>
            <p:nvPr/>
          </p:nvSpPr>
          <p:spPr>
            <a:xfrm>
              <a:off x="1702423" y="288006"/>
              <a:ext cx="3755207"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Administração</a:t>
              </a:r>
              <a:endParaRPr sz="4800" b="0"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grpSp>
        <p:nvGrpSpPr>
          <p:cNvPr id="1805" name="Google Shape;1805;p110"/>
          <p:cNvGrpSpPr/>
          <p:nvPr/>
        </p:nvGrpSpPr>
        <p:grpSpPr>
          <a:xfrm>
            <a:off x="11470925" y="361612"/>
            <a:ext cx="360000" cy="2160000"/>
            <a:chOff x="11470925" y="361612"/>
            <a:chExt cx="360000" cy="2160000"/>
          </a:xfrm>
        </p:grpSpPr>
        <p:sp>
          <p:nvSpPr>
            <p:cNvPr id="1806" name="Google Shape;1806;p11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7" name="Google Shape;1807;p11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8" name="Google Shape;1808;p11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9" name="Google Shape;1809;p11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0" name="Google Shape;1810;p11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1" name="Google Shape;1811;p11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812" name="Google Shape;1812;p110"/>
          <p:cNvPicPr preferRelativeResize="0"/>
          <p:nvPr/>
        </p:nvPicPr>
        <p:blipFill rotWithShape="1">
          <a:blip r:embed="rId3">
            <a:alphaModFix/>
          </a:blip>
          <a:srcRect/>
          <a:stretch/>
        </p:blipFill>
        <p:spPr>
          <a:xfrm>
            <a:off x="339695" y="1293872"/>
            <a:ext cx="6487681" cy="4270256"/>
          </a:xfrm>
          <a:prstGeom prst="rect">
            <a:avLst/>
          </a:prstGeom>
          <a:noFill/>
          <a:ln>
            <a:noFill/>
          </a:ln>
        </p:spPr>
      </p:pic>
      <p:sp>
        <p:nvSpPr>
          <p:cNvPr id="1813" name="Google Shape;1813;p110"/>
          <p:cNvSpPr txBox="1"/>
          <p:nvPr/>
        </p:nvSpPr>
        <p:spPr>
          <a:xfrm>
            <a:off x="7112421" y="1382286"/>
            <a:ext cx="4022182"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História e fundamentos da Administração Científica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Indicadores de desempenho gerencial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Visão sistêmica e multifuncional da organização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pSp>
        <p:nvGrpSpPr>
          <p:cNvPr id="1818" name="Google Shape;1818;p111"/>
          <p:cNvGrpSpPr/>
          <p:nvPr/>
        </p:nvGrpSpPr>
        <p:grpSpPr>
          <a:xfrm>
            <a:off x="11470925" y="361612"/>
            <a:ext cx="360000" cy="2160000"/>
            <a:chOff x="11470925" y="361612"/>
            <a:chExt cx="360000" cy="2160000"/>
          </a:xfrm>
        </p:grpSpPr>
        <p:sp>
          <p:nvSpPr>
            <p:cNvPr id="1819" name="Google Shape;1819;p111"/>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0" name="Google Shape;1820;p111"/>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1" name="Google Shape;1821;p111"/>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2" name="Google Shape;1822;p111"/>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3" name="Google Shape;1823;p111"/>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4" name="Google Shape;1824;p111"/>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25" name="Google Shape;1825;p111"/>
          <p:cNvSpPr txBox="1"/>
          <p:nvPr/>
        </p:nvSpPr>
        <p:spPr>
          <a:xfrm>
            <a:off x="343072" y="1270158"/>
            <a:ext cx="3596539" cy="51090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pt-BR" sz="1800" b="0" i="0" u="none" strike="noStrike" cap="none">
                <a:solidFill>
                  <a:schemeClr val="dk1"/>
                </a:solidFill>
                <a:latin typeface="Calibri"/>
                <a:ea typeface="Calibri"/>
                <a:cs typeface="Calibri"/>
                <a:sym typeface="Calibri"/>
              </a:rPr>
              <a:t>O estudante deve explicar que os métodos de Taylor estavam associados ao aprimoramento das tarefas operacionais, e as propostas centrais, em particular de aplicação de métodos científicos à execução de tarefas, tiveram por meta e por resultado o aumento da produtividade dos trabalhadores. O estudante também pode justificar que a associação se dá devido ao contexto histórico ou ao local onde a teoria foi aplicada. O estudante deve citar como exemplo o estudo de tempos e movimentos, a especialização das atividades, a padronização de métodos e tarefas.</a:t>
            </a:r>
            <a:endParaRPr sz="1400" b="0" i="0" u="none" strike="noStrike" cap="none">
              <a:solidFill>
                <a:srgbClr val="000000"/>
              </a:solidFill>
              <a:latin typeface="Arial"/>
              <a:ea typeface="Arial"/>
              <a:cs typeface="Arial"/>
              <a:sym typeface="Arial"/>
            </a:endParaRPr>
          </a:p>
        </p:txBody>
      </p:sp>
      <p:sp>
        <p:nvSpPr>
          <p:cNvPr id="1826" name="Google Shape;1826;p111"/>
          <p:cNvSpPr txBox="1"/>
          <p:nvPr/>
        </p:nvSpPr>
        <p:spPr>
          <a:xfrm>
            <a:off x="0" y="361612"/>
            <a:ext cx="114709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Padrão resposta</a:t>
            </a:r>
            <a:endParaRPr sz="4800" b="1" i="0" u="none" strike="noStrike" cap="none">
              <a:solidFill>
                <a:schemeClr val="dk1"/>
              </a:solidFill>
              <a:latin typeface="Arial Rounded"/>
              <a:ea typeface="Arial Rounded"/>
              <a:cs typeface="Arial Rounded"/>
              <a:sym typeface="Arial Rounded"/>
            </a:endParaRPr>
          </a:p>
        </p:txBody>
      </p:sp>
      <p:sp>
        <p:nvSpPr>
          <p:cNvPr id="1827" name="Google Shape;1827;p111"/>
          <p:cNvSpPr txBox="1"/>
          <p:nvPr/>
        </p:nvSpPr>
        <p:spPr>
          <a:xfrm>
            <a:off x="4298535" y="1272851"/>
            <a:ext cx="6836636" cy="51090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pt-BR" sz="1800" b="0" i="0" u="none" strike="noStrike" cap="none">
                <a:solidFill>
                  <a:schemeClr val="dk1"/>
                </a:solidFill>
                <a:latin typeface="Calibri"/>
                <a:ea typeface="Calibri"/>
                <a:cs typeface="Calibri"/>
                <a:sym typeface="Calibri"/>
              </a:rPr>
              <a:t>O estudante pode apresentar indicadores de desempenho gerencial associados a áreas de Marketing, Gestão de Pessoas, Finanças e Contabilidade, dentre outras. Além disso, o estudante deve apresentar um indicador e a explicação para cada indicador de desempenho mencionado compatível com a área funcional proposta. Por exemplo:</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Char char="-"/>
            </a:pPr>
            <a:r>
              <a:rPr lang="pt-BR" sz="1800" b="0" i="0" u="none" strike="noStrike" cap="none">
                <a:solidFill>
                  <a:schemeClr val="dk1"/>
                </a:solidFill>
                <a:latin typeface="Calibri"/>
                <a:ea typeface="Calibri"/>
                <a:cs typeface="Calibri"/>
                <a:sym typeface="Calibri"/>
              </a:rPr>
              <a:t>Área de Finanças: indicador de ‘lucro líquido’ (o lucro operacional menos imposto de renda e outras taxas) ou de endividamento (total de recursos de terceiros sobre o capital total da empresa);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Char char="-"/>
            </a:pPr>
            <a:r>
              <a:rPr lang="pt-BR" sz="1800" b="0" i="0" u="none" strike="noStrike" cap="none">
                <a:solidFill>
                  <a:schemeClr val="dk1"/>
                </a:solidFill>
                <a:latin typeface="Calibri"/>
                <a:ea typeface="Calibri"/>
                <a:cs typeface="Calibri"/>
                <a:sym typeface="Calibri"/>
              </a:rPr>
              <a:t>Área de Gestão de Pessoas: indicador de rotatividade de pessoal (percentual dos funcionários que deixam a empresa em um determinado período) ou de nível de satisfação com o trabalho (que indica o quanto o funcionário está satisfeito com o trabalho);</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Char char="-"/>
            </a:pPr>
            <a:r>
              <a:rPr lang="pt-BR" sz="1800" b="0" i="0" u="none" strike="noStrike" cap="none">
                <a:solidFill>
                  <a:schemeClr val="dk1"/>
                </a:solidFill>
                <a:latin typeface="Calibri"/>
                <a:ea typeface="Calibri"/>
                <a:cs typeface="Calibri"/>
                <a:sym typeface="Calibri"/>
              </a:rPr>
              <a:t>Área de Marketing: índice de lealdade (medido, por exemplo, pelo percentual de clientes que retornam para um serviço de uso eventual, ou pelo percentual que se mantêm como clientes em serviços continuados) ou de satisfação (que indica o quanto o cliente está satisfeito com o produto ou serviço recebido).</a:t>
            </a:r>
            <a:endParaRPr sz="1400" b="0" i="0" u="none" strike="noStrike" cap="none">
              <a:solidFill>
                <a:srgbClr val="000000"/>
              </a:solidFill>
              <a:latin typeface="Arial"/>
              <a:ea typeface="Arial"/>
              <a:cs typeface="Arial"/>
              <a:sym typeface="Arial"/>
            </a:endParaRPr>
          </a:p>
        </p:txBody>
      </p:sp>
      <p:cxnSp>
        <p:nvCxnSpPr>
          <p:cNvPr id="1828" name="Google Shape;1828;p111"/>
          <p:cNvCxnSpPr/>
          <p:nvPr/>
        </p:nvCxnSpPr>
        <p:spPr>
          <a:xfrm>
            <a:off x="4110526" y="1232058"/>
            <a:ext cx="0" cy="5130000"/>
          </a:xfrm>
          <a:prstGeom prst="straightConnector1">
            <a:avLst/>
          </a:prstGeom>
          <a:noFill/>
          <a:ln w="22225" cap="flat" cmpd="sng">
            <a:solidFill>
              <a:schemeClr val="dk1"/>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grpSp>
        <p:nvGrpSpPr>
          <p:cNvPr id="1833" name="Google Shape;1833;p112"/>
          <p:cNvGrpSpPr/>
          <p:nvPr/>
        </p:nvGrpSpPr>
        <p:grpSpPr>
          <a:xfrm>
            <a:off x="11470925" y="361612"/>
            <a:ext cx="360000" cy="2160000"/>
            <a:chOff x="11470925" y="361612"/>
            <a:chExt cx="360000" cy="2160000"/>
          </a:xfrm>
        </p:grpSpPr>
        <p:sp>
          <p:nvSpPr>
            <p:cNvPr id="1834" name="Google Shape;1834;p112"/>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5" name="Google Shape;1835;p112"/>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6" name="Google Shape;1836;p112"/>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7" name="Google Shape;1837;p112"/>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8" name="Google Shape;1838;p112"/>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9" name="Google Shape;1839;p112"/>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840" name="Google Shape;1840;p112"/>
          <p:cNvPicPr preferRelativeResize="0"/>
          <p:nvPr/>
        </p:nvPicPr>
        <p:blipFill rotWithShape="1">
          <a:blip r:embed="rId3">
            <a:alphaModFix/>
          </a:blip>
          <a:srcRect/>
          <a:stretch/>
        </p:blipFill>
        <p:spPr>
          <a:xfrm>
            <a:off x="340092" y="194849"/>
            <a:ext cx="6642214" cy="6487962"/>
          </a:xfrm>
          <a:prstGeom prst="rect">
            <a:avLst/>
          </a:prstGeom>
          <a:noFill/>
          <a:ln>
            <a:noFill/>
          </a:ln>
        </p:spPr>
      </p:pic>
      <p:sp>
        <p:nvSpPr>
          <p:cNvPr id="1841" name="Google Shape;1841;p112"/>
          <p:cNvSpPr txBox="1"/>
          <p:nvPr/>
        </p:nvSpPr>
        <p:spPr>
          <a:xfrm>
            <a:off x="7537390" y="1382286"/>
            <a:ext cx="3597779"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Planejamento da Capacidade e Gestão Operacional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Filas e Ajuste de Demanda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Demanda e Políticas de Preços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113"/>
          <p:cNvGrpSpPr/>
          <p:nvPr/>
        </p:nvGrpSpPr>
        <p:grpSpPr>
          <a:xfrm>
            <a:off x="11470925" y="361612"/>
            <a:ext cx="360000" cy="2160000"/>
            <a:chOff x="11470925" y="361612"/>
            <a:chExt cx="360000" cy="2160000"/>
          </a:xfrm>
        </p:grpSpPr>
        <p:sp>
          <p:nvSpPr>
            <p:cNvPr id="1847" name="Google Shape;1847;p113"/>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8" name="Google Shape;1848;p113"/>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9" name="Google Shape;1849;p113"/>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0" name="Google Shape;1850;p113"/>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1" name="Google Shape;1851;p113"/>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2" name="Google Shape;1852;p113"/>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853" name="Google Shape;1853;p113"/>
          <p:cNvPicPr preferRelativeResize="0"/>
          <p:nvPr/>
        </p:nvPicPr>
        <p:blipFill rotWithShape="1">
          <a:blip r:embed="rId3">
            <a:alphaModFix/>
          </a:blip>
          <a:srcRect/>
          <a:stretch/>
        </p:blipFill>
        <p:spPr>
          <a:xfrm>
            <a:off x="340092" y="194849"/>
            <a:ext cx="6642214" cy="6487962"/>
          </a:xfrm>
          <a:prstGeom prst="rect">
            <a:avLst/>
          </a:prstGeom>
          <a:noFill/>
          <a:ln>
            <a:noFill/>
          </a:ln>
        </p:spPr>
      </p:pic>
      <p:sp>
        <p:nvSpPr>
          <p:cNvPr id="1854" name="Google Shape;1854;p113"/>
          <p:cNvSpPr txBox="1"/>
          <p:nvPr/>
        </p:nvSpPr>
        <p:spPr>
          <a:xfrm>
            <a:off x="7537390" y="1382286"/>
            <a:ext cx="3597779"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Planejamento da Capacidade e Gestão Operacional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Filas e Ajuste de Demanda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Demanda e Políticas de Preços</a:t>
            </a:r>
            <a:endParaRPr sz="1400" b="0" i="0" u="none" strike="noStrike" cap="none">
              <a:solidFill>
                <a:srgbClr val="000000"/>
              </a:solidFill>
              <a:latin typeface="Arial"/>
              <a:ea typeface="Arial"/>
              <a:cs typeface="Arial"/>
              <a:sym typeface="Arial"/>
            </a:endParaRPr>
          </a:p>
        </p:txBody>
      </p:sp>
      <p:sp>
        <p:nvSpPr>
          <p:cNvPr id="1855" name="Google Shape;1855;p113"/>
          <p:cNvSpPr/>
          <p:nvPr/>
        </p:nvSpPr>
        <p:spPr>
          <a:xfrm rot="-637344">
            <a:off x="212179" y="6473630"/>
            <a:ext cx="462968" cy="231484"/>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grpSp>
        <p:nvGrpSpPr>
          <p:cNvPr id="1860" name="Google Shape;1860;g368a35d5781_0_731"/>
          <p:cNvGrpSpPr/>
          <p:nvPr/>
        </p:nvGrpSpPr>
        <p:grpSpPr>
          <a:xfrm>
            <a:off x="11470925" y="361612"/>
            <a:ext cx="360000" cy="2160000"/>
            <a:chOff x="11470925" y="361612"/>
            <a:chExt cx="360000" cy="2160000"/>
          </a:xfrm>
        </p:grpSpPr>
        <p:sp>
          <p:nvSpPr>
            <p:cNvPr id="1861" name="Google Shape;1861;g368a35d5781_0_731"/>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2" name="Google Shape;1862;g368a35d5781_0_731"/>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3" name="Google Shape;1863;g368a35d5781_0_731"/>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4" name="Google Shape;1864;g368a35d5781_0_731"/>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5" name="Google Shape;1865;g368a35d5781_0_731"/>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6" name="Google Shape;1866;g368a35d5781_0_731"/>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67" name="Google Shape;1867;g368a35d5781_0_731"/>
          <p:cNvSpPr txBox="1"/>
          <p:nvPr/>
        </p:nvSpPr>
        <p:spPr>
          <a:xfrm>
            <a:off x="7537391" y="1382286"/>
            <a:ext cx="35973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Vantagens logísticas de usar plataforma terceirizada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Benefícios de adotar um menu reduzido</a:t>
            </a:r>
            <a:endParaRPr sz="1400" b="0" i="0" u="none" strike="noStrike" cap="none">
              <a:solidFill>
                <a:srgbClr val="000000"/>
              </a:solidFill>
              <a:latin typeface="Arial"/>
              <a:ea typeface="Arial"/>
              <a:cs typeface="Arial"/>
              <a:sym typeface="Arial"/>
            </a:endParaRPr>
          </a:p>
        </p:txBody>
      </p:sp>
      <p:pic>
        <p:nvPicPr>
          <p:cNvPr id="1868" name="Google Shape;1868;g368a35d5781_0_731"/>
          <p:cNvPicPr preferRelativeResize="0"/>
          <p:nvPr/>
        </p:nvPicPr>
        <p:blipFill rotWithShape="1">
          <a:blip r:embed="rId3">
            <a:alphaModFix/>
          </a:blip>
          <a:srcRect/>
          <a:stretch/>
        </p:blipFill>
        <p:spPr>
          <a:xfrm>
            <a:off x="343323" y="1252724"/>
            <a:ext cx="6478538" cy="4352554"/>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Widescreen</PresentationFormat>
  <Paragraphs>77</Paragraphs>
  <Slides>13</Slides>
  <Notes>13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Arial Rounded</vt:lpstr>
      <vt:lpstr>Gill Sans</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Funcionario</dc:creator>
  <cp:lastModifiedBy>Funcionario</cp:lastModifiedBy>
  <cp:revision>1</cp:revision>
  <dcterms:created xsi:type="dcterms:W3CDTF">2025-09-11T16:07:08Z</dcterms:created>
  <dcterms:modified xsi:type="dcterms:W3CDTF">2025-10-07T19:30:26Z</dcterms:modified>
</cp:coreProperties>
</file>