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0" r:id="rId7"/>
    <p:sldId id="261" r:id="rId8"/>
    <p:sldId id="259" r:id="rId9"/>
    <p:sldId id="267" r:id="rId10"/>
    <p:sldId id="268" r:id="rId11"/>
    <p:sldId id="263" r:id="rId12"/>
    <p:sldId id="264" r:id="rId13"/>
    <p:sldId id="303" r:id="rId14"/>
    <p:sldId id="312" r:id="rId15"/>
    <p:sldId id="305" r:id="rId16"/>
    <p:sldId id="269" r:id="rId17"/>
    <p:sldId id="307" r:id="rId18"/>
    <p:sldId id="308" r:id="rId19"/>
    <p:sldId id="309" r:id="rId20"/>
    <p:sldId id="310" r:id="rId21"/>
    <p:sldId id="274" r:id="rId22"/>
    <p:sldId id="275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13" r:id="rId49"/>
    <p:sldId id="302" r:id="rId5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FD78-4C1E-44B8-9278-8D3EBABAB03F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741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FD78-4C1E-44B8-9278-8D3EBABAB03F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035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FD78-4C1E-44B8-9278-8D3EBABAB03F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60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FD78-4C1E-44B8-9278-8D3EBABAB03F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60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FD78-4C1E-44B8-9278-8D3EBABAB03F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449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FD78-4C1E-44B8-9278-8D3EBABAB03F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60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FD78-4C1E-44B8-9278-8D3EBABAB03F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86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FD78-4C1E-44B8-9278-8D3EBABAB03F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23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FD78-4C1E-44B8-9278-8D3EBABAB03F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44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FD78-4C1E-44B8-9278-8D3EBABAB03F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13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FD78-4C1E-44B8-9278-8D3EBABAB03F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60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1FD78-4C1E-44B8-9278-8D3EBABAB03F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C606A-98F9-4D5A-ACFC-FEFC904DD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23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saude.gov.br/portal/arquivos/pdf/tabela_nivel_evidencia.pdf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Estudos de coorte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741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de ensaio clínico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atividade de pesquisa que envolve a administração de uma intervenção a humanos para avaliar </a:t>
            </a:r>
            <a:r>
              <a:rPr lang="pt-BR" u="sng" dirty="0" smtClean="0"/>
              <a:t>sua eficácia e segurança</a:t>
            </a:r>
            <a:r>
              <a:rPr lang="pt-BR" dirty="0" smtClean="0"/>
              <a:t>.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139952" y="6128890"/>
            <a:ext cx="4627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Porta M. A </a:t>
            </a:r>
            <a:r>
              <a:rPr lang="pt-BR" dirty="0" err="1" smtClean="0"/>
              <a:t>Dictionary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Epidemiology</a:t>
            </a:r>
            <a:r>
              <a:rPr lang="pt-BR" dirty="0" smtClean="0"/>
              <a:t>. 5 edição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10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Intervenções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Drogas e tratamentos (superioridade ou equivalência)</a:t>
            </a:r>
          </a:p>
          <a:p>
            <a:r>
              <a:rPr lang="pt-BR" dirty="0" smtClean="0"/>
              <a:t>Tecnologias médicas e de cuidado de saúde</a:t>
            </a:r>
          </a:p>
          <a:p>
            <a:r>
              <a:rPr lang="pt-BR" dirty="0" smtClean="0"/>
              <a:t>Métodos de prevenção primária</a:t>
            </a:r>
          </a:p>
          <a:p>
            <a:r>
              <a:rPr lang="pt-BR" dirty="0" smtClean="0"/>
              <a:t>Programas de rastreamento</a:t>
            </a:r>
          </a:p>
          <a:p>
            <a:r>
              <a:rPr lang="pt-BR" dirty="0" smtClean="0"/>
              <a:t>Modos de organização e entrega dos serviços de saúde</a:t>
            </a:r>
          </a:p>
          <a:p>
            <a:r>
              <a:rPr lang="pt-BR" dirty="0" smtClean="0"/>
              <a:t>Programas de saúde</a:t>
            </a:r>
          </a:p>
          <a:p>
            <a:r>
              <a:rPr lang="pt-BR" dirty="0" smtClean="0"/>
              <a:t>Programas de intervenção comportamental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0929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Desfechos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Sobrevida</a:t>
            </a:r>
          </a:p>
          <a:p>
            <a:r>
              <a:rPr lang="pt-BR" dirty="0" smtClean="0"/>
              <a:t>% de sobrevida em 5 anos</a:t>
            </a:r>
          </a:p>
          <a:p>
            <a:r>
              <a:rPr lang="pt-BR" dirty="0" smtClean="0"/>
              <a:t>Evento agudo (</a:t>
            </a:r>
            <a:r>
              <a:rPr lang="pt-BR" dirty="0" err="1" smtClean="0"/>
              <a:t>pulpite</a:t>
            </a:r>
            <a:r>
              <a:rPr lang="pt-BR" dirty="0" smtClean="0"/>
              <a:t> aguda, IAM), em período de tempo</a:t>
            </a:r>
          </a:p>
          <a:p>
            <a:r>
              <a:rPr lang="pt-BR" dirty="0" smtClean="0"/>
              <a:t>Qualidade de vida</a:t>
            </a:r>
          </a:p>
          <a:p>
            <a:r>
              <a:rPr lang="pt-BR" dirty="0" smtClean="0"/>
              <a:t>Ocorrência de doença</a:t>
            </a:r>
          </a:p>
          <a:p>
            <a:r>
              <a:rPr lang="pt-BR" dirty="0" smtClean="0"/>
              <a:t>Etc.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9327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Sobrevida</a:t>
            </a:r>
            <a:endParaRPr lang="pt-BR" dirty="0"/>
          </a:p>
        </p:txBody>
      </p:sp>
      <p:grpSp>
        <p:nvGrpSpPr>
          <p:cNvPr id="11" name="Grupo 10"/>
          <p:cNvGrpSpPr/>
          <p:nvPr/>
        </p:nvGrpSpPr>
        <p:grpSpPr>
          <a:xfrm>
            <a:off x="841106" y="1412776"/>
            <a:ext cx="7416824" cy="4536504"/>
            <a:chOff x="841106" y="1412776"/>
            <a:chExt cx="7416824" cy="453650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3966" y="1772816"/>
              <a:ext cx="6654418" cy="3629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CaixaDeTexto 4"/>
            <p:cNvSpPr txBox="1"/>
            <p:nvPr/>
          </p:nvSpPr>
          <p:spPr>
            <a:xfrm>
              <a:off x="3946924" y="2757954"/>
              <a:ext cx="11910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err="1" smtClean="0"/>
                <a:t>Crizotinibe</a:t>
              </a:r>
              <a:endParaRPr lang="pt-BR" dirty="0"/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2411760" y="4316003"/>
              <a:ext cx="15351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Quimioterapia</a:t>
              </a:r>
              <a:endParaRPr lang="pt-BR" dirty="0"/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3946924" y="5385595"/>
              <a:ext cx="7922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Meses</a:t>
              </a:r>
              <a:endParaRPr lang="pt-BR" dirty="0"/>
            </a:p>
          </p:txBody>
        </p:sp>
        <p:sp>
          <p:nvSpPr>
            <p:cNvPr id="8" name="CaixaDeTexto 7"/>
            <p:cNvSpPr txBox="1"/>
            <p:nvPr/>
          </p:nvSpPr>
          <p:spPr>
            <a:xfrm rot="16200000">
              <a:off x="-172547" y="3152310"/>
              <a:ext cx="3093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% de sobrevida livre de doença</a:t>
              </a:r>
              <a:endParaRPr lang="pt-BR" dirty="0"/>
            </a:p>
          </p:txBody>
        </p:sp>
        <p:sp>
          <p:nvSpPr>
            <p:cNvPr id="9" name="Retângulo 8"/>
            <p:cNvSpPr/>
            <p:nvPr/>
          </p:nvSpPr>
          <p:spPr>
            <a:xfrm>
              <a:off x="841106" y="1412776"/>
              <a:ext cx="7416824" cy="45365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0" name="Retângulo 9"/>
          <p:cNvSpPr/>
          <p:nvPr/>
        </p:nvSpPr>
        <p:spPr>
          <a:xfrm>
            <a:off x="841106" y="6165304"/>
            <a:ext cx="74753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Shaw et al. </a:t>
            </a:r>
            <a:r>
              <a:rPr lang="en-US" sz="1200" b="1" dirty="0" err="1" smtClean="0"/>
              <a:t>Crizotinib</a:t>
            </a:r>
            <a:r>
              <a:rPr lang="en-US" sz="1200" b="1" dirty="0" smtClean="0"/>
              <a:t> </a:t>
            </a:r>
            <a:r>
              <a:rPr lang="en-US" sz="1200" b="1" dirty="0"/>
              <a:t>versus Chemotherapy in Advanced </a:t>
            </a:r>
            <a:r>
              <a:rPr lang="en-US" sz="1200" b="1" i="1" dirty="0"/>
              <a:t>ALK</a:t>
            </a:r>
            <a:r>
              <a:rPr lang="en-US" sz="1200" b="1" dirty="0"/>
              <a:t>-Positive Lung </a:t>
            </a:r>
            <a:r>
              <a:rPr lang="en-US" sz="1200" b="1" dirty="0" smtClean="0"/>
              <a:t>Cancer. </a:t>
            </a:r>
            <a:r>
              <a:rPr lang="pt-BR" sz="1200" dirty="0"/>
              <a:t>N </a:t>
            </a:r>
            <a:r>
              <a:rPr lang="pt-BR" sz="1200" dirty="0" err="1"/>
              <a:t>Engl</a:t>
            </a:r>
            <a:r>
              <a:rPr lang="pt-BR" sz="1200" dirty="0"/>
              <a:t> J </a:t>
            </a:r>
            <a:r>
              <a:rPr lang="pt-BR" sz="1200" dirty="0" err="1"/>
              <a:t>Med</a:t>
            </a:r>
            <a:r>
              <a:rPr lang="pt-BR" sz="1200" dirty="0"/>
              <a:t> 2013; 368:2385-239</a:t>
            </a:r>
          </a:p>
        </p:txBody>
      </p:sp>
    </p:spTree>
    <p:extLst>
      <p:ext uri="{BB962C8B-B14F-4D97-AF65-F5344CB8AC3E}">
        <p14:creationId xmlns:p14="http://schemas.microsoft.com/office/powerpoint/2010/main" val="266743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Eficácia x efetividade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Uso de fio dental previne cárie em ensaio clínico, mas se a população em geral não tem coordenação motora para usá-lo, ele não é efetivo.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2861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Planejamento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População</a:t>
            </a:r>
          </a:p>
          <a:p>
            <a:r>
              <a:rPr lang="pt-BR" dirty="0" smtClean="0"/>
              <a:t>Amostra</a:t>
            </a:r>
          </a:p>
          <a:p>
            <a:r>
              <a:rPr lang="pt-BR" dirty="0" smtClean="0"/>
              <a:t>Grupo intervenção x grupo sem intervenção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1071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Fases dos ensaios clínicos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“História natural” dos ensaios clínicos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953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Fase I</a:t>
            </a:r>
          </a:p>
          <a:p>
            <a:pPr lvl="1"/>
            <a:r>
              <a:rPr lang="pt-BR" dirty="0" smtClean="0"/>
              <a:t>SEGURANÇA </a:t>
            </a:r>
          </a:p>
          <a:p>
            <a:pPr lvl="1"/>
            <a:r>
              <a:rPr lang="pt-BR" dirty="0" smtClean="0"/>
              <a:t>Primeiro teste de uma droga (ou vacina) </a:t>
            </a:r>
          </a:p>
          <a:p>
            <a:pPr lvl="1"/>
            <a:r>
              <a:rPr lang="pt-BR" dirty="0" smtClean="0"/>
              <a:t>&lt; 100 voluntários sadios. </a:t>
            </a:r>
          </a:p>
          <a:p>
            <a:pPr lvl="1"/>
            <a:r>
              <a:rPr lang="pt-BR" dirty="0" smtClean="0"/>
              <a:t>perfil farmacológico</a:t>
            </a:r>
          </a:p>
          <a:p>
            <a:pPr lvl="1"/>
            <a:r>
              <a:rPr lang="pt-BR" dirty="0" smtClean="0"/>
              <a:t>pode avaliar dose e rota de administração.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235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Fase II </a:t>
            </a:r>
          </a:p>
          <a:p>
            <a:pPr lvl="1"/>
            <a:r>
              <a:rPr lang="pt-BR" dirty="0" smtClean="0"/>
              <a:t>EFICÁCIA  E SEGURANÇA</a:t>
            </a:r>
          </a:p>
          <a:p>
            <a:pPr lvl="1"/>
            <a:r>
              <a:rPr lang="pt-BR" dirty="0" smtClean="0"/>
              <a:t> estudos pilotos de eficácia</a:t>
            </a:r>
          </a:p>
          <a:p>
            <a:pPr lvl="1"/>
            <a:r>
              <a:rPr lang="pt-BR" dirty="0" smtClean="0"/>
              <a:t>200 a 500 voluntários; </a:t>
            </a:r>
          </a:p>
          <a:p>
            <a:pPr lvl="1"/>
            <a:r>
              <a:rPr lang="pt-BR" dirty="0" smtClean="0"/>
              <a:t>Vacinas -&gt;</a:t>
            </a:r>
            <a:r>
              <a:rPr lang="pt-BR" dirty="0" err="1" smtClean="0"/>
              <a:t>imunogenicidade</a:t>
            </a:r>
            <a:endParaRPr lang="pt-BR" dirty="0" smtClean="0"/>
          </a:p>
          <a:p>
            <a:pPr lvl="1"/>
            <a:r>
              <a:rPr lang="pt-BR" dirty="0" smtClean="0"/>
              <a:t>drogas, segurança e eficácia em </a:t>
            </a:r>
            <a:r>
              <a:rPr lang="pt-BR" u="sng" dirty="0" smtClean="0"/>
              <a:t>comparação </a:t>
            </a:r>
            <a:r>
              <a:rPr lang="pt-BR" dirty="0" smtClean="0"/>
              <a:t>com regimes já existentes.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853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Fase III – </a:t>
            </a:r>
          </a:p>
          <a:p>
            <a:pPr lvl="1"/>
            <a:r>
              <a:rPr lang="pt-BR" dirty="0" smtClean="0"/>
              <a:t>ENSAIO CLÍNICO EXTENSO</a:t>
            </a:r>
          </a:p>
          <a:p>
            <a:pPr lvl="1"/>
            <a:r>
              <a:rPr lang="pt-BR" dirty="0"/>
              <a:t>a</a:t>
            </a:r>
            <a:r>
              <a:rPr lang="pt-BR" dirty="0" smtClean="0"/>
              <a:t>valiar completamente a segurança e a eficácia. </a:t>
            </a:r>
          </a:p>
          <a:p>
            <a:pPr lvl="1"/>
            <a:r>
              <a:rPr lang="pt-BR" dirty="0" smtClean="0"/>
              <a:t>números amplos de pacientes com a doença ou condição de interesse</a:t>
            </a:r>
          </a:p>
          <a:p>
            <a:pPr lvl="1"/>
            <a:r>
              <a:rPr lang="pt-BR" dirty="0"/>
              <a:t>e</a:t>
            </a:r>
            <a:r>
              <a:rPr lang="pt-BR" dirty="0" smtClean="0"/>
              <a:t>m geral - alocação aleatória para estudos grupos controles.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110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Relembrando...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-Analítico</a:t>
            </a:r>
          </a:p>
          <a:p>
            <a:pPr marL="0" indent="0">
              <a:buNone/>
            </a:pPr>
            <a:r>
              <a:rPr lang="pt-BR" dirty="0" smtClean="0"/>
              <a:t>-Observacional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	-Unidade de medida?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	-Tempo?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	-Direção do tempo?</a:t>
            </a:r>
          </a:p>
        </p:txBody>
      </p:sp>
    </p:spTree>
    <p:extLst>
      <p:ext uri="{BB962C8B-B14F-4D97-AF65-F5344CB8AC3E}">
        <p14:creationId xmlns:p14="http://schemas.microsoft.com/office/powerpoint/2010/main" val="3302623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Fase IV- </a:t>
            </a:r>
          </a:p>
          <a:p>
            <a:pPr lvl="1"/>
            <a:r>
              <a:rPr lang="pt-BR" dirty="0" smtClean="0"/>
              <a:t>EFEITOS ADVERSOS</a:t>
            </a:r>
          </a:p>
          <a:p>
            <a:pPr lvl="1"/>
            <a:r>
              <a:rPr lang="pt-BR" dirty="0" smtClean="0"/>
              <a:t>após comercialização</a:t>
            </a:r>
          </a:p>
          <a:p>
            <a:pPr lvl="1"/>
            <a:r>
              <a:rPr lang="pt-BR" dirty="0" smtClean="0"/>
              <a:t>incidência de reações adversas raras e outros efeitos potenciais do uso de longo termo na vida real.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161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Desenhos de ensaios clínicos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Paralelo ou simples, sem cruzamento</a:t>
            </a:r>
          </a:p>
          <a:p>
            <a:endParaRPr lang="pt-BR" dirty="0" smtClean="0"/>
          </a:p>
          <a:p>
            <a:r>
              <a:rPr lang="pt-BR" dirty="0" smtClean="0"/>
              <a:t>Cruzado</a:t>
            </a:r>
          </a:p>
          <a:p>
            <a:pPr marL="0" indent="0">
              <a:buNone/>
            </a:pPr>
            <a:r>
              <a:rPr lang="pt-BR" dirty="0"/>
              <a:t>	Cruzamento planejado</a:t>
            </a:r>
          </a:p>
          <a:p>
            <a:pPr marL="0" indent="0">
              <a:buNone/>
            </a:pPr>
            <a:r>
              <a:rPr lang="pt-BR" dirty="0"/>
              <a:t>	Cruzamento não planejado</a:t>
            </a:r>
          </a:p>
          <a:p>
            <a:endParaRPr lang="pt-BR" dirty="0" smtClean="0"/>
          </a:p>
          <a:p>
            <a:r>
              <a:rPr lang="pt-BR" dirty="0" smtClean="0"/>
              <a:t>Fatorial</a:t>
            </a:r>
          </a:p>
        </p:txBody>
      </p:sp>
    </p:spTree>
    <p:extLst>
      <p:ext uri="{BB962C8B-B14F-4D97-AF65-F5344CB8AC3E}">
        <p14:creationId xmlns:p14="http://schemas.microsoft.com/office/powerpoint/2010/main" val="49607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Ensaio clínico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043607" y="2935796"/>
            <a:ext cx="2085764" cy="1501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Total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4743848" y="1585880"/>
            <a:ext cx="2132407" cy="1411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Intervenção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815856" y="4260765"/>
            <a:ext cx="2132408" cy="1440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Controle</a:t>
            </a:r>
            <a:endParaRPr lang="pt-BR" dirty="0"/>
          </a:p>
        </p:txBody>
      </p:sp>
      <p:cxnSp>
        <p:nvCxnSpPr>
          <p:cNvPr id="11" name="Conector de seta reta 10"/>
          <p:cNvCxnSpPr/>
          <p:nvPr/>
        </p:nvCxnSpPr>
        <p:spPr>
          <a:xfrm flipV="1">
            <a:off x="3373015" y="2348880"/>
            <a:ext cx="112697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3373015" y="4005064"/>
            <a:ext cx="112697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6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Ensaio clínico cruzado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101610" y="2996952"/>
            <a:ext cx="1163666" cy="1285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Total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6012160" y="1556792"/>
            <a:ext cx="1512168" cy="1126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Controle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6012160" y="4190850"/>
            <a:ext cx="1512168" cy="1198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Intervenção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203848" y="4191478"/>
            <a:ext cx="1440159" cy="1198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Controle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3203848" y="1556792"/>
            <a:ext cx="1512167" cy="1211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Intervenção</a:t>
            </a:r>
            <a:endParaRPr lang="pt-BR" dirty="0"/>
          </a:p>
        </p:txBody>
      </p:sp>
      <p:cxnSp>
        <p:nvCxnSpPr>
          <p:cNvPr id="11" name="Conector de seta reta 10"/>
          <p:cNvCxnSpPr/>
          <p:nvPr/>
        </p:nvCxnSpPr>
        <p:spPr>
          <a:xfrm flipV="1">
            <a:off x="2508920" y="2492896"/>
            <a:ext cx="57606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2508920" y="4005064"/>
            <a:ext cx="576064" cy="749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4644008" y="2492896"/>
            <a:ext cx="1296144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 flipV="1">
            <a:off x="4644008" y="2304946"/>
            <a:ext cx="1296144" cy="2276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/>
          <p:cNvSpPr txBox="1"/>
          <p:nvPr/>
        </p:nvSpPr>
        <p:spPr>
          <a:xfrm>
            <a:off x="1101610" y="2120280"/>
            <a:ext cx="1301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Intervenção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259632" y="4790342"/>
            <a:ext cx="993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Controle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989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Fatorial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804797" y="3180013"/>
            <a:ext cx="1944216" cy="1324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Total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5823966" y="1122474"/>
            <a:ext cx="1556346" cy="1051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Intervenção</a:t>
            </a:r>
          </a:p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cxnSp>
        <p:nvCxnSpPr>
          <p:cNvPr id="11" name="Conector de seta reta 10"/>
          <p:cNvCxnSpPr/>
          <p:nvPr/>
        </p:nvCxnSpPr>
        <p:spPr>
          <a:xfrm flipV="1">
            <a:off x="3886268" y="1659756"/>
            <a:ext cx="1811018" cy="141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3886268" y="4401108"/>
            <a:ext cx="1693844" cy="1539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5823969" y="2547248"/>
            <a:ext cx="1556345" cy="1051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Intervenção</a:t>
            </a:r>
          </a:p>
          <a:p>
            <a:pPr algn="ctr"/>
            <a:r>
              <a:rPr lang="pt-BR" dirty="0" smtClean="0"/>
              <a:t>A+B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5823969" y="4005064"/>
            <a:ext cx="1556343" cy="1051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Intervenção</a:t>
            </a:r>
            <a:endParaRPr lang="pt-BR" dirty="0"/>
          </a:p>
          <a:p>
            <a:pPr algn="ctr"/>
            <a:r>
              <a:rPr lang="pt-BR" dirty="0"/>
              <a:t>B</a:t>
            </a:r>
            <a:endParaRPr lang="pt-BR" dirty="0" smtClean="0"/>
          </a:p>
        </p:txBody>
      </p:sp>
      <p:sp>
        <p:nvSpPr>
          <p:cNvPr id="15" name="Retângulo 14"/>
          <p:cNvSpPr/>
          <p:nvPr/>
        </p:nvSpPr>
        <p:spPr>
          <a:xfrm>
            <a:off x="5823968" y="5415060"/>
            <a:ext cx="1556344" cy="1051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Sem </a:t>
            </a:r>
          </a:p>
          <a:p>
            <a:pPr algn="ctr"/>
            <a:r>
              <a:rPr lang="pt-BR" dirty="0" smtClean="0"/>
              <a:t>Intervenção</a:t>
            </a:r>
            <a:endParaRPr lang="pt-BR" dirty="0"/>
          </a:p>
        </p:txBody>
      </p:sp>
      <p:cxnSp>
        <p:nvCxnSpPr>
          <p:cNvPr id="17" name="Conector de seta reta 16"/>
          <p:cNvCxnSpPr/>
          <p:nvPr/>
        </p:nvCxnSpPr>
        <p:spPr>
          <a:xfrm>
            <a:off x="3886268" y="3842498"/>
            <a:ext cx="1811018" cy="769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flipV="1">
            <a:off x="3886268" y="3072764"/>
            <a:ext cx="1693844" cy="396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359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Questões metodológicas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Seleção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456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Grupos de comparação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0732" y="1412776"/>
            <a:ext cx="8178112" cy="4800600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Nenhum- se avalio apenas segurança e propriedades farmacológicas</a:t>
            </a:r>
          </a:p>
          <a:p>
            <a:r>
              <a:rPr lang="pt-BR" dirty="0" smtClean="0"/>
              <a:t>Intervenção x nenhuma intervenção (controle)</a:t>
            </a:r>
          </a:p>
          <a:p>
            <a:r>
              <a:rPr lang="pt-BR" dirty="0" smtClean="0"/>
              <a:t>Intervenção x placebo ou imitação (controle)</a:t>
            </a:r>
          </a:p>
          <a:p>
            <a:r>
              <a:rPr lang="pt-BR" dirty="0" err="1" smtClean="0"/>
              <a:t>Interenção</a:t>
            </a:r>
            <a:r>
              <a:rPr lang="pt-BR" dirty="0" smtClean="0"/>
              <a:t> A x Intervenção B (controle)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950732" y="3068960"/>
            <a:ext cx="7869740" cy="33123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42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Ensaio clínico controlado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203848" y="1340768"/>
            <a:ext cx="208823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Xerostomia</a:t>
            </a:r>
            <a:endParaRPr lang="pt-BR" dirty="0"/>
          </a:p>
        </p:txBody>
      </p:sp>
      <p:cxnSp>
        <p:nvCxnSpPr>
          <p:cNvPr id="9" name="Conector de seta reta 8"/>
          <p:cNvCxnSpPr/>
          <p:nvPr/>
        </p:nvCxnSpPr>
        <p:spPr>
          <a:xfrm flipH="1">
            <a:off x="3635896" y="2780928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4499992" y="2780928"/>
            <a:ext cx="39604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2339752" y="3429000"/>
            <a:ext cx="176419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Intervenção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4535996" y="3429000"/>
            <a:ext cx="176419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Controle</a:t>
            </a:r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683568" y="566124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melhorou</a:t>
            </a: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2591780" y="566124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não melhorou</a:t>
            </a:r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4703603" y="566124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melhorou</a:t>
            </a:r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6732240" y="5650396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não melhorou</a:t>
            </a:r>
            <a:endParaRPr lang="pt-BR" dirty="0"/>
          </a:p>
        </p:txBody>
      </p:sp>
      <p:cxnSp>
        <p:nvCxnSpPr>
          <p:cNvPr id="26" name="Conector de seta reta 25"/>
          <p:cNvCxnSpPr/>
          <p:nvPr/>
        </p:nvCxnSpPr>
        <p:spPr>
          <a:xfrm flipH="1">
            <a:off x="1835696" y="4725144"/>
            <a:ext cx="1368152" cy="9252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>
            <a:stCxn id="12" idx="2"/>
          </p:cNvCxnSpPr>
          <p:nvPr/>
        </p:nvCxnSpPr>
        <p:spPr>
          <a:xfrm>
            <a:off x="3221850" y="4725144"/>
            <a:ext cx="414046" cy="9252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>
            <a:stCxn id="18" idx="2"/>
          </p:cNvCxnSpPr>
          <p:nvPr/>
        </p:nvCxnSpPr>
        <p:spPr>
          <a:xfrm>
            <a:off x="5418094" y="4725144"/>
            <a:ext cx="2322258" cy="9252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>
            <a:stCxn id="18" idx="2"/>
            <a:endCxn id="21" idx="0"/>
          </p:cNvCxnSpPr>
          <p:nvPr/>
        </p:nvCxnSpPr>
        <p:spPr>
          <a:xfrm>
            <a:off x="5418094" y="4725144"/>
            <a:ext cx="113601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36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grupo controle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Não aleatorizado</a:t>
            </a:r>
          </a:p>
          <a:p>
            <a:endParaRPr lang="pt-BR" dirty="0" smtClean="0"/>
          </a:p>
          <a:p>
            <a:r>
              <a:rPr lang="pt-BR" dirty="0" smtClean="0"/>
              <a:t>Aleatorizado</a:t>
            </a:r>
          </a:p>
          <a:p>
            <a:pPr lvl="1"/>
            <a:r>
              <a:rPr lang="pt-BR" dirty="0" smtClean="0"/>
              <a:t>alocação </a:t>
            </a:r>
            <a:r>
              <a:rPr lang="pt-BR" dirty="0"/>
              <a:t>de sujeitos para os grupos de intervenção é </a:t>
            </a:r>
            <a:r>
              <a:rPr lang="pt-BR" dirty="0" smtClean="0"/>
              <a:t>feita </a:t>
            </a:r>
            <a:r>
              <a:rPr lang="pt-BR" dirty="0"/>
              <a:t>por chance, </a:t>
            </a:r>
            <a:r>
              <a:rPr lang="pt-BR" dirty="0" smtClean="0"/>
              <a:t>sem </a:t>
            </a:r>
            <a:r>
              <a:rPr lang="pt-BR" dirty="0"/>
              <a:t>a habilidade de predizer quem está em qual grupo</a:t>
            </a:r>
            <a:r>
              <a:rPr lang="pt-BR" dirty="0" smtClean="0"/>
              <a:t>.</a:t>
            </a:r>
          </a:p>
          <a:p>
            <a:pPr lvl="1"/>
            <a:r>
              <a:rPr lang="pt-BR" dirty="0"/>
              <a:t> </a:t>
            </a:r>
            <a:r>
              <a:rPr lang="pt-BR" dirty="0" smtClean="0"/>
              <a:t>     Viés de seleção</a:t>
            </a:r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1619672" y="4789334"/>
            <a:ext cx="0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24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Vitamina</a:t>
            </a:r>
            <a:r>
              <a:rPr lang="en-US" dirty="0" smtClean="0"/>
              <a:t> E (</a:t>
            </a:r>
            <a:r>
              <a:rPr lang="en-US" dirty="0" err="1" smtClean="0"/>
              <a:t>suplemento</a:t>
            </a:r>
            <a:r>
              <a:rPr lang="en-US" dirty="0" smtClean="0"/>
              <a:t>) x AVC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houve</a:t>
            </a:r>
            <a:r>
              <a:rPr lang="en-US" dirty="0"/>
              <a:t> </a:t>
            </a:r>
            <a:r>
              <a:rPr lang="en-US" dirty="0" err="1" smtClean="0"/>
              <a:t>diferença</a:t>
            </a:r>
            <a:r>
              <a:rPr lang="en-US" dirty="0" smtClean="0"/>
              <a:t> entre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grupos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AVC</a:t>
            </a:r>
          </a:p>
          <a:p>
            <a:pPr lvl="1"/>
            <a:r>
              <a:rPr lang="en-US" dirty="0" smtClean="0"/>
              <a:t>Para AVC </a:t>
            </a:r>
            <a:r>
              <a:rPr lang="en-US" dirty="0" err="1" smtClean="0"/>
              <a:t>isquêmico</a:t>
            </a:r>
            <a:r>
              <a:rPr lang="en-US" dirty="0" smtClean="0"/>
              <a:t> o </a:t>
            </a:r>
            <a:r>
              <a:rPr lang="en-US" dirty="0" err="1" smtClean="0"/>
              <a:t>risco</a:t>
            </a:r>
            <a:r>
              <a:rPr lang="en-US" dirty="0" smtClean="0"/>
              <a:t>   10%</a:t>
            </a:r>
          </a:p>
          <a:p>
            <a:pPr lvl="1"/>
            <a:r>
              <a:rPr lang="en-US" dirty="0" smtClean="0"/>
              <a:t>Para AVC </a:t>
            </a:r>
            <a:r>
              <a:rPr lang="en-US" dirty="0" err="1" smtClean="0"/>
              <a:t>hemorrágico</a:t>
            </a:r>
            <a:r>
              <a:rPr lang="en-US" dirty="0" smtClean="0"/>
              <a:t>    20%</a:t>
            </a:r>
            <a:endParaRPr lang="en-US" dirty="0"/>
          </a:p>
          <a:p>
            <a:endParaRPr lang="en-US" dirty="0"/>
          </a:p>
          <a:p>
            <a:pPr algn="r"/>
            <a:r>
              <a:rPr lang="en-US" sz="1900" dirty="0" err="1" smtClean="0"/>
              <a:t>Schurks</a:t>
            </a:r>
            <a:r>
              <a:rPr lang="en-US" sz="1900" dirty="0" smtClean="0"/>
              <a:t> et al. Effects </a:t>
            </a:r>
            <a:r>
              <a:rPr lang="en-US" sz="1900" dirty="0"/>
              <a:t>of vitamin E on stroke subtypes: meta-analysis of </a:t>
            </a:r>
            <a:r>
              <a:rPr lang="en-US" sz="1900" dirty="0" err="1"/>
              <a:t>randomised</a:t>
            </a:r>
            <a:r>
              <a:rPr lang="en-US" sz="1900" dirty="0"/>
              <a:t> controlled </a:t>
            </a:r>
            <a:r>
              <a:rPr lang="en-US" sz="1900" dirty="0" smtClean="0"/>
              <a:t>trials. </a:t>
            </a:r>
            <a:r>
              <a:rPr lang="en-US" sz="1900" i="1" dirty="0" smtClean="0"/>
              <a:t>BMJ </a:t>
            </a:r>
            <a:r>
              <a:rPr lang="en-US" sz="1900" i="1" dirty="0"/>
              <a:t>2010; 341</a:t>
            </a:r>
            <a:endParaRPr lang="en-US" sz="1900" dirty="0"/>
          </a:p>
          <a:p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6300192" y="3537012"/>
            <a:ext cx="0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5652120" y="4077072"/>
            <a:ext cx="0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674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Portanto...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Analítico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Observacional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Prospectivo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Individuado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53888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8736" y="260648"/>
            <a:ext cx="8106104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Por que </a:t>
            </a:r>
            <a:r>
              <a:rPr lang="pt-BR" dirty="0" err="1" smtClean="0"/>
              <a:t>aleatorizar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556792"/>
            <a:ext cx="7498080" cy="4800600"/>
          </a:xfrm>
        </p:spPr>
        <p:txBody>
          <a:bodyPr>
            <a:normAutofit/>
          </a:bodyPr>
          <a:lstStyle/>
          <a:p>
            <a:r>
              <a:rPr lang="pt-BR" dirty="0" smtClean="0"/>
              <a:t>VALIDADE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Interna</a:t>
            </a:r>
          </a:p>
          <a:p>
            <a:pPr lvl="2"/>
            <a:endParaRPr lang="pt-BR" dirty="0"/>
          </a:p>
          <a:p>
            <a:pPr lvl="2"/>
            <a:r>
              <a:rPr lang="pt-BR" dirty="0" smtClean="0"/>
              <a:t>Prevenir </a:t>
            </a:r>
            <a:r>
              <a:rPr lang="pt-BR" dirty="0"/>
              <a:t>viés de seleção de sujeitos para grupos de </a:t>
            </a:r>
            <a:r>
              <a:rPr lang="pt-BR" dirty="0" smtClean="0"/>
              <a:t>intervenção</a:t>
            </a:r>
          </a:p>
          <a:p>
            <a:pPr lvl="2"/>
            <a:endParaRPr lang="pt-BR" dirty="0" smtClean="0"/>
          </a:p>
          <a:p>
            <a:pPr lvl="1"/>
            <a:r>
              <a:rPr lang="pt-BR" dirty="0" smtClean="0"/>
              <a:t>Externa</a:t>
            </a:r>
            <a:endParaRPr lang="pt-BR" dirty="0"/>
          </a:p>
        </p:txBody>
      </p:sp>
      <p:sp>
        <p:nvSpPr>
          <p:cNvPr id="5" name="Seta para a esquerda 4"/>
          <p:cNvSpPr/>
          <p:nvPr/>
        </p:nvSpPr>
        <p:spPr>
          <a:xfrm>
            <a:off x="3419872" y="2492896"/>
            <a:ext cx="2736304" cy="792088"/>
          </a:xfrm>
          <a:prstGeom prst="lef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214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Aleatorização</a:t>
            </a:r>
            <a:r>
              <a:rPr lang="pt-BR" dirty="0" smtClean="0"/>
              <a:t>- procedimentos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1. Gerar uma sequência aleatória para alocação nos grupos de intervenção e controle</a:t>
            </a:r>
          </a:p>
          <a:p>
            <a:endParaRPr lang="pt-BR" dirty="0"/>
          </a:p>
          <a:p>
            <a:r>
              <a:rPr lang="pt-BR" dirty="0" smtClean="0"/>
              <a:t>Uma das maneiras:</a:t>
            </a:r>
          </a:p>
          <a:p>
            <a:pPr lvl="1"/>
            <a:r>
              <a:rPr lang="pt-BR" dirty="0"/>
              <a:t>Gerar números aleatórios,</a:t>
            </a:r>
          </a:p>
          <a:p>
            <a:pPr lvl="1"/>
            <a:r>
              <a:rPr lang="pt-BR" dirty="0"/>
              <a:t>Alocação de pacientes em grupos segundo os números (exemplo: 1-4= intervenção, 5-9= placebo) </a:t>
            </a:r>
          </a:p>
          <a:p>
            <a:endParaRPr lang="pt-BR" dirty="0"/>
          </a:p>
          <a:p>
            <a:r>
              <a:rPr lang="pt-BR" dirty="0" smtClean="0"/>
              <a:t>Há sites que geram números aleatórios. </a:t>
            </a:r>
            <a:r>
              <a:rPr lang="pt-BR" dirty="0" err="1" smtClean="0"/>
              <a:t>Ex</a:t>
            </a:r>
            <a:r>
              <a:rPr lang="pt-BR" dirty="0" smtClean="0"/>
              <a:t>: http://random.org</a:t>
            </a:r>
          </a:p>
        </p:txBody>
      </p:sp>
    </p:spTree>
    <p:extLst>
      <p:ext uri="{BB962C8B-B14F-4D97-AF65-F5344CB8AC3E}">
        <p14:creationId xmlns:p14="http://schemas.microsoft.com/office/powerpoint/2010/main" val="84910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Aleatorização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pt-BR" dirty="0" smtClean="0"/>
              <a:t>2. Garantir que a sequência aleatória seja seguida (ocultação da</a:t>
            </a:r>
            <a:r>
              <a:rPr lang="pt-BR" u="sng" dirty="0" smtClean="0"/>
              <a:t> alocação</a:t>
            </a:r>
            <a:r>
              <a:rPr lang="pt-BR" dirty="0" smtClean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pt-BR" dirty="0" smtClean="0"/>
          </a:p>
          <a:p>
            <a:pPr lvl="1"/>
            <a:r>
              <a:rPr lang="pt-BR" dirty="0" smtClean="0"/>
              <a:t>Risco: os benefícios da </a:t>
            </a:r>
            <a:r>
              <a:rPr lang="pt-BR" dirty="0" err="1" smtClean="0"/>
              <a:t>aleatorização</a:t>
            </a:r>
            <a:r>
              <a:rPr lang="pt-BR" dirty="0" smtClean="0"/>
              <a:t> podem ser perdidos</a:t>
            </a:r>
          </a:p>
          <a:p>
            <a:pPr lvl="1"/>
            <a:r>
              <a:rPr lang="pt-BR" dirty="0" smtClean="0"/>
              <a:t>Falha na ocultação do paciente</a:t>
            </a:r>
          </a:p>
          <a:p>
            <a:pPr lvl="1"/>
            <a:r>
              <a:rPr lang="pt-BR" dirty="0" smtClean="0"/>
              <a:t>Falha na ocultação do investigador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15616" y="5301208"/>
            <a:ext cx="6594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rgbClr val="FF0000"/>
                </a:solidFill>
              </a:rPr>
              <a:t>ATENÇÃO: OCULTAÇÃO NA ENTRADA DO SUJEITO NO ESTUDO</a:t>
            </a:r>
            <a:endParaRPr lang="pt-B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1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Ensaio clínico aleatorizado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203848" y="1340768"/>
            <a:ext cx="208823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Asma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 flipH="1">
            <a:off x="3635896" y="2780928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4499992" y="2780928"/>
            <a:ext cx="39604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2339752" y="3429000"/>
            <a:ext cx="176419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</a:t>
            </a:r>
            <a:r>
              <a:rPr lang="pt-BR" dirty="0" smtClean="0"/>
              <a:t>ntervenção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4535996" y="3429000"/>
            <a:ext cx="176419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Controle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683568" y="566124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melhorou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2591780" y="566124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não melhorou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4703603" y="566124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melhorou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6732240" y="5650396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não melhorou</a:t>
            </a:r>
            <a:endParaRPr lang="pt-BR" dirty="0"/>
          </a:p>
        </p:txBody>
      </p:sp>
      <p:cxnSp>
        <p:nvCxnSpPr>
          <p:cNvPr id="15" name="Conector de seta reta 14"/>
          <p:cNvCxnSpPr/>
          <p:nvPr/>
        </p:nvCxnSpPr>
        <p:spPr>
          <a:xfrm flipH="1">
            <a:off x="1835696" y="4725144"/>
            <a:ext cx="1368152" cy="9252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9" idx="2"/>
          </p:cNvCxnSpPr>
          <p:nvPr/>
        </p:nvCxnSpPr>
        <p:spPr>
          <a:xfrm>
            <a:off x="3221850" y="4725144"/>
            <a:ext cx="414046" cy="9252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stCxn id="10" idx="2"/>
          </p:cNvCxnSpPr>
          <p:nvPr/>
        </p:nvCxnSpPr>
        <p:spPr>
          <a:xfrm>
            <a:off x="5418094" y="4725144"/>
            <a:ext cx="2322258" cy="9252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>
            <a:stCxn id="10" idx="2"/>
            <a:endCxn id="13" idx="0"/>
          </p:cNvCxnSpPr>
          <p:nvPr/>
        </p:nvCxnSpPr>
        <p:spPr>
          <a:xfrm>
            <a:off x="5418094" y="4725144"/>
            <a:ext cx="113601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5166066" y="2771636"/>
            <a:ext cx="226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 smtClean="0">
                <a:solidFill>
                  <a:srgbClr val="FF0000"/>
                </a:solidFill>
              </a:rPr>
              <a:t>Aleatoriza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4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Aleatorização</a:t>
            </a:r>
            <a:r>
              <a:rPr lang="pt-BR" dirty="0" smtClean="0"/>
              <a:t> estratificada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175355" y="1556792"/>
            <a:ext cx="2160240" cy="1041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pacientes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398997" y="3068960"/>
            <a:ext cx="208823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homens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5335595" y="3068960"/>
            <a:ext cx="187220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mulheres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99606" y="4908387"/>
            <a:ext cx="13635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intervenção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519344" y="4941168"/>
            <a:ext cx="1368151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controle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715069" y="4295886"/>
            <a:ext cx="1171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randomiza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707904" y="2843644"/>
            <a:ext cx="1107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estratifica</a:t>
            </a:r>
            <a:endParaRPr lang="pt-BR" dirty="0">
              <a:solidFill>
                <a:srgbClr val="FF0000"/>
              </a:solidFill>
            </a:endParaRPr>
          </a:p>
        </p:txBody>
      </p:sp>
      <p:cxnSp>
        <p:nvCxnSpPr>
          <p:cNvPr id="11" name="Conector de seta reta 10"/>
          <p:cNvCxnSpPr>
            <a:endCxn id="7" idx="0"/>
          </p:cNvCxnSpPr>
          <p:nvPr/>
        </p:nvCxnSpPr>
        <p:spPr>
          <a:xfrm flipH="1">
            <a:off x="1281356" y="4077071"/>
            <a:ext cx="1057968" cy="8313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4" idx="3"/>
          </p:cNvCxnSpPr>
          <p:nvPr/>
        </p:nvCxnSpPr>
        <p:spPr>
          <a:xfrm>
            <a:off x="5335595" y="2077333"/>
            <a:ext cx="720508" cy="806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4" idx="1"/>
          </p:cNvCxnSpPr>
          <p:nvPr/>
        </p:nvCxnSpPr>
        <p:spPr>
          <a:xfrm flipH="1">
            <a:off x="2311259" y="2077333"/>
            <a:ext cx="864096" cy="806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endCxn id="8" idx="0"/>
          </p:cNvCxnSpPr>
          <p:nvPr/>
        </p:nvCxnSpPr>
        <p:spPr>
          <a:xfrm>
            <a:off x="2339324" y="4094193"/>
            <a:ext cx="864096" cy="846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4524471" y="4908388"/>
            <a:ext cx="13635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intervenção</a:t>
            </a: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6444209" y="4927292"/>
            <a:ext cx="1512167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controle</a:t>
            </a:r>
            <a:endParaRPr lang="pt-BR" dirty="0"/>
          </a:p>
        </p:txBody>
      </p:sp>
      <p:cxnSp>
        <p:nvCxnSpPr>
          <p:cNvPr id="21" name="Conector de seta reta 20"/>
          <p:cNvCxnSpPr>
            <a:endCxn id="19" idx="0"/>
          </p:cNvCxnSpPr>
          <p:nvPr/>
        </p:nvCxnSpPr>
        <p:spPr>
          <a:xfrm flipH="1">
            <a:off x="5206221" y="4077072"/>
            <a:ext cx="1057968" cy="8313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endCxn id="20" idx="0"/>
          </p:cNvCxnSpPr>
          <p:nvPr/>
        </p:nvCxnSpPr>
        <p:spPr>
          <a:xfrm>
            <a:off x="6264189" y="4080317"/>
            <a:ext cx="936104" cy="846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9827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2276872"/>
            <a:ext cx="7488832" cy="1143000"/>
          </a:xfrm>
        </p:spPr>
        <p:txBody>
          <a:bodyPr>
            <a:normAutofit fontScale="90000"/>
          </a:bodyPr>
          <a:lstStyle/>
          <a:p>
            <a:r>
              <a:rPr lang="pt-BR" dirty="0">
                <a:hlinkClick r:id="rId2"/>
              </a:rPr>
              <a:t>Ensaios clínicos aleatorizados são </a:t>
            </a:r>
            <a:r>
              <a:rPr lang="pt-BR" dirty="0" smtClean="0">
                <a:hlinkClick r:id="rId2"/>
              </a:rPr>
              <a:t>padrão-ouro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36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Coleta de dados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Informação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756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Obter</a:t>
            </a:r>
            <a:r>
              <a:rPr lang="en-US" dirty="0" smtClean="0"/>
              <a:t>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Tratamento</a:t>
            </a:r>
          </a:p>
          <a:p>
            <a:pPr lvl="1"/>
            <a:r>
              <a:rPr lang="pt-BR" dirty="0" smtClean="0"/>
              <a:t>Atribuído e recebido</a:t>
            </a:r>
          </a:p>
          <a:p>
            <a:endParaRPr lang="pt-BR" dirty="0"/>
          </a:p>
          <a:p>
            <a:r>
              <a:rPr lang="pt-BR" dirty="0" smtClean="0"/>
              <a:t>Desfecho</a:t>
            </a:r>
          </a:p>
          <a:p>
            <a:pPr lvl="1"/>
            <a:r>
              <a:rPr lang="pt-BR" dirty="0" smtClean="0"/>
              <a:t>Benefícios E eventos adversos</a:t>
            </a:r>
          </a:p>
          <a:p>
            <a:pPr lvl="1"/>
            <a:endParaRPr lang="pt-BR" dirty="0"/>
          </a:p>
          <a:p>
            <a:r>
              <a:rPr lang="pt-BR" dirty="0" smtClean="0"/>
              <a:t>Perfil prognóstico na entrada</a:t>
            </a:r>
          </a:p>
          <a:p>
            <a:endParaRPr lang="pt-BR" dirty="0"/>
          </a:p>
          <a:p>
            <a:r>
              <a:rPr lang="pt-BR" dirty="0" smtClean="0"/>
              <a:t>Procedimento de </a:t>
            </a:r>
            <a:r>
              <a:rPr lang="pt-BR" dirty="0" err="1" smtClean="0"/>
              <a:t>aleatorização</a:t>
            </a:r>
            <a:endParaRPr lang="pt-BR" dirty="0" smtClean="0"/>
          </a:p>
          <a:p>
            <a:pPr lvl="1"/>
            <a:r>
              <a:rPr lang="pt-BR" dirty="0" smtClean="0"/>
              <a:t>Método para gerar a sequencia de alocação</a:t>
            </a:r>
          </a:p>
          <a:p>
            <a:pPr lvl="1"/>
            <a:r>
              <a:rPr lang="pt-BR" dirty="0" smtClean="0"/>
              <a:t>Método usado para implementar a alocação aleatória</a:t>
            </a:r>
          </a:p>
          <a:p>
            <a:pPr lvl="1"/>
            <a:r>
              <a:rPr lang="pt-BR" dirty="0" smtClean="0"/>
              <a:t>Pessoal que gerou a sequencia de alocação, arrolou os pacientes e atribuiu os participantes aos grupos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895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Cegamento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Ocultação da alocação após o início do estudo</a:t>
            </a:r>
          </a:p>
          <a:p>
            <a:r>
              <a:rPr lang="pt-BR" dirty="0"/>
              <a:t>O</a:t>
            </a:r>
            <a:r>
              <a:rPr lang="pt-BR" dirty="0" smtClean="0"/>
              <a:t>bjetividade das pessoas envolvidas</a:t>
            </a:r>
          </a:p>
          <a:p>
            <a:pPr lvl="1"/>
            <a:r>
              <a:rPr lang="pt-BR" dirty="0" smtClean="0"/>
              <a:t>Participantes do estudo</a:t>
            </a:r>
          </a:p>
          <a:p>
            <a:pPr lvl="1"/>
            <a:r>
              <a:rPr lang="pt-BR" dirty="0" smtClean="0"/>
              <a:t>Cuidadores</a:t>
            </a:r>
          </a:p>
          <a:p>
            <a:pPr lvl="1"/>
            <a:r>
              <a:rPr lang="pt-BR" dirty="0" smtClean="0"/>
              <a:t>Quem coleta dados do desfecho</a:t>
            </a:r>
          </a:p>
          <a:p>
            <a:pPr lvl="1"/>
            <a:r>
              <a:rPr lang="pt-BR" dirty="0" smtClean="0"/>
              <a:t>Quem analisa os dados</a:t>
            </a:r>
          </a:p>
          <a:p>
            <a:pPr lvl="1"/>
            <a:r>
              <a:rPr lang="pt-BR" dirty="0" smtClean="0"/>
              <a:t>Investigadores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282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CEGAMENTO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Níveis 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aberto, sem cegamento</a:t>
            </a:r>
          </a:p>
          <a:p>
            <a:pPr lvl="1"/>
            <a:r>
              <a:rPr lang="pt-BR" dirty="0"/>
              <a:t>c</a:t>
            </a:r>
            <a:r>
              <a:rPr lang="pt-BR" dirty="0" smtClean="0"/>
              <a:t>ego</a:t>
            </a:r>
          </a:p>
          <a:p>
            <a:pPr lvl="1"/>
            <a:r>
              <a:rPr lang="pt-BR" dirty="0"/>
              <a:t>d</a:t>
            </a:r>
            <a:r>
              <a:rPr lang="pt-BR" dirty="0" smtClean="0"/>
              <a:t>uplo cego</a:t>
            </a:r>
          </a:p>
          <a:p>
            <a:pPr lvl="1"/>
            <a:r>
              <a:rPr lang="pt-BR" dirty="0"/>
              <a:t>t</a:t>
            </a:r>
            <a:r>
              <a:rPr lang="pt-BR" dirty="0" smtClean="0"/>
              <a:t>riplo cego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844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Desfechos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Evento ou tempo até um evento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Doença</a:t>
            </a:r>
          </a:p>
          <a:p>
            <a:pPr lvl="1"/>
            <a:r>
              <a:rPr lang="pt-BR" dirty="0" smtClean="0"/>
              <a:t>Incapacidade</a:t>
            </a:r>
          </a:p>
          <a:p>
            <a:pPr lvl="1"/>
            <a:r>
              <a:rPr lang="pt-BR" dirty="0" smtClean="0"/>
              <a:t>Qualidade de vida (</a:t>
            </a:r>
            <a:r>
              <a:rPr lang="pt-BR" dirty="0" err="1" smtClean="0"/>
              <a:t>auto-percepção</a:t>
            </a:r>
            <a:r>
              <a:rPr lang="pt-BR" dirty="0" smtClean="0"/>
              <a:t> do bem estar)</a:t>
            </a:r>
          </a:p>
          <a:p>
            <a:pPr lvl="1"/>
            <a:r>
              <a:rPr lang="pt-BR" dirty="0" smtClean="0"/>
              <a:t>Morte</a:t>
            </a:r>
          </a:p>
          <a:p>
            <a:pPr lvl="1"/>
            <a:r>
              <a:rPr lang="pt-BR" dirty="0" smtClean="0"/>
              <a:t>Cura</a:t>
            </a:r>
          </a:p>
          <a:p>
            <a:pPr lvl="1"/>
            <a:r>
              <a:rPr lang="pt-BR" dirty="0" smtClean="0"/>
              <a:t>Estabilidade ou melhora</a:t>
            </a:r>
            <a:endParaRPr lang="pt-BR" dirty="0"/>
          </a:p>
          <a:p>
            <a:pPr lvl="1"/>
            <a:r>
              <a:rPr lang="pt-BR" dirty="0" smtClean="0"/>
              <a:t>Saúde (</a:t>
            </a:r>
            <a:r>
              <a:rPr lang="pt-BR" dirty="0" err="1" smtClean="0"/>
              <a:t>ex</a:t>
            </a:r>
            <a:r>
              <a:rPr lang="pt-BR" dirty="0" smtClean="0"/>
              <a:t>: coorte de nascimentos)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98089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SEGUIMENTO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Perdas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6227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PARTICIPAÇÃO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Aderência - vontade dos pacientes de receber os procedimentos de acordo com protocolos estabelecidos</a:t>
            </a:r>
          </a:p>
          <a:p>
            <a:r>
              <a:rPr lang="pt-BR" dirty="0" err="1" smtClean="0"/>
              <a:t>Drop</a:t>
            </a:r>
            <a:r>
              <a:rPr lang="pt-BR" dirty="0" smtClean="0"/>
              <a:t>-out-  não aderem ao regime experimental durante o seguimento</a:t>
            </a:r>
          </a:p>
          <a:p>
            <a:r>
              <a:rPr lang="pt-BR" dirty="0" err="1" smtClean="0"/>
              <a:t>Drop</a:t>
            </a:r>
            <a:r>
              <a:rPr lang="pt-BR" dirty="0" smtClean="0"/>
              <a:t>-in - não aderem ao regime de controle durante o follow-up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195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Aderência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55576" y="2410070"/>
            <a:ext cx="309634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        Intervenção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043616" y="2410070"/>
            <a:ext cx="309634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                           Controle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3347864" y="2410070"/>
            <a:ext cx="504056" cy="17281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C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043616" y="2410070"/>
            <a:ext cx="536496" cy="17281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I</a:t>
            </a:r>
            <a:endParaRPr lang="pt-B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2594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dos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Primária: intenção de tratar</a:t>
            </a:r>
          </a:p>
          <a:p>
            <a:pPr lvl="1"/>
            <a:r>
              <a:rPr lang="pt-BR" dirty="0" smtClean="0"/>
              <a:t>Analisar de acordo com a alocação original</a:t>
            </a:r>
          </a:p>
          <a:p>
            <a:pPr lvl="1"/>
            <a:r>
              <a:rPr lang="pt-BR" dirty="0" smtClean="0"/>
              <a:t>Efeito de rede do não comparecimento pode reduzir as diferenças observadas</a:t>
            </a:r>
          </a:p>
          <a:p>
            <a:endParaRPr lang="pt-BR" dirty="0"/>
          </a:p>
          <a:p>
            <a:r>
              <a:rPr lang="pt-BR" dirty="0" smtClean="0"/>
              <a:t>Secundária: tratamento atual recebido</a:t>
            </a:r>
          </a:p>
          <a:p>
            <a:pPr lvl="1"/>
            <a:r>
              <a:rPr lang="pt-BR" dirty="0" smtClean="0"/>
              <a:t>Baseado em dados observados</a:t>
            </a:r>
          </a:p>
          <a:p>
            <a:pPr lvl="1"/>
            <a:r>
              <a:rPr lang="pt-BR" dirty="0" smtClean="0"/>
              <a:t>Não tem benefício da randomização</a:t>
            </a:r>
          </a:p>
        </p:txBody>
      </p:sp>
    </p:spTree>
    <p:extLst>
      <p:ext uri="{BB962C8B-B14F-4D97-AF65-F5344CB8AC3E}">
        <p14:creationId xmlns:p14="http://schemas.microsoft.com/office/powerpoint/2010/main" val="4671483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Lidando com a falta de aderência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Monitoramento</a:t>
            </a:r>
          </a:p>
          <a:p>
            <a:pPr lvl="1"/>
            <a:r>
              <a:rPr lang="pt-BR" dirty="0" smtClean="0"/>
              <a:t>Observação direta</a:t>
            </a:r>
          </a:p>
          <a:p>
            <a:pPr lvl="1"/>
            <a:r>
              <a:rPr lang="pt-BR" dirty="0" smtClean="0"/>
              <a:t>Contagem de pílulas</a:t>
            </a:r>
          </a:p>
          <a:p>
            <a:pPr lvl="1"/>
            <a:r>
              <a:rPr lang="pt-BR" dirty="0" smtClean="0"/>
              <a:t>Testes de urina para confirmar</a:t>
            </a:r>
          </a:p>
          <a:p>
            <a:pPr lvl="1"/>
            <a:r>
              <a:rPr lang="pt-BR" dirty="0" smtClean="0"/>
              <a:t>Uso de um período “</a:t>
            </a:r>
            <a:r>
              <a:rPr lang="pt-BR" dirty="0" err="1" smtClean="0"/>
              <a:t>run</a:t>
            </a:r>
            <a:r>
              <a:rPr lang="pt-BR" dirty="0" smtClean="0"/>
              <a:t>-in” (eficácia!)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41272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Aspectos éticos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$$$$$$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47488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Aspectos éticos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Sites para registros específicos para ensaios clínicos antes de iniciar</a:t>
            </a:r>
          </a:p>
          <a:p>
            <a:r>
              <a:rPr lang="pt-BR" dirty="0" smtClean="0"/>
              <a:t>Relato de conflito de interesse em artigos</a:t>
            </a:r>
          </a:p>
          <a:p>
            <a:r>
              <a:rPr lang="pt-BR" dirty="0" smtClean="0"/>
              <a:t>Comitês de ética em pesquisa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62280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Publicação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CONSORT-</a:t>
            </a:r>
            <a:r>
              <a:rPr lang="pt-BR" dirty="0" err="1" smtClean="0"/>
              <a:t>statement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Referência principal em português:</a:t>
            </a:r>
          </a:p>
          <a:p>
            <a:pPr lvl="1"/>
            <a:r>
              <a:rPr lang="pt-BR" b="1" i="1" dirty="0"/>
              <a:t>FLETCHER</a:t>
            </a:r>
            <a:r>
              <a:rPr lang="pt-BR" dirty="0"/>
              <a:t>, Robert H. et al. </a:t>
            </a:r>
            <a:r>
              <a:rPr lang="pt-BR" b="1" i="1" dirty="0"/>
              <a:t>Epidemiologia clínica</a:t>
            </a:r>
            <a:r>
              <a:rPr lang="pt-BR" dirty="0"/>
              <a:t>: elementos essenciais. 4. ed. Porto Alegre: Artmed, 2006</a:t>
            </a:r>
          </a:p>
        </p:txBody>
      </p:sp>
    </p:spTree>
    <p:extLst>
      <p:ext uri="{BB962C8B-B14F-4D97-AF65-F5344CB8AC3E}">
        <p14:creationId xmlns:p14="http://schemas.microsoft.com/office/powerpoint/2010/main" val="12009454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369888"/>
            <a:ext cx="9374188" cy="601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59177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obrigada</a:t>
            </a:r>
            <a:r>
              <a:rPr lang="en-US" dirty="0" smtClean="0"/>
              <a:t>!!!!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8632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Exposições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Ambientais (</a:t>
            </a:r>
            <a:r>
              <a:rPr lang="pt-BR" dirty="0" err="1" smtClean="0"/>
              <a:t>ex</a:t>
            </a:r>
            <a:r>
              <a:rPr lang="pt-BR" dirty="0" smtClean="0"/>
              <a:t>: ocupacionais)</a:t>
            </a:r>
          </a:p>
          <a:p>
            <a:r>
              <a:rPr lang="pt-BR" dirty="0" smtClean="0"/>
              <a:t>Estilo de vida</a:t>
            </a:r>
          </a:p>
          <a:p>
            <a:r>
              <a:rPr lang="pt-BR" dirty="0" smtClean="0"/>
              <a:t>Tratamentos (estudos prognósticos)</a:t>
            </a:r>
          </a:p>
          <a:p>
            <a:r>
              <a:rPr lang="pt-BR" dirty="0" err="1" smtClean="0"/>
              <a:t>Etc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28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Vantagens:</a:t>
            </a:r>
          </a:p>
          <a:p>
            <a:pPr lvl="1"/>
            <a:r>
              <a:rPr lang="pt-BR" dirty="0" smtClean="0"/>
              <a:t>Maior validade interna em relação aos outros observacionais -&gt; causalidade</a:t>
            </a:r>
          </a:p>
          <a:p>
            <a:pPr lvl="1"/>
            <a:r>
              <a:rPr lang="pt-BR" dirty="0" smtClean="0"/>
              <a:t>Menos implicações éticas</a:t>
            </a:r>
          </a:p>
          <a:p>
            <a:r>
              <a:rPr lang="pt-BR" dirty="0" smtClean="0"/>
              <a:t>Desvantagens ou desafios:</a:t>
            </a:r>
          </a:p>
          <a:p>
            <a:pPr lvl="1"/>
            <a:r>
              <a:rPr lang="pt-BR" dirty="0" smtClean="0"/>
              <a:t>Exposições raras </a:t>
            </a:r>
          </a:p>
          <a:p>
            <a:pPr lvl="1"/>
            <a:r>
              <a:rPr lang="pt-BR" dirty="0" smtClean="0"/>
              <a:t>Longo período de latência</a:t>
            </a:r>
          </a:p>
          <a:p>
            <a:pPr lvl="1"/>
            <a:r>
              <a:rPr lang="pt-BR" dirty="0" smtClean="0"/>
              <a:t>$$$$</a:t>
            </a:r>
          </a:p>
          <a:p>
            <a:pPr lvl="1"/>
            <a:r>
              <a:rPr lang="pt-BR" dirty="0" smtClean="0"/>
              <a:t>Tempo de acompanhamento</a:t>
            </a:r>
          </a:p>
          <a:p>
            <a:pPr lvl="1"/>
            <a:r>
              <a:rPr lang="pt-BR" dirty="0" smtClean="0"/>
              <a:t>Perdas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2628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Viés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Efeito </a:t>
            </a:r>
            <a:r>
              <a:rPr lang="pt-BR" dirty="0" err="1" smtClean="0"/>
              <a:t>Hawthorne</a:t>
            </a:r>
            <a:endParaRPr lang="pt-BR" dirty="0" smtClean="0"/>
          </a:p>
          <a:p>
            <a:pPr lvl="1"/>
            <a:r>
              <a:rPr lang="pt-BR" dirty="0" smtClean="0"/>
              <a:t>Mudança de indivíduo de um grupo para o outro</a:t>
            </a:r>
          </a:p>
          <a:p>
            <a:endParaRPr lang="pt-BR" dirty="0"/>
          </a:p>
          <a:p>
            <a:r>
              <a:rPr lang="pt-BR" dirty="0" smtClean="0"/>
              <a:t>Perda de seguimento (motivo?)</a:t>
            </a:r>
          </a:p>
          <a:p>
            <a:pPr lvl="1"/>
            <a:r>
              <a:rPr lang="pt-BR" dirty="0" smtClean="0"/>
              <a:t>Pode estar enviesado por características em comum entre desistentes</a:t>
            </a:r>
            <a:endParaRPr lang="pt-BR" dirty="0"/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161778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Coorte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Prospectiva</a:t>
            </a:r>
          </a:p>
          <a:p>
            <a:pPr lvl="1"/>
            <a:r>
              <a:rPr lang="pt-BR" dirty="0" smtClean="0"/>
              <a:t>Custos?</a:t>
            </a:r>
          </a:p>
          <a:p>
            <a:pPr lvl="1"/>
            <a:r>
              <a:rPr lang="pt-BR" dirty="0" smtClean="0"/>
              <a:t>Prevalência da doença?</a:t>
            </a:r>
          </a:p>
          <a:p>
            <a:pPr lvl="1"/>
            <a:r>
              <a:rPr lang="pt-BR" dirty="0" smtClean="0"/>
              <a:t>Tempo de acompanhamento?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Retrospectiva</a:t>
            </a:r>
          </a:p>
          <a:p>
            <a:pPr lvl="1"/>
            <a:r>
              <a:rPr lang="pt-BR" dirty="0" smtClean="0"/>
              <a:t>Dados?</a:t>
            </a:r>
          </a:p>
          <a:p>
            <a:pPr lvl="1"/>
            <a:r>
              <a:rPr lang="pt-BR" dirty="0" smtClean="0"/>
              <a:t>Dados padronizados ao longo do tempo?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4093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Estudos experimentais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2363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1024</Words>
  <Application>Microsoft Office PowerPoint</Application>
  <PresentationFormat>Apresentação na tela (4:3)</PresentationFormat>
  <Paragraphs>290</Paragraphs>
  <Slides>49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49</vt:i4>
      </vt:variant>
    </vt:vector>
  </HeadingPairs>
  <TitlesOfParts>
    <vt:vector size="52" baseType="lpstr">
      <vt:lpstr>Arial</vt:lpstr>
      <vt:lpstr>Calibri</vt:lpstr>
      <vt:lpstr>Tema do Office</vt:lpstr>
      <vt:lpstr>Estudos de coorte</vt:lpstr>
      <vt:lpstr>Relembrando...</vt:lpstr>
      <vt:lpstr>Portanto...</vt:lpstr>
      <vt:lpstr>Desfechos</vt:lpstr>
      <vt:lpstr>Exposições</vt:lpstr>
      <vt:lpstr>coorte</vt:lpstr>
      <vt:lpstr>Viés</vt:lpstr>
      <vt:lpstr>Coorte </vt:lpstr>
      <vt:lpstr>Estudos experimentais</vt:lpstr>
      <vt:lpstr>Definição de ensaio clínico</vt:lpstr>
      <vt:lpstr>Intervenções</vt:lpstr>
      <vt:lpstr>Desfechos</vt:lpstr>
      <vt:lpstr>Sobrevida</vt:lpstr>
      <vt:lpstr>Eficácia x efetividade</vt:lpstr>
      <vt:lpstr>Planejamento</vt:lpstr>
      <vt:lpstr>Fases dos ensaios clínicos</vt:lpstr>
      <vt:lpstr>Fases</vt:lpstr>
      <vt:lpstr>Fases</vt:lpstr>
      <vt:lpstr>Fases</vt:lpstr>
      <vt:lpstr>Fases</vt:lpstr>
      <vt:lpstr>Desenhos de ensaios clínicos</vt:lpstr>
      <vt:lpstr>Ensaio clínico</vt:lpstr>
      <vt:lpstr>Ensaio clínico cruzado</vt:lpstr>
      <vt:lpstr>Fatorial</vt:lpstr>
      <vt:lpstr>Questões metodológicas</vt:lpstr>
      <vt:lpstr>Grupos de comparação</vt:lpstr>
      <vt:lpstr>Ensaio clínico controlado</vt:lpstr>
      <vt:lpstr>Tipos de grupo controle</vt:lpstr>
      <vt:lpstr>Exemplo:</vt:lpstr>
      <vt:lpstr>Por que aleatorizar?</vt:lpstr>
      <vt:lpstr>Aleatorização- procedimentos</vt:lpstr>
      <vt:lpstr>Aleatorização</vt:lpstr>
      <vt:lpstr>Ensaio clínico aleatorizado</vt:lpstr>
      <vt:lpstr>Aleatorização estratificada</vt:lpstr>
      <vt:lpstr>Ensaios clínicos aleatorizados são padrão-ouro   </vt:lpstr>
      <vt:lpstr>Coleta de dados</vt:lpstr>
      <vt:lpstr>Obter dados</vt:lpstr>
      <vt:lpstr>Cegamento</vt:lpstr>
      <vt:lpstr>CEGAMENTO</vt:lpstr>
      <vt:lpstr>SEGUIMENTO</vt:lpstr>
      <vt:lpstr>PARTICIPAÇÃO</vt:lpstr>
      <vt:lpstr>Aderência</vt:lpstr>
      <vt:lpstr>Análise dos dados</vt:lpstr>
      <vt:lpstr>Lidando com a falta de aderência</vt:lpstr>
      <vt:lpstr>Aspectos éticos</vt:lpstr>
      <vt:lpstr>Aspectos éticos</vt:lpstr>
      <vt:lpstr>Publicação</vt:lpstr>
      <vt:lpstr>Apresentação do PowerPoint</vt:lpstr>
      <vt:lpstr>Muito obrigada!!!!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Estudos de coorte</dc:title>
  <dc:creator>Lucio Hoffmann</dc:creator>
  <cp:lastModifiedBy>Aula</cp:lastModifiedBy>
  <cp:revision>11</cp:revision>
  <dcterms:created xsi:type="dcterms:W3CDTF">2014-03-31T23:42:09Z</dcterms:created>
  <dcterms:modified xsi:type="dcterms:W3CDTF">2018-10-10T19:01:46Z</dcterms:modified>
</cp:coreProperties>
</file>