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8" r:id="rId6"/>
    <p:sldId id="257" r:id="rId7"/>
    <p:sldId id="324" r:id="rId8"/>
    <p:sldId id="294" r:id="rId9"/>
    <p:sldId id="300" r:id="rId10"/>
    <p:sldId id="296" r:id="rId11"/>
    <p:sldId id="299" r:id="rId12"/>
    <p:sldId id="297" r:id="rId13"/>
    <p:sldId id="303" r:id="rId14"/>
    <p:sldId id="304" r:id="rId15"/>
    <p:sldId id="305" r:id="rId16"/>
    <p:sldId id="306" r:id="rId17"/>
    <p:sldId id="298" r:id="rId18"/>
    <p:sldId id="308" r:id="rId19"/>
    <p:sldId id="309" r:id="rId20"/>
    <p:sldId id="293" r:id="rId21"/>
    <p:sldId id="301" r:id="rId22"/>
    <p:sldId id="302" r:id="rId23"/>
    <p:sldId id="321" r:id="rId24"/>
    <p:sldId id="322" r:id="rId25"/>
    <p:sldId id="323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9" r:id="rId34"/>
    <p:sldId id="317" r:id="rId35"/>
    <p:sldId id="318" r:id="rId36"/>
    <p:sldId id="292" r:id="rId3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A5CD"/>
    <a:srgbClr val="FD0353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3" autoAdjust="0"/>
  </p:normalViewPr>
  <p:slideViewPr>
    <p:cSldViewPr snapToGrid="0">
      <p:cViewPr varScale="1">
        <p:scale>
          <a:sx n="65" d="100"/>
          <a:sy n="65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19/8/2019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35DDAA-77E0-4D82-85D0-C118186E16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noProof="0"/>
              <a:t>19/8/2019</a:t>
            </a:r>
            <a:endParaRPr lang="en-US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Insira ou Arraste e Solte sua Imagem</a:t>
            </a:r>
          </a:p>
        </p:txBody>
      </p:sp>
      <p:sp>
        <p:nvSpPr>
          <p:cNvPr id="9" name="Gráfico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Gráfico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una direit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‹nº›</a:t>
            </a:fld>
            <a:endParaRPr lang="en-U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15" name="Coluna esquerda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‹nº›</a:t>
            </a:fld>
            <a:endParaRPr lang="en-U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‹nº›</a:t>
            </a:fld>
            <a:endParaRPr lang="en-US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e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Insira ou arraste e solte a imagem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ítu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3" name="Coluna esqu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Insira ou arraste e solte a imagem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Insira ou Arraste e Solte sua Imagem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‹nº›</a:t>
            </a:fld>
            <a:endParaRPr lang="en-U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Editar Título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2" name="Coluna esquerda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‹nº›</a:t>
            </a:fld>
            <a:endParaRPr lang="en-U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Insira ou Arraste e Solte sua Imagem</a:t>
            </a:r>
          </a:p>
        </p:txBody>
      </p:sp>
      <p:sp>
        <p:nvSpPr>
          <p:cNvPr id="5" name="Legenda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pt-br" noProof="0"/>
              <a:t>Insira a legenda da imagem aqui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Mí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seu vídeo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4" name="Legenda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pt-br" noProof="0"/>
              <a:t>Insira a legenda da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rtlCol="0" anchor="ctr"/>
          <a:lstStyle>
            <a:lvl1pPr marL="0" indent="0" algn="l"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rtlCol="0" anchor="ctr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 noProof="0"/>
              <a:t>Email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19" name="Gráfico 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0" name="Gráfico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Obrigado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rtlCol="0"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Obrigado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9" name="Gráfico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Gráfico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</a:p>
        </p:txBody>
      </p:sp>
      <p:sp>
        <p:nvSpPr>
          <p:cNvPr id="8" name="Gráfico 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Gráfico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0" name="Gráfico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2" name="Caixa de texto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pt-br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Jens Martensson</a:t>
            </a: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058DB212-BFA2-403F-85EF-DFD3FF6D973A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5AD1638-29D7-469B-AFE8-C53E45EFF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6082747" y="1364456"/>
            <a:ext cx="5760000" cy="37569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>
            <a:normAutofit/>
          </a:bodyPr>
          <a:lstStyle/>
          <a:p>
            <a:pPr rtl="0"/>
            <a:r>
              <a:rPr lang="pt-BR" sz="5600"/>
              <a:t>RETIFICAÇÃO</a:t>
            </a:r>
            <a:r>
              <a:rPr lang="es-CO" sz="5600"/>
              <a:t> </a:t>
            </a:r>
            <a:endParaRPr lang="pt-br" sz="560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738" y="5811838"/>
            <a:ext cx="5114773" cy="1046162"/>
          </a:xfrm>
        </p:spPr>
        <p:txBody>
          <a:bodyPr rtlCol="0">
            <a:normAutofit/>
          </a:bodyPr>
          <a:lstStyle/>
          <a:p>
            <a:pPr rtl="0"/>
            <a:r>
              <a:rPr lang="es-CO" noProof="1"/>
              <a:t>J</a:t>
            </a:r>
            <a:r>
              <a:rPr lang="pt-br" noProof="1"/>
              <a:t>uan Camilo Cardenas Rubio</a:t>
            </a:r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EE357DE-EDDC-41F8-8459-7011B02A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1794106"/>
            <a:ext cx="10261299" cy="4181479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72EF040-52AD-4CE5-90B6-3B871782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pt-BR" dirty="0"/>
              <a:t>Chave</a:t>
            </a:r>
            <a:r>
              <a:rPr lang="en-US" dirty="0"/>
              <a:t> de Código </a:t>
            </a:r>
            <a:r>
              <a:rPr lang="pt-BR" dirty="0"/>
              <a:t>na</a:t>
            </a:r>
            <a:r>
              <a:rPr lang="en-US" dirty="0"/>
              <a:t> </a:t>
            </a:r>
            <a:r>
              <a:rPr lang="pt-BR" dirty="0"/>
              <a:t>seleção</a:t>
            </a:r>
            <a:r>
              <a:rPr lang="en-US" dirty="0"/>
              <a:t> de </a:t>
            </a:r>
            <a:r>
              <a:rPr lang="pt-BR" dirty="0"/>
              <a:t>rebolos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2C8176-D3FE-438B-8C5C-98E1DF41A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951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88419B4-98B3-4E87-A01C-023135473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 b="340"/>
          <a:stretch/>
        </p:blipFill>
        <p:spPr>
          <a:xfrm>
            <a:off x="1410307" y="1568686"/>
            <a:ext cx="8736684" cy="468000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1C3F2D3D-143C-409D-9713-F0176BDE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 dirty="0" err="1"/>
              <a:t>Aplicações</a:t>
            </a:r>
            <a:r>
              <a:rPr lang="en-US" dirty="0"/>
              <a:t> de </a:t>
            </a:r>
            <a:r>
              <a:rPr lang="en-US" dirty="0" err="1"/>
              <a:t>abrasivos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61FEC5-8DA2-4715-9FD7-AA29CF78E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230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6BE96C-3A66-4C25-A391-2E08157A4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91" y="1649691"/>
            <a:ext cx="9989517" cy="4470309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1C3F2D3D-143C-409D-9713-F0176BDE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anchor="t">
            <a:normAutofit/>
          </a:bodyPr>
          <a:lstStyle/>
          <a:p>
            <a:r>
              <a:rPr lang="en-US" dirty="0" err="1"/>
              <a:t>Aplicações</a:t>
            </a:r>
            <a:r>
              <a:rPr lang="en-US" dirty="0"/>
              <a:t> de </a:t>
            </a:r>
            <a:r>
              <a:rPr lang="en-US" dirty="0" err="1"/>
              <a:t>abrasivos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61FEC5-8DA2-4715-9FD7-AA29CF78E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838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E154A673-A629-4F1D-9626-DD1171FF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33" y="1649690"/>
            <a:ext cx="5041907" cy="475200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6C806C30-5354-4664-99A0-FABDEA85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anchor="t">
            <a:normAutofit/>
          </a:bodyPr>
          <a:lstStyle/>
          <a:p>
            <a:r>
              <a:rPr lang="en-US" sz="4600" err="1"/>
              <a:t>Etapas</a:t>
            </a:r>
            <a:r>
              <a:rPr lang="en-US" sz="4600"/>
              <a:t> do </a:t>
            </a:r>
            <a:r>
              <a:rPr lang="en-US" sz="4600" err="1"/>
              <a:t>processo</a:t>
            </a:r>
            <a:r>
              <a:rPr lang="en-US" sz="4600"/>
              <a:t> de </a:t>
            </a:r>
            <a:r>
              <a:rPr lang="en-US" sz="4600" err="1"/>
              <a:t>remoção</a:t>
            </a:r>
            <a:r>
              <a:rPr lang="en-US" sz="4600"/>
              <a:t> do </a:t>
            </a:r>
            <a:r>
              <a:rPr lang="en-US" sz="4600" err="1"/>
              <a:t>cavaco</a:t>
            </a:r>
            <a:endParaRPr lang="en-US" sz="46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71DD0F-5042-4352-8CAD-950B67E38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824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FCBD80B-8ADB-48FA-9BAA-63F54144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49" y="1649691"/>
            <a:ext cx="8202401" cy="4470309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53AF7D8-0BFB-4BA2-B6C0-7C26A211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 dirty="0" err="1"/>
              <a:t>Desgaste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rebolos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0C8906-969A-4F02-AC5C-2A41663B20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223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F9AF1B52-6BE2-47CD-8ADA-70B0C5168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13"/>
          <a:stretch/>
        </p:blipFill>
        <p:spPr>
          <a:xfrm>
            <a:off x="5089920" y="2608038"/>
            <a:ext cx="6325997" cy="32400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5D1AE3C7-5B7E-450A-AC58-C33082F5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pPr algn="ctr"/>
            <a:r>
              <a:rPr lang="en-US" dirty="0"/>
              <a:t>Dressagem de </a:t>
            </a:r>
            <a:r>
              <a:rPr lang="en-US" dirty="0" err="1"/>
              <a:t>rebolos</a:t>
            </a:r>
            <a:endParaRPr lang="en-US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6B311B0-A142-4E59-B8D6-1D4AB7364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Espaço Reservado para Texto 2">
                <a:extLst>
                  <a:ext uri="{FF2B5EF4-FFF2-40B4-BE49-F238E27FC236}">
                    <a16:creationId xmlns:a16="http://schemas.microsoft.com/office/drawing/2014/main" id="{DB477A90-C88C-4495-BC8C-7C06F78CC7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8001" y="1637990"/>
                <a:ext cx="5040000" cy="447030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11213" indent="-2746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4738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7788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</m:oMath>
                </a14:m>
                <a:r>
                  <a:rPr lang="es-CO" sz="2000" b="0" i="1" dirty="0">
                    <a:latin typeface="Cambria Math" panose="02040503050406030204" pitchFamily="18" charset="0"/>
                  </a:rPr>
                  <a:t>- Largura real de </a:t>
                </a:r>
                <a:r>
                  <a:rPr lang="es-CO" sz="2000" b="0" i="1" dirty="0" err="1">
                    <a:latin typeface="Cambria Math" panose="02040503050406030204" pitchFamily="18" charset="0"/>
                  </a:rPr>
                  <a:t>atua</a:t>
                </a:r>
                <a:r>
                  <a:rPr lang="pt-BR" sz="2000" b="0" i="1" dirty="0" err="1">
                    <a:latin typeface="Cambria Math" panose="02040503050406030204" pitchFamily="18" charset="0"/>
                  </a:rPr>
                  <a:t>ção</a:t>
                </a:r>
                <a:r>
                  <a:rPr lang="pt-BR" sz="2000" b="0" i="1" dirty="0">
                    <a:latin typeface="Cambria Math" panose="02040503050406030204" pitchFamily="18" charset="0"/>
                  </a:rPr>
                  <a:t> do dressador</a:t>
                </a:r>
                <a:endParaRPr lang="es-CO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s-CO" sz="2000" i="1" dirty="0">
                    <a:latin typeface="Cambria Math" panose="02040503050406030204" pitchFamily="18" charset="0"/>
                  </a:rPr>
                  <a:t> - Largura de </a:t>
                </a:r>
                <a:r>
                  <a:rPr lang="es-CO" sz="2000" i="1" dirty="0" err="1">
                    <a:latin typeface="Cambria Math" panose="02040503050406030204" pitchFamily="18" charset="0"/>
                  </a:rPr>
                  <a:t>atuação</a:t>
                </a:r>
                <a:r>
                  <a:rPr lang="es-CO" sz="2000" i="1" dirty="0">
                    <a:latin typeface="Cambria Math" panose="02040503050406030204" pitchFamily="18" charset="0"/>
                  </a:rPr>
                  <a:t> do dressador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CO" sz="2000" b="0" i="1" dirty="0">
                    <a:latin typeface="Cambria Math" panose="02040503050406030204" pitchFamily="18" charset="0"/>
                  </a:rPr>
                  <a:t>- </a:t>
                </a:r>
                <a:r>
                  <a:rPr lang="es-CO" sz="2000" b="0" i="1" dirty="0" err="1">
                    <a:latin typeface="Cambria Math" panose="02040503050406030204" pitchFamily="18" charset="0"/>
                  </a:rPr>
                  <a:t>Raio</a:t>
                </a:r>
                <a:r>
                  <a:rPr lang="es-CO" sz="2000" b="0" i="1" dirty="0">
                    <a:latin typeface="Cambria Math" panose="02040503050406030204" pitchFamily="18" charset="0"/>
                  </a:rPr>
                  <a:t> de </a:t>
                </a:r>
                <a:r>
                  <a:rPr lang="es-CO" sz="2000" b="0" i="1" dirty="0" err="1">
                    <a:latin typeface="Cambria Math" panose="02040503050406030204" pitchFamily="18" charset="0"/>
                  </a:rPr>
                  <a:t>ponta</a:t>
                </a:r>
                <a:r>
                  <a:rPr lang="es-CO" sz="2000" b="0" i="1" dirty="0">
                    <a:latin typeface="Cambria Math" panose="02040503050406030204" pitchFamily="18" charset="0"/>
                  </a:rPr>
                  <a:t> do dressador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CO" sz="2000" b="0" i="1" dirty="0">
                    <a:latin typeface="Cambria Math" panose="02040503050406030204" pitchFamily="18" charset="0"/>
                  </a:rPr>
                  <a:t> - </a:t>
                </a:r>
                <a:r>
                  <a:rPr lang="es-CO" sz="2000" b="0" i="1" dirty="0" err="1">
                    <a:latin typeface="Cambria Math" panose="02040503050406030204" pitchFamily="18" charset="0"/>
                  </a:rPr>
                  <a:t>Ondulação</a:t>
                </a:r>
                <a:r>
                  <a:rPr lang="es-CO" sz="2000" b="0" i="1" dirty="0">
                    <a:latin typeface="Cambria Math" panose="02040503050406030204" pitchFamily="18" charset="0"/>
                  </a:rPr>
                  <a:t> teórica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s-CO" sz="2000" i="1" dirty="0">
                    <a:latin typeface="Cambria Math" panose="02040503050406030204" pitchFamily="18" charset="0"/>
                  </a:rPr>
                  <a:t> - </a:t>
                </a:r>
                <a:r>
                  <a:rPr lang="es-CO" sz="2000" i="1" dirty="0" err="1">
                    <a:latin typeface="Cambria Math" panose="02040503050406030204" pitchFamily="18" charset="0"/>
                  </a:rPr>
                  <a:t>Passo</a:t>
                </a:r>
                <a:r>
                  <a:rPr lang="es-CO" sz="2000" i="1" dirty="0">
                    <a:latin typeface="Cambria Math" panose="02040503050406030204" pitchFamily="18" charset="0"/>
                  </a:rPr>
                  <a:t> de dressagem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s-CO" sz="2000" i="1" dirty="0">
                    <a:latin typeface="Cambria Math" panose="02040503050406030204" pitchFamily="18" charset="0"/>
                  </a:rPr>
                  <a:t> - </a:t>
                </a:r>
                <a:r>
                  <a:rPr lang="es-CO" sz="2000" i="1" dirty="0" err="1">
                    <a:latin typeface="Cambria Math" panose="02040503050406030204" pitchFamily="18" charset="0"/>
                  </a:rPr>
                  <a:t>Profundidade</a:t>
                </a:r>
                <a:r>
                  <a:rPr lang="es-CO" sz="2000" i="1" dirty="0">
                    <a:latin typeface="Cambria Math" panose="02040503050406030204" pitchFamily="18" charset="0"/>
                  </a:rPr>
                  <a:t> de dressagem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</m:oMath>
                </a14:m>
                <a:r>
                  <a:rPr lang="es-CO" sz="2000" i="1" dirty="0">
                    <a:latin typeface="Cambria Math" panose="02040503050406030204" pitchFamily="18" charset="0"/>
                  </a:rPr>
                  <a:t>- Área de dressagem</a:t>
                </a:r>
              </a:p>
              <a:p>
                <a:r>
                  <a:rPr lang="es-CO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pt-BR" sz="2000" i="1" dirty="0">
                    <a:latin typeface="Cambria Math" panose="02040503050406030204" pitchFamily="18" charset="0"/>
                  </a:rPr>
                  <a:t> - Grau de recobrimento</a:t>
                </a:r>
              </a:p>
              <a:p>
                <a:pPr marL="0" indent="0">
                  <a:buNone/>
                </a:pPr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CO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O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CO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5" name="Espaço Reservado para Texto 2">
                <a:extLst>
                  <a:ext uri="{FF2B5EF4-FFF2-40B4-BE49-F238E27FC236}">
                    <a16:creationId xmlns:a16="http://schemas.microsoft.com/office/drawing/2014/main" id="{DB477A90-C88C-4495-BC8C-7C06F78CC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1" y="1637990"/>
                <a:ext cx="5040000" cy="4470309"/>
              </a:xfrm>
              <a:prstGeom prst="rect">
                <a:avLst/>
              </a:prstGeom>
              <a:blipFill>
                <a:blip r:embed="rId3"/>
                <a:stretch>
                  <a:fillRect l="-1088" t="-15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90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CD54C5-665C-4A43-B9D5-B8DC278E1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1D21FE-9D81-4576-A560-8F3E37EA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49" y="1131927"/>
            <a:ext cx="9000000" cy="25147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EACA73-EE8B-4093-A8BD-9E4A873B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49" y="4458414"/>
            <a:ext cx="9000000" cy="14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15917" y="6108299"/>
            <a:ext cx="371196" cy="331932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smtClean="0"/>
              <a:pPr rtl="0"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63823"/>
            <a:ext cx="6823145" cy="687388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Grandezas físicas na retificação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050559-5F98-4F9C-8442-4DA193D0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3551256"/>
            <a:ext cx="6172200" cy="2823780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E483E02-EA54-40B7-B0B4-EF76D2E1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615040"/>
            <a:ext cx="4953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58CB7C0-D4C7-4E09-AE10-F16B3D243B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981D16F1-85EA-4119-9BA7-CF1EC3D01FD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2554354"/>
                <a:ext cx="3932237" cy="331463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C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C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O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CO" sz="2400" b="0" dirty="0"/>
              </a:p>
              <a:p>
                <a:endParaRPr lang="es-CO" sz="2400" b="0" dirty="0"/>
              </a:p>
              <a:p>
                <a:endParaRPr lang="es-CO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C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metro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rebolo</m:t>
                      </m:r>
                    </m:oMath>
                  </m:oMathPara>
                </a14:m>
                <a:endParaRPr lang="pt-B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C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metro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pe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t-BR" sz="2400" b="0" dirty="0"/>
              </a:p>
              <a:p>
                <a:endParaRPr lang="es-CO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981D16F1-85EA-4119-9BA7-CF1EC3D01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2554354"/>
                <a:ext cx="3932237" cy="3314633"/>
              </a:xfrm>
              <a:blipFill>
                <a:blip r:embed="rId2"/>
                <a:stretch>
                  <a:fillRect t="-11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3">
            <a:extLst>
              <a:ext uri="{FF2B5EF4-FFF2-40B4-BE49-F238E27FC236}">
                <a16:creationId xmlns:a16="http://schemas.microsoft.com/office/drawing/2014/main" id="{21749704-8D43-4DFA-868B-31314E6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954156"/>
            <a:ext cx="4399722" cy="884581"/>
          </a:xfrm>
        </p:spPr>
        <p:txBody>
          <a:bodyPr/>
          <a:lstStyle/>
          <a:p>
            <a:r>
              <a:rPr lang="pt-BR" sz="3600" dirty="0"/>
              <a:t>Diâmetro</a:t>
            </a:r>
            <a:r>
              <a:rPr lang="en-US" sz="3600" dirty="0"/>
              <a:t> </a:t>
            </a:r>
            <a:r>
              <a:rPr lang="pt-BR" sz="3600" dirty="0"/>
              <a:t>equivalente</a:t>
            </a:r>
            <a:r>
              <a:rPr lang="en-US" sz="3600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ECE49F-0ECF-4ECF-B6CE-05F29E96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82" y="549000"/>
            <a:ext cx="5538459" cy="2880000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7F006F7-F67F-440A-8932-F56E0519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82" y="3429000"/>
            <a:ext cx="5538459" cy="2880000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AD4ADF4-021B-4CD5-8753-31A235238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882" y="3457136"/>
            <a:ext cx="55435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58E686C-73C1-421D-B03F-B211355EB280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648001" y="1982409"/>
                <a:ext cx="5040000" cy="95957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C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s-C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58E686C-73C1-421D-B03F-B211355EB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648001" y="1982409"/>
                <a:ext cx="5040000" cy="959574"/>
              </a:xfrm>
              <a:blipFill>
                <a:blip r:embed="rId2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2607F87F-5095-4C05-995D-68BB7E626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23" y="3054600"/>
            <a:ext cx="5258427" cy="2340000"/>
          </a:xfrm>
          <a:prstGeom prst="rect">
            <a:avLst/>
          </a:prstGeom>
          <a:noFill/>
        </p:spPr>
      </p:pic>
      <p:pic>
        <p:nvPicPr>
          <p:cNvPr id="9" name="Imagem 8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E29AB217-23AA-48B2-A58A-2AAFC6919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119" y="2086512"/>
            <a:ext cx="4948456" cy="3600000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365659A-A7E2-431E-8B0F-B4D3FCC1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anchor="t">
            <a:normAutofit/>
          </a:bodyPr>
          <a:lstStyle/>
          <a:p>
            <a:r>
              <a:rPr lang="pt-BR" dirty="0"/>
              <a:t>Espessura de corte equivalente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694523-01EE-49D8-8AAC-0A0A81F80D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15917" y="6108299"/>
            <a:ext cx="371196" cy="331932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smtClean="0"/>
              <a:pPr rtl="0"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10260"/>
            <a:ext cx="3932237" cy="3314633"/>
          </a:xfrm>
        </p:spPr>
        <p:txBody>
          <a:bodyPr rtlCol="0">
            <a:normAutofit/>
          </a:bodyPr>
          <a:lstStyle/>
          <a:p>
            <a:pPr algn="just" fontAlgn="base"/>
            <a:r>
              <a:rPr lang="pt-BR" sz="2800" dirty="0"/>
              <a:t>A remoção é realizada pela ação de grãos, mais ou menos disformes, de materiais duros que são postos em interferência com o material da peça.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271C2508-6337-4A3C-8BB9-89D1303D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611154"/>
            <a:ext cx="6172200" cy="3626166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6F9DB52-ACAC-468C-913C-D1E852F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Geometria do cavaco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8FFE0-54F5-4A1C-95EC-0EA12774A7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20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8001" y="2321538"/>
                <a:ext cx="7611096" cy="38884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 o </a:t>
                </a: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comprimento</a:t>
                </a: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 </a:t>
                </a: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contato</a:t>
                </a: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longitudinal, o </a:t>
                </a: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comprimento</a:t>
                </a: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do cavaco,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O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s-CO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s-CO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s-CO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Taxa de remoção de material, TRM:</a:t>
                </a:r>
              </a:p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𝑇𝑅𝑀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pt-B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8001" y="2321538"/>
                <a:ext cx="7611096" cy="3888462"/>
              </a:xfrm>
              <a:blipFill>
                <a:blip r:embed="rId2"/>
                <a:stretch>
                  <a:fillRect l="-2802" t="-3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3406B314-A467-F044-74D3-082E2594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7575"/>
            <a:ext cx="5156429" cy="2779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183CA83-E76B-086E-07A9-F209FD7D0BBC}"/>
                  </a:ext>
                </a:extLst>
              </p:cNvPr>
              <p:cNvSpPr txBox="1"/>
              <p:nvPr/>
            </p:nvSpPr>
            <p:spPr>
              <a:xfrm>
                <a:off x="7681247" y="4949825"/>
                <a:ext cx="57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183CA83-E76B-086E-07A9-F209FD7D0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247" y="4949825"/>
                <a:ext cx="577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09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6F9DB52-ACAC-468C-913C-D1E852F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Volume médio de cavaco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8FFE0-54F5-4A1C-95EC-0EA12774A7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21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8001" y="2321538"/>
                <a:ext cx="7611096" cy="388846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Os cavacos </a:t>
                </a: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possuem</a:t>
                </a: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uma</a:t>
                </a: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s-CO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se</a:t>
                </a:r>
                <a:r>
                  <a:rPr lang="pt-BR" sz="2800" b="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ção</a:t>
                </a: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transversal triangular, e razão (r) da largura do cavaco (w) em relação a espessura do cavaco (t):</a:t>
                </a:r>
                <a:endParaRPr lang="es-CO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 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20</m:t>
                    </m:r>
                  </m:oMath>
                </a14:m>
                <a:endParaRPr lang="es-CO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s-CO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s-CO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Assim, o volume médio de cavaco será: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∗0,5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s-CO" sz="2800" b="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s-CO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0,25∗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pt-BR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pt-B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8001" y="2321538"/>
                <a:ext cx="7611096" cy="3888462"/>
              </a:xfrm>
              <a:blipFill>
                <a:blip r:embed="rId2"/>
                <a:stretch>
                  <a:fillRect l="-2402" t="-4389" r="-16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31D27C43-427F-C76B-D823-32954381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13" y="3429000"/>
            <a:ext cx="4028958" cy="19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6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6F9DB52-ACAC-468C-913C-D1E852F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Espessura do cavaco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8FFE0-54F5-4A1C-95EC-0EA12774A7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22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8001" y="1843548"/>
                <a:ext cx="10000334" cy="43664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Numero de cavacos removidos por </a:t>
                </a: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unidade</a:t>
                </a: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 tempo (n):</a:t>
                </a:r>
              </a:p>
              <a:p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CO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CO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s-CO" sz="28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O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CO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Combinando:</a:t>
                </a:r>
                <a14:m>
                  <m:oMath xmlns:m="http://schemas.openxmlformats.org/officeDocument/2006/math">
                    <m:r>
                      <a:rPr lang="es-CO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𝑇𝑅𝑀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</m:t>
                        </m:r>
                      </m:e>
                      <m:sub>
                        <m:r>
                          <a:rPr lang="es-CO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endParaRPr lang="es-CO" sz="28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Rearranjando</a:t>
                </a:r>
                <a:r>
                  <a:rPr lang="es-CO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C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C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s-C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s-C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rad>
                  </m:oMath>
                </a14:m>
                <a:endParaRPr lang="pt-B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8001" y="1843548"/>
                <a:ext cx="10000334" cy="4366452"/>
              </a:xfrm>
              <a:blipFill>
                <a:blip r:embed="rId2"/>
                <a:stretch>
                  <a:fillRect l="-2133" t="-34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38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2311FF86-8237-4E3B-92FA-47142C46BC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9299" y="1955779"/>
            <a:ext cx="5040000" cy="3528000"/>
          </a:xfrm>
        </p:spPr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6F9DB52-ACAC-468C-913C-D1E852F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e potência de retificação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8FFE0-54F5-4A1C-95EC-0EA12774A7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23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8000" y="2321538"/>
                <a:ext cx="5234551" cy="305231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dirty="0"/>
              </a:p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𝑇𝑅𝑀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pt-BR" sz="2800" dirty="0"/>
              </a:p>
              <a:p>
                <a14:m>
                  <m:oMath xmlns:m="http://schemas.openxmlformats.org/officeDocument/2006/math"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pt-B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CO" sz="28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CO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O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CO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s-CO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s-CO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s-CO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s-CO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CO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CO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sz="2800" dirty="0"/>
              </a:p>
              <a:p>
                <a:endParaRPr lang="pt-BR" sz="2800" dirty="0"/>
              </a:p>
              <a:p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9" name="Espaço Reservado para Texto 2">
                <a:extLst>
                  <a:ext uri="{FF2B5EF4-FFF2-40B4-BE49-F238E27FC236}">
                    <a16:creationId xmlns:a16="http://schemas.microsoft.com/office/drawing/2014/main" id="{6A99F8D6-3758-40E4-A91D-B3549A750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8000" y="2321538"/>
                <a:ext cx="5234551" cy="30523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1A34538E-4AF3-4B59-A7AC-3C0C1E836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51" y="2021218"/>
            <a:ext cx="4968000" cy="3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8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2311FF86-8237-4E3B-92FA-47142C46BC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4940" y="1140520"/>
            <a:ext cx="4654355" cy="5400000"/>
          </a:xfrm>
        </p:spPr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6F9DB52-ACAC-468C-913C-D1E852F9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78187"/>
            <a:ext cx="10261299" cy="720000"/>
          </a:xfrm>
        </p:spPr>
        <p:txBody>
          <a:bodyPr/>
          <a:lstStyle/>
          <a:p>
            <a:r>
              <a:rPr lang="pt-BR" dirty="0"/>
              <a:t>Temperatura de retificação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8FFE0-54F5-4A1C-95EC-0EA12774A7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24</a:t>
            </a:fld>
            <a:endParaRPr lang="en-US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6A99F8D6-3758-40E4-A91D-B3549A750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922954"/>
            <a:ext cx="5040313" cy="4501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Os principais problemas decorrentes da elevação excessiva da temperatura da peça são:</a:t>
            </a:r>
          </a:p>
          <a:p>
            <a:r>
              <a:rPr lang="pt-BR" sz="2400" dirty="0"/>
              <a:t>Alterações dimensionais</a:t>
            </a:r>
          </a:p>
          <a:p>
            <a:r>
              <a:rPr lang="pt-BR" sz="2400" dirty="0"/>
              <a:t>Alterações microestruturais </a:t>
            </a:r>
          </a:p>
          <a:p>
            <a:r>
              <a:rPr lang="pt-BR" sz="2400" dirty="0"/>
              <a:t>Indução de tensões residuais de tração </a:t>
            </a:r>
          </a:p>
          <a:p>
            <a:r>
              <a:rPr lang="pt-BR" sz="2400" dirty="0"/>
              <a:t>Surgimento de trincas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9A0C6B-F819-471B-AF7F-451FC6B1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89" y="1248024"/>
            <a:ext cx="4068000" cy="23318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10D007-3AB0-4597-B926-81B1D5388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17" y="3737138"/>
            <a:ext cx="4068000" cy="26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8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89B7AC8-A1B0-4CAD-B419-A50B9B9347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5947069"/>
              </p:ext>
            </p:extLst>
          </p:nvPr>
        </p:nvGraphicFramePr>
        <p:xfrm>
          <a:off x="5868987" y="2316480"/>
          <a:ext cx="5040312" cy="2494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20156">
                  <a:extLst>
                    <a:ext uri="{9D8B030D-6E8A-4147-A177-3AD203B41FA5}">
                      <a16:colId xmlns:a16="http://schemas.microsoft.com/office/drawing/2014/main" val="4092668596"/>
                    </a:ext>
                  </a:extLst>
                </a:gridCol>
                <a:gridCol w="2520156">
                  <a:extLst>
                    <a:ext uri="{9D8B030D-6E8A-4147-A177-3AD203B41FA5}">
                      <a16:colId xmlns:a16="http://schemas.microsoft.com/office/drawing/2014/main" val="3285372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Process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External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cylindrical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plunge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grinding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84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Cutting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Speed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81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Work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Speed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0,58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90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1,41 mm3/s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06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Workpiece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AISI 4340 Steel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57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Grinding</a:t>
                      </a:r>
                      <a:r>
                        <a:rPr lang="pt-BR" dirty="0"/>
                        <a:t> 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38A150L6V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1506661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FF1549-677F-4B4F-9271-A679E76BEB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54685626-1AE4-4A52-8CCA-67FD9DB4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pPr algn="ctr"/>
            <a:r>
              <a:rPr lang="en-US" sz="3200" dirty="0"/>
              <a:t>Evaluation of grinding process using simultaneously MQL technique and cleaning jet on grinding wheel surface</a:t>
            </a:r>
          </a:p>
        </p:txBody>
      </p:sp>
      <p:pic>
        <p:nvPicPr>
          <p:cNvPr id="10" name="Imagem 9" descr="Diagrama&#10;&#10;Descrição gerada automaticamente">
            <a:extLst>
              <a:ext uri="{FF2B5EF4-FFF2-40B4-BE49-F238E27FC236}">
                <a16:creationId xmlns:a16="http://schemas.microsoft.com/office/drawing/2014/main" id="{7DDB684F-0EEA-4CAB-BE15-8EAADC1E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1706632"/>
            <a:ext cx="5040000" cy="434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84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B5C504B3-A821-4B96-BBC1-EF5396C2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0" y="1325434"/>
            <a:ext cx="10261299" cy="4207132"/>
          </a:xfrm>
          <a:prstGeom prst="rect">
            <a:avLst/>
          </a:prstGeom>
          <a:noFill/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AFD3DBC-BC22-4181-9146-606EF638D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937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90EACC-2D03-41C1-9B59-FA8BADC79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t>27</a:t>
            </a:fld>
            <a:endParaRPr lang="en-US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736557-8561-432E-8C8D-A3E959A6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77" y="96276"/>
            <a:ext cx="4314825" cy="32956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89C1F8-BB57-4013-B0E3-642F5767E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074" y="66675"/>
            <a:ext cx="4314825" cy="33623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29CC68C-910C-4EAF-97EA-D38F1F81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27" y="3466074"/>
            <a:ext cx="43243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7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F64FCF36-B00F-4A2A-881B-470FB0077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0" y="1209994"/>
            <a:ext cx="10261299" cy="4438011"/>
          </a:xfrm>
          <a:prstGeom prst="rect">
            <a:avLst/>
          </a:prstGeom>
          <a:noFill/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01C24D-50FD-4863-94BE-EFD37B5A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8403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a&#10;&#10;Descrição gerada automaticamente">
            <a:extLst>
              <a:ext uri="{FF2B5EF4-FFF2-40B4-BE49-F238E27FC236}">
                <a16:creationId xmlns:a16="http://schemas.microsoft.com/office/drawing/2014/main" id="{047AC3B4-D3C9-47E1-9BED-A4AB4AAC1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673" y="1649690"/>
            <a:ext cx="7227797" cy="468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54685626-1AE4-4A52-8CCA-67FD9DB4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anchor="t">
            <a:normAutofit/>
          </a:bodyPr>
          <a:lstStyle/>
          <a:p>
            <a:pPr algn="ctr"/>
            <a:r>
              <a:rPr lang="en-US" sz="2400" dirty="0"/>
              <a:t>Development of a new high-shear and low-pressure grinding wheel and its grinding characteristics for Inconel718 alloy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FF1549-677F-4B4F-9271-A679E76BE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29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5859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2054B2E-FFB6-4D57-9184-010C5101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3" y="1941235"/>
            <a:ext cx="10159793" cy="4470309"/>
          </a:xfrm>
          <a:prstGeom prst="rect">
            <a:avLst/>
          </a:prstGeom>
          <a:noFill/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 anchor="t">
            <a:noAutofit/>
          </a:bodyPr>
          <a:lstStyle/>
          <a:p>
            <a:pPr algn="ctr" rtl="0"/>
            <a:r>
              <a:rPr lang="pt-BR" sz="4000" dirty="0"/>
              <a:t>Principais</a:t>
            </a:r>
            <a:r>
              <a:rPr lang="es-CO" sz="4000" dirty="0"/>
              <a:t> </a:t>
            </a:r>
            <a:r>
              <a:rPr lang="pt-BR" sz="4000" dirty="0"/>
              <a:t>processos</a:t>
            </a:r>
            <a:r>
              <a:rPr lang="es-CO" sz="4000" dirty="0"/>
              <a:t> de </a:t>
            </a:r>
            <a:r>
              <a:rPr lang="pt-BR" sz="4000" dirty="0"/>
              <a:t>usinagem com ferramentas de geometria não definida</a:t>
            </a:r>
            <a:endParaRPr lang="pt-br" sz="4000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smtClean="0"/>
              <a:pPr rtl="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2E80912-5D77-45CD-8E74-406B3BBDB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044" y="261000"/>
            <a:ext cx="6991910" cy="3024000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6DFFAC9-8F0B-465E-9CB7-CB171F01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80" y="3573000"/>
            <a:ext cx="4363639" cy="2880000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23B28D-1772-4BD0-A65D-B08A019F5C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30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9084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ráfico, Gráfico de linhas&#10;&#10;Descrição gerada automaticamente">
            <a:extLst>
              <a:ext uri="{FF2B5EF4-FFF2-40B4-BE49-F238E27FC236}">
                <a16:creationId xmlns:a16="http://schemas.microsoft.com/office/drawing/2014/main" id="{A7401DDE-1C6E-47CB-A20B-19B81B1A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8153"/>
            <a:ext cx="5040000" cy="3822954"/>
          </a:xfrm>
          <a:prstGeom prst="rect">
            <a:avLst/>
          </a:prstGeom>
          <a:noFill/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4030FA-943C-4E29-9A56-905ED3C0A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31</a:t>
            </a:fld>
            <a:endParaRPr lang="en-US" noProof="0"/>
          </a:p>
        </p:txBody>
      </p:sp>
      <p:pic>
        <p:nvPicPr>
          <p:cNvPr id="6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id="{E92481C8-CCC1-432A-8B53-DA8C6461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61" y="1578153"/>
            <a:ext cx="5040000" cy="370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692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linhas&#10;&#10;Descrição gerada automaticamente">
            <a:extLst>
              <a:ext uri="{FF2B5EF4-FFF2-40B4-BE49-F238E27FC236}">
                <a16:creationId xmlns:a16="http://schemas.microsoft.com/office/drawing/2014/main" id="{18C16D1F-77A7-4256-BB33-42C24245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34" y="1597563"/>
            <a:ext cx="5040000" cy="3728219"/>
          </a:xfrm>
          <a:prstGeom prst="rect">
            <a:avLst/>
          </a:prstGeom>
          <a:noFill/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F1D0B7-5A83-46DA-B7B9-618ACAEB01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32</a:t>
            </a:fld>
            <a:endParaRPr lang="en-US" noProof="0"/>
          </a:p>
        </p:txBody>
      </p:sp>
      <p:pic>
        <p:nvPicPr>
          <p:cNvPr id="5" name="Espaço Reservado para Conteúdo 4" descr="Gráfico, Gráfico de linhas&#10;&#10;Descrição gerada automaticamente">
            <a:extLst>
              <a:ext uri="{FF2B5EF4-FFF2-40B4-BE49-F238E27FC236}">
                <a16:creationId xmlns:a16="http://schemas.microsoft.com/office/drawing/2014/main" id="{ED55C600-3F2D-4E8B-A710-4578898441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7324" y="1597563"/>
            <a:ext cx="5040000" cy="3662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189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99" y="2232000"/>
            <a:ext cx="10261299" cy="3888000"/>
          </a:xfrm>
        </p:spPr>
        <p:txBody>
          <a:bodyPr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DINIZ, A. E.; MARCONDES, F. C.; COPPINI, N. L.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 da Usinagem dos Materiais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8. ed. São Paulo: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Artliber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2013. 270 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KIMINAMI, C.; CASTRO, W.; OLIVEIRA, M.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Introdução aos processos de fabricação de produtos metálicos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</a:t>
            </a:r>
            <a:r>
              <a:rPr lang="pt-BR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ed. São Paulo: Edgar Blücher, 2013. 236 p.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MACHADO, A. R. et al.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Teoria da usinagem dos materiais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3ª. ed. São Paulo: Edgard Blücher, 2015. 408 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RODRIGUEZ, R. L. et al.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grinding process using simultaneously MQL technique and cleaning jet on grinding wheel surface.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Materials Processing Tech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 271, p. 357–367,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setembro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BING, L. et al. Development of a new high-shear and low-pressure grinding wheel and its grinding characteristics for Inconel718 alloy.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 Journal of Aeronautics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setembro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pt-BR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 anchor="t">
            <a:normAutofit/>
          </a:bodyPr>
          <a:lstStyle/>
          <a:p>
            <a:pPr algn="ctr" rtl="0"/>
            <a:r>
              <a:rPr lang="pt-BR" dirty="0"/>
              <a:t>Referencias 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15917" y="6108299"/>
            <a:ext cx="371196" cy="331932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smtClean="0"/>
              <a:pPr rtl="0"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AE1AB7-4EF5-B427-9EB2-7234528A1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4457E8-88DC-A401-CAA3-39937BC31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"/>
          <a:stretch/>
        </p:blipFill>
        <p:spPr>
          <a:xfrm>
            <a:off x="823988" y="566550"/>
            <a:ext cx="959950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49978F7-059C-421A-8B19-63F8C7370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8"/>
          <a:stretch/>
        </p:blipFill>
        <p:spPr bwMode="auto">
          <a:xfrm>
            <a:off x="2614845" y="1649691"/>
            <a:ext cx="5985815" cy="4470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1C7358D5-7FB4-4658-B6AB-D6534D93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 dirty="0"/>
              <a:t>Opera</a:t>
            </a:r>
            <a:r>
              <a:rPr lang="pt-BR" dirty="0"/>
              <a:t>ções de retificação </a:t>
            </a:r>
            <a:endParaRPr lang="en-US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367226F-A37B-4BDB-8494-E6F39E7C5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122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7D335A05-8521-4E7C-B64D-90839CD6F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7515" y="1649691"/>
            <a:ext cx="6722268" cy="4470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1C7358D5-7FB4-4658-B6AB-D6534D93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anchor="t">
            <a:normAutofit/>
          </a:bodyPr>
          <a:lstStyle/>
          <a:p>
            <a:r>
              <a:rPr lang="en-US" dirty="0"/>
              <a:t>Opera</a:t>
            </a:r>
            <a:r>
              <a:rPr lang="pt-BR" dirty="0"/>
              <a:t>ções de retificação </a:t>
            </a:r>
            <a:endParaRPr lang="en-US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367226F-A37B-4BDB-8494-E6F39E7C5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856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095838C-1FC3-4355-A699-20A27B71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2319998"/>
            <a:ext cx="10261299" cy="3129695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F62320E-1CB4-40A1-8931-7B5EBC0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 dirty="0"/>
              <a:t>Ferramenta de </a:t>
            </a:r>
            <a:r>
              <a:rPr lang="pt-BR" dirty="0"/>
              <a:t>retificação  </a:t>
            </a:r>
            <a:endParaRPr lang="en-US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338E696-EB51-4584-AA79-28F48D00C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994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7361F90C-0B89-4D51-9A1A-5F16F5E3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pPr algn="ctr"/>
            <a:r>
              <a:rPr lang="pt-BR"/>
              <a:t>Seções</a:t>
            </a:r>
            <a:r>
              <a:rPr lang="en-US"/>
              <a:t> </a:t>
            </a:r>
            <a:r>
              <a:rPr lang="pt-BR"/>
              <a:t>transversais</a:t>
            </a:r>
            <a:r>
              <a:rPr lang="en-US"/>
              <a:t> dos </a:t>
            </a:r>
            <a:r>
              <a:rPr lang="pt-BR"/>
              <a:t>rebolos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5A44AF2-A4B2-4B42-8302-D0D22AFDB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867413-AD92-4336-A8E5-D67AF1EF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99" y="1368000"/>
            <a:ext cx="67001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0205452-A1E5-42D3-9112-B03CFF62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44" y="1649691"/>
            <a:ext cx="6102810" cy="4470309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4C7DFBA-B01E-4578-924C-B70C0101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 dirty="0" err="1"/>
              <a:t>Estrutura</a:t>
            </a:r>
            <a:r>
              <a:rPr lang="en-US" dirty="0"/>
              <a:t> dos </a:t>
            </a:r>
            <a:r>
              <a:rPr lang="en-US" dirty="0" err="1"/>
              <a:t>rebolos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0CD416-7F76-4039-AF96-04348D252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5917" y="6108299"/>
            <a:ext cx="371196" cy="33193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58DB212-BFA2-403F-85EF-DFD3FF6D973A}" type="slidenum">
              <a:rPr lang="en-US" noProof="0" smtClean="0"/>
              <a:pPr rtl="0">
                <a:spcAft>
                  <a:spcPts val="600"/>
                </a:spcAft>
              </a:pPr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3557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936837_38langs_Updated" id="{F71F2459-7126-436C-B616-D4B67FB45474}" vid="{337427DC-79F9-4A1A-9D95-04FEC9133E7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D7A54-F20C-4571-A0A1-59566D65D61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resultados científicos</Template>
  <TotalTime>7310</TotalTime>
  <Words>646</Words>
  <Application>Microsoft Office PowerPoint</Application>
  <PresentationFormat>Widescreen</PresentationFormat>
  <Paragraphs>120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Arial</vt:lpstr>
      <vt:lpstr>Bodoni MT</vt:lpstr>
      <vt:lpstr>Calibri</vt:lpstr>
      <vt:lpstr>Cambria</vt:lpstr>
      <vt:lpstr>Cambria Math</vt:lpstr>
      <vt:lpstr>Gill Sans MT</vt:lpstr>
      <vt:lpstr>Times New Roman</vt:lpstr>
      <vt:lpstr>Tema do Office</vt:lpstr>
      <vt:lpstr>RETIFICAÇÃO </vt:lpstr>
      <vt:lpstr>Apresentação do PowerPoint</vt:lpstr>
      <vt:lpstr>Principais processos de usinagem com ferramentas de geometria não definida</vt:lpstr>
      <vt:lpstr>Apresentação do PowerPoint</vt:lpstr>
      <vt:lpstr>Operações de retificação </vt:lpstr>
      <vt:lpstr>Operações de retificação </vt:lpstr>
      <vt:lpstr>Ferramenta de retificação  </vt:lpstr>
      <vt:lpstr>Seções transversais dos rebolos</vt:lpstr>
      <vt:lpstr>Estrutura dos rebolos</vt:lpstr>
      <vt:lpstr>Chave de Código na seleção de rebolos</vt:lpstr>
      <vt:lpstr>Aplicações de abrasivos</vt:lpstr>
      <vt:lpstr>Aplicações de abrasivos</vt:lpstr>
      <vt:lpstr>Etapas do processo de remoção do cavaco</vt:lpstr>
      <vt:lpstr>Desgaste nos rebolos</vt:lpstr>
      <vt:lpstr>Dressagem de rebolos</vt:lpstr>
      <vt:lpstr>Apresentação do PowerPoint</vt:lpstr>
      <vt:lpstr>Grandezas físicas na retificação </vt:lpstr>
      <vt:lpstr>Diâmetro equivalente </vt:lpstr>
      <vt:lpstr>Espessura de corte equivalente </vt:lpstr>
      <vt:lpstr>Geometria do cavaco </vt:lpstr>
      <vt:lpstr>Volume médio de cavaco </vt:lpstr>
      <vt:lpstr>Espessura do cavaco </vt:lpstr>
      <vt:lpstr>Forças e potência de retificação</vt:lpstr>
      <vt:lpstr>Temperatura de retificação</vt:lpstr>
      <vt:lpstr>Evaluation of grinding process using simultaneously MQL technique and cleaning jet on grinding wheel surface</vt:lpstr>
      <vt:lpstr>Apresentação do PowerPoint</vt:lpstr>
      <vt:lpstr>Apresentação do PowerPoint</vt:lpstr>
      <vt:lpstr>Apresentação do PowerPoint</vt:lpstr>
      <vt:lpstr>Development of a new high-shear and low-pressure grinding wheel and its grinding characteristics for Inconel718 alloy</vt:lpstr>
      <vt:lpstr>Apresentação do PowerPoint</vt:lpstr>
      <vt:lpstr>Apresentação do PowerPoint</vt:lpstr>
      <vt:lpstr>Apresentação do PowerPoint</vt:lpstr>
      <vt:lpstr>Referencias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TRATAMENTOS DE SUPERFÍCIE</dc:title>
  <dc:creator>JUAN CARDENAS</dc:creator>
  <cp:lastModifiedBy>Juan Camilo Cardenas Rubio</cp:lastModifiedBy>
  <cp:revision>87</cp:revision>
  <dcterms:created xsi:type="dcterms:W3CDTF">2021-07-16T23:46:59Z</dcterms:created>
  <dcterms:modified xsi:type="dcterms:W3CDTF">2022-05-13T01:06:43Z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