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276" r:id="rId6"/>
    <p:sldId id="268" r:id="rId7"/>
    <p:sldId id="281" r:id="rId8"/>
    <p:sldId id="282" r:id="rId9"/>
    <p:sldId id="283" r:id="rId10"/>
    <p:sldId id="284" r:id="rId11"/>
    <p:sldId id="300" r:id="rId12"/>
    <p:sldId id="285" r:id="rId13"/>
    <p:sldId id="286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87" r:id="rId26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100" d="100"/>
          <a:sy n="100" d="100"/>
        </p:scale>
        <p:origin x="-174" y="2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E42634-1A4A-451A-B592-FA374027D2ED}" type="datetime1">
              <a:rPr lang="pt-BR" smtClean="0">
                <a:solidFill>
                  <a:schemeClr val="tx2"/>
                </a:solidFill>
              </a:rPr>
              <a:pPr algn="r" rtl="0"/>
              <a:t>28/05/2019</a:t>
            </a:fld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BR" smtClean="0">
                <a:solidFill>
                  <a:schemeClr val="tx2"/>
                </a:solidFill>
              </a:rPr>
              <a:pPr algn="r" rtl="0"/>
              <a:t>‹nº›</a:t>
            </a:fld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E37D643-C1E2-42EF-929B-3EB28FD403B3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B14DAB-CD7C-449B-9020-DC7EF80255A1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7DDF4C-3D51-441F-9475-231C3DD096D5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857E5-E6A8-43B1-99E3-9013B0F73B21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20476A-E994-4F65-82F0-2149086059C3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AA3B65-3AB5-4F7E-BB0F-849715F58123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881986-56AF-4000-9474-C6ECB04703B6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4B192-45B2-4122-AC1B-A8E7679FEBBA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FCF478-660E-4D9B-AA70-ED3296FC72C8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D61CF9-B86E-4179-8BAA-B383019EA6D8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C371861-FAA0-4778-8E24-A7F7494E17A9}" type="datetime1">
              <a:rPr lang="pt-BR" noProof="0" smtClean="0"/>
              <a:pPr/>
              <a:t>28/05/2019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54252" y="1916832"/>
            <a:ext cx="7008574" cy="1440434"/>
          </a:xfrm>
        </p:spPr>
        <p:txBody>
          <a:bodyPr rtlCol="0"/>
          <a:lstStyle/>
          <a:p>
            <a:r>
              <a:rPr lang="pt-BR" b="1" dirty="0" smtClean="0"/>
              <a:t>Classicismo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55000" lnSpcReduction="20000"/>
          </a:bodyPr>
          <a:lstStyle/>
          <a:p>
            <a:r>
              <a:rPr lang="pt-BR" dirty="0"/>
              <a:t>Livro: Pequena História da Música – Mario de Andrade</a:t>
            </a:r>
          </a:p>
          <a:p>
            <a:endParaRPr lang="pt-BR" dirty="0"/>
          </a:p>
          <a:p>
            <a:r>
              <a:rPr lang="pt-BR" dirty="0"/>
              <a:t>Docente: Marcos Câmara de Castro</a:t>
            </a:r>
          </a:p>
          <a:p>
            <a:endParaRPr lang="pt-BR" dirty="0"/>
          </a:p>
          <a:p>
            <a:r>
              <a:rPr lang="pt-BR" dirty="0"/>
              <a:t>Discente: Ricardo Nogueira Cabral Filho</a:t>
            </a:r>
          </a:p>
          <a:p>
            <a:r>
              <a:rPr lang="pt-BR" dirty="0"/>
              <a:t>NºUSP:10261925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Contexto Musical da Época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471392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b="1" dirty="0"/>
              <a:t>península itálica </a:t>
            </a:r>
            <a:r>
              <a:rPr lang="pt-BR" dirty="0"/>
              <a:t>estava </a:t>
            </a:r>
            <a:r>
              <a:rPr lang="pt-BR" b="1" dirty="0"/>
              <a:t>sozinha</a:t>
            </a:r>
            <a:r>
              <a:rPr lang="pt-BR" dirty="0"/>
              <a:t> e por dois séculos foi a </a:t>
            </a:r>
            <a:r>
              <a:rPr lang="pt-BR" b="1" dirty="0"/>
              <a:t>fornecedora</a:t>
            </a:r>
            <a:r>
              <a:rPr lang="pt-BR" dirty="0"/>
              <a:t> do mercado musical da época.</a:t>
            </a:r>
          </a:p>
          <a:p>
            <a:r>
              <a:rPr lang="pt-BR" dirty="0" smtClean="0"/>
              <a:t>Músicos </a:t>
            </a:r>
            <a:r>
              <a:rPr lang="pt-BR" dirty="0"/>
              <a:t>de </a:t>
            </a:r>
            <a:r>
              <a:rPr lang="pt-BR" b="1" dirty="0"/>
              <a:t>cravo</a:t>
            </a:r>
            <a:r>
              <a:rPr lang="pt-BR" dirty="0"/>
              <a:t>, como </a:t>
            </a:r>
            <a:r>
              <a:rPr lang="pt-BR" b="1" dirty="0"/>
              <a:t>Domingos Scarlatti</a:t>
            </a:r>
            <a:r>
              <a:rPr lang="pt-BR" dirty="0"/>
              <a:t>, e uma série admirável de músicos de </a:t>
            </a:r>
            <a:r>
              <a:rPr lang="pt-BR" b="1" dirty="0"/>
              <a:t>arco</a:t>
            </a:r>
            <a:r>
              <a:rPr lang="pt-BR" dirty="0"/>
              <a:t>, como </a:t>
            </a:r>
            <a:r>
              <a:rPr lang="pt-BR" b="1" dirty="0"/>
              <a:t>os </a:t>
            </a:r>
            <a:r>
              <a:rPr lang="pt-BR" b="1" dirty="0" err="1"/>
              <a:t>Veracini</a:t>
            </a:r>
            <a:r>
              <a:rPr lang="pt-BR" dirty="0"/>
              <a:t>, </a:t>
            </a:r>
            <a:r>
              <a:rPr lang="pt-BR" b="1" dirty="0"/>
              <a:t>os </a:t>
            </a:r>
            <a:r>
              <a:rPr lang="pt-BR" b="1" dirty="0" err="1"/>
              <a:t>Geminiani</a:t>
            </a:r>
            <a:r>
              <a:rPr lang="pt-BR" dirty="0"/>
              <a:t>, </a:t>
            </a:r>
            <a:r>
              <a:rPr lang="pt-BR" b="1" dirty="0"/>
              <a:t>os </a:t>
            </a:r>
            <a:r>
              <a:rPr lang="pt-BR" b="1" dirty="0" err="1"/>
              <a:t>Nardini</a:t>
            </a:r>
            <a:r>
              <a:rPr lang="pt-BR" dirty="0"/>
              <a:t>, </a:t>
            </a:r>
            <a:r>
              <a:rPr lang="pt-BR" b="1" dirty="0"/>
              <a:t>os </a:t>
            </a:r>
            <a:r>
              <a:rPr lang="pt-BR" b="1" dirty="0" err="1"/>
              <a:t>Boccherini</a:t>
            </a:r>
            <a:r>
              <a:rPr lang="pt-BR" dirty="0"/>
              <a:t>, todos </a:t>
            </a:r>
            <a:r>
              <a:rPr lang="pt-BR" b="1" dirty="0"/>
              <a:t>dominados pela genialidade </a:t>
            </a:r>
            <a:r>
              <a:rPr lang="pt-BR" dirty="0"/>
              <a:t>e pela </a:t>
            </a:r>
            <a:r>
              <a:rPr lang="pt-BR" b="1" dirty="0"/>
              <a:t>fama</a:t>
            </a:r>
            <a:r>
              <a:rPr lang="pt-BR" dirty="0"/>
              <a:t>.</a:t>
            </a:r>
          </a:p>
          <a:p>
            <a:r>
              <a:rPr lang="pt-BR" b="1" dirty="0" smtClean="0"/>
              <a:t>José </a:t>
            </a:r>
            <a:r>
              <a:rPr lang="pt-BR" b="1" dirty="0" err="1"/>
              <a:t>Tartini</a:t>
            </a:r>
            <a:r>
              <a:rPr lang="pt-BR" dirty="0"/>
              <a:t>, </a:t>
            </a:r>
            <a:r>
              <a:rPr lang="pt-BR" dirty="0" smtClean="0"/>
              <a:t>foi um </a:t>
            </a:r>
            <a:r>
              <a:rPr lang="pt-BR" b="1" dirty="0"/>
              <a:t>teórico</a:t>
            </a:r>
            <a:r>
              <a:rPr lang="pt-BR" dirty="0"/>
              <a:t> bom, </a:t>
            </a:r>
            <a:r>
              <a:rPr lang="pt-BR" b="1" dirty="0"/>
              <a:t>fundador da escola moderna de violino</a:t>
            </a:r>
            <a:r>
              <a:rPr lang="pt-BR" dirty="0"/>
              <a:t>, descobridor dos </a:t>
            </a:r>
            <a:r>
              <a:rPr lang="pt-BR" b="1" dirty="0"/>
              <a:t>Sons Diferenciais</a:t>
            </a:r>
            <a:r>
              <a:rPr lang="pt-BR" dirty="0"/>
              <a:t>. </a:t>
            </a:r>
          </a:p>
          <a:p>
            <a:r>
              <a:rPr lang="pt-BR" dirty="0" smtClean="0"/>
              <a:t>No </a:t>
            </a:r>
            <a:r>
              <a:rPr lang="pt-BR" b="1" dirty="0" err="1"/>
              <a:t>belcanto</a:t>
            </a:r>
            <a:r>
              <a:rPr lang="pt-BR" dirty="0"/>
              <a:t> então, já </a:t>
            </a:r>
            <a:r>
              <a:rPr lang="pt-BR" b="1" dirty="0"/>
              <a:t>orientado</a:t>
            </a:r>
            <a:r>
              <a:rPr lang="pt-BR" dirty="0"/>
              <a:t> por grandes </a:t>
            </a:r>
            <a:r>
              <a:rPr lang="pt-BR" b="1" dirty="0"/>
              <a:t>professores-cantores</a:t>
            </a:r>
            <a:r>
              <a:rPr lang="pt-BR" dirty="0"/>
              <a:t>, como </a:t>
            </a:r>
            <a:r>
              <a:rPr lang="pt-BR" b="1" dirty="0" err="1"/>
              <a:t>Pistochi</a:t>
            </a:r>
            <a:r>
              <a:rPr lang="pt-BR" dirty="0"/>
              <a:t>, </a:t>
            </a:r>
            <a:r>
              <a:rPr lang="pt-BR" b="1" dirty="0"/>
              <a:t>Ferri</a:t>
            </a:r>
            <a:r>
              <a:rPr lang="pt-BR" dirty="0"/>
              <a:t>, </a:t>
            </a:r>
            <a:r>
              <a:rPr lang="pt-BR" b="1" dirty="0" err="1"/>
              <a:t>Gizzi</a:t>
            </a:r>
            <a:r>
              <a:rPr lang="pt-BR" dirty="0"/>
              <a:t>, é a fase das </a:t>
            </a:r>
            <a:r>
              <a:rPr lang="pt-BR" b="1" dirty="0"/>
              <a:t>Faustina </a:t>
            </a:r>
            <a:r>
              <a:rPr lang="pt-BR" b="1" dirty="0" err="1"/>
              <a:t>Bordoni</a:t>
            </a:r>
            <a:r>
              <a:rPr lang="pt-BR" dirty="0"/>
              <a:t>, das </a:t>
            </a:r>
            <a:r>
              <a:rPr lang="pt-BR" b="1" dirty="0"/>
              <a:t>Francisca </a:t>
            </a:r>
            <a:r>
              <a:rPr lang="pt-BR" b="1" dirty="0" err="1"/>
              <a:t>Cuzzoni</a:t>
            </a:r>
            <a:r>
              <a:rPr lang="pt-BR" dirty="0"/>
              <a:t>, dos </a:t>
            </a:r>
            <a:r>
              <a:rPr lang="pt-BR" b="1" dirty="0" err="1"/>
              <a:t>sopranistas</a:t>
            </a:r>
            <a:r>
              <a:rPr lang="pt-BR" dirty="0"/>
              <a:t> numerosíssimos, </a:t>
            </a:r>
            <a:r>
              <a:rPr lang="pt-BR" b="1" dirty="0"/>
              <a:t>os Farinelli</a:t>
            </a:r>
            <a:r>
              <a:rPr lang="pt-BR" dirty="0"/>
              <a:t>, </a:t>
            </a:r>
            <a:r>
              <a:rPr lang="pt-BR" b="1" dirty="0"/>
              <a:t>os </a:t>
            </a:r>
            <a:r>
              <a:rPr lang="pt-BR" b="1" dirty="0" err="1"/>
              <a:t>Porporino</a:t>
            </a:r>
            <a:r>
              <a:rPr lang="pt-BR" dirty="0"/>
              <a:t>, </a:t>
            </a:r>
            <a:r>
              <a:rPr lang="pt-BR" b="1" dirty="0"/>
              <a:t>os </a:t>
            </a:r>
            <a:r>
              <a:rPr lang="pt-BR" b="1" dirty="0" err="1"/>
              <a:t>Caffarelli</a:t>
            </a:r>
            <a:r>
              <a:rPr lang="pt-BR" dirty="0"/>
              <a:t>, </a:t>
            </a:r>
            <a:r>
              <a:rPr lang="pt-BR" b="1" dirty="0"/>
              <a:t>os </a:t>
            </a:r>
            <a:r>
              <a:rPr lang="pt-BR" b="1" dirty="0" err="1"/>
              <a:t>Bernacchi</a:t>
            </a:r>
            <a:r>
              <a:rPr lang="pt-BR" dirty="0"/>
              <a:t>, </a:t>
            </a:r>
            <a:r>
              <a:rPr lang="pt-BR" b="1" dirty="0"/>
              <a:t>os </a:t>
            </a:r>
            <a:r>
              <a:rPr lang="pt-BR" b="1" dirty="0" err="1"/>
              <a:t>Senesino</a:t>
            </a:r>
            <a:r>
              <a:rPr lang="pt-BR" dirty="0"/>
              <a:t>, dizia-se que sua </a:t>
            </a:r>
            <a:r>
              <a:rPr lang="pt-BR" b="1" dirty="0"/>
              <a:t>voz e habilidade técnica </a:t>
            </a:r>
            <a:r>
              <a:rPr lang="pt-BR" dirty="0"/>
              <a:t>era fenomenal.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6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Contexto Musical da Época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53650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Muitos </a:t>
            </a:r>
            <a:r>
              <a:rPr lang="pt-BR" dirty="0"/>
              <a:t>desses cantores </a:t>
            </a:r>
            <a:r>
              <a:rPr lang="pt-BR" b="1" dirty="0"/>
              <a:t>vinham dos Conservatórios</a:t>
            </a:r>
            <a:r>
              <a:rPr lang="pt-BR" dirty="0"/>
              <a:t>, principalmente de </a:t>
            </a:r>
            <a:r>
              <a:rPr lang="pt-BR" b="1" dirty="0"/>
              <a:t>Orfanatos</a:t>
            </a:r>
            <a:r>
              <a:rPr lang="pt-BR" dirty="0"/>
              <a:t>, da mesma forma que as </a:t>
            </a:r>
            <a:r>
              <a:rPr lang="pt-BR" b="1" dirty="0"/>
              <a:t>capelas germânicas</a:t>
            </a:r>
            <a:r>
              <a:rPr lang="pt-BR" dirty="0"/>
              <a:t>, </a:t>
            </a:r>
            <a:r>
              <a:rPr lang="pt-BR" b="1" dirty="0"/>
              <a:t>ensinavam música às crianças </a:t>
            </a:r>
            <a:r>
              <a:rPr lang="pt-BR" dirty="0"/>
              <a:t>e as desenvolveram no canto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As </a:t>
            </a:r>
            <a:r>
              <a:rPr lang="pt-BR" b="1" dirty="0"/>
              <a:t>teorias estéticas </a:t>
            </a:r>
            <a:r>
              <a:rPr lang="pt-BR" dirty="0"/>
              <a:t>sobre o drama musical preocupam muitos espíritos, e </a:t>
            </a:r>
            <a:r>
              <a:rPr lang="pt-BR" b="1" dirty="0" err="1"/>
              <a:t>Gluck</a:t>
            </a:r>
            <a:r>
              <a:rPr lang="pt-BR" dirty="0"/>
              <a:t>, </a:t>
            </a:r>
            <a:r>
              <a:rPr lang="pt-BR" b="1" dirty="0"/>
              <a:t>influenciado</a:t>
            </a:r>
            <a:r>
              <a:rPr lang="pt-BR" dirty="0"/>
              <a:t> pelo poeta </a:t>
            </a:r>
            <a:r>
              <a:rPr lang="pt-BR" b="1" dirty="0"/>
              <a:t>Ranieri </a:t>
            </a:r>
            <a:r>
              <a:rPr lang="pt-BR" b="1" dirty="0" err="1"/>
              <a:t>di</a:t>
            </a:r>
            <a:r>
              <a:rPr lang="pt-BR" b="1" dirty="0"/>
              <a:t> </a:t>
            </a:r>
            <a:r>
              <a:rPr lang="pt-BR" b="1" dirty="0" err="1"/>
              <a:t>Casalbigi</a:t>
            </a:r>
            <a:r>
              <a:rPr lang="pt-BR" dirty="0"/>
              <a:t>, dá para a ópera </a:t>
            </a:r>
            <a:r>
              <a:rPr lang="pt-BR" dirty="0" smtClean="0"/>
              <a:t>do </a:t>
            </a:r>
            <a:r>
              <a:rPr lang="pt-BR" b="1" dirty="0"/>
              <a:t>século XVIII </a:t>
            </a:r>
            <a:r>
              <a:rPr lang="pt-BR" dirty="0"/>
              <a:t>a </a:t>
            </a:r>
            <a:r>
              <a:rPr lang="pt-BR" b="1" dirty="0"/>
              <a:t>melhor expressão dela</a:t>
            </a:r>
            <a:r>
              <a:rPr lang="pt-BR" dirty="0"/>
              <a:t>, uma das mais permanentes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Scarlatti</a:t>
            </a:r>
            <a:r>
              <a:rPr lang="pt-BR" dirty="0" smtClean="0"/>
              <a:t> </a:t>
            </a:r>
            <a:r>
              <a:rPr lang="pt-BR" dirty="0"/>
              <a:t>cria um grupo numeroso de </a:t>
            </a:r>
            <a:r>
              <a:rPr lang="pt-BR" b="1" dirty="0" smtClean="0"/>
              <a:t>alunos </a:t>
            </a:r>
            <a:r>
              <a:rPr lang="pt-BR" b="1" dirty="0"/>
              <a:t>diretos </a:t>
            </a:r>
            <a:r>
              <a:rPr lang="pt-BR" dirty="0"/>
              <a:t>e </a:t>
            </a:r>
            <a:r>
              <a:rPr lang="pt-BR" b="1" dirty="0"/>
              <a:t>indiretos</a:t>
            </a:r>
            <a:r>
              <a:rPr lang="pt-BR" dirty="0"/>
              <a:t> em Nápoles.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Compositores </a:t>
            </a:r>
            <a:r>
              <a:rPr lang="pt-BR" dirty="0"/>
              <a:t>de </a:t>
            </a:r>
            <a:r>
              <a:rPr lang="pt-BR" b="1" dirty="0"/>
              <a:t>obras religiosas</a:t>
            </a:r>
            <a:r>
              <a:rPr lang="pt-BR" dirty="0"/>
              <a:t>, de </a:t>
            </a:r>
            <a:r>
              <a:rPr lang="pt-BR" b="1" dirty="0"/>
              <a:t>música instrumental</a:t>
            </a:r>
            <a:r>
              <a:rPr lang="pt-BR" dirty="0"/>
              <a:t>, de </a:t>
            </a:r>
            <a:r>
              <a:rPr lang="pt-BR" b="1" dirty="0"/>
              <a:t>oratórios</a:t>
            </a:r>
            <a:r>
              <a:rPr lang="pt-BR" dirty="0"/>
              <a:t>, a manifestação mais perfeita desses napolitanos foi </a:t>
            </a:r>
            <a:r>
              <a:rPr lang="pt-BR" dirty="0" smtClean="0"/>
              <a:t>mesmo </a:t>
            </a:r>
            <a:r>
              <a:rPr lang="pt-BR" dirty="0"/>
              <a:t>a ópera e especialmente a </a:t>
            </a:r>
            <a:r>
              <a:rPr lang="pt-BR" b="1" dirty="0"/>
              <a:t>ópera bufa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9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John </a:t>
            </a:r>
            <a:r>
              <a:rPr lang="pt-BR" dirty="0" err="1" smtClean="0"/>
              <a:t>Phillipe</a:t>
            </a:r>
            <a:r>
              <a:rPr lang="pt-BR" dirty="0" smtClean="0"/>
              <a:t> </a:t>
            </a:r>
            <a:r>
              <a:rPr lang="pt-BR" dirty="0" err="1"/>
              <a:t>Rameau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6E7944-CC40-4CF0-84DA-CDEDC1B9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Compositor Francês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260" y="2132856"/>
            <a:ext cx="5625175" cy="39624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John </a:t>
            </a:r>
            <a:r>
              <a:rPr lang="pt-BR" dirty="0" err="1" smtClean="0"/>
              <a:t>Phillipe</a:t>
            </a:r>
            <a:r>
              <a:rPr lang="pt-BR" dirty="0" smtClean="0"/>
              <a:t> </a:t>
            </a:r>
            <a:r>
              <a:rPr lang="pt-BR" dirty="0" err="1"/>
              <a:t>Rameau</a:t>
            </a:r>
            <a:r>
              <a:rPr lang="pt-BR" dirty="0"/>
              <a:t> dominava o então </a:t>
            </a:r>
            <a:r>
              <a:rPr lang="pt-BR" b="1" dirty="0"/>
              <a:t>teatro musical parisiense</a:t>
            </a:r>
            <a:r>
              <a:rPr lang="pt-BR" dirty="0"/>
              <a:t>, que </a:t>
            </a:r>
            <a:r>
              <a:rPr lang="pt-BR" dirty="0" err="1"/>
              <a:t>genializava</a:t>
            </a:r>
            <a:r>
              <a:rPr lang="pt-BR" dirty="0"/>
              <a:t> a solução melodramática francesa criada por </a:t>
            </a:r>
            <a:r>
              <a:rPr lang="pt-BR" b="1" dirty="0" err="1"/>
              <a:t>Lulli</a:t>
            </a:r>
            <a:r>
              <a:rPr lang="pt-BR" dirty="0"/>
              <a:t>. </a:t>
            </a:r>
          </a:p>
          <a:p>
            <a:r>
              <a:rPr lang="pt-BR" dirty="0" err="1" smtClean="0"/>
              <a:t>Rameau</a:t>
            </a:r>
            <a:r>
              <a:rPr lang="pt-BR" dirty="0" smtClean="0"/>
              <a:t> </a:t>
            </a:r>
            <a:r>
              <a:rPr lang="pt-BR" dirty="0"/>
              <a:t>era um dos mais completos espíritos musicais do século. </a:t>
            </a:r>
            <a:r>
              <a:rPr lang="pt-BR" b="1" dirty="0"/>
              <a:t>Compositor de óperas</a:t>
            </a:r>
            <a:r>
              <a:rPr lang="pt-BR" dirty="0"/>
              <a:t>, com um senso excelente da dramaticidade à francesa, </a:t>
            </a:r>
            <a:r>
              <a:rPr lang="pt-BR" b="1" dirty="0"/>
              <a:t>era equilibrado.</a:t>
            </a:r>
          </a:p>
          <a:p>
            <a:r>
              <a:rPr lang="pt-BR" dirty="0" smtClean="0"/>
              <a:t>Com </a:t>
            </a:r>
            <a:r>
              <a:rPr lang="pt-BR" dirty="0"/>
              <a:t>distância de </a:t>
            </a:r>
            <a:r>
              <a:rPr lang="pt-BR" b="1" dirty="0"/>
              <a:t>sete séculos</a:t>
            </a:r>
            <a:r>
              <a:rPr lang="pt-BR" dirty="0"/>
              <a:t>, ele </a:t>
            </a:r>
            <a:r>
              <a:rPr lang="pt-BR" b="1" dirty="0"/>
              <a:t>repete o fenómeno</a:t>
            </a:r>
            <a:r>
              <a:rPr lang="pt-BR" dirty="0"/>
              <a:t> realista de </a:t>
            </a:r>
            <a:r>
              <a:rPr lang="pt-BR" b="1" dirty="0"/>
              <a:t>Guido d’</a:t>
            </a:r>
            <a:r>
              <a:rPr lang="pt-BR" b="1" dirty="0" err="1"/>
              <a:t>Arezzo</a:t>
            </a:r>
            <a:r>
              <a:rPr lang="pt-BR" dirty="0"/>
              <a:t>.</a:t>
            </a:r>
          </a:p>
          <a:p>
            <a:r>
              <a:rPr lang="pt-BR" dirty="0" smtClean="0"/>
              <a:t>É </a:t>
            </a:r>
            <a:r>
              <a:rPr lang="pt-BR" dirty="0"/>
              <a:t>considerado o </a:t>
            </a:r>
            <a:r>
              <a:rPr lang="pt-BR" b="1" dirty="0"/>
              <a:t>fundador da teoria harmônica</a:t>
            </a:r>
            <a:r>
              <a:rPr lang="pt-BR" dirty="0"/>
              <a:t> perdurada até nosso tempo.</a:t>
            </a:r>
          </a:p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2348880"/>
            <a:ext cx="2376264" cy="3243600"/>
          </a:xfrm>
        </p:spPr>
      </p:pic>
    </p:spTree>
    <p:extLst>
      <p:ext uri="{BB962C8B-B14F-4D97-AF65-F5344CB8AC3E}">
        <p14:creationId xmlns:p14="http://schemas.microsoft.com/office/powerpoint/2010/main" val="3689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Contexto Musical da Época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53650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Nos </a:t>
            </a:r>
            <a:r>
              <a:rPr lang="pt-BR" b="1" dirty="0"/>
              <a:t>países germânicos</a:t>
            </a:r>
            <a:r>
              <a:rPr lang="pt-BR" dirty="0"/>
              <a:t>, apesar de </a:t>
            </a:r>
            <a:r>
              <a:rPr lang="pt-BR" b="1" dirty="0"/>
              <a:t>exaltada</a:t>
            </a:r>
            <a:r>
              <a:rPr lang="pt-BR" dirty="0"/>
              <a:t> por toda a parte, a </a:t>
            </a:r>
            <a:r>
              <a:rPr lang="pt-BR" b="1" dirty="0"/>
              <a:t>ópera</a:t>
            </a:r>
            <a:r>
              <a:rPr lang="pt-BR" dirty="0"/>
              <a:t> era </a:t>
            </a:r>
            <a:r>
              <a:rPr lang="pt-BR" b="1" dirty="0"/>
              <a:t>dominada ainda pelos itálicos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Os </a:t>
            </a:r>
            <a:r>
              <a:rPr lang="pt-BR" dirty="0" err="1"/>
              <a:t>operistas</a:t>
            </a:r>
            <a:r>
              <a:rPr lang="pt-BR" dirty="0"/>
              <a:t> germânicos estavam todos </a:t>
            </a:r>
            <a:r>
              <a:rPr lang="pt-BR" b="1" dirty="0" smtClean="0"/>
              <a:t>conscientemente </a:t>
            </a:r>
            <a:r>
              <a:rPr lang="pt-BR" b="1" dirty="0"/>
              <a:t>italianizados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As </a:t>
            </a:r>
            <a:r>
              <a:rPr lang="pt-BR" dirty="0"/>
              <a:t>experiências da </a:t>
            </a:r>
            <a:r>
              <a:rPr lang="pt-BR" b="1" dirty="0"/>
              <a:t>escola de Mannheim </a:t>
            </a:r>
            <a:r>
              <a:rPr lang="pt-BR" dirty="0"/>
              <a:t>tinham orientado a invenção </a:t>
            </a:r>
            <a:r>
              <a:rPr lang="pt-BR" dirty="0" smtClean="0"/>
              <a:t>germânica </a:t>
            </a:r>
            <a:r>
              <a:rPr lang="pt-BR" dirty="0"/>
              <a:t>mais especialmente para a </a:t>
            </a:r>
            <a:r>
              <a:rPr lang="pt-BR" b="1" dirty="0"/>
              <a:t>música instrumental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E </a:t>
            </a:r>
            <a:r>
              <a:rPr lang="pt-BR" dirty="0"/>
              <a:t>a própria </a:t>
            </a:r>
            <a:r>
              <a:rPr lang="pt-BR" b="1" dirty="0"/>
              <a:t>invenção da ópera cômica </a:t>
            </a:r>
            <a:r>
              <a:rPr lang="pt-BR" dirty="0"/>
              <a:t>de caráter germânico (</a:t>
            </a:r>
            <a:r>
              <a:rPr lang="pt-BR" b="1" dirty="0" err="1"/>
              <a:t>Singspiel</a:t>
            </a:r>
            <a:r>
              <a:rPr lang="pt-BR" dirty="0"/>
              <a:t>) por </a:t>
            </a:r>
            <a:r>
              <a:rPr lang="pt-BR" b="1" dirty="0" err="1"/>
              <a:t>Hiller</a:t>
            </a:r>
            <a:r>
              <a:rPr lang="pt-BR" dirty="0"/>
              <a:t>, </a:t>
            </a:r>
            <a:r>
              <a:rPr lang="pt-BR" b="1" dirty="0"/>
              <a:t>não criara </a:t>
            </a:r>
            <a:r>
              <a:rPr lang="pt-BR" dirty="0"/>
              <a:t>uma tendência de importância histórica europeia apreciável.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Determinados </a:t>
            </a:r>
            <a:r>
              <a:rPr lang="pt-BR" dirty="0"/>
              <a:t>os </a:t>
            </a:r>
            <a:r>
              <a:rPr lang="pt-BR" b="1" dirty="0"/>
              <a:t>princípios básicos da forma de sonata</a:t>
            </a:r>
            <a:r>
              <a:rPr lang="pt-BR" dirty="0"/>
              <a:t>, esta esperava que alguém a </a:t>
            </a:r>
            <a:r>
              <a:rPr lang="pt-BR" b="1" dirty="0"/>
              <a:t>generalizasse</a:t>
            </a:r>
            <a:r>
              <a:rPr lang="pt-BR" dirty="0"/>
              <a:t> e </a:t>
            </a:r>
            <a:r>
              <a:rPr lang="pt-BR" b="1" dirty="0" err="1"/>
              <a:t>genializasse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36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Joseph </a:t>
            </a:r>
            <a:r>
              <a:rPr lang="pt-BR" dirty="0"/>
              <a:t>Haydn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6E7944-CC40-4CF0-84DA-CDEDC1B9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Compositor Austríaco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2209800"/>
            <a:ext cx="6057224" cy="39624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Se </a:t>
            </a:r>
            <a:r>
              <a:rPr lang="pt-BR" dirty="0"/>
              <a:t>encarregaram disso </a:t>
            </a:r>
            <a:r>
              <a:rPr lang="pt-BR" dirty="0" smtClean="0"/>
              <a:t>(determinar os princípios </a:t>
            </a:r>
            <a:r>
              <a:rPr lang="pt-BR" dirty="0"/>
              <a:t>básicos da forma de </a:t>
            </a:r>
            <a:r>
              <a:rPr lang="pt-BR" dirty="0" smtClean="0"/>
              <a:t>sonata)especialmente </a:t>
            </a:r>
            <a:r>
              <a:rPr lang="pt-BR" b="1" dirty="0" err="1" smtClean="0"/>
              <a:t>Phillipe</a:t>
            </a:r>
            <a:r>
              <a:rPr lang="pt-BR" b="1" dirty="0" smtClean="0"/>
              <a:t> </a:t>
            </a:r>
            <a:r>
              <a:rPr lang="pt-BR" b="1" dirty="0"/>
              <a:t>Emanuel Bach</a:t>
            </a:r>
            <a:r>
              <a:rPr lang="pt-BR" dirty="0"/>
              <a:t>, precursor magnifico, </a:t>
            </a:r>
            <a:r>
              <a:rPr lang="pt-BR" b="1" dirty="0"/>
              <a:t>possuindo excepcional invenção rítmica</a:t>
            </a:r>
            <a:r>
              <a:rPr lang="pt-BR" dirty="0"/>
              <a:t>; e o gênio </a:t>
            </a:r>
            <a:r>
              <a:rPr lang="pt-BR" b="1" dirty="0" smtClean="0"/>
              <a:t>Joseph </a:t>
            </a:r>
            <a:r>
              <a:rPr lang="pt-BR" b="1" dirty="0"/>
              <a:t>Haydn</a:t>
            </a:r>
            <a:r>
              <a:rPr lang="pt-BR" dirty="0"/>
              <a:t>. </a:t>
            </a:r>
          </a:p>
          <a:p>
            <a:r>
              <a:rPr lang="pt-BR" dirty="0" smtClean="0"/>
              <a:t>Esta </a:t>
            </a:r>
            <a:r>
              <a:rPr lang="pt-BR" dirty="0"/>
              <a:t>é a </a:t>
            </a:r>
            <a:r>
              <a:rPr lang="pt-BR" b="1" dirty="0"/>
              <a:t>mais pura elevação de arte clássica instrumental</a:t>
            </a:r>
            <a:r>
              <a:rPr lang="pt-BR" dirty="0"/>
              <a:t>.</a:t>
            </a:r>
          </a:p>
          <a:p>
            <a:r>
              <a:rPr lang="pt-BR" dirty="0" smtClean="0"/>
              <a:t>Haydn </a:t>
            </a:r>
            <a:r>
              <a:rPr lang="pt-BR" dirty="0"/>
              <a:t>tinha um </a:t>
            </a:r>
            <a:r>
              <a:rPr lang="pt-BR" b="1" dirty="0" smtClean="0"/>
              <a:t>interesse pela invenção melódica de temas curtos</a:t>
            </a:r>
            <a:r>
              <a:rPr lang="pt-BR" dirty="0"/>
              <a:t>, uma riqueza rítmica bem rara na </a:t>
            </a:r>
            <a:r>
              <a:rPr lang="pt-BR" b="1" dirty="0"/>
              <a:t>música europeia</a:t>
            </a:r>
            <a:r>
              <a:rPr lang="pt-BR" dirty="0"/>
              <a:t>, bem </a:t>
            </a:r>
            <a:r>
              <a:rPr lang="pt-BR" b="1" dirty="0"/>
              <a:t>distinta da italiana</a:t>
            </a:r>
            <a:r>
              <a:rPr lang="pt-BR" dirty="0"/>
              <a:t>.</a:t>
            </a:r>
          </a:p>
          <a:p>
            <a:r>
              <a:rPr lang="pt-BR" dirty="0" smtClean="0"/>
              <a:t>Haydn </a:t>
            </a:r>
            <a:r>
              <a:rPr lang="pt-BR" dirty="0"/>
              <a:t>deu uma </a:t>
            </a:r>
            <a:r>
              <a:rPr lang="pt-BR" b="1" dirty="0"/>
              <a:t>articulação maravilhosa </a:t>
            </a:r>
            <a:r>
              <a:rPr lang="pt-BR" dirty="0"/>
              <a:t>que só </a:t>
            </a:r>
            <a:r>
              <a:rPr lang="pt-BR" b="1" dirty="0"/>
              <a:t>Mozart superou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2276872"/>
            <a:ext cx="2520280" cy="3188154"/>
          </a:xfrm>
        </p:spPr>
      </p:pic>
    </p:spTree>
    <p:extLst>
      <p:ext uri="{BB962C8B-B14F-4D97-AF65-F5344CB8AC3E}">
        <p14:creationId xmlns:p14="http://schemas.microsoft.com/office/powerpoint/2010/main" val="40265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Wolfgang </a:t>
            </a:r>
            <a:r>
              <a:rPr lang="pt-BR" dirty="0" smtClean="0"/>
              <a:t>Amadeus </a:t>
            </a:r>
            <a:r>
              <a:rPr lang="pt-BR" dirty="0"/>
              <a:t>Mozart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6E7944-CC40-4CF0-84DA-CDEDC1B9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Compositor Austríaco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260" y="2132856"/>
            <a:ext cx="5625175" cy="39624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Contemporâneo </a:t>
            </a:r>
            <a:r>
              <a:rPr lang="pt-BR" dirty="0"/>
              <a:t>de </a:t>
            </a:r>
            <a:r>
              <a:rPr lang="pt-BR" b="1" dirty="0"/>
              <a:t>Haydn</a:t>
            </a:r>
            <a:r>
              <a:rPr lang="pt-BR" dirty="0"/>
              <a:t>, os dois se </a:t>
            </a:r>
            <a:r>
              <a:rPr lang="pt-BR" b="1" dirty="0"/>
              <a:t>influenciando mutuamente</a:t>
            </a:r>
            <a:r>
              <a:rPr lang="pt-BR" dirty="0"/>
              <a:t>, </a:t>
            </a:r>
            <a:r>
              <a:rPr lang="pt-BR" b="1" dirty="0"/>
              <a:t>Wolfgang Amadeu Mozart</a:t>
            </a:r>
            <a:r>
              <a:rPr lang="pt-BR" dirty="0"/>
              <a:t>, é certamente a </a:t>
            </a:r>
            <a:r>
              <a:rPr lang="pt-BR" b="1" dirty="0"/>
              <a:t>expressão</a:t>
            </a:r>
            <a:r>
              <a:rPr lang="pt-BR" dirty="0"/>
              <a:t> mais característica </a:t>
            </a:r>
            <a:r>
              <a:rPr lang="pt-BR" b="1" dirty="0"/>
              <a:t>do Classicismo</a:t>
            </a:r>
            <a:r>
              <a:rPr lang="pt-BR" dirty="0"/>
              <a:t>.</a:t>
            </a:r>
          </a:p>
          <a:p>
            <a:r>
              <a:rPr lang="pt-BR" dirty="0" smtClean="0"/>
              <a:t>Mozart </a:t>
            </a:r>
            <a:r>
              <a:rPr lang="pt-BR" dirty="0"/>
              <a:t>é “</a:t>
            </a:r>
            <a:r>
              <a:rPr lang="pt-BR" b="1" dirty="0"/>
              <a:t>música antes de tudo</a:t>
            </a:r>
            <a:r>
              <a:rPr lang="pt-BR" dirty="0"/>
              <a:t>”, e só música. Não </a:t>
            </a:r>
            <a:r>
              <a:rPr lang="pt-BR" dirty="0" err="1"/>
              <a:t>possue</a:t>
            </a:r>
            <a:r>
              <a:rPr lang="pt-BR" dirty="0"/>
              <a:t> a religiosidade nem a ciência polifônica de </a:t>
            </a:r>
            <a:r>
              <a:rPr lang="pt-BR" b="1" dirty="0" smtClean="0"/>
              <a:t>John Sebastian </a:t>
            </a:r>
            <a:r>
              <a:rPr lang="pt-BR" b="1" dirty="0"/>
              <a:t>Bach</a:t>
            </a:r>
            <a:r>
              <a:rPr lang="pt-BR" dirty="0"/>
              <a:t>. Não </a:t>
            </a:r>
            <a:r>
              <a:rPr lang="pt-BR" dirty="0" smtClean="0"/>
              <a:t>possui </a:t>
            </a:r>
            <a:r>
              <a:rPr lang="pt-BR" dirty="0"/>
              <a:t>a profundeza de </a:t>
            </a:r>
            <a:r>
              <a:rPr lang="pt-BR" b="1" dirty="0" err="1"/>
              <a:t>Gluck</a:t>
            </a:r>
            <a:r>
              <a:rPr lang="pt-BR" b="1" dirty="0"/>
              <a:t> </a:t>
            </a:r>
            <a:r>
              <a:rPr lang="pt-BR" dirty="0"/>
              <a:t>nem de </a:t>
            </a:r>
            <a:r>
              <a:rPr lang="pt-BR" b="1" dirty="0"/>
              <a:t>Beethoven</a:t>
            </a:r>
            <a:r>
              <a:rPr lang="pt-BR" dirty="0"/>
              <a:t>.</a:t>
            </a:r>
          </a:p>
          <a:p>
            <a:r>
              <a:rPr lang="pt-BR" dirty="0" smtClean="0"/>
              <a:t>Mozart </a:t>
            </a:r>
            <a:r>
              <a:rPr lang="pt-BR" b="1" dirty="0"/>
              <a:t>deixou obras primas </a:t>
            </a:r>
            <a:r>
              <a:rPr lang="pt-BR" dirty="0"/>
              <a:t>em quase todos os gêneros musicais: uma série de </a:t>
            </a:r>
            <a:r>
              <a:rPr lang="pt-BR" b="1" dirty="0"/>
              <a:t>sinfonias</a:t>
            </a:r>
            <a:r>
              <a:rPr lang="pt-BR" dirty="0"/>
              <a:t>, </a:t>
            </a:r>
            <a:r>
              <a:rPr lang="pt-BR" b="1" dirty="0"/>
              <a:t>suítes</a:t>
            </a:r>
            <a:r>
              <a:rPr lang="pt-BR" dirty="0"/>
              <a:t>, </a:t>
            </a:r>
            <a:r>
              <a:rPr lang="pt-BR" b="1" dirty="0"/>
              <a:t>concertos pra piano</a:t>
            </a:r>
            <a:r>
              <a:rPr lang="pt-BR" dirty="0"/>
              <a:t>, </a:t>
            </a:r>
            <a:r>
              <a:rPr lang="pt-BR" b="1" dirty="0"/>
              <a:t>quartetos</a:t>
            </a:r>
            <a:r>
              <a:rPr lang="pt-BR" dirty="0"/>
              <a:t>, </a:t>
            </a:r>
            <a:r>
              <a:rPr lang="pt-BR" b="1" dirty="0" err="1"/>
              <a:t>quitetos</a:t>
            </a:r>
            <a:r>
              <a:rPr lang="pt-BR" dirty="0"/>
              <a:t>, </a:t>
            </a:r>
            <a:r>
              <a:rPr lang="pt-BR" b="1" dirty="0"/>
              <a:t>trios</a:t>
            </a:r>
            <a:r>
              <a:rPr lang="pt-BR" dirty="0"/>
              <a:t>, o </a:t>
            </a:r>
            <a:r>
              <a:rPr lang="pt-BR" b="1" dirty="0" err="1"/>
              <a:t>Requiem</a:t>
            </a:r>
            <a:r>
              <a:rPr lang="pt-BR" dirty="0"/>
              <a:t>, </a:t>
            </a:r>
            <a:r>
              <a:rPr lang="pt-BR" b="1" dirty="0"/>
              <a:t>sonatas pra piano</a:t>
            </a:r>
            <a:r>
              <a:rPr lang="pt-BR" dirty="0"/>
              <a:t>, pra </a:t>
            </a:r>
            <a:r>
              <a:rPr lang="pt-BR" b="1" dirty="0"/>
              <a:t>violino</a:t>
            </a:r>
            <a:r>
              <a:rPr lang="pt-BR" dirty="0"/>
              <a:t>, pra </a:t>
            </a:r>
            <a:r>
              <a:rPr lang="pt-BR" b="1" dirty="0"/>
              <a:t>órgão</a:t>
            </a:r>
            <a:r>
              <a:rPr lang="pt-BR" dirty="0"/>
              <a:t>. </a:t>
            </a:r>
          </a:p>
          <a:p>
            <a:r>
              <a:rPr lang="pt-BR" dirty="0" smtClean="0"/>
              <a:t>E </a:t>
            </a:r>
            <a:r>
              <a:rPr lang="pt-BR" b="1" dirty="0"/>
              <a:t>no meio</a:t>
            </a:r>
            <a:r>
              <a:rPr lang="pt-BR" dirty="0"/>
              <a:t> dessas obras-primas, ainda </a:t>
            </a:r>
            <a:r>
              <a:rPr lang="pt-BR" b="1" dirty="0"/>
              <a:t>óperas </a:t>
            </a:r>
            <a:r>
              <a:rPr lang="pt-BR" dirty="0"/>
              <a:t>que são </a:t>
            </a:r>
            <a:r>
              <a:rPr lang="pt-BR" b="1" dirty="0"/>
              <a:t>monumentos incomparáveis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2420888"/>
            <a:ext cx="2305700" cy="3096344"/>
          </a:xfrm>
        </p:spPr>
      </p:pic>
    </p:spTree>
    <p:extLst>
      <p:ext uri="{BB962C8B-B14F-4D97-AF65-F5344CB8AC3E}">
        <p14:creationId xmlns:p14="http://schemas.microsoft.com/office/powerpoint/2010/main" val="13539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Contexto Musical da Época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53650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</a:t>
            </a:r>
            <a:r>
              <a:rPr lang="pt-BR" dirty="0"/>
              <a:t>esforço pra </a:t>
            </a:r>
            <a:r>
              <a:rPr lang="pt-BR" b="1" dirty="0"/>
              <a:t>conciliar</a:t>
            </a:r>
            <a:r>
              <a:rPr lang="pt-BR" dirty="0"/>
              <a:t> o </a:t>
            </a:r>
            <a:r>
              <a:rPr lang="pt-BR" b="1" dirty="0"/>
              <a:t>teatro musical </a:t>
            </a:r>
            <a:r>
              <a:rPr lang="pt-BR" dirty="0"/>
              <a:t>com a </a:t>
            </a:r>
            <a:r>
              <a:rPr lang="pt-BR" b="1" dirty="0"/>
              <a:t>música pura </a:t>
            </a:r>
            <a:r>
              <a:rPr lang="pt-BR" dirty="0"/>
              <a:t>que </a:t>
            </a:r>
            <a:r>
              <a:rPr lang="pt-BR" b="1" dirty="0"/>
              <a:t>caracteriza</a:t>
            </a:r>
            <a:r>
              <a:rPr lang="pt-BR" dirty="0"/>
              <a:t> a </a:t>
            </a:r>
            <a:r>
              <a:rPr lang="pt-BR" b="1" dirty="0"/>
              <a:t>escola napolitana </a:t>
            </a:r>
            <a:r>
              <a:rPr lang="pt-BR" dirty="0"/>
              <a:t>encontra nas </a:t>
            </a:r>
            <a:r>
              <a:rPr lang="pt-BR" b="1" dirty="0"/>
              <a:t>óperas de Mozart </a:t>
            </a:r>
            <a:r>
              <a:rPr lang="pt-BR" dirty="0"/>
              <a:t>a realização mais perfeita.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Estas </a:t>
            </a:r>
            <a:r>
              <a:rPr lang="pt-BR" dirty="0"/>
              <a:t>foram as </a:t>
            </a:r>
            <a:r>
              <a:rPr lang="pt-BR" b="1" dirty="0"/>
              <a:t>manifestações históricas </a:t>
            </a:r>
            <a:r>
              <a:rPr lang="pt-BR" dirty="0"/>
              <a:t>mais importantes da música </a:t>
            </a:r>
            <a:r>
              <a:rPr lang="pt-BR" b="1" dirty="0" smtClean="0"/>
              <a:t>setecentista</a:t>
            </a:r>
            <a:r>
              <a:rPr lang="pt-BR" b="1" dirty="0"/>
              <a:t>. </a:t>
            </a:r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>Tendo </a:t>
            </a:r>
            <a:r>
              <a:rPr lang="pt-BR" dirty="0"/>
              <a:t>realizado particularmente </a:t>
            </a:r>
            <a:r>
              <a:rPr lang="pt-BR" b="1" dirty="0"/>
              <a:t>música pura</a:t>
            </a:r>
            <a:r>
              <a:rPr lang="pt-BR" dirty="0"/>
              <a:t>, o </a:t>
            </a:r>
            <a:r>
              <a:rPr lang="pt-BR" b="1" dirty="0" err="1"/>
              <a:t>séc.XVIII</a:t>
            </a:r>
            <a:r>
              <a:rPr lang="pt-BR" b="1" dirty="0"/>
              <a:t> </a:t>
            </a:r>
            <a:r>
              <a:rPr lang="pt-BR" dirty="0"/>
              <a:t>nos aparece como o </a:t>
            </a:r>
            <a:r>
              <a:rPr lang="pt-BR" b="1" dirty="0"/>
              <a:t>mais refinado </a:t>
            </a:r>
            <a:r>
              <a:rPr lang="pt-BR" dirty="0"/>
              <a:t>dos </a:t>
            </a:r>
            <a:r>
              <a:rPr lang="pt-BR" b="1" dirty="0"/>
              <a:t>períodos musicais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que </a:t>
            </a:r>
            <a:r>
              <a:rPr lang="pt-BR" b="1" dirty="0"/>
              <a:t>caracteriza</a:t>
            </a:r>
            <a:r>
              <a:rPr lang="pt-BR" dirty="0"/>
              <a:t> mais totalmente a </a:t>
            </a:r>
            <a:r>
              <a:rPr lang="pt-BR" b="1" dirty="0"/>
              <a:t>música clássica </a:t>
            </a:r>
            <a:r>
              <a:rPr lang="pt-BR" dirty="0"/>
              <a:t>é o </a:t>
            </a:r>
            <a:r>
              <a:rPr lang="pt-BR" b="1" dirty="0"/>
              <a:t>espírito de elite</a:t>
            </a:r>
            <a:r>
              <a:rPr lang="pt-BR" dirty="0"/>
              <a:t>, de </a:t>
            </a:r>
            <a:r>
              <a:rPr lang="pt-BR" b="1" dirty="0"/>
              <a:t>nobreza</a:t>
            </a:r>
            <a:r>
              <a:rPr lang="pt-BR" dirty="0"/>
              <a:t> tanto </a:t>
            </a:r>
            <a:r>
              <a:rPr lang="pt-BR" b="1" dirty="0"/>
              <a:t>intima</a:t>
            </a:r>
            <a:r>
              <a:rPr lang="pt-BR" dirty="0"/>
              <a:t> </a:t>
            </a:r>
            <a:r>
              <a:rPr lang="pt-BR" b="1" dirty="0"/>
              <a:t>como exterior </a:t>
            </a:r>
            <a:r>
              <a:rPr lang="pt-BR" dirty="0"/>
              <a:t>que ela possui.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00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Origem da Ópera Cômica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536504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b="1" dirty="0"/>
              <a:t>ópera cômica </a:t>
            </a:r>
            <a:r>
              <a:rPr lang="pt-BR" dirty="0"/>
              <a:t>nasce de </a:t>
            </a:r>
            <a:r>
              <a:rPr lang="pt-BR" b="1" dirty="0"/>
              <a:t>manifestações populares</a:t>
            </a:r>
            <a:r>
              <a:rPr lang="pt-BR" dirty="0"/>
              <a:t>, do </a:t>
            </a:r>
            <a:r>
              <a:rPr lang="pt-BR" b="1" dirty="0"/>
              <a:t>teatro de feira</a:t>
            </a:r>
            <a:r>
              <a:rPr lang="pt-BR" dirty="0"/>
              <a:t>, da </a:t>
            </a:r>
            <a:r>
              <a:rPr lang="pt-BR" b="1" dirty="0"/>
              <a:t>cantiga ale</a:t>
            </a:r>
            <a:r>
              <a:rPr lang="pt-BR" dirty="0"/>
              <a:t>mã, dos intermédios populares napolitanos cantados em dialeto</a:t>
            </a:r>
          </a:p>
          <a:p>
            <a:r>
              <a:rPr lang="pt-BR" b="1" dirty="0" smtClean="0"/>
              <a:t>Originalmente </a:t>
            </a:r>
            <a:r>
              <a:rPr lang="pt-BR" b="1" dirty="0"/>
              <a:t>popularesca</a:t>
            </a:r>
            <a:r>
              <a:rPr lang="pt-BR" dirty="0"/>
              <a:t>, ela deforma com sutileza a função popular que a fez nascer.</a:t>
            </a:r>
          </a:p>
          <a:p>
            <a:r>
              <a:rPr lang="pt-BR" dirty="0" smtClean="0"/>
              <a:t>A </a:t>
            </a:r>
            <a:r>
              <a:rPr lang="pt-BR" dirty="0"/>
              <a:t>ópera cômica, </a:t>
            </a:r>
            <a:r>
              <a:rPr lang="pt-BR" b="1" dirty="0"/>
              <a:t>nascida do povo</a:t>
            </a:r>
            <a:r>
              <a:rPr lang="pt-BR" dirty="0"/>
              <a:t>, é mais uma </a:t>
            </a:r>
            <a:r>
              <a:rPr lang="pt-BR" b="1" dirty="0"/>
              <a:t>arma que a nobreza usa </a:t>
            </a:r>
            <a:r>
              <a:rPr lang="pt-BR" dirty="0"/>
              <a:t>contra o povo para </a:t>
            </a:r>
            <a:r>
              <a:rPr lang="pt-BR" b="1" dirty="0"/>
              <a:t>ridicularizá-lo</a:t>
            </a:r>
            <a:r>
              <a:rPr lang="pt-BR" dirty="0"/>
              <a:t>. </a:t>
            </a:r>
          </a:p>
          <a:p>
            <a:r>
              <a:rPr lang="pt-BR" dirty="0" smtClean="0"/>
              <a:t>Em </a:t>
            </a:r>
            <a:r>
              <a:rPr lang="pt-BR" b="1" dirty="0"/>
              <a:t>Veneza</a:t>
            </a:r>
            <a:r>
              <a:rPr lang="pt-BR" dirty="0"/>
              <a:t>, quando os </a:t>
            </a:r>
            <a:r>
              <a:rPr lang="pt-BR" b="1" dirty="0"/>
              <a:t>camarotes dos teatros </a:t>
            </a:r>
            <a:r>
              <a:rPr lang="pt-BR" dirty="0"/>
              <a:t>estão </a:t>
            </a:r>
            <a:r>
              <a:rPr lang="pt-BR" b="1" dirty="0"/>
              <a:t>vazios,</a:t>
            </a:r>
            <a:r>
              <a:rPr lang="pt-BR" dirty="0"/>
              <a:t> permitem que os </a:t>
            </a:r>
            <a:r>
              <a:rPr lang="pt-BR" b="1" dirty="0"/>
              <a:t>gondoleiros</a:t>
            </a:r>
            <a:r>
              <a:rPr lang="pt-BR" dirty="0"/>
              <a:t> </a:t>
            </a:r>
            <a:r>
              <a:rPr lang="pt-BR" dirty="0" smtClean="0"/>
              <a:t>se </a:t>
            </a:r>
            <a:r>
              <a:rPr lang="pt-BR" b="1" dirty="0"/>
              <a:t>abanquem</a:t>
            </a:r>
            <a:r>
              <a:rPr lang="pt-BR" dirty="0"/>
              <a:t> neles. </a:t>
            </a:r>
          </a:p>
          <a:p>
            <a:r>
              <a:rPr lang="pt-BR" dirty="0" smtClean="0"/>
              <a:t>A </a:t>
            </a:r>
            <a:r>
              <a:rPr lang="pt-BR" dirty="0"/>
              <a:t>música dirige-se </a:t>
            </a:r>
            <a:r>
              <a:rPr lang="pt-BR" b="1" dirty="0"/>
              <a:t>intencionalmente às elites </a:t>
            </a:r>
            <a:r>
              <a:rPr lang="pt-BR" dirty="0"/>
              <a:t>dominantes; e para obter </a:t>
            </a:r>
            <a:r>
              <a:rPr lang="pt-BR" b="1" dirty="0"/>
              <a:t>vozes perfeitas</a:t>
            </a:r>
            <a:r>
              <a:rPr lang="pt-BR" dirty="0"/>
              <a:t>, os </a:t>
            </a:r>
            <a:r>
              <a:rPr lang="pt-BR" b="1" dirty="0"/>
              <a:t>conservatórios</a:t>
            </a:r>
            <a:r>
              <a:rPr lang="pt-BR" dirty="0"/>
              <a:t> não hesitam em </a:t>
            </a:r>
            <a:r>
              <a:rPr lang="pt-BR" b="1" dirty="0"/>
              <a:t>operar os órfãos do povo</a:t>
            </a:r>
            <a:r>
              <a:rPr lang="pt-BR" dirty="0"/>
              <a:t>, como se fossem </a:t>
            </a:r>
            <a:r>
              <a:rPr lang="pt-BR" b="1" dirty="0"/>
              <a:t>animais de engorda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9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Valor do Individualismo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53650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Outro </a:t>
            </a:r>
            <a:r>
              <a:rPr lang="pt-BR" b="1" dirty="0"/>
              <a:t>caráter de nobreza </a:t>
            </a:r>
            <a:r>
              <a:rPr lang="pt-BR" dirty="0"/>
              <a:t>do clássico é a </a:t>
            </a:r>
            <a:r>
              <a:rPr lang="pt-BR" b="1" dirty="0"/>
              <a:t>expressão nova </a:t>
            </a:r>
            <a:r>
              <a:rPr lang="pt-BR" dirty="0"/>
              <a:t>que vai tomando o </a:t>
            </a:r>
            <a:r>
              <a:rPr lang="pt-BR" b="1" dirty="0"/>
              <a:t>individualismo</a:t>
            </a:r>
            <a:r>
              <a:rPr lang="pt-BR" dirty="0"/>
              <a:t>. </a:t>
            </a:r>
            <a:r>
              <a:rPr lang="pt-BR" dirty="0" smtClean="0"/>
              <a:t>Antes </a:t>
            </a:r>
            <a:r>
              <a:rPr lang="pt-BR" dirty="0"/>
              <a:t>mesmo no caso de figuras individualizadas que em </a:t>
            </a:r>
            <a:r>
              <a:rPr lang="pt-BR" b="1" dirty="0"/>
              <a:t>Orlando de </a:t>
            </a:r>
            <a:r>
              <a:rPr lang="pt-BR" b="1" dirty="0" err="1"/>
              <a:t>Lassus</a:t>
            </a:r>
            <a:r>
              <a:rPr lang="pt-BR" dirty="0"/>
              <a:t>, </a:t>
            </a:r>
            <a:r>
              <a:rPr lang="pt-BR" b="1" dirty="0" err="1"/>
              <a:t>Monteverdi</a:t>
            </a:r>
            <a:r>
              <a:rPr lang="pt-BR" b="1" dirty="0"/>
              <a:t> </a:t>
            </a:r>
            <a:r>
              <a:rPr lang="pt-BR" dirty="0"/>
              <a:t>ou </a:t>
            </a:r>
            <a:r>
              <a:rPr lang="pt-BR" b="1" dirty="0"/>
              <a:t>Victoria</a:t>
            </a:r>
            <a:r>
              <a:rPr lang="pt-BR" dirty="0"/>
              <a:t>, são muito mais as escolas que apresentam </a:t>
            </a:r>
            <a:r>
              <a:rPr lang="pt-BR" b="1" dirty="0"/>
              <a:t>caracteres específicos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Basta </a:t>
            </a:r>
            <a:r>
              <a:rPr lang="pt-BR" dirty="0"/>
              <a:t>ver a </a:t>
            </a:r>
            <a:r>
              <a:rPr lang="pt-BR" b="1" dirty="0"/>
              <a:t>distância que separa </a:t>
            </a:r>
            <a:r>
              <a:rPr lang="pt-BR" dirty="0"/>
              <a:t>um </a:t>
            </a:r>
            <a:r>
              <a:rPr lang="pt-BR" b="1" dirty="0"/>
              <a:t>Mozart</a:t>
            </a:r>
            <a:r>
              <a:rPr lang="pt-BR" dirty="0"/>
              <a:t> </a:t>
            </a:r>
            <a:r>
              <a:rPr lang="pt-BR" dirty="0" smtClean="0"/>
              <a:t>de </a:t>
            </a:r>
            <a:r>
              <a:rPr lang="pt-BR" b="1" dirty="0"/>
              <a:t>Haydn</a:t>
            </a:r>
            <a:r>
              <a:rPr lang="pt-BR" dirty="0"/>
              <a:t>, e estes de </a:t>
            </a:r>
            <a:r>
              <a:rPr lang="pt-BR" b="1" dirty="0" err="1"/>
              <a:t>Gluck</a:t>
            </a:r>
            <a:r>
              <a:rPr lang="pt-BR" dirty="0"/>
              <a:t>, </a:t>
            </a:r>
            <a:r>
              <a:rPr lang="pt-BR" b="1" dirty="0" err="1"/>
              <a:t>Rameau</a:t>
            </a:r>
            <a:r>
              <a:rPr lang="pt-BR" dirty="0"/>
              <a:t>, de </a:t>
            </a:r>
            <a:r>
              <a:rPr lang="pt-BR" b="1" dirty="0" err="1"/>
              <a:t>Grétry</a:t>
            </a:r>
            <a:r>
              <a:rPr lang="pt-BR" dirty="0"/>
              <a:t>, </a:t>
            </a:r>
            <a:r>
              <a:rPr lang="pt-BR" b="1" dirty="0"/>
              <a:t>Domingos Scarlatti</a:t>
            </a:r>
            <a:r>
              <a:rPr lang="pt-BR" dirty="0"/>
              <a:t>, de </a:t>
            </a:r>
            <a:r>
              <a:rPr lang="pt-BR" b="1" dirty="0" err="1"/>
              <a:t>Zipoli</a:t>
            </a:r>
            <a:r>
              <a:rPr lang="pt-BR" dirty="0"/>
              <a:t> ou </a:t>
            </a:r>
            <a:r>
              <a:rPr lang="pt-BR" b="1" dirty="0"/>
              <a:t>Marcelo</a:t>
            </a:r>
            <a:r>
              <a:rPr lang="pt-BR" dirty="0"/>
              <a:t>, para verificar que um </a:t>
            </a:r>
            <a:r>
              <a:rPr lang="pt-BR" b="1" dirty="0"/>
              <a:t>valor novo </a:t>
            </a:r>
            <a:r>
              <a:rPr lang="pt-BR" dirty="0"/>
              <a:t>de </a:t>
            </a:r>
            <a:r>
              <a:rPr lang="pt-BR" b="1" dirty="0"/>
              <a:t>individualismo</a:t>
            </a:r>
            <a:r>
              <a:rPr lang="pt-BR" dirty="0"/>
              <a:t> penetra na vida musical.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1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Reflexo na Música Religiosa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53650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Apesar </a:t>
            </a:r>
            <a:r>
              <a:rPr lang="pt-BR" dirty="0"/>
              <a:t>das </a:t>
            </a:r>
            <a:r>
              <a:rPr lang="pt-BR" b="1" dirty="0"/>
              <a:t>manifestações de Durante</a:t>
            </a:r>
            <a:r>
              <a:rPr lang="pt-BR" dirty="0"/>
              <a:t>, </a:t>
            </a:r>
            <a:r>
              <a:rPr lang="pt-BR" b="1" dirty="0"/>
              <a:t>de Marcelo</a:t>
            </a:r>
            <a:r>
              <a:rPr lang="pt-BR" dirty="0"/>
              <a:t>, a </a:t>
            </a:r>
            <a:r>
              <a:rPr lang="pt-BR" b="1" dirty="0"/>
              <a:t>música religiosa decai</a:t>
            </a:r>
            <a:r>
              <a:rPr lang="pt-BR" dirty="0"/>
              <a:t>, e sob a </a:t>
            </a:r>
            <a:r>
              <a:rPr lang="pt-BR" b="1" dirty="0"/>
              <a:t>influência da melodia teatral</a:t>
            </a:r>
            <a:r>
              <a:rPr lang="pt-BR" dirty="0"/>
              <a:t>, perde totalmente o </a:t>
            </a:r>
            <a:r>
              <a:rPr lang="pt-BR" b="1" dirty="0"/>
              <a:t>espirito religioso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Desde </a:t>
            </a:r>
            <a:r>
              <a:rPr lang="pt-BR" dirty="0"/>
              <a:t>o </a:t>
            </a:r>
            <a:r>
              <a:rPr lang="pt-BR" b="1" dirty="0"/>
              <a:t>inicio do século</a:t>
            </a:r>
            <a:r>
              <a:rPr lang="pt-BR" dirty="0"/>
              <a:t>, a </a:t>
            </a:r>
            <a:r>
              <a:rPr lang="pt-BR" b="1" dirty="0"/>
              <a:t>dramaticidade teatral estava desnaturando a música religiosa</a:t>
            </a:r>
            <a:r>
              <a:rPr lang="pt-BR" dirty="0"/>
              <a:t>, </a:t>
            </a:r>
            <a:r>
              <a:rPr lang="pt-BR" dirty="0" smtClean="0"/>
              <a:t>e </a:t>
            </a:r>
            <a:r>
              <a:rPr lang="pt-BR" dirty="0"/>
              <a:t>John Sebastian </a:t>
            </a:r>
            <a:r>
              <a:rPr lang="pt-BR" b="1" dirty="0"/>
              <a:t>Bach, reflete</a:t>
            </a:r>
            <a:r>
              <a:rPr lang="pt-BR" dirty="0"/>
              <a:t> isso nas </a:t>
            </a:r>
            <a:r>
              <a:rPr lang="pt-BR" b="1" dirty="0"/>
              <a:t>Cantatas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55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/>
          <a:lstStyle/>
          <a:p>
            <a:pPr algn="ctr" rtl="0"/>
            <a:r>
              <a:rPr lang="pt-BR" dirty="0" smtClean="0"/>
              <a:t>O que é o Classicismo?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25860" y="1916832"/>
            <a:ext cx="10157354" cy="4470400"/>
          </a:xfrm>
        </p:spPr>
        <p:txBody>
          <a:bodyPr rtlCol="0"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•   Classicismo </a:t>
            </a:r>
            <a:r>
              <a:rPr lang="pt-BR" dirty="0"/>
              <a:t>é a </a:t>
            </a:r>
            <a:r>
              <a:rPr lang="pt-BR" b="1" dirty="0"/>
              <a:t>fase</a:t>
            </a:r>
            <a:r>
              <a:rPr lang="pt-BR" dirty="0"/>
              <a:t> em que a música, já </a:t>
            </a:r>
            <a:r>
              <a:rPr lang="pt-BR" b="1" dirty="0"/>
              <a:t>liberta da pesquisa de </a:t>
            </a:r>
            <a:r>
              <a:rPr lang="pt-BR" b="1" dirty="0" smtClean="0"/>
              <a:t>  novas formas</a:t>
            </a:r>
            <a:r>
              <a:rPr lang="pt-BR" dirty="0" smtClean="0"/>
              <a:t>, </a:t>
            </a:r>
            <a:r>
              <a:rPr lang="pt-BR" dirty="0"/>
              <a:t>pode se </a:t>
            </a:r>
            <a:r>
              <a:rPr lang="pt-BR" b="1" dirty="0"/>
              <a:t>manifestar livremente</a:t>
            </a:r>
            <a:r>
              <a:rPr lang="pt-BR" dirty="0"/>
              <a:t>, sendo descrita como a </a:t>
            </a:r>
            <a:r>
              <a:rPr lang="pt-BR" b="1" dirty="0"/>
              <a:t>Arte Pura</a:t>
            </a:r>
            <a:r>
              <a:rPr lang="pt-BR" dirty="0"/>
              <a:t>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340768"/>
            <a:ext cx="6840760" cy="32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Formas Fixadas a Partir do Classicismo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536504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As </a:t>
            </a:r>
            <a:r>
              <a:rPr lang="pt-BR" b="1" dirty="0"/>
              <a:t>formas principais </a:t>
            </a:r>
            <a:r>
              <a:rPr lang="pt-BR" dirty="0"/>
              <a:t>que o Classicismo fixou são: </a:t>
            </a:r>
            <a:r>
              <a:rPr lang="pt-BR" b="1" dirty="0"/>
              <a:t>no melodrama</a:t>
            </a:r>
            <a:r>
              <a:rPr lang="pt-BR" dirty="0"/>
              <a:t>, a </a:t>
            </a:r>
            <a:r>
              <a:rPr lang="pt-BR" b="1" dirty="0"/>
              <a:t>Ária</a:t>
            </a:r>
            <a:r>
              <a:rPr lang="pt-BR" dirty="0"/>
              <a:t>, o </a:t>
            </a:r>
            <a:r>
              <a:rPr lang="pt-BR" b="1" dirty="0"/>
              <a:t>Recitativo Acompanhado </a:t>
            </a:r>
            <a:r>
              <a:rPr lang="pt-BR" dirty="0"/>
              <a:t>e a </a:t>
            </a:r>
            <a:r>
              <a:rPr lang="pt-BR" b="1" dirty="0"/>
              <a:t>Abertura</a:t>
            </a:r>
            <a:r>
              <a:rPr lang="pt-BR" dirty="0"/>
              <a:t> (Ouverture); já na </a:t>
            </a:r>
            <a:r>
              <a:rPr lang="pt-BR" b="1" dirty="0"/>
              <a:t>musica instrumental</a:t>
            </a:r>
            <a:r>
              <a:rPr lang="pt-BR" dirty="0"/>
              <a:t>, a </a:t>
            </a:r>
            <a:r>
              <a:rPr lang="pt-BR" b="1" dirty="0"/>
              <a:t>Sonata</a:t>
            </a:r>
            <a:r>
              <a:rPr lang="pt-BR" dirty="0"/>
              <a:t>.</a:t>
            </a:r>
          </a:p>
          <a:p>
            <a:r>
              <a:rPr lang="pt-BR" dirty="0" smtClean="0"/>
              <a:t>A </a:t>
            </a:r>
            <a:r>
              <a:rPr lang="pt-BR" b="1" dirty="0"/>
              <a:t>forma Clássica </a:t>
            </a:r>
            <a:r>
              <a:rPr lang="pt-BR" dirty="0"/>
              <a:t>de Sonata </a:t>
            </a:r>
            <a:r>
              <a:rPr lang="pt-BR" b="1" dirty="0"/>
              <a:t>consiste</a:t>
            </a:r>
            <a:r>
              <a:rPr lang="pt-BR" dirty="0"/>
              <a:t> fundamentalmente em </a:t>
            </a:r>
            <a:r>
              <a:rPr lang="pt-BR" b="1" dirty="0"/>
              <a:t>Três Tempos</a:t>
            </a:r>
            <a:r>
              <a:rPr lang="pt-BR" dirty="0"/>
              <a:t>, </a:t>
            </a:r>
            <a:r>
              <a:rPr lang="pt-BR" b="1" dirty="0"/>
              <a:t>distintos</a:t>
            </a:r>
            <a:r>
              <a:rPr lang="pt-BR" dirty="0"/>
              <a:t> no andamento e condicionados uns aos outros pela </a:t>
            </a:r>
            <a:r>
              <a:rPr lang="pt-BR" b="1" dirty="0" err="1"/>
              <a:t>tonalização</a:t>
            </a:r>
            <a:r>
              <a:rPr lang="pt-BR" b="1" dirty="0"/>
              <a:t> </a:t>
            </a:r>
            <a:r>
              <a:rPr lang="pt-BR" b="1" dirty="0" err="1"/>
              <a:t>modulatória</a:t>
            </a:r>
            <a:r>
              <a:rPr lang="pt-BR" dirty="0"/>
              <a:t>. </a:t>
            </a:r>
          </a:p>
          <a:p>
            <a:r>
              <a:rPr lang="pt-BR" dirty="0" smtClean="0"/>
              <a:t>O </a:t>
            </a:r>
            <a:r>
              <a:rPr lang="pt-BR" b="1" dirty="0"/>
              <a:t>primeiro e ultimo</a:t>
            </a:r>
            <a:r>
              <a:rPr lang="pt-BR" dirty="0"/>
              <a:t>, rápidos, na mesma </a:t>
            </a:r>
            <a:r>
              <a:rPr lang="pt-BR" b="1" dirty="0"/>
              <a:t>Tonalidade</a:t>
            </a:r>
            <a:r>
              <a:rPr lang="pt-BR" dirty="0"/>
              <a:t>; e o </a:t>
            </a:r>
            <a:r>
              <a:rPr lang="pt-BR" b="1" dirty="0"/>
              <a:t>central</a:t>
            </a:r>
            <a:r>
              <a:rPr lang="pt-BR" dirty="0"/>
              <a:t>, </a:t>
            </a:r>
            <a:r>
              <a:rPr lang="pt-BR" b="1" dirty="0"/>
              <a:t>vagarento</a:t>
            </a:r>
            <a:r>
              <a:rPr lang="pt-BR" dirty="0"/>
              <a:t>, em uma </a:t>
            </a:r>
            <a:r>
              <a:rPr lang="pt-BR" b="1" dirty="0"/>
              <a:t>Tonalidade Vizinha</a:t>
            </a:r>
            <a:r>
              <a:rPr lang="pt-BR" dirty="0"/>
              <a:t>. </a:t>
            </a:r>
          </a:p>
          <a:p>
            <a:r>
              <a:rPr lang="pt-BR" dirty="0" smtClean="0"/>
              <a:t>O </a:t>
            </a:r>
            <a:r>
              <a:rPr lang="pt-BR" b="1" dirty="0"/>
              <a:t>primeiro Tempo </a:t>
            </a:r>
            <a:r>
              <a:rPr lang="pt-BR" dirty="0"/>
              <a:t>é o chamado </a:t>
            </a:r>
            <a:r>
              <a:rPr lang="pt-BR" b="1" dirty="0"/>
              <a:t>Alegro de Sonata</a:t>
            </a:r>
            <a:r>
              <a:rPr lang="pt-BR" dirty="0"/>
              <a:t>.</a:t>
            </a:r>
          </a:p>
          <a:p>
            <a:r>
              <a:rPr lang="pt-BR" dirty="0" smtClean="0"/>
              <a:t>O </a:t>
            </a:r>
            <a:r>
              <a:rPr lang="pt-BR" b="1" dirty="0"/>
              <a:t>Segundo tempo </a:t>
            </a:r>
            <a:r>
              <a:rPr lang="pt-BR" dirty="0"/>
              <a:t>é o geral na forma e no </a:t>
            </a:r>
            <a:r>
              <a:rPr lang="pt-BR" b="1" dirty="0"/>
              <a:t>conceito da Canção estrófica </a:t>
            </a:r>
            <a:r>
              <a:rPr lang="pt-BR" dirty="0"/>
              <a:t>e variável.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Formas Fixadas a Partir do Classicismo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1700808"/>
            <a:ext cx="10305695" cy="453650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/>
              <a:t>terceiro Tempo </a:t>
            </a:r>
            <a:r>
              <a:rPr lang="pt-BR" dirty="0"/>
              <a:t>mais </a:t>
            </a:r>
            <a:r>
              <a:rPr lang="pt-BR" b="1" dirty="0"/>
              <a:t>livre de concepção </a:t>
            </a:r>
            <a:r>
              <a:rPr lang="pt-BR" dirty="0"/>
              <a:t>segue no geral o esquema de </a:t>
            </a:r>
            <a:r>
              <a:rPr lang="pt-BR" b="1" dirty="0"/>
              <a:t>rondó</a:t>
            </a:r>
            <a:r>
              <a:rPr lang="pt-BR" dirty="0"/>
              <a:t>, o </a:t>
            </a:r>
            <a:r>
              <a:rPr lang="pt-BR" b="1" dirty="0"/>
              <a:t>emprego estrófico </a:t>
            </a:r>
            <a:r>
              <a:rPr lang="pt-BR" dirty="0"/>
              <a:t>de uma </a:t>
            </a:r>
            <a:r>
              <a:rPr lang="pt-BR" b="1" dirty="0"/>
              <a:t>única melodia- refrão</a:t>
            </a:r>
            <a:r>
              <a:rPr lang="pt-BR" dirty="0"/>
              <a:t>, </a:t>
            </a:r>
            <a:r>
              <a:rPr lang="pt-BR" b="1" dirty="0"/>
              <a:t>repetida</a:t>
            </a:r>
            <a:r>
              <a:rPr lang="pt-BR" dirty="0"/>
              <a:t> entre Divertimentos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Na </a:t>
            </a:r>
            <a:r>
              <a:rPr lang="pt-BR" b="1" dirty="0"/>
              <a:t>ópera</a:t>
            </a:r>
            <a:r>
              <a:rPr lang="pt-BR" dirty="0"/>
              <a:t>, </a:t>
            </a:r>
            <a:r>
              <a:rPr lang="pt-BR" b="1" dirty="0"/>
              <a:t>Scarlatti</a:t>
            </a:r>
            <a:r>
              <a:rPr lang="pt-BR" dirty="0"/>
              <a:t> </a:t>
            </a:r>
            <a:r>
              <a:rPr lang="pt-BR" b="1" dirty="0"/>
              <a:t>fixou</a:t>
            </a:r>
            <a:r>
              <a:rPr lang="pt-BR" dirty="0"/>
              <a:t> a forma clássica da </a:t>
            </a:r>
            <a:r>
              <a:rPr lang="pt-BR" b="1" dirty="0"/>
              <a:t>melodia vocal</a:t>
            </a:r>
            <a:r>
              <a:rPr lang="pt-BR" dirty="0"/>
              <a:t> com </a:t>
            </a:r>
            <a:r>
              <a:rPr lang="pt-BR" dirty="0" smtClean="0"/>
              <a:t>a </a:t>
            </a:r>
            <a:r>
              <a:rPr lang="pt-BR" b="1" dirty="0"/>
              <a:t>Ária-da-Capo</a:t>
            </a:r>
            <a:r>
              <a:rPr lang="pt-BR" dirty="0"/>
              <a:t>, obedecendo à </a:t>
            </a:r>
            <a:r>
              <a:rPr lang="pt-BR" b="1" dirty="0"/>
              <a:t>construção tripartida </a:t>
            </a:r>
            <a:r>
              <a:rPr lang="pt-BR" dirty="0"/>
              <a:t>tão frequente em </a:t>
            </a:r>
            <a:r>
              <a:rPr lang="pt-BR" dirty="0" smtClean="0"/>
              <a:t>música. </a:t>
            </a:r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Ária-da-Capo </a:t>
            </a:r>
            <a:r>
              <a:rPr lang="pt-BR" b="1" dirty="0"/>
              <a:t>consiste</a:t>
            </a:r>
            <a:r>
              <a:rPr lang="pt-BR" dirty="0"/>
              <a:t> em uma </a:t>
            </a:r>
            <a:r>
              <a:rPr lang="pt-BR" b="1" dirty="0" smtClean="0"/>
              <a:t>melodia estrófica repetida </a:t>
            </a:r>
            <a:r>
              <a:rPr lang="pt-BR" dirty="0"/>
              <a:t>depois de uma segunda parte, </a:t>
            </a:r>
            <a:r>
              <a:rPr lang="pt-BR" b="1" dirty="0"/>
              <a:t>distinta pelo caráter.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33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1AC70F-9B13-45C1-A6B0-1914233F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236" y="2852936"/>
            <a:ext cx="6805427" cy="3522464"/>
          </a:xfrm>
        </p:spPr>
        <p:txBody>
          <a:bodyPr>
            <a:normAutofit/>
          </a:bodyPr>
          <a:lstStyle/>
          <a:p>
            <a:r>
              <a:rPr lang="pt-BR" b="1" dirty="0"/>
              <a:t>Livro:</a:t>
            </a:r>
            <a:r>
              <a:rPr lang="pt-BR" dirty="0"/>
              <a:t> Pequena História da Música – Mario de Andrade</a:t>
            </a:r>
          </a:p>
          <a:p>
            <a:r>
              <a:rPr lang="pt-BR" b="1" dirty="0"/>
              <a:t>Capítulo:</a:t>
            </a:r>
            <a:r>
              <a:rPr lang="pt-BR" dirty="0"/>
              <a:t> Classicismo pág. 114 à 132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204864"/>
            <a:ext cx="21161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82244" y="620687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Referências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2905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dirty="0" smtClean="0"/>
              <a:t>Características de Formação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Contraposição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algn="just"/>
            <a:r>
              <a:rPr lang="pt-BR" dirty="0" smtClean="0"/>
              <a:t>Os </a:t>
            </a:r>
            <a:r>
              <a:rPr lang="pt-BR" b="1" dirty="0"/>
              <a:t>sons orais </a:t>
            </a:r>
            <a:r>
              <a:rPr lang="pt-BR" dirty="0"/>
              <a:t>criaram as </a:t>
            </a:r>
            <a:r>
              <a:rPr lang="pt-BR" b="1" dirty="0"/>
              <a:t>palavras</a:t>
            </a:r>
            <a:r>
              <a:rPr lang="pt-BR" dirty="0"/>
              <a:t> convencionais </a:t>
            </a:r>
            <a:r>
              <a:rPr lang="pt-BR" b="1" dirty="0"/>
              <a:t>da linguagem </a:t>
            </a:r>
            <a:r>
              <a:rPr lang="pt-BR" dirty="0"/>
              <a:t>(compreendida pela inteligência). </a:t>
            </a:r>
          </a:p>
          <a:p>
            <a:pPr algn="just"/>
            <a:r>
              <a:rPr lang="pt-BR" dirty="0" smtClean="0"/>
              <a:t>As </a:t>
            </a:r>
            <a:r>
              <a:rPr lang="pt-BR" b="1" dirty="0"/>
              <a:t>palavras</a:t>
            </a:r>
            <a:r>
              <a:rPr lang="pt-BR" dirty="0"/>
              <a:t> eram diretamente </a:t>
            </a:r>
            <a:r>
              <a:rPr lang="pt-BR" b="1" dirty="0"/>
              <a:t>psicológicas</a:t>
            </a:r>
            <a:r>
              <a:rPr lang="pt-BR" dirty="0"/>
              <a:t>.</a:t>
            </a:r>
          </a:p>
          <a:p>
            <a:pPr algn="just"/>
            <a:r>
              <a:rPr lang="pt-BR" dirty="0" smtClean="0"/>
              <a:t>Os </a:t>
            </a:r>
            <a:r>
              <a:rPr lang="pt-BR" b="1" dirty="0"/>
              <a:t>sons musicais</a:t>
            </a:r>
            <a:r>
              <a:rPr lang="pt-BR" dirty="0"/>
              <a:t> criaram as </a:t>
            </a:r>
            <a:r>
              <a:rPr lang="pt-BR" b="1" dirty="0"/>
              <a:t>melodias rítmicas </a:t>
            </a:r>
            <a:r>
              <a:rPr lang="pt-BR" dirty="0"/>
              <a:t>(compreendida pelo corpo)</a:t>
            </a:r>
          </a:p>
          <a:p>
            <a:r>
              <a:rPr lang="pt-BR" dirty="0" smtClean="0"/>
              <a:t>As </a:t>
            </a:r>
            <a:r>
              <a:rPr lang="pt-BR" b="1" dirty="0"/>
              <a:t>melodias, os ritmos </a:t>
            </a:r>
            <a:r>
              <a:rPr lang="pt-BR" dirty="0"/>
              <a:t>eram diretamente </a:t>
            </a:r>
            <a:r>
              <a:rPr lang="pt-BR" dirty="0" err="1"/>
              <a:t>dinamogênicos</a:t>
            </a:r>
            <a:r>
              <a:rPr lang="pt-BR" dirty="0"/>
              <a:t>, </a:t>
            </a:r>
            <a:r>
              <a:rPr lang="pt-BR" b="1" dirty="0"/>
              <a:t>fisiológicos</a:t>
            </a:r>
            <a:r>
              <a:rPr lang="pt-BR" dirty="0"/>
              <a:t>.</a:t>
            </a:r>
          </a:p>
          <a:p>
            <a:pPr rtl="0"/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358682"/>
            <a:ext cx="4976812" cy="3664635"/>
          </a:xfr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405047-40B0-4E30-A9C1-7A39F908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Processo de Formação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9D45789-F143-467C-AFB3-46A84244E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Incompreensão da Forma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5A9C66F-3225-43B8-8F7C-ED9FD052B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5860" y="2492896"/>
            <a:ext cx="4977104" cy="39624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/>
              <a:t>música</a:t>
            </a:r>
            <a:r>
              <a:rPr lang="pt-BR" dirty="0"/>
              <a:t> exclusivamente </a:t>
            </a:r>
            <a:r>
              <a:rPr lang="pt-BR" b="1" dirty="0"/>
              <a:t>sonora</a:t>
            </a:r>
            <a:r>
              <a:rPr lang="pt-BR" dirty="0"/>
              <a:t> era </a:t>
            </a:r>
            <a:r>
              <a:rPr lang="pt-BR" b="1" dirty="0"/>
              <a:t>incompreensível</a:t>
            </a:r>
            <a:r>
              <a:rPr lang="pt-BR" dirty="0"/>
              <a:t> pelo homem porque ela </a:t>
            </a:r>
            <a:r>
              <a:rPr lang="pt-BR" b="1" dirty="0"/>
              <a:t>não era intelectua</a:t>
            </a:r>
            <a:r>
              <a:rPr lang="pt-BR" dirty="0"/>
              <a:t>l, era só </a:t>
            </a:r>
            <a:r>
              <a:rPr lang="pt-BR" dirty="0" err="1"/>
              <a:t>dinamogênica</a:t>
            </a:r>
            <a:r>
              <a:rPr lang="pt-BR" dirty="0"/>
              <a:t>.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homem a </a:t>
            </a:r>
            <a:r>
              <a:rPr lang="pt-BR" b="1" dirty="0"/>
              <a:t>sentia</a:t>
            </a:r>
            <a:r>
              <a:rPr lang="pt-BR" dirty="0"/>
              <a:t>, </a:t>
            </a:r>
            <a:r>
              <a:rPr lang="pt-BR" b="1" dirty="0"/>
              <a:t>mas não</a:t>
            </a:r>
            <a:r>
              <a:rPr lang="pt-BR" dirty="0"/>
              <a:t> era </a:t>
            </a:r>
            <a:r>
              <a:rPr lang="pt-BR" b="1" dirty="0"/>
              <a:t>capaz de explicar </a:t>
            </a:r>
            <a:r>
              <a:rPr lang="pt-BR" dirty="0"/>
              <a:t>essa sensação que a música lhe proporcionava.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D5DB9C8-0B99-4E6D-8A70-9F031CAE4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Solução e Consequências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D0F0537-BB01-4ACC-868B-AB4858239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0436" y="2492896"/>
            <a:ext cx="4977104" cy="39624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Instintivamente </a:t>
            </a:r>
            <a:r>
              <a:rPr lang="pt-BR" dirty="0"/>
              <a:t>o homem a </a:t>
            </a:r>
            <a:r>
              <a:rPr lang="pt-BR" b="1" dirty="0"/>
              <a:t>juntou à palavra.</a:t>
            </a:r>
          </a:p>
          <a:p>
            <a:r>
              <a:rPr lang="pt-BR" dirty="0" smtClean="0"/>
              <a:t>Com </a:t>
            </a:r>
            <a:r>
              <a:rPr lang="pt-BR" dirty="0"/>
              <a:t>isso a música </a:t>
            </a:r>
            <a:r>
              <a:rPr lang="pt-BR" b="1" dirty="0"/>
              <a:t>perdeu</a:t>
            </a:r>
            <a:r>
              <a:rPr lang="pt-BR" dirty="0"/>
              <a:t> o melhor de </a:t>
            </a:r>
            <a:r>
              <a:rPr lang="pt-BR" b="1" dirty="0"/>
              <a:t>sua essência</a:t>
            </a:r>
            <a:r>
              <a:rPr lang="pt-BR" dirty="0"/>
              <a:t>: ser de todas as artes, a única que não se servia de </a:t>
            </a:r>
            <a:r>
              <a:rPr lang="pt-BR" dirty="0" smtClean="0"/>
              <a:t>elementos imediatamente </a:t>
            </a:r>
            <a:r>
              <a:rPr lang="pt-BR" dirty="0"/>
              <a:t>intelectuais.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71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Significação do Texto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6E7944-CC40-4CF0-84DA-CDEDC1B9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5860" y="1916832"/>
            <a:ext cx="4973041" cy="512064"/>
          </a:xfrm>
        </p:spPr>
        <p:txBody>
          <a:bodyPr/>
          <a:lstStyle/>
          <a:p>
            <a:r>
              <a:rPr lang="pt-BR" dirty="0"/>
              <a:t>Início de uma mentalidade </a:t>
            </a:r>
            <a:r>
              <a:rPr lang="pt-BR" dirty="0" smtClean="0"/>
              <a:t>livre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5860" y="2636912"/>
            <a:ext cx="9945656" cy="39624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Com </a:t>
            </a:r>
            <a:r>
              <a:rPr lang="pt-BR" dirty="0"/>
              <a:t>o </a:t>
            </a:r>
            <a:r>
              <a:rPr lang="pt-BR" b="1" dirty="0"/>
              <a:t>movimento seiscentista</a:t>
            </a:r>
            <a:r>
              <a:rPr lang="pt-BR" dirty="0"/>
              <a:t>, principalmente com o progresso da composição instrumental, a </a:t>
            </a:r>
            <a:r>
              <a:rPr lang="pt-BR" b="1" dirty="0"/>
              <a:t>música se libertou </a:t>
            </a:r>
            <a:r>
              <a:rPr lang="pt-BR" dirty="0"/>
              <a:t>das funções de interesse </a:t>
            </a:r>
            <a:r>
              <a:rPr lang="pt-BR" b="1" dirty="0"/>
              <a:t>popular e </a:t>
            </a:r>
            <a:r>
              <a:rPr lang="pt-BR" b="1" dirty="0" smtClean="0"/>
              <a:t>erudita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liberdade da música instrumental </a:t>
            </a:r>
            <a:r>
              <a:rPr lang="pt-BR" b="1" dirty="0" smtClean="0"/>
              <a:t>se refletiu na música cantada</a:t>
            </a:r>
            <a:r>
              <a:rPr lang="pt-BR" dirty="0" smtClean="0"/>
              <a:t>, e esta, com a escola napolitana, limita seu poder descritivo, que lhe dá a habilidade de comentar psicológica e objetivamente o </a:t>
            </a:r>
            <a:r>
              <a:rPr lang="pt-BR" b="1" dirty="0" smtClean="0"/>
              <a:t>significado de um texto.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07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Idealização do Clássico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6E7944-CC40-4CF0-84DA-CDEDC1B9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Supervalorização do Período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</a:t>
            </a:r>
            <a:r>
              <a:rPr lang="pt-BR" b="1" dirty="0"/>
              <a:t>séc. XVIII </a:t>
            </a:r>
            <a:r>
              <a:rPr lang="pt-BR" dirty="0"/>
              <a:t>é o </a:t>
            </a:r>
            <a:r>
              <a:rPr lang="pt-BR" b="1" dirty="0"/>
              <a:t>período clássico </a:t>
            </a:r>
            <a:r>
              <a:rPr lang="pt-BR" dirty="0"/>
              <a:t>da música. O que caracteriza o período clássico é ele ter atingido como nenhum outro período, a </a:t>
            </a:r>
            <a:r>
              <a:rPr lang="pt-BR" b="1" dirty="0"/>
              <a:t>Música Pura</a:t>
            </a:r>
            <a:r>
              <a:rPr lang="pt-BR" dirty="0"/>
              <a:t>, isto é: a música que não tem outra significação mais do que ser música.</a:t>
            </a:r>
          </a:p>
          <a:p>
            <a:r>
              <a:rPr lang="pt-BR" dirty="0" smtClean="0"/>
              <a:t>O </a:t>
            </a:r>
            <a:r>
              <a:rPr lang="pt-BR" b="1" dirty="0"/>
              <a:t>séc. XVIII </a:t>
            </a:r>
            <a:r>
              <a:rPr lang="pt-BR" dirty="0"/>
              <a:t>é um tempo em que </a:t>
            </a:r>
            <a:r>
              <a:rPr lang="pt-BR" b="1" dirty="0"/>
              <a:t>todo o músico escrevia bem</a:t>
            </a:r>
            <a:r>
              <a:rPr lang="pt-BR" dirty="0"/>
              <a:t>. Porém não significa que se tinham mais músicos bons nessa época que entre os </a:t>
            </a:r>
            <a:r>
              <a:rPr lang="pt-BR" dirty="0" err="1"/>
              <a:t>polifonistas</a:t>
            </a:r>
            <a:r>
              <a:rPr lang="pt-BR" dirty="0"/>
              <a:t> do </a:t>
            </a:r>
            <a:r>
              <a:rPr lang="pt-BR" dirty="0" err="1"/>
              <a:t>quinhentismo</a:t>
            </a:r>
            <a:r>
              <a:rPr lang="pt-BR" dirty="0"/>
              <a:t> ou os monistas do séc. XIX românico.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0F3ED21-A07A-4182-BE03-4C090A1F5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Desenvolvimento da Forma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520963C-A252-4530-A168-908F6A1F67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/>
              <a:t>que faz os músicos do </a:t>
            </a:r>
            <a:r>
              <a:rPr lang="pt-BR" b="1" dirty="0"/>
              <a:t>séc. XVIII </a:t>
            </a:r>
            <a:r>
              <a:rPr lang="pt-BR" dirty="0" smtClean="0"/>
              <a:t>parecerem </a:t>
            </a:r>
            <a:r>
              <a:rPr lang="pt-BR" dirty="0"/>
              <a:t>mais </a:t>
            </a:r>
            <a:r>
              <a:rPr lang="pt-BR" dirty="0" smtClean="0"/>
              <a:t>numerosos </a:t>
            </a:r>
            <a:r>
              <a:rPr lang="pt-BR" dirty="0"/>
              <a:t>e </a:t>
            </a:r>
            <a:r>
              <a:rPr lang="pt-BR" dirty="0" smtClean="0"/>
              <a:t>excepcionais </a:t>
            </a:r>
            <a:r>
              <a:rPr lang="pt-BR" dirty="0"/>
              <a:t>é </a:t>
            </a:r>
            <a:r>
              <a:rPr lang="pt-BR" b="1" dirty="0"/>
              <a:t>ter o classicismo equilibrado.</a:t>
            </a:r>
          </a:p>
          <a:p>
            <a:r>
              <a:rPr lang="pt-BR" dirty="0" smtClean="0"/>
              <a:t>A </a:t>
            </a:r>
            <a:r>
              <a:rPr lang="pt-BR" dirty="0"/>
              <a:t>música se torna </a:t>
            </a:r>
            <a:r>
              <a:rPr lang="pt-BR" b="1" dirty="0"/>
              <a:t>mais perfeita </a:t>
            </a:r>
            <a:r>
              <a:rPr lang="pt-BR" dirty="0"/>
              <a:t>e </a:t>
            </a:r>
            <a:r>
              <a:rPr lang="pt-BR" b="1" dirty="0"/>
              <a:t>obriga os compositores </a:t>
            </a:r>
            <a:r>
              <a:rPr lang="pt-BR" dirty="0"/>
              <a:t>a uma maior perfeição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30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Ópera Cômica (</a:t>
            </a:r>
            <a:r>
              <a:rPr lang="pt-BR" dirty="0" err="1" smtClean="0"/>
              <a:t>Buffa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6E7944-CC40-4CF0-84DA-CDEDC1B9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Encenação Musical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b="1" dirty="0"/>
              <a:t>melodrama</a:t>
            </a:r>
            <a:r>
              <a:rPr lang="pt-BR" dirty="0"/>
              <a:t>, já então chamado de ópera por abreviação do subtítulo italiano </a:t>
            </a:r>
            <a:r>
              <a:rPr lang="pt-BR" b="1" dirty="0"/>
              <a:t>“opera in música”, </a:t>
            </a:r>
            <a:r>
              <a:rPr lang="pt-BR" dirty="0"/>
              <a:t>e </a:t>
            </a:r>
            <a:r>
              <a:rPr lang="pt-BR" b="1" dirty="0"/>
              <a:t>“opera </a:t>
            </a:r>
            <a:r>
              <a:rPr lang="pt-BR" b="1" dirty="0" err="1"/>
              <a:t>scenica</a:t>
            </a:r>
            <a:r>
              <a:rPr lang="pt-BR" b="1" dirty="0"/>
              <a:t>”: </a:t>
            </a:r>
            <a:r>
              <a:rPr lang="pt-BR" dirty="0" smtClean="0"/>
              <a:t>faz com que a </a:t>
            </a:r>
            <a:r>
              <a:rPr lang="pt-BR" dirty="0"/>
              <a:t>drama musical </a:t>
            </a:r>
            <a:r>
              <a:rPr lang="pt-BR" b="1" dirty="0" smtClean="0"/>
              <a:t>atinja </a:t>
            </a:r>
            <a:r>
              <a:rPr lang="pt-BR" b="1" dirty="0"/>
              <a:t>a melhor expressão</a:t>
            </a:r>
            <a:r>
              <a:rPr lang="pt-BR" dirty="0"/>
              <a:t> de </a:t>
            </a:r>
            <a:r>
              <a:rPr lang="pt-BR" b="1" dirty="0"/>
              <a:t>música pura </a:t>
            </a:r>
            <a:r>
              <a:rPr lang="pt-BR" dirty="0"/>
              <a:t>por meio da </a:t>
            </a:r>
            <a:r>
              <a:rPr lang="pt-BR" b="1" dirty="0"/>
              <a:t>Ópera Cómica </a:t>
            </a:r>
            <a:r>
              <a:rPr lang="pt-BR" dirty="0"/>
              <a:t>(Opera </a:t>
            </a:r>
            <a:r>
              <a:rPr lang="pt-BR" dirty="0" err="1"/>
              <a:t>Buffa</a:t>
            </a:r>
            <a:r>
              <a:rPr lang="pt-BR" dirty="0"/>
              <a:t>).</a:t>
            </a:r>
          </a:p>
          <a:p>
            <a:r>
              <a:rPr lang="pt-BR" dirty="0" smtClean="0"/>
              <a:t>Na </a:t>
            </a:r>
            <a:r>
              <a:rPr lang="pt-BR" dirty="0"/>
              <a:t>segunda metade do </a:t>
            </a:r>
            <a:r>
              <a:rPr lang="pt-BR" b="1" dirty="0"/>
              <a:t>séc. XVII</a:t>
            </a:r>
            <a:r>
              <a:rPr lang="pt-BR" dirty="0"/>
              <a:t>, a ópera cômica se </a:t>
            </a:r>
            <a:r>
              <a:rPr lang="pt-BR" b="1" dirty="0"/>
              <a:t>desenvolveu</a:t>
            </a:r>
            <a:r>
              <a:rPr lang="pt-BR" dirty="0"/>
              <a:t> no </a:t>
            </a:r>
            <a:r>
              <a:rPr lang="pt-BR" b="1" dirty="0"/>
              <a:t>sul da península itálica. 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1700808"/>
            <a:ext cx="2448272" cy="38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Ópera Cômica (</a:t>
            </a:r>
            <a:r>
              <a:rPr lang="pt-BR" dirty="0" err="1" smtClean="0"/>
              <a:t>Buffa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6E7944-CC40-4CF0-84DA-CDEDC1B9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Encenação Musical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2209800"/>
            <a:ext cx="10305695" cy="3962400"/>
          </a:xfrm>
        </p:spPr>
        <p:txBody>
          <a:bodyPr>
            <a:normAutofit/>
          </a:bodyPr>
          <a:lstStyle/>
          <a:p>
            <a:r>
              <a:rPr lang="pt-BR" dirty="0" smtClean="0"/>
              <a:t>Em </a:t>
            </a:r>
            <a:r>
              <a:rPr lang="pt-BR" b="1" dirty="0"/>
              <a:t>Roma</a:t>
            </a:r>
            <a:r>
              <a:rPr lang="pt-BR" dirty="0"/>
              <a:t>, o salão dos </a:t>
            </a:r>
            <a:r>
              <a:rPr lang="pt-BR" b="1" dirty="0" err="1"/>
              <a:t>Barberini</a:t>
            </a:r>
            <a:r>
              <a:rPr lang="pt-BR" dirty="0"/>
              <a:t> foi o </a:t>
            </a:r>
            <a:r>
              <a:rPr lang="pt-BR" b="1" dirty="0"/>
              <a:t>foco</a:t>
            </a:r>
            <a:r>
              <a:rPr lang="pt-BR" dirty="0"/>
              <a:t> dessa </a:t>
            </a:r>
            <a:r>
              <a:rPr lang="pt-BR" b="1" dirty="0"/>
              <a:t>renovaçã</a:t>
            </a:r>
            <a:r>
              <a:rPr lang="pt-BR" dirty="0"/>
              <a:t>o, que </a:t>
            </a:r>
            <a:r>
              <a:rPr lang="pt-BR" b="1" dirty="0"/>
              <a:t>substituía</a:t>
            </a:r>
            <a:r>
              <a:rPr lang="pt-BR" dirty="0"/>
              <a:t> os temas tristes pelos alegres, os assuntos gregos pelos da vida contemporânea.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Ao </a:t>
            </a:r>
            <a:r>
              <a:rPr lang="pt-BR" dirty="0"/>
              <a:t>que parece, a </a:t>
            </a:r>
            <a:r>
              <a:rPr lang="pt-BR" b="1" dirty="0"/>
              <a:t>primeira ópera cômica </a:t>
            </a:r>
            <a:r>
              <a:rPr lang="pt-BR" dirty="0"/>
              <a:t>foi a </a:t>
            </a:r>
            <a:r>
              <a:rPr lang="pt-BR" b="1" dirty="0"/>
              <a:t>“Quem sofre, espere!” </a:t>
            </a:r>
            <a:r>
              <a:rPr lang="pt-BR" dirty="0"/>
              <a:t>(1639), texto do </a:t>
            </a:r>
            <a:r>
              <a:rPr lang="pt-BR" b="1" dirty="0"/>
              <a:t>cardeal </a:t>
            </a:r>
            <a:r>
              <a:rPr lang="pt-BR" b="1" dirty="0" err="1"/>
              <a:t>Rospigliosi</a:t>
            </a:r>
            <a:r>
              <a:rPr lang="pt-BR" dirty="0"/>
              <a:t>, música de </a:t>
            </a:r>
            <a:r>
              <a:rPr lang="pt-BR" b="1" dirty="0"/>
              <a:t>Vergílio </a:t>
            </a:r>
            <a:r>
              <a:rPr lang="pt-BR" b="1" dirty="0" err="1"/>
              <a:t>Mazzocchi</a:t>
            </a:r>
            <a:r>
              <a:rPr lang="pt-BR" b="1" dirty="0"/>
              <a:t> </a:t>
            </a:r>
            <a:r>
              <a:rPr lang="pt-BR" dirty="0"/>
              <a:t>e </a:t>
            </a:r>
            <a:r>
              <a:rPr lang="pt-BR" b="1" dirty="0"/>
              <a:t>Domingos </a:t>
            </a:r>
            <a:r>
              <a:rPr lang="pt-BR" b="1" dirty="0" err="1"/>
              <a:t>Marazzoli</a:t>
            </a:r>
            <a:r>
              <a:rPr lang="pt-BR" dirty="0"/>
              <a:t>, representada no palácio </a:t>
            </a:r>
            <a:r>
              <a:rPr lang="pt-BR" b="1" dirty="0" err="1"/>
              <a:t>Barberini</a:t>
            </a:r>
            <a:r>
              <a:rPr lang="pt-BR" b="1" dirty="0"/>
              <a:t>.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Em </a:t>
            </a:r>
            <a:r>
              <a:rPr lang="pt-BR" b="1" dirty="0"/>
              <a:t>Roma</a:t>
            </a:r>
            <a:r>
              <a:rPr lang="pt-BR" dirty="0"/>
              <a:t> é que a </a:t>
            </a:r>
            <a:r>
              <a:rPr lang="pt-BR" b="1" dirty="0"/>
              <a:t>Ópera Bufa </a:t>
            </a:r>
            <a:r>
              <a:rPr lang="pt-BR" dirty="0"/>
              <a:t>se sustentou </a:t>
            </a:r>
            <a:r>
              <a:rPr lang="pt-BR" dirty="0" smtClean="0"/>
              <a:t>por </a:t>
            </a:r>
            <a:r>
              <a:rPr lang="pt-BR" b="1" dirty="0" smtClean="0"/>
              <a:t>mais tempo</a:t>
            </a:r>
            <a:r>
              <a:rPr lang="pt-BR" dirty="0" smtClean="0"/>
              <a:t>, </a:t>
            </a:r>
            <a:r>
              <a:rPr lang="pt-BR" dirty="0"/>
              <a:t>até que os </a:t>
            </a:r>
            <a:r>
              <a:rPr lang="pt-BR" b="1" dirty="0"/>
              <a:t>napolitanos se aposs</a:t>
            </a:r>
            <a:r>
              <a:rPr lang="pt-BR" dirty="0"/>
              <a:t>aram dela, com </a:t>
            </a:r>
            <a:r>
              <a:rPr lang="pt-BR" b="1" dirty="0"/>
              <a:t>Francisco </a:t>
            </a:r>
            <a:r>
              <a:rPr lang="pt-BR" b="1" dirty="0" err="1"/>
              <a:t>Provenzale</a:t>
            </a:r>
            <a:r>
              <a:rPr lang="pt-BR" b="1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6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74F89-DFA2-4294-A96A-3DA369D9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Alexandre Scarlatti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6E7944-CC40-4CF0-84DA-CDEDC1B9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Compositor Italiano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2D65D6-8970-49C6-ACD3-8D449CBC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8" y="2209800"/>
            <a:ext cx="5625175" cy="396240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Alexandre </a:t>
            </a:r>
            <a:r>
              <a:rPr lang="pt-BR" dirty="0"/>
              <a:t>Scarlatti é um dos espíritos mais elevados da música italiana. </a:t>
            </a:r>
            <a:r>
              <a:rPr lang="pt-BR" b="1" dirty="0" err="1"/>
              <a:t>Polifonista</a:t>
            </a:r>
            <a:r>
              <a:rPr lang="pt-BR" b="1" dirty="0"/>
              <a:t> consumado</a:t>
            </a:r>
            <a:r>
              <a:rPr lang="pt-BR" dirty="0"/>
              <a:t>, sendo considerado um </a:t>
            </a:r>
            <a:r>
              <a:rPr lang="pt-BR" b="1" dirty="0"/>
              <a:t>melodista genial.</a:t>
            </a:r>
          </a:p>
          <a:p>
            <a:r>
              <a:rPr lang="pt-BR" dirty="0" smtClean="0"/>
              <a:t>Ele </a:t>
            </a:r>
            <a:r>
              <a:rPr lang="pt-BR" b="1" dirty="0"/>
              <a:t>revela a estética do séc. XVII</a:t>
            </a:r>
            <a:r>
              <a:rPr lang="pt-BR" dirty="0"/>
              <a:t>, ao passo que na </a:t>
            </a:r>
            <a:r>
              <a:rPr lang="pt-BR" b="1" dirty="0"/>
              <a:t>técnica musical </a:t>
            </a:r>
            <a:r>
              <a:rPr lang="pt-BR" dirty="0"/>
              <a:t>é um </a:t>
            </a:r>
            <a:r>
              <a:rPr lang="pt-BR" b="1" dirty="0"/>
              <a:t>fixador de formas</a:t>
            </a:r>
            <a:r>
              <a:rPr lang="pt-BR" dirty="0"/>
              <a:t>, possuindo do Classicismo o </a:t>
            </a:r>
            <a:r>
              <a:rPr lang="pt-BR" b="1" dirty="0"/>
              <a:t>senso arquitetural da forma</a:t>
            </a:r>
            <a:r>
              <a:rPr lang="pt-BR" dirty="0"/>
              <a:t>, e o jeito de refinamento e graça das </a:t>
            </a:r>
            <a:r>
              <a:rPr lang="pt-BR" b="1" dirty="0"/>
              <a:t>elites cortesãs.</a:t>
            </a:r>
          </a:p>
          <a:p>
            <a:r>
              <a:rPr lang="pt-BR" dirty="0" err="1" smtClean="0"/>
              <a:t>Scalatti</a:t>
            </a:r>
            <a:r>
              <a:rPr lang="pt-BR" dirty="0" smtClean="0"/>
              <a:t> </a:t>
            </a:r>
            <a:r>
              <a:rPr lang="pt-BR" dirty="0"/>
              <a:t>revela ainda, uma</a:t>
            </a:r>
            <a:r>
              <a:rPr lang="pt-BR" b="1" dirty="0"/>
              <a:t> preocupação seiscentistas</a:t>
            </a:r>
            <a:r>
              <a:rPr lang="pt-BR" dirty="0"/>
              <a:t> de sublinhar as inflexões musicais e o sentido psicológico do texto.</a:t>
            </a:r>
          </a:p>
          <a:p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2492896"/>
            <a:ext cx="2540000" cy="3327400"/>
          </a:xfrm>
        </p:spPr>
      </p:pic>
    </p:spTree>
    <p:extLst>
      <p:ext uri="{BB962C8B-B14F-4D97-AF65-F5344CB8AC3E}">
        <p14:creationId xmlns:p14="http://schemas.microsoft.com/office/powerpoint/2010/main" val="37262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ro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988_TF02787940_TF02787940.potx" id="{7706B11B-B88A-4A57-B367-3C7A915AC8F3}" vid="{D8549A6F-83F6-4158-B938-C367CEA2F6A0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pilha de livros em azul (widescreen)</Template>
  <TotalTime>0</TotalTime>
  <Words>1816</Words>
  <Application>Microsoft Office PowerPoint</Application>
  <PresentationFormat>Personalizar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Livros 16X9</vt:lpstr>
      <vt:lpstr>Classicismo</vt:lpstr>
      <vt:lpstr>O que é o Classicismo?</vt:lpstr>
      <vt:lpstr>Características de Formação</vt:lpstr>
      <vt:lpstr>Processo de Formação</vt:lpstr>
      <vt:lpstr>Significação do Texto</vt:lpstr>
      <vt:lpstr>Idealização do Clássico</vt:lpstr>
      <vt:lpstr>Ópera Cômica (Buffa)</vt:lpstr>
      <vt:lpstr>Ópera Cômica (Buffa)</vt:lpstr>
      <vt:lpstr>Alexandre Scarlatti</vt:lpstr>
      <vt:lpstr>Contexto Musical da Época</vt:lpstr>
      <vt:lpstr>Contexto Musical da Época</vt:lpstr>
      <vt:lpstr>John Phillipe Rameau</vt:lpstr>
      <vt:lpstr>Contexto Musical da Época</vt:lpstr>
      <vt:lpstr>Joseph Haydn</vt:lpstr>
      <vt:lpstr>Wolfgang Amadeus Mozart</vt:lpstr>
      <vt:lpstr>Contexto Musical da Época</vt:lpstr>
      <vt:lpstr>Origem da Ópera Cômica</vt:lpstr>
      <vt:lpstr>O Valor do Individualismo</vt:lpstr>
      <vt:lpstr>Reflexo na Música Religiosa</vt:lpstr>
      <vt:lpstr>Formas Fixadas a Partir do Classicismo</vt:lpstr>
      <vt:lpstr>Formas Fixadas a Partir do Classicismo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2019-03-22T16:11:29Z</dcterms:created>
  <dcterms:modified xsi:type="dcterms:W3CDTF">2019-05-28T15:59:29Z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