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1.png" ContentType="image/png"/>
  <Override PartName="/ppt/media/image2.png" ContentType="image/png"/>
  <Override PartName="/ppt/media/image9.jpeg" ContentType="image/jpe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_rels/slide53.xml.rels" ContentType="application/vnd.openxmlformats-package.relationships+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38.xml.rels" ContentType="application/vnd.openxmlformats-package.relationships+xml"/>
  <Override PartName="/ppt/slides/_rels/slide4.xml.rels" ContentType="application/vnd.openxmlformats-package.relationships+xml"/>
  <Override PartName="/ppt/slides/_rels/slide39.xml.rels" ContentType="application/vnd.openxmlformats-package.relationships+xml"/>
  <Override PartName="/ppt/slides/_rels/slide5.xml.rels" ContentType="application/vnd.openxmlformats-package.relationships+xml"/>
  <Override PartName="/ppt/slides/_rels/slide50.xml.rels" ContentType="application/vnd.openxmlformats-package.relationships+xml"/>
  <Override PartName="/ppt/slides/_rels/slide6.xml.rels" ContentType="application/vnd.openxmlformats-package.relationships+xml"/>
  <Override PartName="/ppt/slides/_rels/slide51.xml.rels" ContentType="application/vnd.openxmlformats-package.relationships+xml"/>
  <Override PartName="/ppt/slides/_rels/slide7.xml.rels" ContentType="application/vnd.openxmlformats-package.relationships+xml"/>
  <Override PartName="/ppt/slides/_rels/slide52.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body"/>
          </p:nvPr>
        </p:nvSpPr>
        <p:spPr>
          <a:xfrm>
            <a:off x="756000" y="5078520"/>
            <a:ext cx="6047640" cy="4811040"/>
          </a:xfrm>
          <a:prstGeom prst="rect">
            <a:avLst/>
          </a:prstGeom>
        </p:spPr>
        <p:txBody>
          <a:bodyPr lIns="0" rIns="0" tIns="0" bIns="0"/>
          <a:p>
            <a:r>
              <a:rPr b="0" lang="pt-BR" sz="2000" spc="-1" strike="noStrike">
                <a:solidFill>
                  <a:srgbClr val="000000"/>
                </a:solidFill>
                <a:uFill>
                  <a:solidFill>
                    <a:srgbClr val="ffffff"/>
                  </a:solidFill>
                </a:uFill>
                <a:latin typeface="Arial"/>
              </a:rPr>
              <a:t>Clique para editar o formato de notas</a:t>
            </a:r>
            <a:endParaRPr b="0" lang="pt-BR" sz="2000" spc="-1" strike="noStrike">
              <a:solidFill>
                <a:srgbClr val="000000"/>
              </a:solidFill>
              <a:uFill>
                <a:solidFill>
                  <a:srgbClr val="ffffff"/>
                </a:solidFill>
              </a:uFill>
              <a:latin typeface="Arial"/>
            </a:endParaRPr>
          </a:p>
        </p:txBody>
      </p:sp>
      <p:sp>
        <p:nvSpPr>
          <p:cNvPr id="114" name="PlaceHolder 2"/>
          <p:cNvSpPr>
            <a:spLocks noGrp="1"/>
          </p:cNvSpPr>
          <p:nvPr>
            <p:ph type="hdr"/>
          </p:nvPr>
        </p:nvSpPr>
        <p:spPr>
          <a:xfrm>
            <a:off x="0" y="0"/>
            <a:ext cx="3280680" cy="534240"/>
          </a:xfrm>
          <a:prstGeom prst="rect">
            <a:avLst/>
          </a:prstGeom>
        </p:spPr>
        <p:txBody>
          <a:bodyPr lIns="0" rIns="0" tIns="0" bIns="0"/>
          <a:p>
            <a:r>
              <a:rPr b="0" lang="pt-BR" sz="1400" spc="-1" strike="noStrike">
                <a:solidFill>
                  <a:srgbClr val="000000"/>
                </a:solidFill>
                <a:uFill>
                  <a:solidFill>
                    <a:srgbClr val="ffffff"/>
                  </a:solidFill>
                </a:uFill>
                <a:latin typeface="Times New Roman"/>
              </a:rPr>
              <a:t>&lt;cabeçalho&gt;</a:t>
            </a:r>
            <a:endParaRPr b="0" lang="pt-BR" sz="1400" spc="-1" strike="noStrike">
              <a:solidFill>
                <a:srgbClr val="000000"/>
              </a:solidFill>
              <a:uFill>
                <a:solidFill>
                  <a:srgbClr val="ffffff"/>
                </a:solidFill>
              </a:uFill>
              <a:latin typeface="Times New Roman"/>
            </a:endParaRPr>
          </a:p>
        </p:txBody>
      </p:sp>
      <p:sp>
        <p:nvSpPr>
          <p:cNvPr id="115" name="PlaceHolder 3"/>
          <p:cNvSpPr>
            <a:spLocks noGrp="1"/>
          </p:cNvSpPr>
          <p:nvPr>
            <p:ph type="dt"/>
          </p:nvPr>
        </p:nvSpPr>
        <p:spPr>
          <a:xfrm>
            <a:off x="4278960" y="0"/>
            <a:ext cx="3280680" cy="534240"/>
          </a:xfrm>
          <a:prstGeom prst="rect">
            <a:avLst/>
          </a:prstGeom>
        </p:spPr>
        <p:txBody>
          <a:bodyPr lIns="0" rIns="0" tIns="0" bIns="0"/>
          <a:p>
            <a:pPr algn="r"/>
            <a:r>
              <a:rPr b="0" lang="pt-BR" sz="1400" spc="-1" strike="noStrike">
                <a:solidFill>
                  <a:srgbClr val="000000"/>
                </a:solidFill>
                <a:uFill>
                  <a:solidFill>
                    <a:srgbClr val="ffffff"/>
                  </a:solidFill>
                </a:uFill>
                <a:latin typeface="Times New Roman"/>
              </a:rPr>
              <a:t>&lt;data/hora&gt;</a:t>
            </a:r>
            <a:endParaRPr b="0" lang="pt-BR" sz="1400" spc="-1" strike="noStrike">
              <a:solidFill>
                <a:srgbClr val="000000"/>
              </a:solidFill>
              <a:uFill>
                <a:solidFill>
                  <a:srgbClr val="ffffff"/>
                </a:solidFill>
              </a:uFill>
              <a:latin typeface="Times New Roman"/>
            </a:endParaRPr>
          </a:p>
        </p:txBody>
      </p:sp>
      <p:sp>
        <p:nvSpPr>
          <p:cNvPr id="116" name="PlaceHolder 4"/>
          <p:cNvSpPr>
            <a:spLocks noGrp="1"/>
          </p:cNvSpPr>
          <p:nvPr>
            <p:ph type="ftr"/>
          </p:nvPr>
        </p:nvSpPr>
        <p:spPr>
          <a:xfrm>
            <a:off x="0" y="10157400"/>
            <a:ext cx="3280680" cy="534240"/>
          </a:xfrm>
          <a:prstGeom prst="rect">
            <a:avLst/>
          </a:prstGeom>
        </p:spPr>
        <p:txBody>
          <a:bodyPr lIns="0" rIns="0" tIns="0" bIns="0" anchor="b"/>
          <a:p>
            <a:r>
              <a:rPr b="0" lang="pt-BR" sz="1400" spc="-1" strike="noStrike">
                <a:solidFill>
                  <a:srgbClr val="000000"/>
                </a:solidFill>
                <a:uFill>
                  <a:solidFill>
                    <a:srgbClr val="ffffff"/>
                  </a:solidFill>
                </a:uFill>
                <a:latin typeface="Times New Roman"/>
              </a:rPr>
              <a:t>&lt;rodapé&gt;</a:t>
            </a:r>
            <a:endParaRPr b="0" lang="pt-BR" sz="1400" spc="-1" strike="noStrike">
              <a:solidFill>
                <a:srgbClr val="000000"/>
              </a:solidFill>
              <a:uFill>
                <a:solidFill>
                  <a:srgbClr val="ffffff"/>
                </a:solidFill>
              </a:uFill>
              <a:latin typeface="Times New Roman"/>
            </a:endParaRPr>
          </a:p>
        </p:txBody>
      </p:sp>
      <p:sp>
        <p:nvSpPr>
          <p:cNvPr id="117" name="PlaceHolder 5"/>
          <p:cNvSpPr>
            <a:spLocks noGrp="1"/>
          </p:cNvSpPr>
          <p:nvPr>
            <p:ph type="sldNum"/>
          </p:nvPr>
        </p:nvSpPr>
        <p:spPr>
          <a:xfrm>
            <a:off x="4278960" y="10157400"/>
            <a:ext cx="3280680" cy="534240"/>
          </a:xfrm>
          <a:prstGeom prst="rect">
            <a:avLst/>
          </a:prstGeom>
        </p:spPr>
        <p:txBody>
          <a:bodyPr lIns="0" rIns="0" tIns="0" bIns="0" anchor="b"/>
          <a:p>
            <a:pPr algn="r"/>
            <a:fld id="{506B52DD-1305-40D6-82F5-F6A5251B7658}" type="slidenum">
              <a:rPr b="0" lang="pt-BR" sz="1400" spc="-1" strike="noStrike">
                <a:solidFill>
                  <a:srgbClr val="000000"/>
                </a:solidFill>
                <a:uFill>
                  <a:solidFill>
                    <a:srgbClr val="ffffff"/>
                  </a:solidFill>
                </a:uFill>
                <a:latin typeface="Times New Roman"/>
              </a:rPr>
              <a:t>&lt;número&gt;</a:t>
            </a:fld>
            <a:endParaRPr b="0" lang="pt-B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236" name="TextShape 2"/>
          <p:cNvSpPr txBox="1"/>
          <p:nvPr/>
        </p:nvSpPr>
        <p:spPr>
          <a:xfrm>
            <a:off x="3884760" y="8685360"/>
            <a:ext cx="2971440" cy="456840"/>
          </a:xfrm>
          <a:prstGeom prst="rect">
            <a:avLst/>
          </a:prstGeom>
          <a:noFill/>
          <a:ln>
            <a:noFill/>
          </a:ln>
        </p:spPr>
        <p:txBody>
          <a:bodyPr anchor="b"/>
          <a:p>
            <a:pPr algn="r">
              <a:lnSpc>
                <a:spcPct val="100000"/>
              </a:lnSpc>
            </a:pPr>
            <a:fld id="{0BAFF188-6ADC-463B-B713-AAA6F852C4B9}" type="slidenum">
              <a:rPr b="0" lang="pt-BR" sz="1200" spc="-1" strike="noStrike">
                <a:solidFill>
                  <a:srgbClr val="000000"/>
                </a:solidFill>
                <a:uFill>
                  <a:solidFill>
                    <a:srgbClr val="ffffff"/>
                  </a:solidFill>
                </a:uFill>
                <a:latin typeface="+mn-lt"/>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25" name="PlaceHolder 2"/>
          <p:cNvSpPr>
            <a:spLocks noGrp="1"/>
          </p:cNvSpPr>
          <p:nvPr>
            <p:ph type="body"/>
          </p:nvPr>
        </p:nvSpPr>
        <p:spPr>
          <a:xfrm>
            <a:off x="457200" y="160020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26" name="PlaceHolder 3"/>
          <p:cNvSpPr>
            <a:spLocks noGrp="1"/>
          </p:cNvSpPr>
          <p:nvPr>
            <p:ph type="body"/>
          </p:nvPr>
        </p:nvSpPr>
        <p:spPr>
          <a:xfrm>
            <a:off x="457200" y="396432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28"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29"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30" name="PlaceHolder 4"/>
          <p:cNvSpPr>
            <a:spLocks noGrp="1"/>
          </p:cNvSpPr>
          <p:nvPr>
            <p:ph type="body"/>
          </p:nvPr>
        </p:nvSpPr>
        <p:spPr>
          <a:xfrm>
            <a:off x="467424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31" name="PlaceHolder 5"/>
          <p:cNvSpPr>
            <a:spLocks noGrp="1"/>
          </p:cNvSpPr>
          <p:nvPr>
            <p:ph type="body"/>
          </p:nvPr>
        </p:nvSpPr>
        <p:spPr>
          <a:xfrm>
            <a:off x="45720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33" name="PlaceHolder 2"/>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34" name="PlaceHolder 3"/>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pic>
        <p:nvPicPr>
          <p:cNvPr id="35" name="" descr=""/>
          <p:cNvPicPr/>
          <p:nvPr/>
        </p:nvPicPr>
        <p:blipFill>
          <a:blip r:embed="rId2"/>
          <a:stretch/>
        </p:blipFill>
        <p:spPr>
          <a:xfrm>
            <a:off x="1735560" y="1599840"/>
            <a:ext cx="5671800" cy="4525560"/>
          </a:xfrm>
          <a:prstGeom prst="rect">
            <a:avLst/>
          </a:prstGeom>
          <a:ln>
            <a:noFill/>
          </a:ln>
        </p:spPr>
      </p:pic>
      <p:pic>
        <p:nvPicPr>
          <p:cNvPr id="36" name="" descr=""/>
          <p:cNvPicPr/>
          <p:nvPr/>
        </p:nvPicPr>
        <p:blipFill>
          <a:blip r:embed="rId3"/>
          <a:stretch/>
        </p:blipFill>
        <p:spPr>
          <a:xfrm>
            <a:off x="173556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41"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43" name="PlaceHolder 2"/>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45" name="PlaceHolder 2"/>
          <p:cNvSpPr>
            <a:spLocks noGrp="1"/>
          </p:cNvSpPr>
          <p:nvPr>
            <p:ph type="body"/>
          </p:nvPr>
        </p:nvSpPr>
        <p:spPr>
          <a:xfrm>
            <a:off x="45720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46" name="PlaceHolder 3"/>
          <p:cNvSpPr>
            <a:spLocks noGrp="1"/>
          </p:cNvSpPr>
          <p:nvPr>
            <p:ph type="body"/>
          </p:nvPr>
        </p:nvSpPr>
        <p:spPr>
          <a:xfrm>
            <a:off x="467424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50"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51" name="PlaceHolder 3"/>
          <p:cNvSpPr>
            <a:spLocks noGrp="1"/>
          </p:cNvSpPr>
          <p:nvPr>
            <p:ph type="body"/>
          </p:nvPr>
        </p:nvSpPr>
        <p:spPr>
          <a:xfrm>
            <a:off x="45720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52" name="PlaceHolder 4"/>
          <p:cNvSpPr>
            <a:spLocks noGrp="1"/>
          </p:cNvSpPr>
          <p:nvPr>
            <p:ph type="body"/>
          </p:nvPr>
        </p:nvSpPr>
        <p:spPr>
          <a:xfrm>
            <a:off x="467424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4"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45720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467424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457200" y="396432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457200" y="160020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457200" y="396432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65"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66"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67" name="PlaceHolder 4"/>
          <p:cNvSpPr>
            <a:spLocks noGrp="1"/>
          </p:cNvSpPr>
          <p:nvPr>
            <p:ph type="body"/>
          </p:nvPr>
        </p:nvSpPr>
        <p:spPr>
          <a:xfrm>
            <a:off x="467424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68" name="PlaceHolder 5"/>
          <p:cNvSpPr>
            <a:spLocks noGrp="1"/>
          </p:cNvSpPr>
          <p:nvPr>
            <p:ph type="body"/>
          </p:nvPr>
        </p:nvSpPr>
        <p:spPr>
          <a:xfrm>
            <a:off x="45720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70" name="PlaceHolder 2"/>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71" name="PlaceHolder 3"/>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pic>
        <p:nvPicPr>
          <p:cNvPr id="72" name="" descr=""/>
          <p:cNvPicPr/>
          <p:nvPr/>
        </p:nvPicPr>
        <p:blipFill>
          <a:blip r:embed="rId2"/>
          <a:stretch/>
        </p:blipFill>
        <p:spPr>
          <a:xfrm>
            <a:off x="1735560" y="1599840"/>
            <a:ext cx="5671800" cy="4525560"/>
          </a:xfrm>
          <a:prstGeom prst="rect">
            <a:avLst/>
          </a:prstGeom>
          <a:ln>
            <a:noFill/>
          </a:ln>
        </p:spPr>
      </p:pic>
      <p:pic>
        <p:nvPicPr>
          <p:cNvPr id="73" name="" descr=""/>
          <p:cNvPicPr/>
          <p:nvPr/>
        </p:nvPicPr>
        <p:blipFill>
          <a:blip r:embed="rId3"/>
          <a:stretch/>
        </p:blipFill>
        <p:spPr>
          <a:xfrm>
            <a:off x="1735560" y="1599840"/>
            <a:ext cx="5671800" cy="452556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80"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82" name="PlaceHolder 2"/>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84" name="PlaceHolder 2"/>
          <p:cNvSpPr>
            <a:spLocks noGrp="1"/>
          </p:cNvSpPr>
          <p:nvPr>
            <p:ph type="body"/>
          </p:nvPr>
        </p:nvSpPr>
        <p:spPr>
          <a:xfrm>
            <a:off x="45720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85" name="PlaceHolder 3"/>
          <p:cNvSpPr>
            <a:spLocks noGrp="1"/>
          </p:cNvSpPr>
          <p:nvPr>
            <p:ph type="body"/>
          </p:nvPr>
        </p:nvSpPr>
        <p:spPr>
          <a:xfrm>
            <a:off x="467424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6" name="PlaceHolder 2"/>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89"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90" name="PlaceHolder 3"/>
          <p:cNvSpPr>
            <a:spLocks noGrp="1"/>
          </p:cNvSpPr>
          <p:nvPr>
            <p:ph type="body"/>
          </p:nvPr>
        </p:nvSpPr>
        <p:spPr>
          <a:xfrm>
            <a:off x="45720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91" name="PlaceHolder 4"/>
          <p:cNvSpPr>
            <a:spLocks noGrp="1"/>
          </p:cNvSpPr>
          <p:nvPr>
            <p:ph type="body"/>
          </p:nvPr>
        </p:nvSpPr>
        <p:spPr>
          <a:xfrm>
            <a:off x="467424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93" name="PlaceHolder 2"/>
          <p:cNvSpPr>
            <a:spLocks noGrp="1"/>
          </p:cNvSpPr>
          <p:nvPr>
            <p:ph type="body"/>
          </p:nvPr>
        </p:nvSpPr>
        <p:spPr>
          <a:xfrm>
            <a:off x="45720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94"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95" name="PlaceHolder 4"/>
          <p:cNvSpPr>
            <a:spLocks noGrp="1"/>
          </p:cNvSpPr>
          <p:nvPr>
            <p:ph type="body"/>
          </p:nvPr>
        </p:nvSpPr>
        <p:spPr>
          <a:xfrm>
            <a:off x="467424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97"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98"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99" name="PlaceHolder 4"/>
          <p:cNvSpPr>
            <a:spLocks noGrp="1"/>
          </p:cNvSpPr>
          <p:nvPr>
            <p:ph type="body"/>
          </p:nvPr>
        </p:nvSpPr>
        <p:spPr>
          <a:xfrm>
            <a:off x="457200" y="396432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101" name="PlaceHolder 2"/>
          <p:cNvSpPr>
            <a:spLocks noGrp="1"/>
          </p:cNvSpPr>
          <p:nvPr>
            <p:ph type="body"/>
          </p:nvPr>
        </p:nvSpPr>
        <p:spPr>
          <a:xfrm>
            <a:off x="457200" y="160020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02" name="PlaceHolder 3"/>
          <p:cNvSpPr>
            <a:spLocks noGrp="1"/>
          </p:cNvSpPr>
          <p:nvPr>
            <p:ph type="body"/>
          </p:nvPr>
        </p:nvSpPr>
        <p:spPr>
          <a:xfrm>
            <a:off x="457200" y="396432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104"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05"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06" name="PlaceHolder 4"/>
          <p:cNvSpPr>
            <a:spLocks noGrp="1"/>
          </p:cNvSpPr>
          <p:nvPr>
            <p:ph type="body"/>
          </p:nvPr>
        </p:nvSpPr>
        <p:spPr>
          <a:xfrm>
            <a:off x="467424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07" name="PlaceHolder 5"/>
          <p:cNvSpPr>
            <a:spLocks noGrp="1"/>
          </p:cNvSpPr>
          <p:nvPr>
            <p:ph type="body"/>
          </p:nvPr>
        </p:nvSpPr>
        <p:spPr>
          <a:xfrm>
            <a:off x="45720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109" name="PlaceHolder 2"/>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10" name="PlaceHolder 3"/>
          <p:cNvSpPr>
            <a:spLocks noGrp="1"/>
          </p:cNvSpPr>
          <p:nvPr>
            <p:ph type="body"/>
          </p:nvPr>
        </p:nvSpPr>
        <p:spPr>
          <a:xfrm>
            <a:off x="457200" y="1600200"/>
            <a:ext cx="822924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pic>
        <p:nvPicPr>
          <p:cNvPr id="111" name="" descr=""/>
          <p:cNvPicPr/>
          <p:nvPr/>
        </p:nvPicPr>
        <p:blipFill>
          <a:blip r:embed="rId2"/>
          <a:stretch/>
        </p:blipFill>
        <p:spPr>
          <a:xfrm>
            <a:off x="1735560" y="1599840"/>
            <a:ext cx="5671800" cy="4525560"/>
          </a:xfrm>
          <a:prstGeom prst="rect">
            <a:avLst/>
          </a:prstGeom>
          <a:ln>
            <a:noFill/>
          </a:ln>
        </p:spPr>
      </p:pic>
      <p:pic>
        <p:nvPicPr>
          <p:cNvPr id="112" name="" descr=""/>
          <p:cNvPicPr/>
          <p:nvPr/>
        </p:nvPicPr>
        <p:blipFill>
          <a:blip r:embed="rId3"/>
          <a:stretch/>
        </p:blipFill>
        <p:spPr>
          <a:xfrm>
            <a:off x="1735560" y="1599840"/>
            <a:ext cx="5671800" cy="452556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45720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9" name="PlaceHolder 3"/>
          <p:cNvSpPr>
            <a:spLocks noGrp="1"/>
          </p:cNvSpPr>
          <p:nvPr>
            <p:ph type="body"/>
          </p:nvPr>
        </p:nvSpPr>
        <p:spPr>
          <a:xfrm>
            <a:off x="467424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13"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4" name="PlaceHolder 3"/>
          <p:cNvSpPr>
            <a:spLocks noGrp="1"/>
          </p:cNvSpPr>
          <p:nvPr>
            <p:ph type="body"/>
          </p:nvPr>
        </p:nvSpPr>
        <p:spPr>
          <a:xfrm>
            <a:off x="45720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5" name="PlaceHolder 4"/>
          <p:cNvSpPr>
            <a:spLocks noGrp="1"/>
          </p:cNvSpPr>
          <p:nvPr>
            <p:ph type="body"/>
          </p:nvPr>
        </p:nvSpPr>
        <p:spPr>
          <a:xfrm>
            <a:off x="467424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17" name="PlaceHolder 2"/>
          <p:cNvSpPr>
            <a:spLocks noGrp="1"/>
          </p:cNvSpPr>
          <p:nvPr>
            <p:ph type="body"/>
          </p:nvPr>
        </p:nvSpPr>
        <p:spPr>
          <a:xfrm>
            <a:off x="457200" y="1600200"/>
            <a:ext cx="4015800" cy="4525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8"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19" name="PlaceHolder 4"/>
          <p:cNvSpPr>
            <a:spLocks noGrp="1"/>
          </p:cNvSpPr>
          <p:nvPr>
            <p:ph type="body"/>
          </p:nvPr>
        </p:nvSpPr>
        <p:spPr>
          <a:xfrm>
            <a:off x="4674240" y="396432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8229240" cy="1142640"/>
          </a:xfrm>
          <a:prstGeom prst="rect">
            <a:avLst/>
          </a:prstGeom>
        </p:spPr>
        <p:txBody>
          <a:bodyPr lIns="0" rIns="0" tIns="0" bIns="0" anchor="ctr"/>
          <a:p>
            <a:endParaRPr b="0" lang="pt-BR" sz="1800" spc="-1" strike="noStrike">
              <a:solidFill>
                <a:srgbClr val="000000"/>
              </a:solidFill>
              <a:uFill>
                <a:solidFill>
                  <a:srgbClr val="ffffff"/>
                </a:solidFill>
              </a:uFill>
              <a:latin typeface="Calibri"/>
            </a:endParaRPr>
          </a:p>
        </p:txBody>
      </p:sp>
      <p:sp>
        <p:nvSpPr>
          <p:cNvPr id="21" name="PlaceHolder 2"/>
          <p:cNvSpPr>
            <a:spLocks noGrp="1"/>
          </p:cNvSpPr>
          <p:nvPr>
            <p:ph type="body"/>
          </p:nvPr>
        </p:nvSpPr>
        <p:spPr>
          <a:xfrm>
            <a:off x="45720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22" name="PlaceHolder 3"/>
          <p:cNvSpPr>
            <a:spLocks noGrp="1"/>
          </p:cNvSpPr>
          <p:nvPr>
            <p:ph type="body"/>
          </p:nvPr>
        </p:nvSpPr>
        <p:spPr>
          <a:xfrm>
            <a:off x="4674240" y="1600200"/>
            <a:ext cx="401580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
        <p:nvSpPr>
          <p:cNvPr id="23" name="PlaceHolder 4"/>
          <p:cNvSpPr>
            <a:spLocks noGrp="1"/>
          </p:cNvSpPr>
          <p:nvPr>
            <p:ph type="body"/>
          </p:nvPr>
        </p:nvSpPr>
        <p:spPr>
          <a:xfrm>
            <a:off x="457200" y="3964320"/>
            <a:ext cx="8229240" cy="2158560"/>
          </a:xfrm>
          <a:prstGeom prst="rect">
            <a:avLst/>
          </a:prstGeom>
        </p:spPr>
        <p:txBody>
          <a:bodyPr lIns="0" rIns="0" tIns="0" bIns="0"/>
          <a:p>
            <a:endParaRPr b="0" lang="pt-BR" sz="32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body"/>
          </p:nvPr>
        </p:nvSpPr>
        <p:spPr>
          <a:xfrm>
            <a:off x="899640" y="2133000"/>
            <a:ext cx="7765920" cy="3756960"/>
          </a:xfrm>
          <a:prstGeom prst="rect">
            <a:avLst/>
          </a:prstGeom>
        </p:spPr>
        <p:txBody>
          <a:bodyPr/>
          <a:p>
            <a:pPr>
              <a:lnSpc>
                <a:spcPct val="100000"/>
              </a:lnSpc>
            </a:pPr>
            <a:r>
              <a:rPr b="0" lang="pt-BR" sz="3200" spc="-1" strike="noStrike">
                <a:solidFill>
                  <a:srgbClr val="000000"/>
                </a:solidFill>
                <a:uFill>
                  <a:solidFill>
                    <a:srgbClr val="ffffff"/>
                  </a:solidFill>
                </a:uFill>
                <a:latin typeface="Calibri"/>
              </a:rPr>
              <a:t>Clique para editar o formato do texto da estrutura de tópicos</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a:p>
            <a:pPr lvl="1" marL="864000" indent="-324000">
              <a:lnSpc>
                <a:spcPct val="100000"/>
              </a:lnSpc>
              <a:buClr>
                <a:srgbClr val="000000"/>
              </a:buClr>
              <a:buSzPct val="75000"/>
              <a:buFont typeface="Symbol" charset="2"/>
              <a:buChar char=""/>
            </a:pPr>
            <a:r>
              <a:rPr b="1" lang="pt-BR" sz="4000" spc="-1" strike="noStrike">
                <a:solidFill>
                  <a:srgbClr val="000000"/>
                </a:solidFill>
                <a:uFill>
                  <a:solidFill>
                    <a:srgbClr val="ffffff"/>
                  </a:solidFill>
                </a:uFill>
                <a:latin typeface="Calibri"/>
              </a:rPr>
              <a:t>2.º nível da estrutura de tópicos</a:t>
            </a:r>
            <a:endParaRPr b="0" lang="pt-BR" sz="3200" spc="-1" strike="noStrike">
              <a:solidFill>
                <a:srgbClr val="000000"/>
              </a:solidFill>
              <a:uFill>
                <a:solidFill>
                  <a:srgbClr val="ffffff"/>
                </a:solidFill>
              </a:uFill>
              <a:latin typeface="Calibri"/>
            </a:endParaRPr>
          </a:p>
          <a:p>
            <a:pPr lvl="2" marL="1296000" indent="-288000">
              <a:lnSpc>
                <a:spcPct val="100000"/>
              </a:lnSpc>
              <a:buClr>
                <a:srgbClr val="000000"/>
              </a:buClr>
              <a:buSzPct val="45000"/>
              <a:buFont typeface="Wingdings" charset="2"/>
              <a:buChar char=""/>
            </a:pPr>
            <a:r>
              <a:rPr b="1" lang="pt-BR" sz="4000" spc="-1" strike="noStrike">
                <a:solidFill>
                  <a:srgbClr val="000000"/>
                </a:solidFill>
                <a:uFill>
                  <a:solidFill>
                    <a:srgbClr val="ffffff"/>
                  </a:solidFill>
                </a:uFill>
                <a:latin typeface="Calibri"/>
              </a:rPr>
              <a:t>3.º nível da estrutura de tópicos</a:t>
            </a:r>
            <a:endParaRPr b="0" lang="pt-BR" sz="3200" spc="-1" strike="noStrike">
              <a:solidFill>
                <a:srgbClr val="000000"/>
              </a:solidFill>
              <a:uFill>
                <a:solidFill>
                  <a:srgbClr val="ffffff"/>
                </a:solidFill>
              </a:uFill>
              <a:latin typeface="Calibri"/>
            </a:endParaRPr>
          </a:p>
          <a:p>
            <a:pPr lvl="3" marL="1728000" indent="-216000">
              <a:lnSpc>
                <a:spcPct val="100000"/>
              </a:lnSpc>
              <a:buClr>
                <a:srgbClr val="000000"/>
              </a:buClr>
              <a:buSzPct val="75000"/>
              <a:buFont typeface="Symbol" charset="2"/>
              <a:buChar char=""/>
            </a:pPr>
            <a:r>
              <a:rPr b="1" lang="pt-BR" sz="4000" spc="-1" strike="noStrike">
                <a:solidFill>
                  <a:srgbClr val="000000"/>
                </a:solidFill>
                <a:uFill>
                  <a:solidFill>
                    <a:srgbClr val="ffffff"/>
                  </a:solidFill>
                </a:uFill>
                <a:latin typeface="Calibri"/>
              </a:rPr>
              <a:t>4.º nível da estrutura de tópicos</a:t>
            </a:r>
            <a:endParaRPr b="0" lang="pt-BR" sz="3200" spc="-1" strike="noStrike">
              <a:solidFill>
                <a:srgbClr val="000000"/>
              </a:solidFill>
              <a:uFill>
                <a:solidFill>
                  <a:srgbClr val="ffffff"/>
                </a:solidFill>
              </a:uFill>
              <a:latin typeface="Calibri"/>
            </a:endParaRPr>
          </a:p>
          <a:p>
            <a:pPr lvl="4" marL="2160000" indent="-216000">
              <a:lnSpc>
                <a:spcPct val="100000"/>
              </a:lnSpc>
              <a:buClr>
                <a:srgbClr val="000000"/>
              </a:buClr>
              <a:buSzPct val="45000"/>
              <a:buFont typeface="Wingdings" charset="2"/>
              <a:buChar char=""/>
            </a:pPr>
            <a:r>
              <a:rPr b="1" lang="pt-BR" sz="4000" spc="-1" strike="noStrike">
                <a:solidFill>
                  <a:srgbClr val="000000"/>
                </a:solidFill>
                <a:uFill>
                  <a:solidFill>
                    <a:srgbClr val="ffffff"/>
                  </a:solidFill>
                </a:uFill>
                <a:latin typeface="Calibri"/>
              </a:rPr>
              <a:t>5.º nível da estrutura de tópicos</a:t>
            </a:r>
            <a:endParaRPr b="0" lang="pt-BR" sz="3200" spc="-1" strike="noStrike">
              <a:solidFill>
                <a:srgbClr val="000000"/>
              </a:solidFill>
              <a:uFill>
                <a:solidFill>
                  <a:srgbClr val="ffffff"/>
                </a:solidFill>
              </a:uFill>
              <a:latin typeface="Calibri"/>
            </a:endParaRPr>
          </a:p>
          <a:p>
            <a:pPr lvl="5" marL="2592000" indent="-216000">
              <a:lnSpc>
                <a:spcPct val="100000"/>
              </a:lnSpc>
              <a:buClr>
                <a:srgbClr val="000000"/>
              </a:buClr>
              <a:buSzPct val="45000"/>
              <a:buFont typeface="Wingdings" charset="2"/>
              <a:buChar char=""/>
            </a:pPr>
            <a:r>
              <a:rPr b="1" lang="pt-BR" sz="4000" spc="-1" strike="noStrike">
                <a:solidFill>
                  <a:srgbClr val="000000"/>
                </a:solidFill>
                <a:uFill>
                  <a:solidFill>
                    <a:srgbClr val="ffffff"/>
                  </a:solidFill>
                </a:uFill>
                <a:latin typeface="Calibri"/>
              </a:rPr>
              <a:t>6.º nível da estrutura de tópicos</a:t>
            </a:r>
            <a:endParaRPr b="0" lang="pt-BR" sz="3200" spc="-1" strike="noStrike">
              <a:solidFill>
                <a:srgbClr val="000000"/>
              </a:solidFill>
              <a:uFill>
                <a:solidFill>
                  <a:srgbClr val="ffffff"/>
                </a:solidFill>
              </a:uFill>
              <a:latin typeface="Calibri"/>
            </a:endParaRPr>
          </a:p>
          <a:p>
            <a:pPr algn="ctr">
              <a:lnSpc>
                <a:spcPct val="100000"/>
              </a:lnSpc>
            </a:pPr>
            <a:r>
              <a:rPr b="1" lang="pt-BR" sz="4000" spc="-1" strike="noStrike">
                <a:solidFill>
                  <a:srgbClr val="000000"/>
                </a:solidFill>
                <a:uFill>
                  <a:solidFill>
                    <a:srgbClr val="ffffff"/>
                  </a:solidFill>
                </a:uFill>
                <a:latin typeface="Calibri"/>
              </a:rPr>
              <a:t>7.º nível da estrutura de tópicosddd</a:t>
            </a:r>
            <a:endParaRPr b="0" lang="pt-BR" sz="3200" spc="-1" strike="noStrike">
              <a:solidFill>
                <a:srgbClr val="000000"/>
              </a:solidFill>
              <a:uFill>
                <a:solidFill>
                  <a:srgbClr val="ffffff"/>
                </a:solidFill>
              </a:uFill>
              <a:latin typeface="Calibri"/>
            </a:endParaRPr>
          </a:p>
        </p:txBody>
      </p:sp>
      <p:pic>
        <p:nvPicPr>
          <p:cNvPr id="1" name="Imagem 7" descr=""/>
          <p:cNvPicPr/>
          <p:nvPr/>
        </p:nvPicPr>
        <p:blipFill>
          <a:blip r:embed="rId2"/>
          <a:stretch/>
        </p:blipFill>
        <p:spPr>
          <a:xfrm>
            <a:off x="-21600" y="0"/>
            <a:ext cx="7048440" cy="2419200"/>
          </a:xfrm>
          <a:prstGeom prst="rect">
            <a:avLst/>
          </a:prstGeom>
          <a:ln>
            <a:noFill/>
          </a:ln>
        </p:spPr>
      </p:pic>
      <p:sp>
        <p:nvSpPr>
          <p:cNvPr id="2" name="PlaceHolder 2"/>
          <p:cNvSpPr>
            <a:spLocks noGrp="1"/>
          </p:cNvSpPr>
          <p:nvPr>
            <p:ph type="title"/>
          </p:nvPr>
        </p:nvSpPr>
        <p:spPr>
          <a:xfrm>
            <a:off x="457200" y="273600"/>
            <a:ext cx="8229240" cy="1144800"/>
          </a:xfrm>
          <a:prstGeom prst="rect">
            <a:avLst/>
          </a:prstGeom>
        </p:spPr>
        <p:txBody>
          <a:bodyPr lIns="0" rIns="0" tIns="0" bIns="0" anchor="ctr"/>
          <a:p>
            <a:r>
              <a:rPr b="0" lang="pt-BR" sz="1800" spc="-1" strike="noStrike">
                <a:solidFill>
                  <a:srgbClr val="000000"/>
                </a:solidFill>
                <a:uFill>
                  <a:solidFill>
                    <a:srgbClr val="ffffff"/>
                  </a:solidFill>
                </a:uFill>
                <a:latin typeface="Calibri"/>
              </a:rPr>
              <a:t>Clique para editar o formato do texto do título</a:t>
            </a:r>
            <a:endParaRPr b="0" lang="pt-BR" sz="18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body"/>
          </p:nvPr>
        </p:nvSpPr>
        <p:spPr>
          <a:xfrm>
            <a:off x="179640" y="1204560"/>
            <a:ext cx="8784720" cy="5393160"/>
          </a:xfrm>
          <a:prstGeom prst="rect">
            <a:avLst/>
          </a:prstGeom>
        </p:spPr>
        <p:txBody>
          <a:bodyPr/>
          <a:p>
            <a:pPr marL="432000" indent="-324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Clique para editar o formato do texto da estrutura de tópicos</a:t>
            </a:r>
            <a:endParaRPr b="0" lang="pt-BR"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pt-BR" sz="3200" spc="-1" strike="noStrike">
                <a:solidFill>
                  <a:srgbClr val="000000"/>
                </a:solidFill>
                <a:uFill>
                  <a:solidFill>
                    <a:srgbClr val="ffffff"/>
                  </a:solidFill>
                </a:uFill>
                <a:latin typeface="Calibri"/>
              </a:rPr>
              <a:t>2.º nível da estrutura de tópicos</a:t>
            </a:r>
            <a:endParaRPr b="0" lang="pt-BR"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3.º nível da estrutura de tópicos</a:t>
            </a:r>
            <a:endParaRPr b="0" lang="pt-BR"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pt-BR" sz="3200" spc="-1" strike="noStrike">
                <a:solidFill>
                  <a:srgbClr val="000000"/>
                </a:solidFill>
                <a:uFill>
                  <a:solidFill>
                    <a:srgbClr val="ffffff"/>
                  </a:solidFill>
                </a:uFill>
                <a:latin typeface="Calibri"/>
              </a:rPr>
              <a:t>4.º nível da estrutura de tópicos</a:t>
            </a:r>
            <a:endParaRPr b="0" lang="pt-BR"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5.º nível da estrutura de tópicos</a:t>
            </a:r>
            <a:endParaRPr b="0" lang="pt-BR"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6.º nível da estrutura de tópicos</a:t>
            </a:r>
            <a:endParaRPr b="0" lang="pt-BR" sz="32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7.º nível da estrutura de tópicos</a:t>
            </a:r>
            <a:endParaRPr b="0" lang="pt-BR" sz="3200" spc="-1" strike="noStrike">
              <a:solidFill>
                <a:srgbClr val="000000"/>
              </a:solidFill>
              <a:uFill>
                <a:solidFill>
                  <a:srgbClr val="ffffff"/>
                </a:solidFill>
              </a:uFill>
              <a:latin typeface="Calibri"/>
            </a:endParaRPr>
          </a:p>
        </p:txBody>
      </p:sp>
      <p:sp>
        <p:nvSpPr>
          <p:cNvPr id="38" name="PlaceHolder 2"/>
          <p:cNvSpPr>
            <a:spLocks noGrp="1"/>
          </p:cNvSpPr>
          <p:nvPr>
            <p:ph type="title"/>
          </p:nvPr>
        </p:nvSpPr>
        <p:spPr>
          <a:xfrm>
            <a:off x="179640" y="119880"/>
            <a:ext cx="8775000" cy="1069560"/>
          </a:xfrm>
          <a:prstGeom prst="rect">
            <a:avLst/>
          </a:prstGeom>
        </p:spPr>
        <p:txBody>
          <a:bodyPr anchor="ctr"/>
          <a:p>
            <a:endParaRPr b="0" lang="pt-BR" sz="1800" spc="-1" strike="noStrike">
              <a:solidFill>
                <a:srgbClr val="000000"/>
              </a:solidFill>
              <a:uFill>
                <a:solidFill>
                  <a:srgbClr val="ffffff"/>
                </a:solidFill>
              </a:uFill>
              <a:latin typeface="Calibri"/>
            </a:endParaRPr>
          </a:p>
        </p:txBody>
      </p:sp>
      <p:pic>
        <p:nvPicPr>
          <p:cNvPr id="39" name="Imagem 14" descr=""/>
          <p:cNvPicPr/>
          <p:nvPr/>
        </p:nvPicPr>
        <p:blipFill>
          <a:blip r:embed="rId2"/>
          <a:stretch/>
        </p:blipFill>
        <p:spPr>
          <a:xfrm>
            <a:off x="6915240" y="332640"/>
            <a:ext cx="2103120" cy="856800"/>
          </a:xfrm>
          <a:prstGeom prst="rect">
            <a:avLst/>
          </a:prstGeom>
          <a:ln>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b="0" lang="pt-BR" sz="4400" spc="-1" strike="noStrike">
                <a:solidFill>
                  <a:srgbClr val="000000"/>
                </a:solidFill>
                <a:uFill>
                  <a:solidFill>
                    <a:srgbClr val="ffffff"/>
                  </a:solidFill>
                </a:uFill>
                <a:latin typeface="Calibri"/>
              </a:rPr>
              <a:t>Click to edit Master title style</a:t>
            </a:r>
            <a:endParaRPr b="0" lang="pt-BR" sz="1800" spc="-1" strike="noStrike">
              <a:solidFill>
                <a:srgbClr val="000000"/>
              </a:solidFill>
              <a:uFill>
                <a:solidFill>
                  <a:srgbClr val="ffffff"/>
                </a:solidFill>
              </a:uFill>
              <a:latin typeface="Calibri"/>
            </a:endParaRPr>
          </a:p>
        </p:txBody>
      </p:sp>
      <p:sp>
        <p:nvSpPr>
          <p:cNvPr id="75" name="PlaceHolder 2"/>
          <p:cNvSpPr>
            <a:spLocks noGrp="1"/>
          </p:cNvSpPr>
          <p:nvPr>
            <p:ph type="body"/>
          </p:nvPr>
        </p:nvSpPr>
        <p:spPr>
          <a:xfrm>
            <a:off x="457200" y="1600200"/>
            <a:ext cx="8229240" cy="4525560"/>
          </a:xfrm>
          <a:prstGeom prst="rect">
            <a:avLst/>
          </a:prstGeom>
        </p:spPr>
        <p:txBody>
          <a:bodyPr/>
          <a:p>
            <a:pPr marL="432000" indent="-324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Clique para editar o formato do texto da estrutura de tópicos</a:t>
            </a:r>
            <a:endParaRPr b="0" lang="pt-BR"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pt-BR" sz="3200" spc="-1" strike="noStrike">
                <a:solidFill>
                  <a:srgbClr val="000000"/>
                </a:solidFill>
                <a:uFill>
                  <a:solidFill>
                    <a:srgbClr val="ffffff"/>
                  </a:solidFill>
                </a:uFill>
                <a:latin typeface="Calibri"/>
              </a:rPr>
              <a:t>2.º nível da estrutura de tópicos</a:t>
            </a:r>
            <a:endParaRPr b="0" lang="pt-BR"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3.º nível da estrutura de tópicos</a:t>
            </a:r>
            <a:endParaRPr b="0" lang="pt-BR"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pt-BR" sz="3200" spc="-1" strike="noStrike">
                <a:solidFill>
                  <a:srgbClr val="000000"/>
                </a:solidFill>
                <a:uFill>
                  <a:solidFill>
                    <a:srgbClr val="ffffff"/>
                  </a:solidFill>
                </a:uFill>
                <a:latin typeface="Calibri"/>
              </a:rPr>
              <a:t>4.º nível da estrutura de tópicos</a:t>
            </a:r>
            <a:endParaRPr b="0" lang="pt-BR"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5.º nível da estrutura de tópicos</a:t>
            </a:r>
            <a:endParaRPr b="0" lang="pt-BR"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pt-BR" sz="3200" spc="-1" strike="noStrike">
                <a:solidFill>
                  <a:srgbClr val="000000"/>
                </a:solidFill>
                <a:uFill>
                  <a:solidFill>
                    <a:srgbClr val="ffffff"/>
                  </a:solidFill>
                </a:uFill>
                <a:latin typeface="Calibri"/>
              </a:rPr>
              <a:t>6.º nível da estrutura de tópicos</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7.º nível da estrutura de tópicosClick to edit Master text styles</a:t>
            </a:r>
            <a:endParaRPr b="0" lang="pt-BR"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pt-BR" sz="2800" spc="-1" strike="noStrike">
                <a:solidFill>
                  <a:srgbClr val="000000"/>
                </a:solidFill>
                <a:uFill>
                  <a:solidFill>
                    <a:srgbClr val="ffffff"/>
                  </a:solidFill>
                </a:uFill>
                <a:latin typeface="Calibri"/>
              </a:rPr>
              <a:t>Second level</a:t>
            </a:r>
            <a:endParaRPr b="0" lang="pt-BR"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pt-BR" sz="2400" spc="-1" strike="noStrike">
                <a:solidFill>
                  <a:srgbClr val="000000"/>
                </a:solidFill>
                <a:uFill>
                  <a:solidFill>
                    <a:srgbClr val="ffffff"/>
                  </a:solidFill>
                </a:uFill>
                <a:latin typeface="Calibri"/>
              </a:rPr>
              <a:t>Third level</a:t>
            </a:r>
            <a:endParaRPr b="0" lang="pt-BR" sz="32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pt-BR" sz="2000" spc="-1" strike="noStrike">
                <a:solidFill>
                  <a:srgbClr val="000000"/>
                </a:solidFill>
                <a:uFill>
                  <a:solidFill>
                    <a:srgbClr val="ffffff"/>
                  </a:solidFill>
                </a:uFill>
                <a:latin typeface="Calibri"/>
              </a:rPr>
              <a:t>Fourth level</a:t>
            </a:r>
            <a:endParaRPr b="0" lang="pt-BR" sz="32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pt-BR" sz="2000" spc="-1" strike="noStrike">
                <a:solidFill>
                  <a:srgbClr val="000000"/>
                </a:solidFill>
                <a:uFill>
                  <a:solidFill>
                    <a:srgbClr val="ffffff"/>
                  </a:solidFill>
                </a:uFill>
                <a:latin typeface="Calibri"/>
              </a:rPr>
              <a:t>Fifth level</a:t>
            </a:r>
            <a:endParaRPr b="0" lang="pt-BR" sz="3200" spc="-1" strike="noStrike">
              <a:solidFill>
                <a:srgbClr val="000000"/>
              </a:solidFill>
              <a:uFill>
                <a:solidFill>
                  <a:srgbClr val="ffffff"/>
                </a:solidFill>
              </a:uFill>
              <a:latin typeface="Calibri"/>
            </a:endParaRPr>
          </a:p>
        </p:txBody>
      </p:sp>
      <p:sp>
        <p:nvSpPr>
          <p:cNvPr id="76" name="PlaceHolder 3"/>
          <p:cNvSpPr>
            <a:spLocks noGrp="1"/>
          </p:cNvSpPr>
          <p:nvPr>
            <p:ph type="dt"/>
          </p:nvPr>
        </p:nvSpPr>
        <p:spPr>
          <a:xfrm>
            <a:off x="457200" y="6356520"/>
            <a:ext cx="2133360" cy="364680"/>
          </a:xfrm>
          <a:prstGeom prst="rect">
            <a:avLst/>
          </a:prstGeom>
        </p:spPr>
        <p:txBody>
          <a:bodyPr anchor="ctr"/>
          <a:p>
            <a:pPr>
              <a:lnSpc>
                <a:spcPct val="100000"/>
              </a:lnSpc>
            </a:pPr>
            <a:r>
              <a:rPr b="0" lang="pt-BR" sz="1200" spc="-1" strike="noStrike">
                <a:solidFill>
                  <a:srgbClr val="8b8b8b"/>
                </a:solidFill>
                <a:uFill>
                  <a:solidFill>
                    <a:srgbClr val="ffffff"/>
                  </a:solidFill>
                </a:uFill>
                <a:latin typeface="Calibri"/>
              </a:rPr>
              <a:t>22/11/17</a:t>
            </a:r>
            <a:endParaRPr b="0" lang="pt-BR" sz="1400" spc="-1" strike="noStrike">
              <a:solidFill>
                <a:srgbClr val="000000"/>
              </a:solidFill>
              <a:uFill>
                <a:solidFill>
                  <a:srgbClr val="ffffff"/>
                </a:solidFill>
              </a:uFill>
              <a:latin typeface="Times New Roman"/>
            </a:endParaRPr>
          </a:p>
        </p:txBody>
      </p:sp>
      <p:sp>
        <p:nvSpPr>
          <p:cNvPr id="77" name="PlaceHolder 4"/>
          <p:cNvSpPr>
            <a:spLocks noGrp="1"/>
          </p:cNvSpPr>
          <p:nvPr>
            <p:ph type="ftr"/>
          </p:nvPr>
        </p:nvSpPr>
        <p:spPr>
          <a:xfrm>
            <a:off x="3124080" y="6356520"/>
            <a:ext cx="2895120" cy="364680"/>
          </a:xfrm>
          <a:prstGeom prst="rect">
            <a:avLst/>
          </a:prstGeom>
        </p:spPr>
        <p:txBody>
          <a:bodyPr anchor="ctr"/>
          <a:p>
            <a:endParaRPr b="0" lang="pt-BR" sz="2400" spc="-1" strike="noStrike">
              <a:solidFill>
                <a:srgbClr val="000000"/>
              </a:solidFill>
              <a:uFill>
                <a:solidFill>
                  <a:srgbClr val="ffffff"/>
                </a:solidFill>
              </a:uFill>
              <a:latin typeface="Times New Roman"/>
            </a:endParaRPr>
          </a:p>
        </p:txBody>
      </p:sp>
      <p:sp>
        <p:nvSpPr>
          <p:cNvPr id="78" name="PlaceHolder 5"/>
          <p:cNvSpPr>
            <a:spLocks noGrp="1"/>
          </p:cNvSpPr>
          <p:nvPr>
            <p:ph type="sldNum"/>
          </p:nvPr>
        </p:nvSpPr>
        <p:spPr>
          <a:xfrm>
            <a:off x="6553080" y="6356520"/>
            <a:ext cx="2133360" cy="364680"/>
          </a:xfrm>
          <a:prstGeom prst="rect">
            <a:avLst/>
          </a:prstGeom>
        </p:spPr>
        <p:txBody>
          <a:bodyPr anchor="ctr"/>
          <a:p>
            <a:pPr algn="r">
              <a:lnSpc>
                <a:spcPct val="100000"/>
              </a:lnSpc>
            </a:pPr>
            <a:fld id="{0F498D29-C0EF-45B3-8307-31F31381CE2D}" type="slidenum">
              <a:rPr b="0" lang="pt-BR" sz="1200" spc="-1" strike="noStrike">
                <a:solidFill>
                  <a:srgbClr val="8b8b8b"/>
                </a:solidFill>
                <a:uFill>
                  <a:solidFill>
                    <a:srgbClr val="ffffff"/>
                  </a:solidFill>
                </a:uFill>
                <a:latin typeface="Calibri"/>
              </a:rPr>
              <a:t>&lt;número&gt;</a:t>
            </a:fld>
            <a:endParaRPr b="0" lang="pt-B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0.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png"/><Relationship Id="rId3"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685800" y="2130480"/>
            <a:ext cx="7772040" cy="1082160"/>
          </a:xfrm>
          <a:prstGeom prst="rect">
            <a:avLst/>
          </a:prstGeom>
          <a:noFill/>
          <a:ln>
            <a:noFill/>
          </a:ln>
        </p:spPr>
        <p:txBody>
          <a:bodyPr anchor="ctr"/>
          <a:p>
            <a:pPr algn="ctr">
              <a:lnSpc>
                <a:spcPct val="100000"/>
              </a:lnSpc>
            </a:pPr>
            <a:r>
              <a:rPr b="1" lang="pt-BR" sz="4400" spc="-1" strike="noStrike">
                <a:solidFill>
                  <a:srgbClr val="002060"/>
                </a:solidFill>
                <a:uFill>
                  <a:solidFill>
                    <a:srgbClr val="ffffff"/>
                  </a:solidFill>
                </a:uFill>
                <a:latin typeface="Calibri"/>
              </a:rPr>
              <a:t>Gestão de Políticas Públicas</a:t>
            </a:r>
            <a:endParaRPr b="0" lang="pt-BR" sz="1800" spc="-1" strike="noStrike">
              <a:solidFill>
                <a:srgbClr val="000000"/>
              </a:solidFill>
              <a:uFill>
                <a:solidFill>
                  <a:srgbClr val="ffffff"/>
                </a:solidFill>
              </a:uFill>
              <a:latin typeface="Calibri"/>
            </a:endParaRPr>
          </a:p>
        </p:txBody>
      </p:sp>
      <p:sp>
        <p:nvSpPr>
          <p:cNvPr id="119" name="TextShape 2"/>
          <p:cNvSpPr txBox="1"/>
          <p:nvPr/>
        </p:nvSpPr>
        <p:spPr>
          <a:xfrm>
            <a:off x="1371600" y="3285000"/>
            <a:ext cx="6400440" cy="2353320"/>
          </a:xfrm>
          <a:prstGeom prst="rect">
            <a:avLst/>
          </a:prstGeom>
          <a:noFill/>
          <a:ln>
            <a:noFill/>
          </a:ln>
        </p:spPr>
        <p:txBody>
          <a:bodyPr/>
          <a:p>
            <a:pPr algn="ctr">
              <a:lnSpc>
                <a:spcPct val="100000"/>
              </a:lnSpc>
            </a:pPr>
            <a:r>
              <a:rPr b="1" lang="pt-BR" sz="3000" spc="-1" strike="noStrike">
                <a:solidFill>
                  <a:srgbClr val="ff0000"/>
                </a:solidFill>
                <a:uFill>
                  <a:solidFill>
                    <a:srgbClr val="ffffff"/>
                  </a:solidFill>
                </a:uFill>
                <a:latin typeface="Calibri"/>
              </a:rPr>
              <a:t>ACH 3628 – Direito e Organização Administrativa</a:t>
            </a:r>
            <a:endParaRPr b="0" lang="pt-BR" sz="3200" spc="-1" strike="noStrike">
              <a:solidFill>
                <a:srgbClr val="000000"/>
              </a:solidFill>
              <a:uFill>
                <a:solidFill>
                  <a:srgbClr val="ffffff"/>
                </a:solidFill>
              </a:uFill>
              <a:latin typeface="Arial"/>
            </a:endParaRPr>
          </a:p>
          <a:p>
            <a:pPr algn="ctr">
              <a:lnSpc>
                <a:spcPct val="100000"/>
              </a:lnSpc>
            </a:pPr>
            <a:endParaRPr b="0" lang="pt-BR" sz="3200" spc="-1" strike="noStrike">
              <a:solidFill>
                <a:srgbClr val="000000"/>
              </a:solidFill>
              <a:uFill>
                <a:solidFill>
                  <a:srgbClr val="ffffff"/>
                </a:solidFill>
              </a:uFill>
              <a:latin typeface="Arial"/>
            </a:endParaRPr>
          </a:p>
          <a:p>
            <a:pPr marL="343080" indent="-342720" algn="ctr">
              <a:lnSpc>
                <a:spcPct val="100000"/>
              </a:lnSpc>
            </a:pPr>
            <a:r>
              <a:rPr b="1" lang="pt-BR" sz="3000" spc="-1" strike="noStrike">
                <a:solidFill>
                  <a:srgbClr val="394297"/>
                </a:solidFill>
                <a:uFill>
                  <a:solidFill>
                    <a:srgbClr val="ffffff"/>
                  </a:solidFill>
                </a:uFill>
                <a:latin typeface="Calibri"/>
              </a:rPr>
              <a:t>         </a:t>
            </a:r>
            <a:r>
              <a:rPr b="1" lang="pt-BR" sz="3000" spc="-1" strike="noStrike">
                <a:solidFill>
                  <a:srgbClr val="394297"/>
                </a:solidFill>
                <a:uFill>
                  <a:solidFill>
                    <a:srgbClr val="ffffff"/>
                  </a:solidFill>
                </a:uFill>
                <a:latin typeface="Calibri"/>
              </a:rPr>
              <a:t>Aula 9 – PROCESSO ADMINISTRATIVO</a:t>
            </a:r>
            <a:endParaRPr b="0" lang="pt-BR" sz="3200" spc="-1" strike="noStrike">
              <a:solidFill>
                <a:srgbClr val="000000"/>
              </a:solidFill>
              <a:uFill>
                <a:solidFill>
                  <a:srgbClr val="ffffff"/>
                </a:solidFill>
              </a:uFill>
              <a:latin typeface="Arial"/>
            </a:endParaRPr>
          </a:p>
          <a:p>
            <a:pPr marL="343080" indent="-342720">
              <a:lnSpc>
                <a:spcPct val="100000"/>
              </a:lnSpc>
            </a:pPr>
            <a:endParaRPr b="0" lang="pt-BR" sz="3200" spc="-1" strike="noStrike">
              <a:solidFill>
                <a:srgbClr val="000000"/>
              </a:solidFill>
              <a:uFill>
                <a:solidFill>
                  <a:srgbClr val="ffffff"/>
                </a:solidFill>
              </a:uFill>
              <a:latin typeface="Arial"/>
            </a:endParaRPr>
          </a:p>
          <a:p>
            <a:pPr marL="343080" indent="-342720" algn="ctr">
              <a:lnSpc>
                <a:spcPct val="100000"/>
              </a:lnSpc>
            </a:pPr>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Profa. Dra. Ana Carla Bliacheriene</a:t>
            </a:r>
            <a:endParaRPr b="0" lang="pt-BR" sz="3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Wingdings" charset="2"/>
              <a:buChar char=""/>
            </a:pPr>
            <a:r>
              <a:rPr b="1" i="1" lang="pt-BR" sz="3200" spc="-1" strike="noStrike">
                <a:solidFill>
                  <a:srgbClr val="000000"/>
                </a:solidFill>
                <a:uFill>
                  <a:solidFill>
                    <a:srgbClr val="ffffff"/>
                  </a:solidFill>
                </a:uFill>
                <a:latin typeface="Book Antiqua"/>
              </a:rPr>
              <a:t>Processo Administrativo</a:t>
            </a:r>
            <a:endParaRPr b="0" lang="pt-BR"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1" lang="pt-BR" sz="2400" spc="-1" strike="noStrike">
                <a:solidFill>
                  <a:srgbClr val="000000"/>
                </a:solidFill>
                <a:uFill>
                  <a:solidFill>
                    <a:srgbClr val="ffffff"/>
                  </a:solidFill>
                </a:uFill>
                <a:latin typeface="Calibri"/>
              </a:rPr>
              <a:t>Pode ser instaurado </a:t>
            </a:r>
            <a:r>
              <a:rPr b="1" lang="pt-BR" sz="2400" spc="-1" strike="noStrike" u="sng">
                <a:solidFill>
                  <a:srgbClr val="000000"/>
                </a:solidFill>
                <a:uFill>
                  <a:solidFill>
                    <a:srgbClr val="ffffff"/>
                  </a:solidFill>
                </a:uFill>
                <a:latin typeface="Calibri"/>
              </a:rPr>
              <a:t>mediante provocação</a:t>
            </a:r>
            <a:r>
              <a:rPr b="1" lang="pt-BR" sz="2400" spc="-1" strike="noStrike">
                <a:solidFill>
                  <a:srgbClr val="000000"/>
                </a:solidFill>
                <a:uFill>
                  <a:solidFill>
                    <a:srgbClr val="ffffff"/>
                  </a:solidFill>
                </a:uFill>
                <a:latin typeface="Calibri"/>
              </a:rPr>
              <a:t> do interessado ou por </a:t>
            </a:r>
            <a:r>
              <a:rPr b="1" lang="pt-BR" sz="2400" spc="-1" strike="noStrike" u="sng">
                <a:solidFill>
                  <a:srgbClr val="000000"/>
                </a:solidFill>
                <a:uFill>
                  <a:solidFill>
                    <a:srgbClr val="ffffff"/>
                  </a:solidFill>
                </a:uFill>
                <a:latin typeface="Calibri"/>
              </a:rPr>
              <a:t>iniciativa própria da Administração</a:t>
            </a:r>
            <a:r>
              <a:rPr b="1" lang="pt-BR" sz="2400" spc="-1" strike="noStrike">
                <a:solidFill>
                  <a:srgbClr val="000000"/>
                </a:solidFill>
                <a:uFill>
                  <a:solidFill>
                    <a:srgbClr val="ffffff"/>
                  </a:solidFill>
                </a:uFill>
                <a:latin typeface="Calibri"/>
              </a:rPr>
              <a:t>.</a:t>
            </a:r>
            <a:endParaRPr b="0" lang="pt-BR" sz="2000" spc="-1" strike="noStrike">
              <a:solidFill>
                <a:srgbClr val="000000"/>
              </a:solidFill>
              <a:uFill>
                <a:solidFill>
                  <a:srgbClr val="ffffff"/>
                </a:solidFill>
              </a:uFill>
              <a:latin typeface="Calibri"/>
            </a:endParaRPr>
          </a:p>
          <a:p>
            <a:endParaRPr b="0" lang="pt-BR"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1" lang="pt-BR" sz="2400" spc="-1" strike="noStrike">
                <a:solidFill>
                  <a:srgbClr val="000000"/>
                </a:solidFill>
                <a:uFill>
                  <a:solidFill>
                    <a:srgbClr val="ffffff"/>
                  </a:solidFill>
                </a:uFill>
                <a:latin typeface="Calibri"/>
              </a:rPr>
              <a:t>Estabelece uma relação bilateral, “</a:t>
            </a:r>
            <a:r>
              <a:rPr b="1" i="1" lang="pt-BR" sz="2400" spc="-1" strike="noStrike">
                <a:solidFill>
                  <a:srgbClr val="000000"/>
                </a:solidFill>
                <a:uFill>
                  <a:solidFill>
                    <a:srgbClr val="ffffff"/>
                  </a:solidFill>
                </a:uFill>
                <a:latin typeface="Calibri"/>
              </a:rPr>
              <a:t>Inter partes</a:t>
            </a:r>
            <a:r>
              <a:rPr b="1" lang="pt-BR" sz="2400" spc="-1" strike="noStrike">
                <a:solidFill>
                  <a:srgbClr val="000000"/>
                </a:solidFill>
                <a:uFill>
                  <a:solidFill>
                    <a:srgbClr val="ffffff"/>
                  </a:solidFill>
                </a:uFill>
                <a:latin typeface="Calibri"/>
              </a:rPr>
              <a:t>”, ou seja, de um lado, o administrado, que deduz uma pretensão e, de outro, a Administração que, quando decide, não  age como terceiro, mas como </a:t>
            </a:r>
            <a:r>
              <a:rPr b="1" lang="pt-BR" sz="2400" spc="-1" strike="noStrike" u="sng">
                <a:solidFill>
                  <a:srgbClr val="000000"/>
                </a:solidFill>
                <a:uFill>
                  <a:solidFill>
                    <a:srgbClr val="ffffff"/>
                  </a:solidFill>
                </a:uFill>
                <a:latin typeface="Calibri"/>
              </a:rPr>
              <a:t>parte</a:t>
            </a:r>
            <a:r>
              <a:rPr b="1" lang="pt-BR" sz="2400" spc="-1" strike="noStrike">
                <a:solidFill>
                  <a:srgbClr val="000000"/>
                </a:solidFill>
                <a:uFill>
                  <a:solidFill>
                    <a:srgbClr val="ffffff"/>
                  </a:solidFill>
                </a:uFill>
                <a:latin typeface="Calibri"/>
              </a:rPr>
              <a:t>.</a:t>
            </a:r>
            <a:endParaRPr b="0" lang="pt-BR" sz="20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36" name="TextShape 2"/>
          <p:cNvSpPr txBox="1"/>
          <p:nvPr/>
        </p:nvSpPr>
        <p:spPr>
          <a:xfrm>
            <a:off x="179640" y="119880"/>
            <a:ext cx="8775000" cy="1069560"/>
          </a:xfrm>
          <a:prstGeom prst="rect">
            <a:avLst/>
          </a:prstGeom>
          <a:noFill/>
          <a:ln>
            <a:noFill/>
          </a:ln>
        </p:spPr>
        <p:txBody>
          <a:bodyPr anchor="ctr"/>
          <a:p>
            <a:pPr algn="ctr">
              <a:lnSpc>
                <a:spcPct val="100000"/>
              </a:lnSpc>
            </a:pPr>
            <a:r>
              <a:rPr b="0" lang="pt-BR" sz="4000" spc="-1" strike="noStrike">
                <a:solidFill>
                  <a:srgbClr val="000000"/>
                </a:solidFill>
                <a:uFill>
                  <a:solidFill>
                    <a:srgbClr val="ffffff"/>
                  </a:solidFill>
                </a:uFill>
                <a:latin typeface="Calibri"/>
              </a:rPr>
              <a:t>PROCESSOS ESTATAIS</a:t>
            </a:r>
            <a:endParaRPr b="0" lang="pt-BR" sz="1800" spc="-1" strike="noStrike">
              <a:solidFill>
                <a:srgbClr val="000000"/>
              </a:solidFill>
              <a:uFill>
                <a:solidFill>
                  <a:srgbClr val="ffffff"/>
                </a:solidFill>
              </a:uFill>
              <a:latin typeface="Calibri"/>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Wingdings" charset="2"/>
              <a:buChar char=""/>
            </a:pPr>
            <a:r>
              <a:rPr b="1" lang="pt-BR" sz="3200" spc="-1" strike="noStrike">
                <a:solidFill>
                  <a:srgbClr val="000000"/>
                </a:solidFill>
                <a:uFill>
                  <a:solidFill>
                    <a:srgbClr val="ffffff"/>
                  </a:solidFill>
                </a:uFill>
                <a:latin typeface="Calibri"/>
              </a:rPr>
              <a:t>Se a Administração é parte interessada o processo deve ser gratuito; diferentemente do processo judicial.</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Wingdings" charset="2"/>
              <a:buChar char=""/>
            </a:pPr>
            <a:r>
              <a:rPr b="1" lang="pt-BR" sz="3200" spc="-1" strike="noStrike">
                <a:solidFill>
                  <a:srgbClr val="000000"/>
                </a:solidFill>
                <a:uFill>
                  <a:solidFill>
                    <a:srgbClr val="ffffff"/>
                  </a:solidFill>
                </a:uFill>
                <a:latin typeface="Calibri"/>
              </a:rPr>
              <a:t> </a:t>
            </a:r>
            <a:r>
              <a:rPr b="1" lang="pt-BR" sz="3200" spc="-1" strike="noStrike">
                <a:solidFill>
                  <a:srgbClr val="000000"/>
                </a:solidFill>
                <a:uFill>
                  <a:solidFill>
                    <a:srgbClr val="ffffff"/>
                  </a:solidFill>
                </a:uFill>
                <a:latin typeface="Calibri"/>
              </a:rPr>
              <a:t>Não cabe também, sucumbência.</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Wingdings" charset="2"/>
              <a:buChar char=""/>
            </a:pPr>
            <a:r>
              <a:rPr b="1" lang="pt-BR" sz="3200" spc="-1" strike="noStrike">
                <a:solidFill>
                  <a:srgbClr val="000000"/>
                </a:solidFill>
                <a:uFill>
                  <a:solidFill>
                    <a:srgbClr val="ffffff"/>
                  </a:solidFill>
                </a:uFill>
                <a:latin typeface="Calibri"/>
              </a:rPr>
              <a:t> </a:t>
            </a:r>
            <a:r>
              <a:rPr b="1" lang="pt-BR" sz="3200" spc="-1" strike="noStrike">
                <a:solidFill>
                  <a:srgbClr val="000000"/>
                </a:solidFill>
                <a:uFill>
                  <a:solidFill>
                    <a:srgbClr val="ffffff"/>
                  </a:solidFill>
                </a:uFill>
                <a:latin typeface="Calibri"/>
              </a:rPr>
              <a:t>Pela mesma razão, não pode a Administração proferir decisões com força de coisa julgada </a:t>
            </a:r>
            <a:endParaRPr b="0" lang="pt-BR" sz="3200" spc="-1" strike="noStrike">
              <a:solidFill>
                <a:srgbClr val="000000"/>
              </a:solidFill>
              <a:uFill>
                <a:solidFill>
                  <a:srgbClr val="ffffff"/>
                </a:solidFill>
              </a:uFill>
              <a:latin typeface="Calibri"/>
            </a:endParaRPr>
          </a:p>
          <a:p>
            <a:pPr marL="343080" indent="-342720">
              <a:lnSpc>
                <a:spcPct val="100000"/>
              </a:lnSpc>
            </a:pPr>
            <a:r>
              <a:rPr b="1" lang="pt-BR" sz="3200" spc="-1" strike="noStrike">
                <a:solidFill>
                  <a:srgbClr val="000000"/>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a:p>
            <a:pPr marL="343080" indent="-342720">
              <a:lnSpc>
                <a:spcPct val="100000"/>
              </a:lnSpc>
            </a:pPr>
            <a:r>
              <a:rPr b="1" lang="pt-BR" sz="3200" spc="-1" strike="noStrike">
                <a:solidFill>
                  <a:srgbClr val="000000"/>
                </a:solidFill>
                <a:uFill>
                  <a:solidFill>
                    <a:srgbClr val="ffffff"/>
                  </a:solidFill>
                </a:uFill>
                <a:latin typeface="Calibri"/>
              </a:rPr>
              <a:t>          </a:t>
            </a:r>
            <a:r>
              <a:rPr b="1" i="1" lang="pt-BR" sz="3600" spc="-1" strike="noStrike">
                <a:solidFill>
                  <a:srgbClr val="000000"/>
                </a:solidFill>
                <a:uFill>
                  <a:solidFill>
                    <a:srgbClr val="ffffff"/>
                  </a:solidFill>
                </a:uFill>
                <a:latin typeface="Calibri"/>
              </a:rPr>
              <a:t>(ninguém pode ser juiz em causa própria)</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38"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PROCESSOS ESTATAIS</a:t>
            </a:r>
            <a:endParaRPr b="0" lang="pt-BR" sz="1800" spc="-1" strike="noStrike">
              <a:solidFill>
                <a:srgbClr val="000000"/>
              </a:solidFill>
              <a:uFill>
                <a:solidFill>
                  <a:srgbClr val="ffffff"/>
                </a:solidFill>
              </a:uFill>
              <a:latin typeface="Calibri"/>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179640" y="1989000"/>
            <a:ext cx="8784720" cy="4609080"/>
          </a:xfrm>
          <a:prstGeom prst="rect">
            <a:avLst/>
          </a:prstGeom>
          <a:noFill/>
          <a:ln>
            <a:noFill/>
          </a:ln>
        </p:spPr>
        <p:txBody>
          <a:bodyPr/>
          <a:p>
            <a:pPr marL="343080" indent="-342720" algn="ctr">
              <a:lnSpc>
                <a:spcPct val="100000"/>
              </a:lnSpc>
            </a:pPr>
            <a:r>
              <a:rPr b="1" lang="pt-BR" sz="6000" spc="-1" strike="noStrike">
                <a:solidFill>
                  <a:srgbClr val="fb7c7a"/>
                </a:solidFill>
                <a:uFill>
                  <a:solidFill>
                    <a:srgbClr val="ffffff"/>
                  </a:solidFill>
                </a:uFill>
                <a:latin typeface="Calibri"/>
              </a:rPr>
              <a:t>    </a:t>
            </a:r>
            <a:r>
              <a:rPr b="1" lang="pt-BR" sz="6000" spc="-1" strike="noStrike">
                <a:solidFill>
                  <a:srgbClr val="fb7c7a"/>
                </a:solidFill>
                <a:uFill>
                  <a:solidFill>
                    <a:srgbClr val="ffffff"/>
                  </a:solidFill>
                </a:uFill>
                <a:latin typeface="Calibri"/>
              </a:rPr>
              <a:t>Bases do processo </a:t>
            </a:r>
            <a:r>
              <a:rPr b="1" lang="pt-BR" sz="6000" spc="-1" strike="noStrike">
                <a:solidFill>
                  <a:srgbClr val="fb7c7a"/>
                </a:solidFill>
                <a:uFill>
                  <a:solidFill>
                    <a:srgbClr val="ffffff"/>
                  </a:solidFill>
                </a:uFill>
                <a:latin typeface="Calibri"/>
              </a:rPr>
              <a:t>
</a:t>
            </a:r>
            <a:r>
              <a:rPr b="1" lang="pt-BR" sz="6000" spc="-1" strike="noStrike">
                <a:solidFill>
                  <a:srgbClr val="fb7c7a"/>
                </a:solidFill>
                <a:uFill>
                  <a:solidFill>
                    <a:srgbClr val="ffffff"/>
                  </a:solidFill>
                </a:uFill>
                <a:latin typeface="Calibri"/>
              </a:rPr>
              <a:t>administrativo</a:t>
            </a:r>
            <a:endParaRPr b="0" lang="pt-BR" sz="3200" spc="-1" strike="noStrike">
              <a:solidFill>
                <a:srgbClr val="000000"/>
              </a:solidFill>
              <a:uFill>
                <a:solidFill>
                  <a:srgbClr val="ffffff"/>
                </a:solidFill>
              </a:uFill>
              <a:latin typeface="Calibri"/>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Wingdings" charset="2"/>
              <a:buChar char=""/>
            </a:pPr>
            <a:r>
              <a:rPr b="1" lang="pt-BR" sz="2200" spc="-1" strike="noStrike">
                <a:solidFill>
                  <a:srgbClr val="000000"/>
                </a:solidFill>
                <a:uFill>
                  <a:solidFill>
                    <a:srgbClr val="ffffff"/>
                  </a:solidFill>
                </a:uFill>
                <a:latin typeface="Bauhaus 93"/>
              </a:rPr>
              <a:t>PROCESSUALIDADE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Wingdings" charset="2"/>
              <a:buChar char=""/>
            </a:pPr>
            <a:r>
              <a:rPr b="1" lang="pt-BR" sz="2200" spc="-1" strike="noStrike">
                <a:solidFill>
                  <a:srgbClr val="000000"/>
                </a:solidFill>
                <a:uFill>
                  <a:solidFill>
                    <a:srgbClr val="ffffff"/>
                  </a:solidFill>
                </a:uFill>
                <a:latin typeface="Calibri"/>
              </a:rPr>
              <a:t>Elementos comuns (independente do ramo do Direito):</a:t>
            </a:r>
            <a:endParaRPr b="0" lang="pt-BR"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200" spc="-1" strike="noStrike">
                <a:solidFill>
                  <a:srgbClr val="000000"/>
                </a:solidFill>
                <a:uFill>
                  <a:solidFill>
                    <a:srgbClr val="ffffff"/>
                  </a:solidFill>
                </a:uFill>
                <a:latin typeface="Calibri"/>
              </a:rPr>
              <a:t>exprime o “</a:t>
            </a:r>
            <a:r>
              <a:rPr b="1" i="1" lang="pt-BR" sz="2200" spc="-1" strike="noStrike">
                <a:solidFill>
                  <a:srgbClr val="000000"/>
                </a:solidFill>
                <a:uFill>
                  <a:solidFill>
                    <a:srgbClr val="ffffff"/>
                  </a:solidFill>
                </a:uFill>
                <a:latin typeface="Calibri"/>
              </a:rPr>
              <a:t>vir a ser</a:t>
            </a:r>
            <a:r>
              <a:rPr b="1" lang="pt-BR" sz="2200" spc="-1" strike="noStrike">
                <a:solidFill>
                  <a:srgbClr val="000000"/>
                </a:solidFill>
                <a:uFill>
                  <a:solidFill>
                    <a:srgbClr val="ffffff"/>
                  </a:solidFill>
                </a:uFill>
                <a:latin typeface="Calibri"/>
              </a:rPr>
              <a:t>” de um fenômeno;</a:t>
            </a:r>
            <a:endParaRPr b="0" lang="pt-BR"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200" spc="-1" strike="noStrike">
                <a:solidFill>
                  <a:srgbClr val="000000"/>
                </a:solidFill>
                <a:uFill>
                  <a:solidFill>
                    <a:srgbClr val="ffffff"/>
                  </a:solidFill>
                </a:uFill>
                <a:latin typeface="Calibri"/>
              </a:rPr>
              <a:t>vários pontos no tempo – atos que se sucedem até o momento</a:t>
            </a:r>
            <a:endParaRPr b="0" lang="pt-BR" sz="2400" spc="-1" strike="noStrike">
              <a:solidFill>
                <a:srgbClr val="000000"/>
              </a:solidFill>
              <a:uFill>
                <a:solidFill>
                  <a:srgbClr val="ffffff"/>
                </a:solidFill>
              </a:uFill>
              <a:latin typeface="Calibri"/>
            </a:endParaRPr>
          </a:p>
          <a:p>
            <a:pPr marL="343080" indent="-342720">
              <a:lnSpc>
                <a:spcPct val="100000"/>
              </a:lnSpc>
            </a:pPr>
            <a:r>
              <a:rPr b="1" lang="pt-BR" sz="2200" spc="-1" strike="noStrike">
                <a:solidFill>
                  <a:srgbClr val="000000"/>
                </a:solidFill>
                <a:uFill>
                  <a:solidFill>
                    <a:srgbClr val="ffffff"/>
                  </a:solidFill>
                </a:uFill>
                <a:latin typeface="Calibri"/>
              </a:rPr>
              <a:t>        </a:t>
            </a:r>
            <a:r>
              <a:rPr b="1" lang="pt-BR" sz="2200" spc="-1" strike="noStrike">
                <a:solidFill>
                  <a:srgbClr val="000000"/>
                </a:solidFill>
                <a:uFill>
                  <a:solidFill>
                    <a:srgbClr val="ffffff"/>
                  </a:solidFill>
                </a:uFill>
                <a:latin typeface="Calibri"/>
              </a:rPr>
              <a:t>final;</a:t>
            </a:r>
            <a:endParaRPr b="0" lang="pt-BR"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200" spc="-1" strike="noStrike">
                <a:solidFill>
                  <a:srgbClr val="000000"/>
                </a:solidFill>
                <a:uFill>
                  <a:solidFill>
                    <a:srgbClr val="ffffff"/>
                  </a:solidFill>
                </a:uFill>
                <a:latin typeface="Calibri"/>
              </a:rPr>
              <a:t>encadeamento sucessivo de atos não é algo só eventual ou lícito,</a:t>
            </a:r>
            <a:endParaRPr b="0" lang="pt-BR" sz="2400" spc="-1" strike="noStrike">
              <a:solidFill>
                <a:srgbClr val="000000"/>
              </a:solidFill>
              <a:uFill>
                <a:solidFill>
                  <a:srgbClr val="ffffff"/>
                </a:solidFill>
              </a:uFill>
              <a:latin typeface="Calibri"/>
            </a:endParaRPr>
          </a:p>
          <a:p>
            <a:pPr marL="343080" indent="-342720">
              <a:lnSpc>
                <a:spcPct val="100000"/>
              </a:lnSpc>
            </a:pPr>
            <a:r>
              <a:rPr b="1" lang="pt-BR" sz="2200" spc="-1" strike="noStrike">
                <a:solidFill>
                  <a:srgbClr val="000000"/>
                </a:solidFill>
                <a:uFill>
                  <a:solidFill>
                    <a:srgbClr val="ffffff"/>
                  </a:solidFill>
                </a:uFill>
                <a:latin typeface="Calibri"/>
              </a:rPr>
              <a:t>        </a:t>
            </a:r>
            <a:r>
              <a:rPr b="1" lang="pt-BR" sz="2200" spc="-1" strike="noStrike">
                <a:solidFill>
                  <a:srgbClr val="000000"/>
                </a:solidFill>
                <a:uFill>
                  <a:solidFill>
                    <a:srgbClr val="ffffff"/>
                  </a:solidFill>
                </a:uFill>
                <a:latin typeface="Calibri"/>
              </a:rPr>
              <a:t>mas juridicamente necessário e obrigatório; </a:t>
            </a:r>
            <a:endParaRPr b="0" lang="pt-BR"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200" spc="-1" strike="noStrike">
                <a:solidFill>
                  <a:srgbClr val="000000"/>
                </a:solidFill>
                <a:uFill>
                  <a:solidFill>
                    <a:srgbClr val="ffffff"/>
                  </a:solidFill>
                </a:uFill>
                <a:latin typeface="Calibri"/>
              </a:rPr>
              <a:t>a figura do processo é distinta do ato;</a:t>
            </a:r>
            <a:endParaRPr b="0" lang="pt-BR"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200" spc="-1" strike="noStrike">
                <a:solidFill>
                  <a:srgbClr val="000000"/>
                </a:solidFill>
                <a:uFill>
                  <a:solidFill>
                    <a:srgbClr val="ffffff"/>
                  </a:solidFill>
                </a:uFill>
                <a:latin typeface="Calibri"/>
              </a:rPr>
              <a:t>todos os atos vinculam-se à decisão final;</a:t>
            </a:r>
            <a:endParaRPr b="0" lang="pt-BR"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200" spc="-1" strike="noStrike">
                <a:solidFill>
                  <a:srgbClr val="000000"/>
                </a:solidFill>
                <a:uFill>
                  <a:solidFill>
                    <a:srgbClr val="ffffff"/>
                  </a:solidFill>
                </a:uFill>
                <a:latin typeface="Calibri"/>
              </a:rPr>
              <a:t>o esquema processual provém de várias pessoas físicas;</a:t>
            </a:r>
            <a:endParaRPr b="0" lang="pt-BR"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200" spc="-1" strike="noStrike">
                <a:solidFill>
                  <a:srgbClr val="000000"/>
                </a:solidFill>
                <a:uFill>
                  <a:solidFill>
                    <a:srgbClr val="ffffff"/>
                  </a:solidFill>
                </a:uFill>
                <a:latin typeface="Calibri"/>
              </a:rPr>
              <a:t>sujeitos de esquema processual estão interligados por direitos,</a:t>
            </a:r>
            <a:endParaRPr b="0" lang="pt-BR" sz="2400" spc="-1" strike="noStrike">
              <a:solidFill>
                <a:srgbClr val="000000"/>
              </a:solidFill>
              <a:uFill>
                <a:solidFill>
                  <a:srgbClr val="ffffff"/>
                </a:solidFill>
              </a:uFill>
              <a:latin typeface="Calibri"/>
            </a:endParaRPr>
          </a:p>
          <a:p>
            <a:pPr marL="343080" indent="-342720">
              <a:lnSpc>
                <a:spcPct val="100000"/>
              </a:lnSpc>
            </a:pPr>
            <a:r>
              <a:rPr b="1" lang="pt-BR" sz="2200" spc="-1" strike="noStrike">
                <a:solidFill>
                  <a:srgbClr val="000000"/>
                </a:solidFill>
                <a:uFill>
                  <a:solidFill>
                    <a:srgbClr val="ffffff"/>
                  </a:solidFill>
                </a:uFill>
                <a:latin typeface="Calibri"/>
              </a:rPr>
              <a:t>        </a:t>
            </a:r>
            <a:r>
              <a:rPr b="1" lang="pt-BR" sz="2200" spc="-1" strike="noStrike">
                <a:solidFill>
                  <a:srgbClr val="000000"/>
                </a:solidFill>
                <a:uFill>
                  <a:solidFill>
                    <a:srgbClr val="ffffff"/>
                  </a:solidFill>
                </a:uFill>
                <a:latin typeface="Calibri"/>
              </a:rPr>
              <a:t>ônus, deveres, faculdades. </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41"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Bases do Processo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Administrativo</a:t>
            </a:r>
            <a:endParaRPr b="0" lang="pt-BR" sz="1800" spc="-1" strike="noStrike">
              <a:solidFill>
                <a:srgbClr val="000000"/>
              </a:solidFill>
              <a:uFill>
                <a:solidFill>
                  <a:srgbClr val="ffffff"/>
                </a:solidFill>
              </a:uFill>
              <a:latin typeface="Calibri"/>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179640" y="1204560"/>
            <a:ext cx="8784720" cy="5393160"/>
          </a:xfrm>
          <a:prstGeom prst="rect">
            <a:avLst/>
          </a:prstGeom>
          <a:noFill/>
          <a:ln>
            <a:noFill/>
          </a:ln>
        </p:spPr>
        <p:txBody>
          <a:bodyPr/>
          <a:p>
            <a:pPr>
              <a:lnSpc>
                <a:spcPct val="100000"/>
              </a:lnSpc>
            </a:pP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Wingdings" charset="2"/>
              <a:buChar char=""/>
            </a:pPr>
            <a:r>
              <a:rPr b="1" lang="pt-BR" sz="3200" spc="-1" strike="noStrike">
                <a:solidFill>
                  <a:srgbClr val="000000"/>
                </a:solidFill>
                <a:uFill>
                  <a:solidFill>
                    <a:srgbClr val="ffffff"/>
                  </a:solidFill>
                </a:uFill>
                <a:latin typeface="Bauhaus 93"/>
              </a:rPr>
              <a:t>Processualidade Ampla</a:t>
            </a:r>
            <a:endParaRPr b="0" lang="pt-BR" sz="3200" spc="-1" strike="noStrike">
              <a:solidFill>
                <a:srgbClr val="000000"/>
              </a:solidFill>
              <a:uFill>
                <a:solidFill>
                  <a:srgbClr val="ffffff"/>
                </a:solidFill>
              </a:uFill>
              <a:latin typeface="Calibri"/>
            </a:endParaRPr>
          </a:p>
          <a:p>
            <a:pPr marL="343080" indent="-342720">
              <a:lnSpc>
                <a:spcPct val="100000"/>
              </a:lnSpc>
            </a:pP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Wingdings" charset="2"/>
              <a:buChar char=""/>
            </a:pPr>
            <a:r>
              <a:rPr b="1" lang="pt-BR" sz="3200" spc="-1" strike="noStrike">
                <a:solidFill>
                  <a:srgbClr val="000000"/>
                </a:solidFill>
                <a:uFill>
                  <a:solidFill>
                    <a:srgbClr val="ffffff"/>
                  </a:solidFill>
                </a:uFill>
                <a:latin typeface="Calibri"/>
              </a:rPr>
              <a:t>O processo está presente em todas as funções estatais, tendo em vista a necessidade e conveniência da exposição de ideias opostas e o próprio diálogo entre a Administração e os atores sociais</a:t>
            </a:r>
            <a:r>
              <a:rPr b="1" i="1" lang="pt-BR" sz="3200" spc="-1" strike="noStrike">
                <a:solidFill>
                  <a:srgbClr val="000000"/>
                </a:solidFill>
                <a:uFill>
                  <a:solidFill>
                    <a:srgbClr val="ffffff"/>
                  </a:solidFill>
                </a:uFill>
                <a:latin typeface="Calibri"/>
              </a:rPr>
              <a:t>.</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43"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Bases do Processo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Administrativo</a:t>
            </a:r>
            <a:endParaRPr b="0" lang="pt-BR" sz="1800" spc="-1" strike="noStrike">
              <a:solidFill>
                <a:srgbClr val="000000"/>
              </a:solidFill>
              <a:uFill>
                <a:solidFill>
                  <a:srgbClr val="ffffff"/>
                </a:solidFill>
              </a:uFill>
              <a:latin typeface="Calibri"/>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179640" y="1204560"/>
            <a:ext cx="8784720" cy="5393160"/>
          </a:xfrm>
          <a:prstGeom prst="rect">
            <a:avLst/>
          </a:prstGeom>
          <a:noFill/>
          <a:ln>
            <a:noFill/>
          </a:ln>
        </p:spPr>
        <p:txBody>
          <a:bodyPr/>
          <a:p>
            <a:pPr marL="343080" indent="-342720">
              <a:lnSpc>
                <a:spcPct val="100000"/>
              </a:lnSpc>
            </a:pPr>
            <a:r>
              <a:rPr b="1" lang="pt-BR" sz="6000" spc="-1" strike="noStrike">
                <a:solidFill>
                  <a:srgbClr val="fb7c7a"/>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a:p>
            <a:pPr marL="343080" indent="-342720">
              <a:lnSpc>
                <a:spcPct val="100000"/>
              </a:lnSpc>
            </a:pPr>
            <a:r>
              <a:rPr b="1" lang="pt-BR" sz="6000" spc="-1" strike="noStrike">
                <a:solidFill>
                  <a:srgbClr val="fb7c7a"/>
                </a:solidFill>
                <a:uFill>
                  <a:solidFill>
                    <a:srgbClr val="ffffff"/>
                  </a:solidFill>
                </a:uFill>
                <a:latin typeface="Calibri"/>
              </a:rPr>
              <a:t>    </a:t>
            </a:r>
            <a:r>
              <a:rPr b="1" lang="pt-BR" sz="6000" spc="-1" strike="noStrike">
                <a:solidFill>
                  <a:srgbClr val="fb7c7a"/>
                </a:solidFill>
                <a:uFill>
                  <a:solidFill>
                    <a:srgbClr val="ffffff"/>
                  </a:solidFill>
                </a:uFill>
                <a:latin typeface="Calibri"/>
              </a:rPr>
              <a:t>	</a:t>
            </a:r>
            <a:r>
              <a:rPr b="1" lang="pt-BR" sz="6000" spc="-1" strike="noStrike">
                <a:solidFill>
                  <a:srgbClr val="fb7c7a"/>
                </a:solidFill>
                <a:uFill>
                  <a:solidFill>
                    <a:srgbClr val="ffffff"/>
                  </a:solidFill>
                </a:uFill>
                <a:latin typeface="Calibri"/>
              </a:rPr>
              <a:t>	</a:t>
            </a:r>
            <a:r>
              <a:rPr b="1" lang="pt-BR" sz="7200" spc="-1" strike="noStrike">
                <a:solidFill>
                  <a:srgbClr val="fb7c7a"/>
                </a:solidFill>
                <a:uFill>
                  <a:solidFill>
                    <a:srgbClr val="ffffff"/>
                  </a:solidFill>
                </a:uFill>
                <a:latin typeface="Calibri"/>
              </a:rPr>
              <a:t>Princípios</a:t>
            </a:r>
            <a:endParaRPr b="0" lang="pt-BR" sz="3200" spc="-1" strike="noStrike">
              <a:solidFill>
                <a:srgbClr val="000000"/>
              </a:solidFill>
              <a:uFill>
                <a:solidFill>
                  <a:srgbClr val="ffffff"/>
                </a:solidFill>
              </a:uFill>
              <a:latin typeface="Calibri"/>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Wingdings" charset="2"/>
              <a:buChar char=""/>
            </a:pPr>
            <a:r>
              <a:rPr b="1" i="1" lang="pt-BR" sz="3200" spc="-1" strike="noStrike">
                <a:solidFill>
                  <a:srgbClr val="000000"/>
                </a:solidFill>
                <a:uFill>
                  <a:solidFill>
                    <a:srgbClr val="ffffff"/>
                  </a:solidFill>
                </a:uFill>
                <a:latin typeface="Book Antiqua"/>
              </a:rPr>
              <a:t>Princípios Gerais:</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1" lang="pt-BR" sz="2800" spc="-1" strike="noStrike">
                <a:solidFill>
                  <a:srgbClr val="000000"/>
                </a:solidFill>
                <a:uFill>
                  <a:solidFill>
                    <a:srgbClr val="ffffff"/>
                  </a:solidFill>
                </a:uFill>
                <a:latin typeface="Calibri"/>
              </a:rPr>
              <a:t>São parâmetros a serem seguidos. São limites pelos quais a administração deve se pautar na defesa do interesse público.</a:t>
            </a:r>
            <a:endParaRPr b="0" lang="pt-BR" sz="2400" spc="-1" strike="noStrike">
              <a:solidFill>
                <a:srgbClr val="000000"/>
              </a:solidFill>
              <a:uFill>
                <a:solidFill>
                  <a:srgbClr val="ffffff"/>
                </a:solidFill>
              </a:uFill>
              <a:latin typeface="Calibri"/>
            </a:endParaRPr>
          </a:p>
          <a:p>
            <a:pPr marL="343080" indent="-342720">
              <a:lnSpc>
                <a:spcPct val="100000"/>
              </a:lnSpc>
            </a:pPr>
            <a:r>
              <a:rPr b="1" lang="pt-BR" sz="3200" spc="-1" strike="noStrike">
                <a:solidFill>
                  <a:srgbClr val="000000"/>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46"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Os princípios do processo administrativo no direito brasileiro que foram introduzidos pela Lei n</a:t>
            </a:r>
            <a:r>
              <a:rPr b="0" lang="pt-BR" sz="3200" spc="-1" strike="noStrike" u="heavy" baseline="30000">
                <a:solidFill>
                  <a:srgbClr val="000000"/>
                </a:solidFill>
                <a:uFill>
                  <a:solidFill>
                    <a:srgbClr val="ffffff"/>
                  </a:solidFill>
                </a:uFill>
                <a:latin typeface="Calibri"/>
              </a:rPr>
              <a:t>o</a:t>
            </a:r>
            <a:r>
              <a:rPr b="0" lang="pt-BR" sz="3200" spc="-1" strike="noStrike">
                <a:solidFill>
                  <a:srgbClr val="000000"/>
                </a:solidFill>
                <a:uFill>
                  <a:solidFill>
                    <a:srgbClr val="ffffff"/>
                  </a:solidFill>
                </a:uFill>
                <a:latin typeface="Calibri"/>
              </a:rPr>
              <a:t> 9.784, de 29/01/1999 (</a:t>
            </a:r>
            <a:r>
              <a:rPr b="0" lang="pt-BR" sz="3200" spc="-1" strike="noStrike">
                <a:solidFill>
                  <a:srgbClr val="000000"/>
                </a:solidFill>
                <a:uFill>
                  <a:solidFill>
                    <a:srgbClr val="ffffff"/>
                  </a:solidFill>
                </a:uFill>
                <a:latin typeface="Bauhaus 93"/>
              </a:rPr>
              <a:t>Lei federal de Processo Administrativo</a:t>
            </a:r>
            <a:r>
              <a:rPr b="0" lang="pt-BR" sz="3200" spc="-1" strike="noStrike">
                <a:solidFill>
                  <a:srgbClr val="000000"/>
                </a:solidFill>
                <a:uFill>
                  <a:solidFill>
                    <a:srgbClr val="ffffff"/>
                  </a:solidFill>
                </a:uFill>
                <a:latin typeface="Calibri"/>
              </a:rPr>
              <a:t>), são os seguintes: legalidade, finalidade, motivação, razoabilidade, proporcionalidade, moralidade, ampla defesa, contraditório, segurança jurídica, interesse público e eficiência</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2400" spc="-1" strike="noStrike">
                <a:solidFill>
                  <a:srgbClr val="000000"/>
                </a:solidFill>
                <a:uFill>
                  <a:solidFill>
                    <a:srgbClr val="ffffff"/>
                  </a:solidFill>
                </a:uFill>
                <a:latin typeface="Berlin Sans FB Demi"/>
              </a:rPr>
              <a:t>A Lei Federal só se aplica aos processos federais</a:t>
            </a:r>
            <a:r>
              <a:rPr b="0" lang="pt-BR" sz="3200" spc="-1" strike="noStrike">
                <a:solidFill>
                  <a:srgbClr val="000000"/>
                </a:solidFill>
                <a:uFill>
                  <a:solidFill>
                    <a:srgbClr val="ffffff"/>
                  </a:solidFill>
                </a:uFill>
                <a:latin typeface="Calibri"/>
              </a:rPr>
              <a:t>.</a:t>
            </a:r>
            <a:endParaRPr b="0" lang="pt-BR" sz="3200" spc="-1" strike="noStrike">
              <a:solidFill>
                <a:srgbClr val="000000"/>
              </a:solidFill>
              <a:uFill>
                <a:solidFill>
                  <a:srgbClr val="ffffff"/>
                </a:solidFill>
              </a:uFill>
              <a:latin typeface="Calibri"/>
            </a:endParaRPr>
          </a:p>
        </p:txBody>
      </p:sp>
      <p:sp>
        <p:nvSpPr>
          <p:cNvPr id="148"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igualdade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princípio da igualdade no processo administrativo apresenta uma peculiaridade, a de que o Estado é, ao mesmo tempo, parte e juiz, evidenciando, de plano, uma desigualdade fundamental.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Desta forma, para combater essa prévia desigualdade, o Estado deve procurar atuar de forma isenta, respeitando os prazos, os procedimentos previstos, atender o administrado de forma cortês, impessoal e com eficiência.</a:t>
            </a:r>
            <a:r>
              <a:rPr b="0" lang="pt-BR" sz="3200" spc="-1" strike="noStrike">
                <a:solidFill>
                  <a:srgbClr val="000000"/>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50"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legalidade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Significa que, na condução do processo administrativo, a Administração deve se orientar pela Lei n</a:t>
            </a:r>
            <a:r>
              <a:rPr b="0" lang="pt-BR" sz="3200" spc="-1" strike="noStrike" u="heavy" baseline="30000">
                <a:solidFill>
                  <a:srgbClr val="000000"/>
                </a:solidFill>
                <a:uFill>
                  <a:solidFill>
                    <a:srgbClr val="ffffff"/>
                  </a:solidFill>
                </a:uFill>
                <a:latin typeface="Calibri"/>
              </a:rPr>
              <a:t>o</a:t>
            </a:r>
            <a:r>
              <a:rPr b="0" lang="pt-BR" sz="3200" spc="-1" strike="noStrike">
                <a:solidFill>
                  <a:srgbClr val="000000"/>
                </a:solidFill>
                <a:uFill>
                  <a:solidFill>
                    <a:srgbClr val="ffffff"/>
                  </a:solidFill>
                </a:uFill>
                <a:latin typeface="Calibri"/>
              </a:rPr>
              <a:t> 9.784/1999, como regra geral, e havendo norma específica, ser orientada por esta. Isso, se dá, por exemplo, no caso de processo administrativo de licitação, em que se respeita a Lei n</a:t>
            </a:r>
            <a:r>
              <a:rPr b="0" lang="pt-BR" sz="3200" spc="-1" strike="noStrike" u="heavy" baseline="30000">
                <a:solidFill>
                  <a:srgbClr val="000000"/>
                </a:solidFill>
                <a:uFill>
                  <a:solidFill>
                    <a:srgbClr val="ffffff"/>
                  </a:solidFill>
                </a:uFill>
                <a:latin typeface="Calibri"/>
              </a:rPr>
              <a:t>o</a:t>
            </a:r>
            <a:r>
              <a:rPr b="0" lang="pt-BR" sz="3200" spc="-1" strike="noStrike">
                <a:solidFill>
                  <a:srgbClr val="000000"/>
                </a:solidFill>
                <a:uFill>
                  <a:solidFill>
                    <a:srgbClr val="ffffff"/>
                  </a:solidFill>
                </a:uFill>
                <a:latin typeface="Calibri"/>
              </a:rPr>
              <a:t> 8.666/1993.</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p:txBody>
      </p:sp>
      <p:sp>
        <p:nvSpPr>
          <p:cNvPr id="152"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a:solidFill>
                  <a:srgbClr val="000000"/>
                </a:solidFill>
                <a:uFill>
                  <a:solidFill>
                    <a:srgbClr val="ffffff"/>
                  </a:solidFill>
                </a:uFill>
                <a:latin typeface="Calibri"/>
              </a:rPr>
              <a:t>Conceito: Processo ou Procedimento?</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1" lang="pt-BR" sz="3200" spc="-1" strike="noStrike">
                <a:solidFill>
                  <a:srgbClr val="000000"/>
                </a:solidFill>
                <a:uFill>
                  <a:solidFill>
                    <a:srgbClr val="ffffff"/>
                  </a:solidFill>
                </a:uFill>
                <a:latin typeface="Calibri"/>
              </a:rPr>
              <a:t>Processo</a:t>
            </a:r>
            <a:r>
              <a:rPr b="0" lang="pt-BR" sz="3200" spc="-1" strike="noStrike">
                <a:solidFill>
                  <a:srgbClr val="000000"/>
                </a:solidFill>
                <a:uFill>
                  <a:solidFill>
                    <a:srgbClr val="ffffff"/>
                  </a:solidFill>
                </a:uFill>
                <a:latin typeface="Calibri"/>
              </a:rPr>
              <a:t> é um conceito transcendente ao Direito Processual, no sentido de que o processo funciona como instrumento para o legítimo exercício de poder, uma vez que se apresenta em todas as atividades do Estado.</a:t>
            </a:r>
            <a:endParaRPr b="0" lang="pt-BR" sz="3200" spc="-1" strike="noStrike">
              <a:solidFill>
                <a:srgbClr val="000000"/>
              </a:solidFill>
              <a:uFill>
                <a:solidFill>
                  <a:srgbClr val="ffffff"/>
                </a:solidFill>
              </a:uFill>
              <a:latin typeface="Calibri"/>
            </a:endParaRPr>
          </a:p>
          <a:p>
            <a:pPr marL="343080" indent="-342720">
              <a:lnSpc>
                <a:spcPct val="100000"/>
              </a:lnSpc>
            </a:pP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Nelson Nery Costa, explicando o processo  administrativo, afirma que este é: “o próprio processo no âmbito do Executivo, definido como um conjunto sistemático de atos dos órgãos públicos que regulam as relações jurídicas da Administração consigo mesma, com outras entidades estatais e com os administrados, pessoas naturais e jurídicas”.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a:t>
            </a:r>
            <a:r>
              <a:rPr b="0" i="1" lang="pt-BR" sz="3200" spc="-1" strike="noStrike">
                <a:solidFill>
                  <a:srgbClr val="000000"/>
                </a:solidFill>
                <a:uFill>
                  <a:solidFill>
                    <a:srgbClr val="ffffff"/>
                  </a:solidFill>
                </a:uFill>
                <a:latin typeface="Calibri"/>
              </a:rPr>
              <a:t>Processo Administrativo e suas espécies</a:t>
            </a:r>
            <a:r>
              <a:rPr b="0" lang="pt-BR" sz="3200" spc="-1" strike="noStrike">
                <a:solidFill>
                  <a:srgbClr val="000000"/>
                </a:solidFill>
                <a:uFill>
                  <a:solidFill>
                    <a:srgbClr val="ffffff"/>
                  </a:solidFill>
                </a:uFill>
                <a:latin typeface="Calibri"/>
              </a:rPr>
              <a:t>, 4 edição. RJ:  Forense, 2003, p. 6-7).</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21"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Conceito</a:t>
            </a:r>
            <a:endParaRPr b="0" lang="pt-BR" sz="1800" spc="-1" strike="noStrike">
              <a:solidFill>
                <a:srgbClr val="000000"/>
              </a:solidFill>
              <a:uFill>
                <a:solidFill>
                  <a:srgbClr val="ffffff"/>
                </a:solidFill>
              </a:u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finalidade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processo administrativo deve se orientar para o atendimento do fim para o qual foi criado, para não estar eivado de vício que possa provocar vícios decorrentes do </a:t>
            </a:r>
            <a:r>
              <a:rPr b="0" i="1" lang="pt-BR" sz="3200" spc="-1" strike="noStrike">
                <a:solidFill>
                  <a:srgbClr val="000000"/>
                </a:solidFill>
                <a:uFill>
                  <a:solidFill>
                    <a:srgbClr val="ffffff"/>
                  </a:solidFill>
                </a:uFill>
                <a:latin typeface="Calibri"/>
              </a:rPr>
              <a:t>desvio da finalidade </a:t>
            </a:r>
            <a:r>
              <a:rPr b="0" lang="pt-BR" sz="3200" spc="-1" strike="noStrike">
                <a:solidFill>
                  <a:srgbClr val="000000"/>
                </a:solidFill>
                <a:uFill>
                  <a:solidFill>
                    <a:srgbClr val="ffffff"/>
                  </a:solidFill>
                </a:uFill>
                <a:latin typeface="Calibri"/>
              </a:rPr>
              <a:t>para a qual foi instado.</a:t>
            </a:r>
            <a:endParaRPr b="0" lang="pt-BR" sz="3200" spc="-1" strike="noStrike">
              <a:solidFill>
                <a:srgbClr val="000000"/>
              </a:solidFill>
              <a:uFill>
                <a:solidFill>
                  <a:srgbClr val="ffffff"/>
                </a:solidFill>
              </a:uFill>
              <a:latin typeface="Calibri"/>
            </a:endParaRPr>
          </a:p>
        </p:txBody>
      </p:sp>
      <p:sp>
        <p:nvSpPr>
          <p:cNvPr id="154"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motivação</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Entende-se por </a:t>
            </a:r>
            <a:r>
              <a:rPr b="0" i="1" lang="pt-BR" sz="3200" spc="-1" strike="noStrike">
                <a:solidFill>
                  <a:srgbClr val="000000"/>
                </a:solidFill>
                <a:uFill>
                  <a:solidFill>
                    <a:srgbClr val="ffffff"/>
                  </a:solidFill>
                </a:uFill>
                <a:latin typeface="Calibri"/>
              </a:rPr>
              <a:t>motivação</a:t>
            </a:r>
            <a:r>
              <a:rPr b="0" lang="pt-BR" sz="3200" spc="-1" strike="noStrike">
                <a:solidFill>
                  <a:srgbClr val="000000"/>
                </a:solidFill>
                <a:uFill>
                  <a:solidFill>
                    <a:srgbClr val="ffffff"/>
                  </a:solidFill>
                </a:uFill>
                <a:latin typeface="Calibri"/>
              </a:rPr>
              <a:t> a exposição escrita dos fatos e dos fundamentos jurídicos que ensejaram a prática do ato administrativo, ou seja, a narrativa formalizada dos motivos que determinaram a edição dessa particular espécie de ato jurídico.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É importante observar que a </a:t>
            </a:r>
            <a:r>
              <a:rPr b="0" i="1" lang="pt-BR" sz="3200" spc="-1" strike="noStrike">
                <a:solidFill>
                  <a:srgbClr val="000000"/>
                </a:solidFill>
                <a:uFill>
                  <a:solidFill>
                    <a:srgbClr val="ffffff"/>
                  </a:solidFill>
                </a:uFill>
                <a:latin typeface="Calibri"/>
              </a:rPr>
              <a:t>motivação,</a:t>
            </a:r>
            <a:r>
              <a:rPr b="0" lang="pt-BR" sz="3200" spc="-1" strike="noStrike">
                <a:solidFill>
                  <a:srgbClr val="000000"/>
                </a:solidFill>
                <a:uFill>
                  <a:solidFill>
                    <a:srgbClr val="ffffff"/>
                  </a:solidFill>
                </a:uFill>
                <a:latin typeface="Calibri"/>
              </a:rPr>
              <a:t> em boa compreensão, não deve ser limitada a mera e simples narrativa fática. Além dos fatos que propulsionaram a prática do ato administrativo, a </a:t>
            </a:r>
            <a:r>
              <a:rPr b="0" i="1" lang="pt-BR" sz="3200" spc="-1" strike="noStrike">
                <a:solidFill>
                  <a:srgbClr val="000000"/>
                </a:solidFill>
                <a:uFill>
                  <a:solidFill>
                    <a:srgbClr val="ffffff"/>
                  </a:solidFill>
                </a:uFill>
                <a:latin typeface="Calibri"/>
              </a:rPr>
              <a:t>motivação </a:t>
            </a:r>
            <a:r>
              <a:rPr b="0" lang="pt-BR" sz="3200" spc="-1" strike="noStrike">
                <a:solidFill>
                  <a:srgbClr val="000000"/>
                </a:solidFill>
                <a:uFill>
                  <a:solidFill>
                    <a:srgbClr val="ffffff"/>
                  </a:solidFill>
                </a:uFill>
                <a:latin typeface="Calibri"/>
              </a:rPr>
              <a:t>deve conter a indicação da </a:t>
            </a:r>
            <a:r>
              <a:rPr b="0" i="1" lang="pt-BR" sz="3200" spc="-1" strike="noStrike">
                <a:solidFill>
                  <a:srgbClr val="000000"/>
                </a:solidFill>
                <a:uFill>
                  <a:solidFill>
                    <a:srgbClr val="ffffff"/>
                  </a:solidFill>
                </a:uFill>
                <a:latin typeface="Calibri"/>
              </a:rPr>
              <a:t>norma jurídica</a:t>
            </a:r>
            <a:r>
              <a:rPr b="0" lang="pt-BR" sz="3200" spc="-1" strike="noStrike">
                <a:solidFill>
                  <a:srgbClr val="000000"/>
                </a:solidFill>
                <a:uFill>
                  <a:solidFill>
                    <a:srgbClr val="ffffff"/>
                  </a:solidFill>
                </a:uFill>
                <a:latin typeface="Calibri"/>
              </a:rPr>
              <a:t> que fundamente sua expedição, e ainda a </a:t>
            </a:r>
            <a:r>
              <a:rPr b="0" i="1" lang="pt-BR" sz="3200" spc="-1" strike="noStrike">
                <a:solidFill>
                  <a:srgbClr val="000000"/>
                </a:solidFill>
                <a:uFill>
                  <a:solidFill>
                    <a:srgbClr val="ffffff"/>
                  </a:solidFill>
                </a:uFill>
                <a:latin typeface="Calibri"/>
              </a:rPr>
              <a:t>demonstração da pertinência lógica</a:t>
            </a:r>
            <a:r>
              <a:rPr b="0" lang="pt-BR" sz="3200" spc="-1" strike="noStrike">
                <a:solidFill>
                  <a:srgbClr val="000000"/>
                </a:solidFill>
                <a:uFill>
                  <a:solidFill>
                    <a:srgbClr val="ffffff"/>
                  </a:solidFill>
                </a:uFill>
                <a:latin typeface="Calibri"/>
              </a:rPr>
              <a:t> que obrigatoriamente deve existir entre a </a:t>
            </a:r>
            <a:r>
              <a:rPr b="0" i="1" lang="pt-BR" sz="3200" spc="-1" strike="noStrike">
                <a:solidFill>
                  <a:srgbClr val="000000"/>
                </a:solidFill>
                <a:uFill>
                  <a:solidFill>
                    <a:srgbClr val="ffffff"/>
                  </a:solidFill>
                </a:uFill>
                <a:latin typeface="Calibri"/>
              </a:rPr>
              <a:t>situação fática que o motiva e o próprio ato praticado</a:t>
            </a:r>
            <a:r>
              <a:rPr b="0" lang="pt-BR" sz="3200" spc="-1" strike="noStrike">
                <a:solidFill>
                  <a:srgbClr val="000000"/>
                </a:solidFill>
                <a:uFill>
                  <a:solidFill>
                    <a:srgbClr val="ffffff"/>
                  </a:solidFill>
                </a:uFill>
                <a:latin typeface="Calibri"/>
              </a:rPr>
              <a:t>, considerando-se tanto seu</a:t>
            </a:r>
            <a:r>
              <a:rPr b="0" i="1" lang="pt-BR" sz="3200" spc="-1" strike="noStrike">
                <a:solidFill>
                  <a:srgbClr val="000000"/>
                </a:solidFill>
                <a:uFill>
                  <a:solidFill>
                    <a:srgbClr val="ffffff"/>
                  </a:solidFill>
                </a:uFill>
                <a:latin typeface="Calibri"/>
              </a:rPr>
              <a:t> conteúdo </a:t>
            </a:r>
            <a:r>
              <a:rPr b="0" lang="pt-BR" sz="3200" spc="-1" strike="noStrike">
                <a:solidFill>
                  <a:srgbClr val="000000"/>
                </a:solidFill>
                <a:uFill>
                  <a:solidFill>
                    <a:srgbClr val="ffffff"/>
                  </a:solidFill>
                </a:uFill>
                <a:latin typeface="Calibri"/>
              </a:rPr>
              <a:t>como sua </a:t>
            </a:r>
            <a:r>
              <a:rPr b="0" i="1" lang="pt-BR" sz="3200" spc="-1" strike="noStrike">
                <a:solidFill>
                  <a:srgbClr val="000000"/>
                </a:solidFill>
                <a:uFill>
                  <a:solidFill>
                    <a:srgbClr val="ffffff"/>
                  </a:solidFill>
                </a:uFill>
                <a:latin typeface="Calibri"/>
              </a:rPr>
              <a:t>finalidade.</a:t>
            </a:r>
            <a:r>
              <a:rPr b="0" lang="pt-BR" sz="3200" spc="-1" strike="noStrike">
                <a:solidFill>
                  <a:srgbClr val="000000"/>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p:txBody>
      </p:sp>
      <p:sp>
        <p:nvSpPr>
          <p:cNvPr id="156"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razoabilidade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princípio da razoabilidade é o princípio que determina à Administração Pública, no exercício de faculdades discricionárias, o dever de atuar em plena conformidade com critérios racionais, sensatos e coerentes, fundamentados nas concepções sociais dominantes.</a:t>
            </a:r>
            <a:endParaRPr b="0" lang="pt-BR" sz="3200" spc="-1" strike="noStrike">
              <a:solidFill>
                <a:srgbClr val="000000"/>
              </a:solidFill>
              <a:uFill>
                <a:solidFill>
                  <a:srgbClr val="ffffff"/>
                </a:solidFill>
              </a:uFill>
              <a:latin typeface="Calibri"/>
            </a:endParaRPr>
          </a:p>
        </p:txBody>
      </p:sp>
      <p:sp>
        <p:nvSpPr>
          <p:cNvPr id="158"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proporcionalidade</a:t>
            </a:r>
            <a:endParaRPr b="0" lang="pt-BR" sz="3200" spc="-1" strike="noStrike">
              <a:solidFill>
                <a:srgbClr val="000000"/>
              </a:solidFill>
              <a:uFill>
                <a:solidFill>
                  <a:srgbClr val="ffffff"/>
                </a:solidFill>
              </a:uFill>
              <a:latin typeface="Calibri"/>
            </a:endParaRPr>
          </a:p>
          <a:p>
            <a:pPr marL="343080" indent="-342720">
              <a:lnSpc>
                <a:spcPct val="100000"/>
              </a:lnSpc>
            </a:pPr>
            <a:r>
              <a:rPr b="0" lang="pt-BR" sz="3200" spc="-1" strike="noStrike">
                <a:solidFill>
                  <a:srgbClr val="000000"/>
                </a:solidFill>
                <a:uFill>
                  <a:solidFill>
                    <a:srgbClr val="ffffff"/>
                  </a:solidFill>
                </a:uFill>
                <a:latin typeface="Calibri"/>
              </a:rPr>
              <a:t>    </a:t>
            </a:r>
            <a:r>
              <a:rPr b="0" lang="pt-BR" sz="3200" spc="-1" strike="noStrike">
                <a:solidFill>
                  <a:srgbClr val="000000"/>
                </a:solidFill>
                <a:uFill>
                  <a:solidFill>
                    <a:srgbClr val="ffffff"/>
                  </a:solidFill>
                </a:uFill>
                <a:latin typeface="Calibri"/>
              </a:rPr>
              <a:t>Significa que o Estado não deve agir com demasia, tampouco, de modo insuficiente na consecução dos seus objetivos. </a:t>
            </a:r>
            <a:endParaRPr b="0" lang="pt-BR" sz="3200" spc="-1" strike="noStrike">
              <a:solidFill>
                <a:srgbClr val="000000"/>
              </a:solidFill>
              <a:uFill>
                <a:solidFill>
                  <a:srgbClr val="ffffff"/>
                </a:solidFill>
              </a:uFill>
              <a:latin typeface="Calibri"/>
            </a:endParaRPr>
          </a:p>
          <a:p>
            <a:pPr marL="343080" indent="-342720">
              <a:lnSpc>
                <a:spcPct val="100000"/>
              </a:lnSpc>
            </a:pPr>
            <a:r>
              <a:rPr b="0" lang="pt-BR" sz="3200" spc="-1" strike="noStrike">
                <a:solidFill>
                  <a:srgbClr val="000000"/>
                </a:solidFill>
                <a:uFill>
                  <a:solidFill>
                    <a:srgbClr val="ffffff"/>
                  </a:solidFill>
                </a:uFill>
                <a:latin typeface="Calibri"/>
              </a:rPr>
              <a:t>	</a:t>
            </a:r>
            <a:r>
              <a:rPr b="0" lang="pt-BR" sz="3200" spc="-1" strike="noStrike">
                <a:solidFill>
                  <a:srgbClr val="000000"/>
                </a:solidFill>
                <a:uFill>
                  <a:solidFill>
                    <a:srgbClr val="ffffff"/>
                  </a:solidFill>
                </a:uFill>
                <a:latin typeface="Calibri"/>
              </a:rPr>
              <a:t>Exageros para mais ou para menos configuram irretorquíveis violações ao princípio.</a:t>
            </a:r>
            <a:endParaRPr b="0" lang="pt-BR" sz="3200" spc="-1" strike="noStrike">
              <a:solidFill>
                <a:srgbClr val="000000"/>
              </a:solidFill>
              <a:uFill>
                <a:solidFill>
                  <a:srgbClr val="ffffff"/>
                </a:solidFill>
              </a:uFill>
              <a:latin typeface="Calibri"/>
            </a:endParaRPr>
          </a:p>
          <a:p>
            <a:pPr marL="343080" indent="-342720">
              <a:lnSpc>
                <a:spcPct val="100000"/>
              </a:lnSpc>
            </a:pPr>
            <a:r>
              <a:rPr b="0" lang="pt-BR" sz="3200" spc="-1" strike="noStrike">
                <a:solidFill>
                  <a:srgbClr val="000000"/>
                </a:solidFill>
                <a:uFill>
                  <a:solidFill>
                    <a:srgbClr val="ffffff"/>
                  </a:solidFill>
                </a:uFill>
                <a:latin typeface="Calibri"/>
              </a:rPr>
              <a:t>	</a:t>
            </a:r>
            <a:r>
              <a:rPr b="0" lang="pt-BR" sz="3200" spc="-1" strike="noStrike">
                <a:solidFill>
                  <a:srgbClr val="000000"/>
                </a:solidFill>
                <a:uFill>
                  <a:solidFill>
                    <a:srgbClr val="ffffff"/>
                  </a:solidFill>
                </a:uFill>
                <a:latin typeface="Calibri"/>
              </a:rPr>
              <a:t>É chamado por alguns de princípio da </a:t>
            </a:r>
            <a:r>
              <a:rPr b="0" lang="pt-BR" sz="3200" spc="-1" strike="noStrike">
                <a:solidFill>
                  <a:srgbClr val="000000"/>
                </a:solidFill>
                <a:uFill>
                  <a:solidFill>
                    <a:srgbClr val="ffffff"/>
                  </a:solidFill>
                </a:uFill>
                <a:latin typeface="Berlin Sans FB Demi"/>
              </a:rPr>
              <a:t>vedação dos excessos</a:t>
            </a:r>
            <a:endParaRPr b="0" lang="pt-BR" sz="3200" spc="-1" strike="noStrike">
              <a:solidFill>
                <a:srgbClr val="000000"/>
              </a:solidFill>
              <a:uFill>
                <a:solidFill>
                  <a:srgbClr val="ffffff"/>
                </a:solidFill>
              </a:uFill>
              <a:latin typeface="Calibri"/>
            </a:endParaRPr>
          </a:p>
        </p:txBody>
      </p:sp>
      <p:sp>
        <p:nvSpPr>
          <p:cNvPr id="160"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moralidade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princípio da moralidade é aquele que determina </a:t>
            </a:r>
            <a:r>
              <a:rPr b="0" i="1" lang="pt-BR" sz="3200" spc="-1" strike="noStrike">
                <a:solidFill>
                  <a:srgbClr val="000000"/>
                </a:solidFill>
                <a:uFill>
                  <a:solidFill>
                    <a:srgbClr val="ffffff"/>
                  </a:solidFill>
                </a:uFill>
                <a:latin typeface="Calibri"/>
              </a:rPr>
              <a:t>que os atos da Administração Pública devem estar inteiramente conformados aos padrões éticos dominantes na sociedade para a gestão dos bens e interesses públicos, sob pena de invalidade jurídica.</a:t>
            </a:r>
            <a:r>
              <a:rPr b="0" lang="pt-BR" sz="3200" spc="-1" strike="noStrike">
                <a:solidFill>
                  <a:srgbClr val="000000"/>
                </a:solidFill>
                <a:uFill>
                  <a:solidFill>
                    <a:srgbClr val="ffffff"/>
                  </a:solidFill>
                </a:uFill>
                <a:latin typeface="Calibri"/>
              </a:rPr>
              <a:t> Dessa forma, o desrespeito à moralidade, entre nós, não se limita apenas a exigir a invalidação – por via administrativa ou judicial – do ato administrativo violador, mas também a imposição de outras consequências sancionatorias rigorosas ao agente público responsável por sua prática.</a:t>
            </a:r>
            <a:endParaRPr b="0" lang="pt-BR" sz="3200" spc="-1" strike="noStrike">
              <a:solidFill>
                <a:srgbClr val="000000"/>
              </a:solidFill>
              <a:uFill>
                <a:solidFill>
                  <a:srgbClr val="ffffff"/>
                </a:solidFill>
              </a:uFill>
              <a:latin typeface="Calibri"/>
            </a:endParaRPr>
          </a:p>
        </p:txBody>
      </p:sp>
      <p:sp>
        <p:nvSpPr>
          <p:cNvPr id="162"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do devido processo legal</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Até a Constituição Federal de 1988 (art. 5, LIV), a existência implícita da garantia do devido processo legal não era unânime entre os juristas brasileiros, especialmente quando o assunto dizia respeito aos processos administrativos.</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princípio do </a:t>
            </a:r>
            <a:r>
              <a:rPr b="0" lang="pt-BR" sz="3200" spc="-1" strike="noStrike">
                <a:solidFill>
                  <a:srgbClr val="000000"/>
                </a:solidFill>
                <a:uFill>
                  <a:solidFill>
                    <a:srgbClr val="ffffff"/>
                  </a:solidFill>
                </a:uFill>
                <a:latin typeface="Berlin Sans FB Demi"/>
              </a:rPr>
              <a:t>contraditório </a:t>
            </a:r>
            <a:r>
              <a:rPr b="0" lang="pt-BR" sz="3200" spc="-1" strike="noStrike">
                <a:solidFill>
                  <a:srgbClr val="000000"/>
                </a:solidFill>
                <a:uFill>
                  <a:solidFill>
                    <a:srgbClr val="ffffff"/>
                  </a:solidFill>
                </a:uFill>
                <a:latin typeface="Calibri"/>
              </a:rPr>
              <a:t>(art. 5</a:t>
            </a:r>
            <a:r>
              <a:rPr b="0" lang="pt-BR" sz="3200" spc="-1" strike="noStrike" u="heavy" baseline="30000">
                <a:solidFill>
                  <a:srgbClr val="000000"/>
                </a:solidFill>
                <a:uFill>
                  <a:solidFill>
                    <a:srgbClr val="ffffff"/>
                  </a:solidFill>
                </a:uFill>
                <a:latin typeface="Calibri"/>
              </a:rPr>
              <a:t>o</a:t>
            </a:r>
            <a:r>
              <a:rPr b="0" lang="pt-BR" sz="3200" spc="-1" strike="noStrike">
                <a:solidFill>
                  <a:srgbClr val="000000"/>
                </a:solidFill>
                <a:uFill>
                  <a:solidFill>
                    <a:srgbClr val="ffffff"/>
                  </a:solidFill>
                </a:uFill>
                <a:latin typeface="Calibri"/>
              </a:rPr>
              <a:t>, inciso LV, da CF/88), como decorrência do princípio do </a:t>
            </a:r>
            <a:r>
              <a:rPr b="0" lang="pt-BR" sz="3200" spc="-1" strike="noStrike">
                <a:solidFill>
                  <a:srgbClr val="000000"/>
                </a:solidFill>
                <a:uFill>
                  <a:solidFill>
                    <a:srgbClr val="ffffff"/>
                  </a:solidFill>
                </a:uFill>
                <a:latin typeface="Berlin Sans FB Demi"/>
              </a:rPr>
              <a:t>devido processo legal</a:t>
            </a:r>
            <a:r>
              <a:rPr b="0" lang="pt-BR" sz="3200" spc="-1" strike="noStrike">
                <a:solidFill>
                  <a:srgbClr val="000000"/>
                </a:solidFill>
                <a:uFill>
                  <a:solidFill>
                    <a:srgbClr val="ffffff"/>
                  </a:solidFill>
                </a:uFill>
                <a:latin typeface="Calibri"/>
              </a:rPr>
              <a:t>, deve ser entendido como a faculdade de manifestar o seu próprio ponto de vista ou argumentos próprios, ante fatos, documentos ou pontos de vista apresentados por outrem</a:t>
            </a:r>
            <a:endParaRPr b="0" lang="pt-BR" sz="3200" spc="-1" strike="noStrike">
              <a:solidFill>
                <a:srgbClr val="000000"/>
              </a:solidFill>
              <a:uFill>
                <a:solidFill>
                  <a:srgbClr val="ffffff"/>
                </a:solidFill>
              </a:uFill>
              <a:latin typeface="Calibri"/>
            </a:endParaRPr>
          </a:p>
        </p:txBody>
      </p:sp>
      <p:sp>
        <p:nvSpPr>
          <p:cNvPr id="164"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Outro princípio concretizador do devido processo legal é a </a:t>
            </a:r>
            <a:r>
              <a:rPr b="0" lang="pt-BR" sz="3200" spc="-1" strike="noStrike">
                <a:solidFill>
                  <a:srgbClr val="000000"/>
                </a:solidFill>
                <a:uFill>
                  <a:solidFill>
                    <a:srgbClr val="ffffff"/>
                  </a:solidFill>
                </a:uFill>
                <a:latin typeface="Berlin Sans FB Demi"/>
              </a:rPr>
              <a:t>ampla defesa</a:t>
            </a:r>
            <a:r>
              <a:rPr b="0" lang="pt-BR" sz="3200" spc="-1" strike="noStrike">
                <a:solidFill>
                  <a:srgbClr val="000000"/>
                </a:solidFill>
                <a:uFill>
                  <a:solidFill>
                    <a:srgbClr val="ffffff"/>
                  </a:solidFill>
                </a:uFill>
                <a:latin typeface="Calibri"/>
              </a:rPr>
              <a:t>.</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Consiste no direito à adequada resistência a pretensões opostas ou a condutas, argumentos e interpretações que possam acarretar prejuízos físicos, materiais ou morais.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É defesa de seus interesses; não só defesa antes da acusação </a:t>
            </a:r>
            <a:endParaRPr b="0" lang="pt-BR" sz="3200" spc="-1" strike="noStrike">
              <a:solidFill>
                <a:srgbClr val="000000"/>
              </a:solidFill>
              <a:uFill>
                <a:solidFill>
                  <a:srgbClr val="ffffff"/>
                </a:solidFill>
              </a:uFill>
              <a:latin typeface="Calibri"/>
            </a:endParaRPr>
          </a:p>
        </p:txBody>
      </p:sp>
      <p:sp>
        <p:nvSpPr>
          <p:cNvPr id="166"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segurança jurídica</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Adotando as lições de Cármen Lúcia Antunes Rocha:  a segurança jurídica pode ser considerada como a certeza do indivíduo na correta aplicação dos valores e princípios de Justiça absorvidos pelo sistema de direito adotado em determinada sociedade (“</a:t>
            </a:r>
            <a:r>
              <a:rPr b="0" lang="pt-BR" sz="2800" spc="-1" strike="noStrike">
                <a:solidFill>
                  <a:srgbClr val="000000"/>
                </a:solidFill>
                <a:uFill>
                  <a:solidFill>
                    <a:srgbClr val="ffffff"/>
                  </a:solidFill>
                </a:uFill>
                <a:latin typeface="Calibri"/>
              </a:rPr>
              <a:t>Princípios Constitucionais no Processo Administrativo do Direito Brasileiro”, </a:t>
            </a:r>
            <a:r>
              <a:rPr b="0" i="1" lang="pt-BR" sz="2800" spc="-1" strike="noStrike">
                <a:solidFill>
                  <a:srgbClr val="000000"/>
                </a:solidFill>
                <a:uFill>
                  <a:solidFill>
                    <a:srgbClr val="ffffff"/>
                  </a:solidFill>
                </a:uFill>
                <a:latin typeface="Calibri"/>
              </a:rPr>
              <a:t>Revista Trimestral de Direito Público</a:t>
            </a:r>
            <a:r>
              <a:rPr b="0" lang="pt-BR" sz="2800" spc="-1" strike="noStrike">
                <a:solidFill>
                  <a:srgbClr val="000000"/>
                </a:solidFill>
                <a:uFill>
                  <a:solidFill>
                    <a:srgbClr val="ffffff"/>
                  </a:solidFill>
                </a:uFill>
                <a:latin typeface="Calibri"/>
              </a:rPr>
              <a:t>, n. 17, 1997, p. 7</a:t>
            </a:r>
            <a:r>
              <a:rPr b="0" lang="pt-BR" sz="3200" spc="-1" strike="noStrike">
                <a:solidFill>
                  <a:srgbClr val="000000"/>
                </a:solidFill>
                <a:uFill>
                  <a:solidFill>
                    <a:srgbClr val="ffffff"/>
                  </a:solidFill>
                </a:uFill>
                <a:latin typeface="Calibri"/>
              </a:rPr>
              <a:t>)</a:t>
            </a:r>
            <a:endParaRPr b="0" lang="pt-BR" sz="3200" spc="-1" strike="noStrike">
              <a:solidFill>
                <a:srgbClr val="000000"/>
              </a:solidFill>
              <a:uFill>
                <a:solidFill>
                  <a:srgbClr val="ffffff"/>
                </a:solidFill>
              </a:uFill>
              <a:latin typeface="Calibri"/>
            </a:endParaRPr>
          </a:p>
        </p:txBody>
      </p:sp>
      <p:sp>
        <p:nvSpPr>
          <p:cNvPr id="168"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impessoalidade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princípio da impessoalidade é colocado como basilar no Direito Administrativo brasileiro, sendo inclusive elevado à constitucionalização.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Dentro do processo administrativo é indispensável a análise imparcial e impessoal do direito que se está conduzindo, inclusive para que não seja apontada uma ação contrária à impessoalidade como vício formal do processo administrativo.</a:t>
            </a:r>
            <a:endParaRPr b="0" lang="pt-BR" sz="3200" spc="-1" strike="noStrike">
              <a:solidFill>
                <a:srgbClr val="000000"/>
              </a:solidFill>
              <a:uFill>
                <a:solidFill>
                  <a:srgbClr val="ffffff"/>
                </a:solidFill>
              </a:uFill>
              <a:latin typeface="Calibri"/>
            </a:endParaRPr>
          </a:p>
          <a:p>
            <a:pPr marL="343080" indent="-342720">
              <a:lnSpc>
                <a:spcPct val="100000"/>
              </a:lnSpc>
            </a:pPr>
            <a:r>
              <a:rPr b="0" lang="pt-BR" sz="3200" spc="-1" strike="noStrike">
                <a:solidFill>
                  <a:srgbClr val="000000"/>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p:txBody>
      </p:sp>
      <p:sp>
        <p:nvSpPr>
          <p:cNvPr id="170"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publicidade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Como a atividade da Administração é pública os administrados têm direito a conhecê-la plenamente.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Aliás é a previsão expressa no art. 3</a:t>
            </a:r>
            <a:r>
              <a:rPr b="0" lang="pt-BR" sz="3200" spc="-1" strike="noStrike" u="heavy" baseline="30000">
                <a:solidFill>
                  <a:srgbClr val="000000"/>
                </a:solidFill>
                <a:uFill>
                  <a:solidFill>
                    <a:srgbClr val="ffffff"/>
                  </a:solidFill>
                </a:uFill>
                <a:latin typeface="Calibri"/>
              </a:rPr>
              <a:t>o</a:t>
            </a:r>
            <a:r>
              <a:rPr b="0" lang="pt-BR" sz="3200" spc="-1" strike="noStrike">
                <a:solidFill>
                  <a:srgbClr val="000000"/>
                </a:solidFill>
                <a:uFill>
                  <a:solidFill>
                    <a:srgbClr val="ffffff"/>
                  </a:solidFill>
                </a:uFill>
                <a:latin typeface="Calibri"/>
              </a:rPr>
              <a:t> da Lei de Processo Administrativo Federal, que, em seu inciso II, promove a inclusão do direito ao administrado de “ter ciência da tramitação dos processos administrativos em que tenha a condição de interessado, ter vista dos autos, obter cópias de documentos neles contidos e conhecer as decisões proferidas”.</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72"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a:t>
            </a:r>
            <a:r>
              <a:rPr b="0" lang="pt-BR" sz="3200" spc="-1" strike="noStrike">
                <a:solidFill>
                  <a:srgbClr val="000000"/>
                </a:solidFill>
                <a:uFill>
                  <a:solidFill>
                    <a:srgbClr val="ffffff"/>
                  </a:solidFill>
                </a:uFill>
                <a:latin typeface="Calibri"/>
              </a:rPr>
              <a:t>O processo é o conjunto de atos coordenados para a obtenção de decisão sobre uma controvérsia no âmbito judicial ou administrativo; procedimento é o modo de realização do processo, ou seja, o rito processual.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processo, portanto, pode realizar-se por diferentes procedimentos, consoante a natureza da questão a decidir e os objetivos da decisão.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O que caracteriza o processo é o ordenamento de atos para a solução de uma controvérsia; o que tipifica o procedimento de um processo administrativo é o encadeamento de atos para a obtenção de uma decisão jurisdicional da Administração” (Hely Lopes Meirelles, </a:t>
            </a:r>
            <a:r>
              <a:rPr b="0" i="1" lang="pt-BR" sz="3200" spc="-1" strike="noStrike">
                <a:solidFill>
                  <a:srgbClr val="000000"/>
                </a:solidFill>
                <a:uFill>
                  <a:solidFill>
                    <a:srgbClr val="ffffff"/>
                  </a:solidFill>
                </a:uFill>
                <a:latin typeface="Calibri"/>
              </a:rPr>
              <a:t>Direito Administrativo</a:t>
            </a:r>
            <a:r>
              <a:rPr b="0" lang="pt-BR" sz="3200" spc="-1" strike="noStrike">
                <a:solidFill>
                  <a:srgbClr val="000000"/>
                </a:solidFill>
                <a:uFill>
                  <a:solidFill>
                    <a:srgbClr val="ffffff"/>
                  </a:solidFill>
                </a:uFill>
                <a:latin typeface="Calibri"/>
              </a:rPr>
              <a:t>, Malheiros, 1979, p. 39).</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23"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Conceito</a:t>
            </a:r>
            <a:endParaRPr b="0" lang="pt-BR" sz="1800" spc="-1" strike="noStrike">
              <a:solidFill>
                <a:srgbClr val="000000"/>
              </a:solidFill>
              <a:uFill>
                <a:solidFill>
                  <a:srgbClr val="ffffff"/>
                </a:solidFill>
              </a:uFill>
              <a:latin typeface="Calibri"/>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lang="pt-BR" sz="3200" spc="-1" strike="noStrike" u="sng">
                <a:solidFill>
                  <a:srgbClr val="000000"/>
                </a:solidFill>
                <a:uFill>
                  <a:solidFill>
                    <a:srgbClr val="ffffff"/>
                  </a:solidFill>
                </a:uFill>
                <a:latin typeface="Calibri"/>
              </a:rPr>
              <a:t>Princípio da revisibilidade</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Por fim, o princípio da revisibilidade que consiste no direito de o administrado recorrer de decisão que lhe seja desfavorável.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1" i="1" lang="pt-BR" sz="3200" spc="-1" strike="noStrike">
                <a:solidFill>
                  <a:srgbClr val="000000"/>
                </a:solidFill>
                <a:uFill>
                  <a:solidFill>
                    <a:srgbClr val="ffffff"/>
                  </a:solidFill>
                </a:uFill>
                <a:latin typeface="Calibri"/>
              </a:rPr>
              <a:t>O direito à revisão e a recurso independentemente de caucionamento</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Conforme a leitura do art. 65 da Lei 9.784, os processos administrativos de que resultem sanções poderão ser revistos, a qualquer tempo, a pedido ou de ofício, quando surgirem fatos novos ou circunstâncias relevantes suscetíveis de justificar a inadequação da sanção aplicada. O seu parágrafo único ainda impõe que da revisão do processo não poderá resultar agravamento da sanção.</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74"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1" i="1" lang="pt-BR" sz="3200" spc="-1" strike="noStrike">
                <a:solidFill>
                  <a:srgbClr val="000000"/>
                </a:solidFill>
                <a:uFill>
                  <a:solidFill>
                    <a:srgbClr val="ffffff"/>
                  </a:solidFill>
                </a:uFill>
                <a:latin typeface="Calibri"/>
              </a:rPr>
              <a:t>A supremacia do interesse público, aplicando-se principalmente quando o interessado desistir do processo, para o caso da Administração entender pelo seu prosseguimento</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Há prevalência do interesse público na apuração de irregularidades praticadas, o que, de alguma forma desvincula a figura do denunciante ao andamento do processo administrativo. Mesmo que este queira desistir ou voltar atrás em relação aos fatos narrados, a Administração poderá, de ofício, continuar a apuração.</a:t>
            </a:r>
            <a:endParaRPr b="0" lang="pt-BR" sz="3200" spc="-1" strike="noStrike">
              <a:solidFill>
                <a:srgbClr val="000000"/>
              </a:solidFill>
              <a:uFill>
                <a:solidFill>
                  <a:srgbClr val="ffffff"/>
                </a:solidFill>
              </a:uFill>
              <a:latin typeface="Calibri"/>
            </a:endParaRPr>
          </a:p>
        </p:txBody>
      </p:sp>
      <p:sp>
        <p:nvSpPr>
          <p:cNvPr id="176"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TextShape 1"/>
          <p:cNvSpPr txBox="1"/>
          <p:nvPr/>
        </p:nvSpPr>
        <p:spPr>
          <a:xfrm>
            <a:off x="179640" y="1204560"/>
            <a:ext cx="8784720" cy="5393160"/>
          </a:xfrm>
          <a:prstGeom prst="rect">
            <a:avLst/>
          </a:prstGeom>
          <a:noFill/>
          <a:ln>
            <a:noFill/>
          </a:ln>
        </p:spPr>
        <p:txBody>
          <a:bodyPr/>
          <a:p>
            <a:pPr lvl="1" marL="743040" indent="-285480">
              <a:lnSpc>
                <a:spcPct val="90000"/>
              </a:lnSpc>
              <a:buClr>
                <a:srgbClr val="000000"/>
              </a:buClr>
              <a:buFont typeface="Arial"/>
              <a:buChar char="•"/>
            </a:pPr>
            <a:r>
              <a:rPr b="1" lang="pt-BR" sz="2800" spc="-1" strike="noStrike" u="sng">
                <a:solidFill>
                  <a:srgbClr val="000000"/>
                </a:solidFill>
                <a:uFill>
                  <a:solidFill>
                    <a:srgbClr val="ffffff"/>
                  </a:solidFill>
                </a:uFill>
                <a:latin typeface="Calibri"/>
              </a:rPr>
              <a:t>Princípio da Oficialidade</a:t>
            </a:r>
            <a:endParaRPr b="0" lang="pt-BR" sz="2400" spc="-1" strike="noStrike">
              <a:solidFill>
                <a:srgbClr val="000000"/>
              </a:solidFill>
              <a:uFill>
                <a:solidFill>
                  <a:srgbClr val="ffffff"/>
                </a:solidFill>
              </a:uFill>
              <a:latin typeface="Calibri"/>
            </a:endParaRPr>
          </a:p>
          <a:p>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0" lang="pt-BR" sz="2800" spc="-1" strike="noStrike">
                <a:solidFill>
                  <a:srgbClr val="000000"/>
                </a:solidFill>
                <a:uFill>
                  <a:solidFill>
                    <a:srgbClr val="ffffff"/>
                  </a:solidFill>
                </a:uFill>
                <a:latin typeface="Calibri"/>
              </a:rPr>
              <a:t>A atuação da Administração no processo tem caráter abrangente.</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0" lang="pt-BR" sz="2800" spc="-1" strike="noStrike">
                <a:solidFill>
                  <a:srgbClr val="000000"/>
                </a:solidFill>
                <a:uFill>
                  <a:solidFill>
                    <a:srgbClr val="ffffff"/>
                  </a:solidFill>
                </a:uFill>
                <a:latin typeface="Calibri"/>
              </a:rPr>
              <a:t>A obtenção de provas e de dados para esclarecimento dos  fatos e situações deve também, ser efetuada de oficio, além do pedido das partes.</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0" lang="pt-BR" sz="2800" spc="-1" strike="noStrike">
                <a:solidFill>
                  <a:srgbClr val="000000"/>
                </a:solidFill>
                <a:uFill>
                  <a:solidFill>
                    <a:srgbClr val="ffffff"/>
                  </a:solidFill>
                </a:uFill>
                <a:latin typeface="Calibri"/>
              </a:rPr>
              <a:t>A inércia dos sujeitos não acarreta paralisação do processo, salvo o caso de providências pedidas pelo particular e que dependam de documentos que deve juntar.</a:t>
            </a:r>
            <a:endParaRPr b="0" lang="pt-BR" sz="24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78"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Princípios</a:t>
            </a:r>
            <a:endParaRPr b="0" lang="pt-BR" sz="1800" spc="-1" strike="noStrike">
              <a:solidFill>
                <a:srgbClr val="000000"/>
              </a:solidFill>
              <a:uFill>
                <a:solidFill>
                  <a:srgbClr val="ffffff"/>
                </a:solidFill>
              </a:uFill>
              <a:latin typeface="Calibri"/>
            </a:endParaRPr>
          </a:p>
        </p:txBody>
      </p:sp>
    </p:spTree>
  </p:cSld>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179640" y="1204560"/>
            <a:ext cx="8784720" cy="5393160"/>
          </a:xfrm>
          <a:prstGeom prst="rect">
            <a:avLst/>
          </a:prstGeom>
          <a:noFill/>
          <a:ln>
            <a:noFill/>
          </a:ln>
        </p:spPr>
        <p:txBody>
          <a:bodyPr/>
          <a:p>
            <a:pPr algn="ctr">
              <a:lnSpc>
                <a:spcPct val="100000"/>
              </a:lnSpc>
            </a:pPr>
            <a:endParaRPr b="0" lang="pt-BR" sz="3200" spc="-1" strike="noStrike">
              <a:solidFill>
                <a:srgbClr val="000000"/>
              </a:solidFill>
              <a:uFill>
                <a:solidFill>
                  <a:srgbClr val="ffffff"/>
                </a:solidFill>
              </a:uFill>
              <a:latin typeface="Calibri"/>
            </a:endParaRPr>
          </a:p>
          <a:p>
            <a:pPr algn="ctr">
              <a:lnSpc>
                <a:spcPct val="100000"/>
              </a:lnSpc>
            </a:pPr>
            <a:endParaRPr b="0" lang="pt-BR" sz="3200" spc="-1" strike="noStrike">
              <a:solidFill>
                <a:srgbClr val="000000"/>
              </a:solidFill>
              <a:uFill>
                <a:solidFill>
                  <a:srgbClr val="ffffff"/>
                </a:solidFill>
              </a:uFill>
              <a:latin typeface="Calibri"/>
            </a:endParaRPr>
          </a:p>
          <a:p>
            <a:pPr marL="343080" indent="-342720" algn="ctr">
              <a:lnSpc>
                <a:spcPct val="100000"/>
              </a:lnSpc>
              <a:buClr>
                <a:srgbClr val="000000"/>
              </a:buClr>
              <a:buFont typeface="Arial"/>
              <a:buChar char="•"/>
            </a:pPr>
            <a:r>
              <a:rPr b="1" lang="pt-BR" sz="4800" spc="49" strike="noStrike">
                <a:solidFill>
                  <a:srgbClr val="e0322d"/>
                </a:solidFill>
                <a:uFill>
                  <a:solidFill>
                    <a:srgbClr val="ffffff"/>
                  </a:solidFill>
                </a:uFill>
                <a:latin typeface="Book Antiqua"/>
              </a:rPr>
              <a:t>Codificação do processo </a:t>
            </a:r>
            <a:r>
              <a:rPr b="1" lang="pt-BR" sz="4800" spc="49" strike="noStrike">
                <a:solidFill>
                  <a:srgbClr val="e0322d"/>
                </a:solidFill>
                <a:uFill>
                  <a:solidFill>
                    <a:srgbClr val="ffffff"/>
                  </a:solidFill>
                </a:uFill>
                <a:latin typeface="Book Antiqua"/>
              </a:rPr>
              <a:t>
</a:t>
            </a:r>
            <a:r>
              <a:rPr b="1" lang="pt-BR" sz="4800" spc="49" strike="noStrike">
                <a:solidFill>
                  <a:srgbClr val="e0322d"/>
                </a:solidFill>
                <a:uFill>
                  <a:solidFill>
                    <a:srgbClr val="ffffff"/>
                  </a:solidFill>
                </a:uFill>
                <a:latin typeface="Book Antiqua"/>
              </a:rPr>
              <a:t>administrativo</a:t>
            </a:r>
            <a:endParaRPr b="0" lang="pt-BR" sz="3200" spc="-1" strike="noStrike">
              <a:solidFill>
                <a:srgbClr val="000000"/>
              </a:solidFill>
              <a:uFill>
                <a:solidFill>
                  <a:srgbClr val="ffffff"/>
                </a:solidFill>
              </a:uFill>
              <a:latin typeface="Calibri"/>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179640" y="1204560"/>
            <a:ext cx="8784720" cy="5393160"/>
          </a:xfrm>
          <a:prstGeom prst="rect">
            <a:avLst/>
          </a:prstGeom>
          <a:noFill/>
          <a:ln>
            <a:noFill/>
          </a:ln>
        </p:spPr>
        <p:txBody>
          <a:bodyPr/>
          <a:p>
            <a:pPr marL="343080" indent="-342720">
              <a:lnSpc>
                <a:spcPct val="90000"/>
              </a:lnSpc>
            </a:pP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Significa a reunião, num só texto de lei, de modo ordenado, de preceitos referentes ao processo administrativo; </a:t>
            </a:r>
            <a:r>
              <a:rPr b="1" i="1" lang="pt-BR" sz="2800" spc="-1" strike="noStrike">
                <a:solidFill>
                  <a:srgbClr val="000000"/>
                </a:solidFill>
                <a:uFill>
                  <a:solidFill>
                    <a:srgbClr val="ffffff"/>
                  </a:solidFill>
                </a:uFill>
                <a:latin typeface="Calibri"/>
              </a:rPr>
              <a:t>tem sentido de disciplina geral, de edição do lei geral</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A ausência de tratamento unitário acarreta</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dificuldades na  compreensão das atuações </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administrativas processualizadas.</a:t>
            </a:r>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Torna-se necessário editar lei geral, com normas </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fundamentais aplicáveis a todos os processos </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administrativos.</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81" name="TextShape 2"/>
          <p:cNvSpPr txBox="1"/>
          <p:nvPr/>
        </p:nvSpPr>
        <p:spPr>
          <a:xfrm>
            <a:off x="179640" y="119880"/>
            <a:ext cx="8775000" cy="1069560"/>
          </a:xfrm>
          <a:prstGeom prst="rect">
            <a:avLst/>
          </a:prstGeom>
          <a:noFill/>
          <a:ln>
            <a:noFill/>
          </a:ln>
        </p:spPr>
        <p:txBody>
          <a:bodyPr anchor="ctr"/>
          <a:p>
            <a:pPr algn="ctr">
              <a:lnSpc>
                <a:spcPct val="100000"/>
              </a:lnSpc>
            </a:pPr>
            <a:r>
              <a:rPr b="1" i="1" lang="pt-BR" sz="3600" spc="-1" strike="noStrike">
                <a:solidFill>
                  <a:srgbClr val="000000"/>
                </a:solidFill>
                <a:uFill>
                  <a:solidFill>
                    <a:srgbClr val="ffffff"/>
                  </a:solidFill>
                </a:uFill>
                <a:latin typeface="Book Antiqua"/>
              </a:rPr>
              <a:t>Codificação do Processo </a:t>
            </a:r>
            <a:r>
              <a:rPr b="1" i="1" lang="pt-BR" sz="3600" spc="-1" strike="noStrike">
                <a:solidFill>
                  <a:srgbClr val="000000"/>
                </a:solidFill>
                <a:uFill>
                  <a:solidFill>
                    <a:srgbClr val="ffffff"/>
                  </a:solidFill>
                </a:uFill>
                <a:latin typeface="Book Antiqua"/>
              </a:rPr>
              <a:t>
</a:t>
            </a:r>
            <a:r>
              <a:rPr b="1" i="1" lang="pt-BR" sz="3600" spc="-1" strike="noStrike">
                <a:solidFill>
                  <a:srgbClr val="000000"/>
                </a:solidFill>
                <a:uFill>
                  <a:solidFill>
                    <a:srgbClr val="ffffff"/>
                  </a:solidFill>
                </a:uFill>
                <a:latin typeface="Book Antiqua"/>
              </a:rPr>
              <a:t>Administrativo</a:t>
            </a:r>
            <a:endParaRPr b="0" lang="pt-BR" sz="1800" spc="-1" strike="noStrike">
              <a:solidFill>
                <a:srgbClr val="000000"/>
              </a:solidFill>
              <a:uFill>
                <a:solidFill>
                  <a:srgbClr val="ffffff"/>
                </a:solidFill>
              </a:uFill>
              <a:latin typeface="Calibri"/>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lang="pt-BR" sz="3200" spc="-1" strike="noStrike">
                <a:solidFill>
                  <a:srgbClr val="ff0000"/>
                </a:solidFill>
                <a:uFill>
                  <a:solidFill>
                    <a:srgbClr val="ffffff"/>
                  </a:solidFill>
                </a:uFill>
                <a:latin typeface="Berlin Sans FB Demi"/>
              </a:rPr>
              <a:t>ABORDAREI OS PRINCIPAIS PONTOS DA LEI</a:t>
            </a:r>
            <a:endParaRPr b="0" lang="pt-BR" sz="3200" spc="-1" strike="noStrike">
              <a:solidFill>
                <a:srgbClr val="000000"/>
              </a:solidFill>
              <a:uFill>
                <a:solidFill>
                  <a:srgbClr val="ffffff"/>
                </a:solidFill>
              </a:uFill>
              <a:latin typeface="Calibri"/>
            </a:endParaRPr>
          </a:p>
          <a:p>
            <a:pPr>
              <a:lnSpc>
                <a:spcPct val="90000"/>
              </a:lnSpc>
            </a:pPr>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Alcance: (art.1º)</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Administração direta e indireta, visando, em especial, à proteção dos direitos dos administrados e ao melhor cumprimento dos fins da Administração</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Aplica-se também aos órgãos do Legislativo e do Judiciário da União, quando no desempenho de função administrativa</a:t>
            </a:r>
            <a:endParaRPr b="0" lang="pt-BR" sz="24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83"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179640" y="1204560"/>
            <a:ext cx="8784720" cy="5393160"/>
          </a:xfrm>
          <a:prstGeom prst="rect">
            <a:avLst/>
          </a:prstGeom>
          <a:noFill/>
          <a:ln>
            <a:noFill/>
          </a:ln>
        </p:spPr>
        <p:txBody>
          <a:bodyPr/>
          <a:p>
            <a:pPr>
              <a:lnSpc>
                <a:spcPct val="90000"/>
              </a:lnSpc>
            </a:pPr>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Direitos do Administrado (art. 3º)</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Ser tratado com respeito pelos agentes públicos</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Ter ciência dos processos administrativos em que tenha a condição de interessado</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Ter vista dos autos, obter cópia de documentos</a:t>
            </a:r>
            <a:endParaRPr b="0" lang="pt-BR" sz="2400" spc="-1" strike="noStrike">
              <a:solidFill>
                <a:srgbClr val="000000"/>
              </a:solidFill>
              <a:uFill>
                <a:solidFill>
                  <a:srgbClr val="ffffff"/>
                </a:solidFill>
              </a:uFill>
              <a:latin typeface="Calibri"/>
            </a:endParaRPr>
          </a:p>
        </p:txBody>
      </p:sp>
      <p:sp>
        <p:nvSpPr>
          <p:cNvPr id="185"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Deveres dos Administrativos (art. 4º)</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Expor os fatos conforme a verdade</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Proceder com lealdade, urbanidade, boa fé</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Não agir de modo temerário</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Prestar as informações que lhe forem solicitadas</a:t>
            </a:r>
            <a:endParaRPr b="0" lang="pt-BR" sz="2400" spc="-1" strike="noStrike">
              <a:solidFill>
                <a:srgbClr val="000000"/>
              </a:solidFill>
              <a:uFill>
                <a:solidFill>
                  <a:srgbClr val="ffffff"/>
                </a:solidFill>
              </a:uFill>
              <a:latin typeface="Calibri"/>
            </a:endParaRPr>
          </a:p>
        </p:txBody>
      </p:sp>
      <p:sp>
        <p:nvSpPr>
          <p:cNvPr id="187"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1"/>
          <p:cNvSpPr txBox="1"/>
          <p:nvPr/>
        </p:nvSpPr>
        <p:spPr>
          <a:xfrm>
            <a:off x="179640" y="1204560"/>
            <a:ext cx="8784720" cy="5393160"/>
          </a:xfrm>
          <a:prstGeom prst="rect">
            <a:avLst/>
          </a:prstGeom>
          <a:noFill/>
          <a:ln>
            <a:noFill/>
          </a:ln>
        </p:spPr>
        <p:txBody>
          <a:bodyPr/>
          <a:p>
            <a:pPr>
              <a:lnSpc>
                <a:spcPct val="90000"/>
              </a:lnSpc>
            </a:pPr>
            <a:endParaRPr b="0" lang="pt-BR" sz="3200" spc="-1" strike="noStrike">
              <a:solidFill>
                <a:srgbClr val="000000"/>
              </a:solidFill>
              <a:uFill>
                <a:solidFill>
                  <a:srgbClr val="ffffff"/>
                </a:solidFill>
              </a:uFill>
              <a:latin typeface="Calibri"/>
            </a:endParaRPr>
          </a:p>
          <a:p>
            <a:pPr>
              <a:lnSpc>
                <a:spcPct val="90000"/>
              </a:lnSpc>
            </a:pPr>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Início do Processo Administrativo: de ofício</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ou a pedido do interessado  (art. 5º)</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89"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1"/>
          <p:cNvSpPr txBox="1"/>
          <p:nvPr/>
        </p:nvSpPr>
        <p:spPr>
          <a:xfrm>
            <a:off x="179640" y="1204560"/>
            <a:ext cx="8784720" cy="5393160"/>
          </a:xfrm>
          <a:prstGeom prst="rect">
            <a:avLst/>
          </a:prstGeom>
          <a:noFill/>
          <a:ln>
            <a:noFill/>
          </a:ln>
        </p:spPr>
        <p:txBody>
          <a:bodyPr/>
          <a:p>
            <a:pPr>
              <a:lnSpc>
                <a:spcPct val="90000"/>
              </a:lnSpc>
            </a:pPr>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Requerimento ou Formulário Padronizados </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(art. 7º)</a:t>
            </a:r>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Pluralidade de Interessados – 1 só </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requerimento (art. 8º)</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91"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Todavia, há também autores que não diferenciam </a:t>
            </a:r>
            <a:r>
              <a:rPr b="1" lang="pt-BR" sz="3200" spc="-1" strike="noStrike">
                <a:solidFill>
                  <a:srgbClr val="000000"/>
                </a:solidFill>
                <a:uFill>
                  <a:solidFill>
                    <a:srgbClr val="ffffff"/>
                  </a:solidFill>
                </a:uFill>
                <a:latin typeface="Calibri"/>
              </a:rPr>
              <a:t>processo</a:t>
            </a:r>
            <a:r>
              <a:rPr b="0" lang="pt-BR" sz="3200" spc="-1" strike="noStrike">
                <a:solidFill>
                  <a:srgbClr val="000000"/>
                </a:solidFill>
                <a:uFill>
                  <a:solidFill>
                    <a:srgbClr val="ffffff"/>
                  </a:solidFill>
                </a:uFill>
                <a:latin typeface="Calibri"/>
              </a:rPr>
              <a:t> administrativo de </a:t>
            </a:r>
            <a:r>
              <a:rPr b="1" lang="pt-BR" sz="3200" spc="-1" strike="noStrike">
                <a:solidFill>
                  <a:srgbClr val="000000"/>
                </a:solidFill>
                <a:uFill>
                  <a:solidFill>
                    <a:srgbClr val="ffffff"/>
                  </a:solidFill>
                </a:uFill>
                <a:latin typeface="Calibri"/>
              </a:rPr>
              <a:t>procedimento</a:t>
            </a:r>
            <a:r>
              <a:rPr b="0" lang="pt-BR" sz="3200" spc="-1" strike="noStrike">
                <a:solidFill>
                  <a:srgbClr val="000000"/>
                </a:solidFill>
                <a:uFill>
                  <a:solidFill>
                    <a:srgbClr val="ffffff"/>
                  </a:solidFill>
                </a:uFill>
                <a:latin typeface="Calibri"/>
              </a:rPr>
              <a:t> administrativo.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Entre eles Celso Antônio Bandeira de Mello, que prefere a utilização do termo </a:t>
            </a:r>
            <a:r>
              <a:rPr b="1" lang="pt-BR" sz="3200" spc="-1" strike="noStrike">
                <a:solidFill>
                  <a:srgbClr val="000000"/>
                </a:solidFill>
                <a:uFill>
                  <a:solidFill>
                    <a:srgbClr val="ffffff"/>
                  </a:solidFill>
                </a:uFill>
                <a:latin typeface="Calibri"/>
              </a:rPr>
              <a:t>procedimento</a:t>
            </a:r>
            <a:r>
              <a:rPr b="0" lang="pt-BR" sz="3200" spc="-1" strike="noStrike">
                <a:solidFill>
                  <a:srgbClr val="000000"/>
                </a:solidFill>
                <a:uFill>
                  <a:solidFill>
                    <a:srgbClr val="ffffff"/>
                  </a:solidFill>
                </a:uFill>
                <a:latin typeface="Calibri"/>
              </a:rPr>
              <a:t> por critérios práticos e por entender como um termo já arraigado dentro do sistema:</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25"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Conceito</a:t>
            </a:r>
            <a:endParaRPr b="0" lang="pt-BR" sz="1800" spc="-1" strike="noStrike">
              <a:solidFill>
                <a:srgbClr val="000000"/>
              </a:solidFill>
              <a:uFill>
                <a:solidFill>
                  <a:srgbClr val="ffffff"/>
                </a:solidFill>
              </a:uFill>
              <a:latin typeface="Calibri"/>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Interessados no Processo Administrativo</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(art. 9º)</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Pessoas físicas ou jurídicas que iniciem o processo –titulares de direitos ou interesses individuais</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Quem não iniciou o processo, mas tem direitos e interesses  a serem afetados</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Organizações e associações representativas – direitos e interesses coletivos</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Pessoas ou associações – direitos e interesses difusos</a:t>
            </a:r>
            <a:endParaRPr b="0" lang="pt-BR" sz="24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93"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Competência (arts. 11 a 17)</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É irrenunciável, salvo delegação e avocação</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É possível delegação a outros órgãos não subordinados hierarquicamente</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Ato de delegação deve especificar a matéria e poderes transferidos</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Ato de delegação é revogável a qualquer tempo</a:t>
            </a:r>
            <a:endParaRPr b="0" lang="pt-BR" sz="24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95"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Impedimentos e Suspeição  - (art. 18)</a:t>
            </a:r>
            <a:endParaRPr b="0" lang="pt-BR" sz="3200" spc="-1" strike="noStrike">
              <a:solidFill>
                <a:srgbClr val="000000"/>
              </a:solidFill>
              <a:uFill>
                <a:solidFill>
                  <a:srgbClr val="ffffff"/>
                </a:solidFill>
              </a:uFill>
              <a:latin typeface="Calibri"/>
            </a:endParaRPr>
          </a:p>
          <a:p>
            <a:pPr marL="343080" indent="-342720">
              <a:lnSpc>
                <a:spcPct val="90000"/>
              </a:lnSpc>
            </a:pP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Impedimento de servidor:</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Que tenha interesse direto e indireto na matéria</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Que tenha participado ou venha a participar como </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perito, testemunha ou representante, ou se tais </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situações ocorrerem quanto ao cônjuge, companheiro </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ou parentes e afins até o terceiro grau</a:t>
            </a:r>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Esteja litigando judicial ou administrativamente com</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o interessado ou respectivo cônjuge ou companheiro</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97"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Impedimentos e Suspeição  - (art. 18)</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Suspeição de servidor:</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Quando há amizade ou inimizade notória com algum</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dos interessados ou com os respectivos cônjuges, </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companheiros, parentes e afins até o terceiro grau</a:t>
            </a:r>
            <a:endParaRPr b="0" lang="pt-BR" sz="3200" spc="-1" strike="noStrike">
              <a:solidFill>
                <a:srgbClr val="000000"/>
              </a:solidFill>
              <a:uFill>
                <a:solidFill>
                  <a:srgbClr val="ffffff"/>
                </a:solidFill>
              </a:uFill>
              <a:latin typeface="Calibri"/>
            </a:endParaRPr>
          </a:p>
          <a:p>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O servidor ou autoridade devem comunicar</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imediatamente ao seu superior, o </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impedimento ou a suspeição, sob pena de </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falta grave</a:t>
            </a:r>
            <a:endParaRPr b="0" lang="pt-BR" sz="3200" spc="-1" strike="noStrike">
              <a:solidFill>
                <a:srgbClr val="000000"/>
              </a:solidFill>
              <a:uFill>
                <a:solidFill>
                  <a:srgbClr val="ffffff"/>
                </a:solidFill>
              </a:uFill>
              <a:latin typeface="Calibri"/>
            </a:endParaRPr>
          </a:p>
        </p:txBody>
      </p:sp>
      <p:sp>
        <p:nvSpPr>
          <p:cNvPr id="199"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1"/>
          <p:cNvSpPr txBox="1"/>
          <p:nvPr/>
        </p:nvSpPr>
        <p:spPr>
          <a:xfrm>
            <a:off x="179640" y="1204560"/>
            <a:ext cx="8784720" cy="5393160"/>
          </a:xfrm>
          <a:prstGeom prst="rect">
            <a:avLst/>
          </a:prstGeom>
          <a:noFill/>
          <a:ln>
            <a:noFill/>
          </a:ln>
        </p:spPr>
        <p:txBody>
          <a:bodyPr/>
          <a:p>
            <a:pPr>
              <a:lnSpc>
                <a:spcPct val="90000"/>
              </a:lnSpc>
            </a:pPr>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Da forma, tempo e lugar dos atos do</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processo  - (arts. 22 a 25)</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Forma:</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Escrita, em vernáculo, com a data e o local de sua realização e a assinatura do responsável</a:t>
            </a:r>
            <a:endParaRPr b="0" lang="pt-BR" sz="20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Reconhecimento de firma:</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Somente quando houver dúvida de autenticidade</a:t>
            </a:r>
            <a:endParaRPr b="0" lang="pt-BR" sz="2000" spc="-1" strike="noStrike">
              <a:solidFill>
                <a:srgbClr val="000000"/>
              </a:solidFill>
              <a:uFill>
                <a:solidFill>
                  <a:srgbClr val="ffffff"/>
                </a:solidFill>
              </a:uFill>
              <a:latin typeface="Calibri"/>
            </a:endParaRPr>
          </a:p>
        </p:txBody>
      </p:sp>
      <p:sp>
        <p:nvSpPr>
          <p:cNvPr id="201"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1"/>
          <p:cNvSpPr txBox="1"/>
          <p:nvPr/>
        </p:nvSpPr>
        <p:spPr>
          <a:xfrm>
            <a:off x="179640" y="1204560"/>
            <a:ext cx="8784720" cy="5393160"/>
          </a:xfrm>
          <a:prstGeom prst="rect">
            <a:avLst/>
          </a:prstGeom>
          <a:noFill/>
          <a:ln>
            <a:noFill/>
          </a:ln>
        </p:spPr>
        <p:txBody>
          <a:bodyPr/>
          <a:p>
            <a:pPr>
              <a:lnSpc>
                <a:spcPct val="90000"/>
              </a:lnSpc>
            </a:pPr>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Da forma, tempo e lugar dos atos do</a:t>
            </a:r>
            <a:endParaRPr b="0" lang="pt-BR" sz="3200" spc="-1" strike="noStrike">
              <a:solidFill>
                <a:srgbClr val="000000"/>
              </a:solidFill>
              <a:uFill>
                <a:solidFill>
                  <a:srgbClr val="ffffff"/>
                </a:solidFill>
              </a:uFill>
              <a:latin typeface="Calibri"/>
            </a:endParaRPr>
          </a:p>
          <a:p>
            <a:pPr marL="343080" indent="-342720">
              <a:lnSpc>
                <a:spcPct val="90000"/>
              </a:lnSpc>
            </a:pPr>
            <a:r>
              <a:rPr b="1" i="1" lang="pt-BR" sz="3200" spc="-1" strike="noStrike">
                <a:solidFill>
                  <a:srgbClr val="000000"/>
                </a:solidFill>
                <a:uFill>
                  <a:solidFill>
                    <a:srgbClr val="ffffff"/>
                  </a:solidFill>
                </a:uFill>
                <a:latin typeface="Book Antiqua"/>
              </a:rPr>
              <a:t>   </a:t>
            </a:r>
            <a:r>
              <a:rPr b="1" i="1" lang="pt-BR" sz="3200" spc="-1" strike="noStrike">
                <a:solidFill>
                  <a:srgbClr val="000000"/>
                </a:solidFill>
                <a:uFill>
                  <a:solidFill>
                    <a:srgbClr val="ffffff"/>
                  </a:solidFill>
                </a:uFill>
                <a:latin typeface="Book Antiqua"/>
              </a:rPr>
              <a:t>processo </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Tempo</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Em diais úteis, no horário normal de funcionamento</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Inexistindo disposição específica, os atos devem ser </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praticados no prazo de cinco dias (admite-se </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prorrogação, mediante justificativa)</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Lugar</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u="sng">
                <a:solidFill>
                  <a:srgbClr val="000000"/>
                </a:solidFill>
                <a:uFill>
                  <a:solidFill>
                    <a:srgbClr val="ffffff"/>
                  </a:solidFill>
                </a:uFill>
                <a:latin typeface="Calibri"/>
              </a:rPr>
              <a:t>Preferencialmente</a:t>
            </a:r>
            <a:r>
              <a:rPr b="1" lang="pt-BR" sz="2400" spc="-1" strike="noStrike">
                <a:solidFill>
                  <a:srgbClr val="000000"/>
                </a:solidFill>
                <a:uFill>
                  <a:solidFill>
                    <a:srgbClr val="ffffff"/>
                  </a:solidFill>
                </a:uFill>
                <a:latin typeface="Calibri"/>
              </a:rPr>
              <a:t> na sede do órgão</a:t>
            </a:r>
            <a:endParaRPr b="0" lang="pt-BR" sz="2000" spc="-1" strike="noStrike">
              <a:solidFill>
                <a:srgbClr val="000000"/>
              </a:solidFill>
              <a:uFill>
                <a:solidFill>
                  <a:srgbClr val="ffffff"/>
                </a:solidFill>
              </a:uFill>
              <a:latin typeface="Calibri"/>
            </a:endParaRPr>
          </a:p>
        </p:txBody>
      </p:sp>
      <p:sp>
        <p:nvSpPr>
          <p:cNvPr id="203"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Instrução do processo (art. 29 a 47)</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Realiza-se de ofício ou mediante impulsão do órgão   responsável pelo processo (art.29)</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Não são admissíveis provas obtidas por meios ilícitos </a:t>
            </a:r>
            <a:endParaRPr b="0" lang="pt-BR" sz="24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(art.30)</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Matéria de interesse geral – possibilidade de consulta pública divulgada na imprensa oficial (art.31)</a:t>
            </a:r>
            <a:endParaRPr b="0" lang="pt-BR" sz="24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205"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TextShape 1"/>
          <p:cNvSpPr txBox="1"/>
          <p:nvPr/>
        </p:nvSpPr>
        <p:spPr>
          <a:xfrm>
            <a:off x="179640" y="1484640"/>
            <a:ext cx="8784720" cy="511308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Instrução do processo (art. 29 a 47)</a:t>
            </a:r>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Pareceres: obrigatórios e vinculantes (art. 42,§§ 1º E 2º)</a:t>
            </a:r>
            <a:endParaRPr b="0" lang="pt-BR" sz="20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a:p>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Laudos Técnicos – (art. 43)</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Encerrada a instrução, o interessado manifesta-se no prazo máximo de dez dias (art.44)</a:t>
            </a:r>
            <a:endParaRPr b="0" lang="pt-BR" sz="2400" spc="-1" strike="noStrike">
              <a:solidFill>
                <a:srgbClr val="000000"/>
              </a:solidFill>
              <a:uFill>
                <a:solidFill>
                  <a:srgbClr val="ffffff"/>
                </a:solidFill>
              </a:uFill>
              <a:latin typeface="Calibri"/>
            </a:endParaRPr>
          </a:p>
        </p:txBody>
      </p:sp>
      <p:sp>
        <p:nvSpPr>
          <p:cNvPr id="207"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Direito de Vista, Certidão ou Cópia</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Os interessados podem obter certidão, cópia e ter direito de vista, ressalvados os dados e documentos de terceiros protegidos por sigilo ou pelo direito à privacidade, à honra e à imagem (art.46)</a:t>
            </a:r>
            <a:endParaRPr b="0" lang="pt-BR" sz="2400" spc="-1" strike="noStrike">
              <a:solidFill>
                <a:srgbClr val="000000"/>
              </a:solidFill>
              <a:uFill>
                <a:solidFill>
                  <a:srgbClr val="ffffff"/>
                </a:solidFill>
              </a:uFill>
              <a:latin typeface="Calibri"/>
            </a:endParaRPr>
          </a:p>
          <a:p>
            <a:endParaRPr b="0" lang="pt-BR" sz="3200" spc="-1" strike="noStrike">
              <a:solidFill>
                <a:srgbClr val="000000"/>
              </a:solidFill>
              <a:uFill>
                <a:solidFill>
                  <a:srgbClr val="ffffff"/>
                </a:solidFill>
              </a:uFill>
              <a:latin typeface="Calibri"/>
            </a:endParaRPr>
          </a:p>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Do dever de decidir (art.48)</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Prazo: até 30 dias (após concluída a instrução), salvo prorrogação por igual período expressamente motivada  (art. 49)</a:t>
            </a:r>
            <a:endParaRPr b="0" lang="pt-BR" sz="2400" spc="-1" strike="noStrike">
              <a:solidFill>
                <a:srgbClr val="000000"/>
              </a:solidFill>
              <a:uFill>
                <a:solidFill>
                  <a:srgbClr val="ffffff"/>
                </a:solidFill>
              </a:uFill>
              <a:latin typeface="Calibri"/>
            </a:endParaRPr>
          </a:p>
        </p:txBody>
      </p:sp>
      <p:sp>
        <p:nvSpPr>
          <p:cNvPr id="209"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Anulação, Revogação e Convalidação.</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A Administração deve anular seus próprios atos, quando eivados de vício de legalidade, e pode revogá-los por motivo de conveniência ou oportunidade, respeitados os direitos adquiridos (art. 53)</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Direito da Administração de anular atos</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Decadência em cinco anos, da data em que foram</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praticados, salvo ma-fé comprovada (art. 54)</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Convalidação.</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É possível em relação a atos que não prejudiquem o interesse público nem a terceiros</a:t>
            </a:r>
            <a:endParaRPr b="0" lang="pt-BR" sz="20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211"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a:t>
            </a:r>
            <a:r>
              <a:rPr b="0" i="1" lang="pt-BR" sz="3200" spc="-1" strike="noStrike">
                <a:solidFill>
                  <a:srgbClr val="000000"/>
                </a:solidFill>
                <a:uFill>
                  <a:solidFill>
                    <a:srgbClr val="ffffff"/>
                  </a:solidFill>
                </a:uFill>
                <a:latin typeface="Calibri"/>
              </a:rPr>
              <a:t>Procedimento ou processo administrativo é uma sucessão itinerária e encadeada de atos administrativos que tendem todos a um resultado final e conclusivo. Isto significa que, para existir o procedimento, cumpre que haja uma sequência de atos conectados entre si, isto é, armados em uma ordenada sucessão visando um ato derradeiro em vista do qual se compôs esta cadeia, sem prejuízo, entretanto, de que cada um dos atos integrados neste todo conserve sua identidade funcional própria que autoriza a neles reconhecer o que os autores qualificam como “autonomia relativa</a:t>
            </a:r>
            <a:r>
              <a:rPr b="0" lang="pt-BR" sz="3200" spc="-1" strike="noStrike">
                <a:solidFill>
                  <a:srgbClr val="000000"/>
                </a:solidFill>
                <a:uFill>
                  <a:solidFill>
                    <a:srgbClr val="ffffff"/>
                  </a:solidFill>
                </a:uFill>
                <a:latin typeface="Calibri"/>
              </a:rPr>
              <a:t>”. (</a:t>
            </a:r>
            <a:r>
              <a:rPr b="0" i="1" lang="pt-BR" sz="3200" spc="-1" strike="noStrike">
                <a:solidFill>
                  <a:srgbClr val="000000"/>
                </a:solidFill>
                <a:uFill>
                  <a:solidFill>
                    <a:srgbClr val="ffffff"/>
                  </a:solidFill>
                </a:uFill>
                <a:latin typeface="Calibri"/>
              </a:rPr>
              <a:t>Direito Administrativo</a:t>
            </a:r>
            <a:r>
              <a:rPr b="0" lang="pt-BR" sz="3200" spc="-1" strike="noStrike">
                <a:solidFill>
                  <a:srgbClr val="000000"/>
                </a:solidFill>
                <a:uFill>
                  <a:solidFill>
                    <a:srgbClr val="ffffff"/>
                  </a:solidFill>
                </a:uFill>
                <a:latin typeface="Calibri"/>
              </a:rPr>
              <a:t>, 1991, p. 10). </a:t>
            </a:r>
            <a:endParaRPr b="0" lang="pt-BR" sz="3200" spc="-1" strike="noStrike">
              <a:solidFill>
                <a:srgbClr val="000000"/>
              </a:solidFill>
              <a:uFill>
                <a:solidFill>
                  <a:srgbClr val="ffffff"/>
                </a:solidFill>
              </a:uFill>
              <a:latin typeface="Calibri"/>
            </a:endParaRPr>
          </a:p>
        </p:txBody>
      </p:sp>
      <p:sp>
        <p:nvSpPr>
          <p:cNvPr id="127"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Conceito</a:t>
            </a:r>
            <a:endParaRPr b="0" lang="pt-BR" sz="1800" spc="-1" strike="noStrike">
              <a:solidFill>
                <a:srgbClr val="000000"/>
              </a:solidFill>
              <a:uFill>
                <a:solidFill>
                  <a:srgbClr val="ffffff"/>
                </a:solidFill>
              </a:uFill>
              <a:latin typeface="Calibri"/>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extShape 1"/>
          <p:cNvSpPr txBox="1"/>
          <p:nvPr/>
        </p:nvSpPr>
        <p:spPr>
          <a:xfrm>
            <a:off x="179640" y="1204560"/>
            <a:ext cx="8784720" cy="539316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Recurso Administrativo</a:t>
            </a:r>
            <a:endParaRPr b="0" lang="pt-BR" sz="32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Dirigido à autoridade que proferiu a decisão,  reconsideração em cinco dias (art. 56, § 1º)</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Tramitará, no máximo, por três instâncias (art. 57)</a:t>
            </a:r>
            <a:endParaRPr b="0" lang="pt-BR" sz="2400" spc="-1" strike="noStrike">
              <a:solidFill>
                <a:srgbClr val="000000"/>
              </a:solidFill>
              <a:uFill>
                <a:solidFill>
                  <a:srgbClr val="ffffff"/>
                </a:solidFill>
              </a:uFill>
              <a:latin typeface="Calibri"/>
            </a:endParaRPr>
          </a:p>
          <a:p>
            <a:pPr lvl="1" marL="743040" indent="-285480">
              <a:lnSpc>
                <a:spcPct val="90000"/>
              </a:lnSpc>
              <a:buClr>
                <a:srgbClr val="000000"/>
              </a:buClr>
              <a:buFont typeface="Arial"/>
              <a:buChar char="•"/>
            </a:pPr>
            <a:r>
              <a:rPr b="1" lang="pt-BR" sz="2800" spc="-1" strike="noStrike">
                <a:solidFill>
                  <a:srgbClr val="000000"/>
                </a:solidFill>
                <a:uFill>
                  <a:solidFill>
                    <a:srgbClr val="ffffff"/>
                  </a:solidFill>
                </a:uFill>
                <a:latin typeface="Calibri"/>
              </a:rPr>
              <a:t>Legitimidade Ativa (art. 58)</a:t>
            </a:r>
            <a:endParaRPr b="0" lang="pt-BR" sz="24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Titulares de direitos e interesses que forem parte</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Aqueles indiretamente afetados pela decisão</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Organizações e associações representativas –direitos e</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interesses coletivos</a:t>
            </a:r>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Cidadão ou associações – direitos e interesses difusos</a:t>
            </a:r>
            <a:endParaRPr b="0" lang="pt-BR" sz="2000" spc="-1" strike="noStrike">
              <a:solidFill>
                <a:srgbClr val="000000"/>
              </a:solidFill>
              <a:uFill>
                <a:solidFill>
                  <a:srgbClr val="ffffff"/>
                </a:solidFill>
              </a:uFill>
              <a:latin typeface="Calibri"/>
            </a:endParaRPr>
          </a:p>
        </p:txBody>
      </p:sp>
      <p:sp>
        <p:nvSpPr>
          <p:cNvPr id="213"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Lei Federal: 9784/99</a:t>
            </a:r>
            <a:endParaRPr b="0" lang="pt-BR" sz="1800" spc="-1" strike="noStrike">
              <a:solidFill>
                <a:srgbClr val="000000"/>
              </a:solidFill>
              <a:uFill>
                <a:solidFill>
                  <a:srgbClr val="ffffff"/>
                </a:solidFill>
              </a:uFill>
              <a:latin typeface="Calibri"/>
            </a:endParaRPr>
          </a:p>
        </p:txBody>
      </p:sp>
    </p:spTree>
  </p:cSld>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TextShape 1"/>
          <p:cNvSpPr txBox="1"/>
          <p:nvPr/>
        </p:nvSpPr>
        <p:spPr>
          <a:xfrm>
            <a:off x="179640" y="1204560"/>
            <a:ext cx="8784720" cy="5393160"/>
          </a:xfrm>
          <a:prstGeom prst="rect">
            <a:avLst/>
          </a:prstGeom>
          <a:noFill/>
          <a:ln>
            <a:noFill/>
          </a:ln>
        </p:spPr>
        <p:txBody>
          <a:bodyPr/>
          <a:p>
            <a:pPr algn="ctr">
              <a:lnSpc>
                <a:spcPct val="100000"/>
              </a:lnSpc>
            </a:pPr>
            <a:endParaRPr b="0" lang="pt-BR" sz="3200" spc="-1" strike="noStrike">
              <a:solidFill>
                <a:srgbClr val="000000"/>
              </a:solidFill>
              <a:uFill>
                <a:solidFill>
                  <a:srgbClr val="ffffff"/>
                </a:solidFill>
              </a:uFill>
              <a:latin typeface="Calibri"/>
            </a:endParaRPr>
          </a:p>
          <a:p>
            <a:pPr algn="ctr">
              <a:lnSpc>
                <a:spcPct val="100000"/>
              </a:lnSpc>
            </a:pPr>
            <a:endParaRPr b="0" lang="pt-BR" sz="3200" spc="-1" strike="noStrike">
              <a:solidFill>
                <a:srgbClr val="000000"/>
              </a:solidFill>
              <a:uFill>
                <a:solidFill>
                  <a:srgbClr val="ffffff"/>
                </a:solidFill>
              </a:uFill>
              <a:latin typeface="Calibri"/>
            </a:endParaRPr>
          </a:p>
          <a:p>
            <a:pPr marL="343080" indent="-342720" algn="ctr">
              <a:lnSpc>
                <a:spcPct val="100000"/>
              </a:lnSpc>
              <a:buClr>
                <a:srgbClr val="000000"/>
              </a:buClr>
              <a:buFont typeface="Arial"/>
              <a:buChar char="•"/>
            </a:pPr>
            <a:r>
              <a:rPr b="1" lang="pt-BR" sz="4800" spc="-1" strike="noStrike">
                <a:solidFill>
                  <a:srgbClr val="fb7c7a"/>
                </a:solidFill>
                <a:uFill>
                  <a:solidFill>
                    <a:srgbClr val="ffffff"/>
                  </a:solidFill>
                </a:uFill>
                <a:latin typeface="Calibri"/>
              </a:rPr>
              <a:t>PROCESSO ADMINISTRATIVO DISCIPLINAR</a:t>
            </a:r>
            <a:endParaRPr b="0" lang="pt-BR" sz="3200" spc="-1" strike="noStrike">
              <a:solidFill>
                <a:srgbClr val="000000"/>
              </a:solidFill>
              <a:uFill>
                <a:solidFill>
                  <a:srgbClr val="ffffff"/>
                </a:solidFill>
              </a:uFill>
              <a:latin typeface="Calibri"/>
            </a:endParaRPr>
          </a:p>
        </p:txBody>
      </p:sp>
    </p:spTree>
  </p:cSld>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179640" y="1204560"/>
            <a:ext cx="8784720" cy="5393160"/>
          </a:xfrm>
          <a:prstGeom prst="rect">
            <a:avLst/>
          </a:prstGeom>
          <a:noFill/>
          <a:ln>
            <a:noFill/>
          </a:ln>
        </p:spPr>
        <p:txBody>
          <a:bodyPr/>
          <a:p>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i="1" lang="pt-BR" sz="2400" spc="-1" strike="noStrike">
                <a:solidFill>
                  <a:srgbClr val="000000"/>
                </a:solidFill>
                <a:uFill>
                  <a:solidFill>
                    <a:srgbClr val="ffffff"/>
                  </a:solidFill>
                </a:uFill>
                <a:latin typeface="Calibri"/>
              </a:rPr>
              <a:t>Características</a:t>
            </a:r>
            <a:r>
              <a:rPr b="1" lang="pt-BR" sz="2400" spc="-1" strike="noStrike">
                <a:solidFill>
                  <a:srgbClr val="000000"/>
                </a:solidFill>
                <a:uFill>
                  <a:solidFill>
                    <a:srgbClr val="ffffff"/>
                  </a:solidFill>
                </a:uFill>
                <a:latin typeface="Calibri"/>
              </a:rPr>
              <a:t>: caráter administrativo, sancionatório e estritamente inerente à relação de emprego</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i="1" lang="pt-BR" sz="2400" spc="-1" strike="noStrike">
                <a:solidFill>
                  <a:srgbClr val="000000"/>
                </a:solidFill>
                <a:uFill>
                  <a:solidFill>
                    <a:srgbClr val="ffffff"/>
                  </a:solidFill>
                </a:uFill>
                <a:latin typeface="Calibri"/>
              </a:rPr>
              <a:t>Relação de emprego</a:t>
            </a:r>
            <a:r>
              <a:rPr b="1" lang="pt-BR" sz="2400" spc="-1" strike="noStrike">
                <a:solidFill>
                  <a:srgbClr val="000000"/>
                </a:solidFill>
                <a:uFill>
                  <a:solidFill>
                    <a:srgbClr val="ffffff"/>
                  </a:solidFill>
                </a:uFill>
                <a:latin typeface="Calibri"/>
              </a:rPr>
              <a:t>: o poder disciplinar se inicia com a constituição da relação de emprego e termina com a  extinção do mesmo</a:t>
            </a:r>
            <a:endParaRPr b="0" lang="pt-BR" sz="20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lang="pt-BR" sz="2000" spc="-1" strike="noStrike">
                <a:solidFill>
                  <a:srgbClr val="000000"/>
                </a:solidFill>
                <a:uFill>
                  <a:solidFill>
                    <a:srgbClr val="ffffff"/>
                  </a:solidFill>
                </a:uFill>
                <a:latin typeface="Calibri"/>
              </a:rPr>
              <a:t>Atos anteriores à posse podem embasar aplicação</a:t>
            </a:r>
            <a:endParaRPr b="0" lang="pt-BR" sz="2000" spc="-1" strike="noStrike">
              <a:solidFill>
                <a:srgbClr val="000000"/>
              </a:solidFill>
              <a:uFill>
                <a:solidFill>
                  <a:srgbClr val="ffffff"/>
                </a:solidFill>
              </a:uFill>
              <a:latin typeface="Calibri"/>
            </a:endParaRPr>
          </a:p>
          <a:p>
            <a:r>
              <a:rPr b="1" lang="pt-BR" sz="2000" spc="-1" strike="noStrike">
                <a:solidFill>
                  <a:srgbClr val="000000"/>
                </a:solidFill>
                <a:uFill>
                  <a:solidFill>
                    <a:srgbClr val="ffffff"/>
                  </a:solidFill>
                </a:uFill>
                <a:latin typeface="Calibri"/>
              </a:rPr>
              <a:t>   </a:t>
            </a:r>
            <a:r>
              <a:rPr b="1" lang="pt-BR" sz="2000" spc="-1" strike="noStrike">
                <a:solidFill>
                  <a:srgbClr val="000000"/>
                </a:solidFill>
                <a:uFill>
                  <a:solidFill>
                    <a:srgbClr val="ffffff"/>
                  </a:solidFill>
                </a:uFill>
                <a:latin typeface="Calibri"/>
              </a:rPr>
              <a:t>de mesma penalidade, se comprovado que o </a:t>
            </a:r>
            <a:endParaRPr b="0" lang="pt-BR" sz="3200" spc="-1" strike="noStrike">
              <a:solidFill>
                <a:srgbClr val="000000"/>
              </a:solidFill>
              <a:uFill>
                <a:solidFill>
                  <a:srgbClr val="ffffff"/>
                </a:solidFill>
              </a:uFill>
              <a:latin typeface="Calibri"/>
            </a:endParaRPr>
          </a:p>
          <a:p>
            <a:r>
              <a:rPr b="1" lang="pt-BR" sz="2000" spc="-1" strike="noStrike">
                <a:solidFill>
                  <a:srgbClr val="000000"/>
                </a:solidFill>
                <a:uFill>
                  <a:solidFill>
                    <a:srgbClr val="ffffff"/>
                  </a:solidFill>
                </a:uFill>
                <a:latin typeface="Calibri"/>
              </a:rPr>
              <a:t>   </a:t>
            </a:r>
            <a:r>
              <a:rPr b="1" lang="pt-BR" sz="2000" spc="-1" strike="noStrike">
                <a:solidFill>
                  <a:srgbClr val="000000"/>
                </a:solidFill>
                <a:uFill>
                  <a:solidFill>
                    <a:srgbClr val="ffffff"/>
                  </a:solidFill>
                </a:uFill>
                <a:latin typeface="Calibri"/>
              </a:rPr>
              <a:t>servidor agiu de ma-fé, no intuito de fraudar a </a:t>
            </a:r>
            <a:endParaRPr b="0" lang="pt-BR" sz="3200" spc="-1" strike="noStrike">
              <a:solidFill>
                <a:srgbClr val="000000"/>
              </a:solidFill>
              <a:uFill>
                <a:solidFill>
                  <a:srgbClr val="ffffff"/>
                </a:solidFill>
              </a:uFill>
              <a:latin typeface="Calibri"/>
            </a:endParaRPr>
          </a:p>
          <a:p>
            <a:r>
              <a:rPr b="1" lang="pt-BR" sz="2000" spc="-1" strike="noStrike">
                <a:solidFill>
                  <a:srgbClr val="000000"/>
                </a:solidFill>
                <a:uFill>
                  <a:solidFill>
                    <a:srgbClr val="ffffff"/>
                  </a:solidFill>
                </a:uFill>
                <a:latin typeface="Calibri"/>
              </a:rPr>
              <a:t>   </a:t>
            </a:r>
            <a:r>
              <a:rPr b="1" lang="pt-BR" sz="2000" spc="-1" strike="noStrike">
                <a:solidFill>
                  <a:srgbClr val="000000"/>
                </a:solidFill>
                <a:uFill>
                  <a:solidFill>
                    <a:srgbClr val="ffffff"/>
                  </a:solidFill>
                </a:uFill>
                <a:latin typeface="Calibri"/>
              </a:rPr>
              <a:t>Administração</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i="1" lang="pt-BR" sz="2400" spc="-1" strike="noStrike">
                <a:solidFill>
                  <a:srgbClr val="000000"/>
                </a:solidFill>
                <a:uFill>
                  <a:solidFill>
                    <a:srgbClr val="ffffff"/>
                  </a:solidFill>
                </a:uFill>
                <a:latin typeface="Calibri"/>
              </a:rPr>
              <a:t>Exemplo: apresentação de documentos falsificados</a:t>
            </a:r>
            <a:endParaRPr b="0" lang="pt-BR" sz="3200" spc="-1" strike="noStrike">
              <a:solidFill>
                <a:srgbClr val="000000"/>
              </a:solidFill>
              <a:uFill>
                <a:solidFill>
                  <a:srgbClr val="ffffff"/>
                </a:solidFill>
              </a:uFill>
              <a:latin typeface="Calibri"/>
            </a:endParaRPr>
          </a:p>
        </p:txBody>
      </p:sp>
      <p:sp>
        <p:nvSpPr>
          <p:cNvPr id="216"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179640" y="1204560"/>
            <a:ext cx="8784720" cy="5393160"/>
          </a:xfrm>
          <a:prstGeom prst="rect">
            <a:avLst/>
          </a:prstGeom>
          <a:noFill/>
          <a:ln>
            <a:noFill/>
          </a:ln>
        </p:spPr>
        <p:txBody>
          <a:bodyPr/>
          <a:p>
            <a:pPr lvl="2" marL="1143000" indent="-228240">
              <a:lnSpc>
                <a:spcPct val="90000"/>
              </a:lnSpc>
              <a:buClr>
                <a:srgbClr val="000000"/>
              </a:buClr>
              <a:buFont typeface="Arial"/>
              <a:buChar char="•"/>
            </a:pPr>
            <a:r>
              <a:rPr b="1" lang="pt-BR" sz="2400" spc="-1" strike="noStrike" u="sng">
                <a:solidFill>
                  <a:srgbClr val="000000"/>
                </a:solidFill>
                <a:uFill>
                  <a:solidFill>
                    <a:srgbClr val="ffffff"/>
                  </a:solidFill>
                </a:uFill>
                <a:latin typeface="Calibri"/>
              </a:rPr>
              <a:t>Características: </a:t>
            </a:r>
            <a:endParaRPr b="0" lang="pt-BR" sz="20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Determinação da instauração pela autoridade</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competente</a:t>
            </a:r>
            <a:endParaRPr b="0" lang="pt-BR" sz="32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lang="pt-BR" sz="2400" spc="-1" strike="noStrike">
                <a:solidFill>
                  <a:srgbClr val="000000"/>
                </a:solidFill>
                <a:uFill>
                  <a:solidFill>
                    <a:srgbClr val="ffffff"/>
                  </a:solidFill>
                </a:uFill>
                <a:latin typeface="Calibri"/>
              </a:rPr>
              <a:t>A comissão processante instaura o processo, </a:t>
            </a:r>
            <a:endParaRPr b="0" lang="pt-BR" sz="20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ordenando a citação pessoal do indiciado para seus</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termos, acompanhamento e defesa, até final, sob</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pena de revelia, esclarecendo que poderá requerer</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ou apresentar provas, indicar testemunhas e</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constituir advogado; se não fizer ser-lhe-á</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designado defensor dativo. Se ausente o indiciado a</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citação é feita por editais, nomeando-se-lhe</a:t>
            </a:r>
            <a:endParaRPr b="0" lang="pt-BR" sz="3200" spc="-1" strike="noStrike">
              <a:solidFill>
                <a:srgbClr val="000000"/>
              </a:solidFill>
              <a:uFill>
                <a:solidFill>
                  <a:srgbClr val="ffffff"/>
                </a:solidFill>
              </a:uFill>
              <a:latin typeface="Calibri"/>
            </a:endParaRPr>
          </a:p>
          <a:p>
            <a:r>
              <a:rPr b="1" lang="pt-BR" sz="2400" spc="-1" strike="noStrike">
                <a:solidFill>
                  <a:srgbClr val="000000"/>
                </a:solidFill>
                <a:uFill>
                  <a:solidFill>
                    <a:srgbClr val="ffffff"/>
                  </a:solidFill>
                </a:uFill>
                <a:latin typeface="Calibri"/>
              </a:rPr>
              <a:t>   </a:t>
            </a:r>
            <a:r>
              <a:rPr b="1" lang="pt-BR" sz="2400" spc="-1" strike="noStrike">
                <a:solidFill>
                  <a:srgbClr val="000000"/>
                </a:solidFill>
                <a:uFill>
                  <a:solidFill>
                    <a:srgbClr val="ffffff"/>
                  </a:solidFill>
                </a:uFill>
                <a:latin typeface="Calibri"/>
              </a:rPr>
              <a:t>defensor dativo</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218"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179640" y="1484640"/>
            <a:ext cx="8784720" cy="5113080"/>
          </a:xfrm>
          <a:prstGeom prst="rect">
            <a:avLst/>
          </a:prstGeom>
          <a:noFill/>
          <a:ln>
            <a:noFill/>
          </a:ln>
        </p:spPr>
        <p:txBody>
          <a:bodyPr/>
          <a:p>
            <a:pPr lvl="2" marL="1143000" indent="-228240">
              <a:lnSpc>
                <a:spcPct val="90000"/>
              </a:lnSpc>
              <a:buClr>
                <a:srgbClr val="000000"/>
              </a:buClr>
              <a:buFont typeface="Arial"/>
              <a:buChar char="•"/>
            </a:pPr>
            <a:r>
              <a:rPr b="1" lang="pt-BR" sz="3600" spc="-1" strike="noStrike" u="sng">
                <a:solidFill>
                  <a:srgbClr val="000000"/>
                </a:solidFill>
                <a:uFill>
                  <a:solidFill>
                    <a:srgbClr val="ffffff"/>
                  </a:solidFill>
                </a:uFill>
                <a:latin typeface="Calibri"/>
              </a:rPr>
              <a:t>Fase probatória ou instrutória </a:t>
            </a:r>
            <a:r>
              <a:rPr b="1" lang="pt-BR" sz="3600" spc="-1" strike="noStrike">
                <a:solidFill>
                  <a:srgbClr val="000000"/>
                </a:solidFill>
                <a:uFill>
                  <a:solidFill>
                    <a:srgbClr val="ffffff"/>
                  </a:solidFill>
                </a:uFill>
                <a:latin typeface="Calibri"/>
              </a:rPr>
              <a:t>– oitiva das testemunhas da Comissão e da Defesa, apresentação de documentos e outras provas</a:t>
            </a:r>
            <a:r>
              <a:rPr b="1" i="1" lang="pt-BR" sz="3600" spc="-1" strike="noStrike">
                <a:solidFill>
                  <a:srgbClr val="000000"/>
                </a:solidFill>
                <a:uFill>
                  <a:solidFill>
                    <a:srgbClr val="ffffff"/>
                  </a:solidFill>
                </a:uFill>
                <a:latin typeface="Calibri"/>
              </a:rPr>
              <a:t> </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3600" spc="-1" strike="noStrike">
                <a:solidFill>
                  <a:srgbClr val="000000"/>
                </a:solidFill>
                <a:uFill>
                  <a:solidFill>
                    <a:srgbClr val="ffffff"/>
                  </a:solidFill>
                </a:uFill>
                <a:latin typeface="Calibri"/>
              </a:rPr>
              <a:t>Saneamento do feito</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3600" spc="-1" strike="noStrike">
                <a:solidFill>
                  <a:srgbClr val="000000"/>
                </a:solidFill>
                <a:uFill>
                  <a:solidFill>
                    <a:srgbClr val="ffffff"/>
                  </a:solidFill>
                </a:uFill>
                <a:latin typeface="Calibri"/>
              </a:rPr>
              <a:t>Razões finais de defesa do indiciado</a:t>
            </a:r>
            <a:endParaRPr b="0" lang="pt-BR" sz="2000" spc="-1" strike="noStrike">
              <a:solidFill>
                <a:srgbClr val="000000"/>
              </a:solidFill>
              <a:uFill>
                <a:solidFill>
                  <a:srgbClr val="ffffff"/>
                </a:solidFill>
              </a:uFill>
              <a:latin typeface="Calibri"/>
            </a:endParaRPr>
          </a:p>
        </p:txBody>
      </p:sp>
      <p:sp>
        <p:nvSpPr>
          <p:cNvPr id="220" name="TextShape 2"/>
          <p:cNvSpPr txBox="1"/>
          <p:nvPr/>
        </p:nvSpPr>
        <p:spPr>
          <a:xfrm>
            <a:off x="179640" y="119880"/>
            <a:ext cx="8775000" cy="93240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179640" y="1556640"/>
            <a:ext cx="8784720" cy="5041080"/>
          </a:xfrm>
          <a:prstGeom prst="rect">
            <a:avLst/>
          </a:prstGeom>
          <a:noFill/>
          <a:ln>
            <a:noFill/>
          </a:ln>
        </p:spPr>
        <p:txBody>
          <a:bodyPr/>
          <a:p>
            <a:pPr lvl="2" marL="1143000" indent="-228240">
              <a:lnSpc>
                <a:spcPct val="90000"/>
              </a:lnSpc>
              <a:buClr>
                <a:srgbClr val="000000"/>
              </a:buClr>
              <a:buFont typeface="Arial"/>
              <a:buChar char="•"/>
            </a:pPr>
            <a:r>
              <a:rPr b="1" lang="pt-BR" sz="3200" spc="-1" strike="noStrike">
                <a:solidFill>
                  <a:srgbClr val="000000"/>
                </a:solidFill>
                <a:uFill>
                  <a:solidFill>
                    <a:srgbClr val="ffffff"/>
                  </a:solidFill>
                </a:uFill>
                <a:latin typeface="Calibri"/>
              </a:rPr>
              <a:t>Apresentação do relatório pela Comissão Processante, peça meramente informativa, que não vincula a Administração (</a:t>
            </a:r>
            <a:r>
              <a:rPr b="1" lang="pt-BR" sz="2800" spc="-1" strike="noStrike">
                <a:solidFill>
                  <a:srgbClr val="000000"/>
                </a:solidFill>
                <a:uFill>
                  <a:solidFill>
                    <a:srgbClr val="ffffff"/>
                  </a:solidFill>
                </a:uFill>
                <a:latin typeface="Baskerville Old Face"/>
              </a:rPr>
              <a:t>autoridade superior não está obrigada a decidir conforme relatório da Comissão</a:t>
            </a:r>
            <a:r>
              <a:rPr b="1" lang="pt-BR" sz="2800" spc="-1" strike="noStrike">
                <a:solidFill>
                  <a:srgbClr val="000000"/>
                </a:solidFill>
                <a:uFill>
                  <a:solidFill>
                    <a:srgbClr val="ffffff"/>
                  </a:solidFill>
                </a:uFill>
                <a:latin typeface="Calibri"/>
              </a:rPr>
              <a:t>)</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3200" spc="-1" strike="noStrike">
                <a:solidFill>
                  <a:srgbClr val="000000"/>
                </a:solidFill>
                <a:uFill>
                  <a:solidFill>
                    <a:srgbClr val="ffffff"/>
                  </a:solidFill>
                </a:uFill>
                <a:latin typeface="Calibri"/>
              </a:rPr>
              <a:t>Decisão pela autoridade competente.</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3200" spc="-1" strike="noStrike">
                <a:solidFill>
                  <a:srgbClr val="000000"/>
                </a:solidFill>
                <a:uFill>
                  <a:solidFill>
                    <a:srgbClr val="ffffff"/>
                  </a:solidFill>
                </a:uFill>
                <a:latin typeface="Calibri"/>
              </a:rPr>
              <a:t>Apresentação dos pedidos de reconsideração e recurso</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3200" spc="-1" strike="noStrike">
                <a:solidFill>
                  <a:srgbClr val="000000"/>
                </a:solidFill>
                <a:uFill>
                  <a:solidFill>
                    <a:srgbClr val="ffffff"/>
                  </a:solidFill>
                </a:uFill>
                <a:latin typeface="Calibri"/>
              </a:rPr>
              <a:t>Possibilidade de revisão</a:t>
            </a:r>
            <a:endParaRPr b="0" lang="pt-BR" sz="2000" spc="-1" strike="noStrike">
              <a:solidFill>
                <a:srgbClr val="000000"/>
              </a:solidFill>
              <a:uFill>
                <a:solidFill>
                  <a:srgbClr val="ffffff"/>
                </a:solidFill>
              </a:uFill>
              <a:latin typeface="Calibri"/>
            </a:endParaRPr>
          </a:p>
        </p:txBody>
      </p:sp>
      <p:sp>
        <p:nvSpPr>
          <p:cNvPr id="222"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179640" y="1412640"/>
            <a:ext cx="8784720" cy="518508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Poder Disciplinar e Poder Penal</a:t>
            </a:r>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i="1" lang="pt-BR" sz="2800" spc="-1" strike="noStrike">
                <a:solidFill>
                  <a:srgbClr val="000000"/>
                </a:solidFill>
                <a:uFill>
                  <a:solidFill>
                    <a:srgbClr val="ffffff"/>
                  </a:solidFill>
                </a:uFill>
                <a:latin typeface="Calibri"/>
              </a:rPr>
              <a:t>Há diferenças</a:t>
            </a:r>
            <a:r>
              <a:rPr b="1" lang="pt-BR" sz="2800" spc="-1" strike="noStrike">
                <a:solidFill>
                  <a:srgbClr val="000000"/>
                </a:solidFill>
                <a:uFill>
                  <a:solidFill>
                    <a:srgbClr val="ffffff"/>
                  </a:solidFill>
                </a:uFill>
                <a:latin typeface="Calibri"/>
              </a:rPr>
              <a:t>: </a:t>
            </a:r>
            <a:endParaRPr b="0" lang="pt-BR" sz="20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o poder penal, geral e contido na  soberania do</a:t>
            </a:r>
            <a:endParaRPr b="0" lang="pt-BR" sz="20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Estado, é exercido pelo Poder Judiciário,</a:t>
            </a:r>
            <a:endParaRPr b="0" lang="pt-BR" sz="32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regido pelo  processo penal, objetiva a</a:t>
            </a:r>
            <a:endParaRPr b="0" lang="pt-BR" sz="32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preservação da ordem e da convivência social,</a:t>
            </a:r>
            <a:endParaRPr b="0" lang="pt-BR" sz="32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como um todo. O poder disciplinar, de caráter</a:t>
            </a:r>
            <a:endParaRPr b="0" lang="pt-BR" sz="32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particular, é atividade  administrativa disciplinar</a:t>
            </a:r>
            <a:endParaRPr b="0" lang="pt-BR" sz="32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pelo Direito Administrativo, segundo normas de</a:t>
            </a:r>
            <a:endParaRPr b="0" lang="pt-BR" sz="3200" spc="-1" strike="noStrike">
              <a:solidFill>
                <a:srgbClr val="000000"/>
              </a:solidFill>
              <a:uFill>
                <a:solidFill>
                  <a:srgbClr val="ffffff"/>
                </a:solidFill>
              </a:uFill>
              <a:latin typeface="Calibri"/>
            </a:endParaRPr>
          </a:p>
          <a:p>
            <a:r>
              <a:rPr b="1" lang="pt-BR" sz="2800" spc="-1" strike="noStrike">
                <a:solidFill>
                  <a:srgbClr val="000000"/>
                </a:solidFill>
                <a:uFill>
                  <a:solidFill>
                    <a:srgbClr val="ffffff"/>
                  </a:solidFill>
                </a:uFill>
                <a:latin typeface="Calibri"/>
              </a:rPr>
              <a:t>     </a:t>
            </a:r>
            <a:r>
              <a:rPr b="1" lang="pt-BR" sz="2800" spc="-1" strike="noStrike">
                <a:solidFill>
                  <a:srgbClr val="000000"/>
                </a:solidFill>
                <a:uFill>
                  <a:solidFill>
                    <a:srgbClr val="ffffff"/>
                  </a:solidFill>
                </a:uFill>
                <a:latin typeface="Calibri"/>
              </a:rPr>
              <a:t>processo administrativo</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224"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TextShape 1"/>
          <p:cNvSpPr txBox="1"/>
          <p:nvPr/>
        </p:nvSpPr>
        <p:spPr>
          <a:xfrm>
            <a:off x="179640" y="1340640"/>
            <a:ext cx="8784720" cy="5257080"/>
          </a:xfrm>
          <a:prstGeom prst="rect">
            <a:avLst/>
          </a:prstGeom>
          <a:noFill/>
          <a:ln>
            <a:noFill/>
          </a:ln>
        </p:spPr>
        <p:txBody>
          <a:bodyPr/>
          <a:p>
            <a:pPr marL="343080" indent="-342720">
              <a:lnSpc>
                <a:spcPct val="90000"/>
              </a:lnSpc>
              <a:buClr>
                <a:srgbClr val="000000"/>
              </a:buClr>
              <a:buFont typeface="Wingdings" charset="2"/>
              <a:buChar char=""/>
            </a:pPr>
            <a:r>
              <a:rPr b="1" i="1" lang="pt-BR" sz="3200" spc="-1" strike="noStrike">
                <a:solidFill>
                  <a:srgbClr val="000000"/>
                </a:solidFill>
                <a:uFill>
                  <a:solidFill>
                    <a:srgbClr val="ffffff"/>
                  </a:solidFill>
                </a:uFill>
                <a:latin typeface="Book Antiqua"/>
              </a:rPr>
              <a:t>Poder Disciplinar e Poder Penal</a:t>
            </a:r>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2800" spc="-1" strike="noStrike">
                <a:solidFill>
                  <a:srgbClr val="000000"/>
                </a:solidFill>
                <a:uFill>
                  <a:solidFill>
                    <a:srgbClr val="ffffff"/>
                  </a:solidFill>
                </a:uFill>
                <a:latin typeface="Calibri"/>
              </a:rPr>
              <a:t>Aplicam-se ao mesmo tempo, contra a mesma pessoa</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2800" spc="-1" strike="noStrike">
                <a:solidFill>
                  <a:srgbClr val="000000"/>
                </a:solidFill>
                <a:uFill>
                  <a:solidFill>
                    <a:srgbClr val="ffffff"/>
                  </a:solidFill>
                </a:uFill>
                <a:latin typeface="Calibri"/>
              </a:rPr>
              <a:t>A absolvição  penal deixa subsistir a sanção disciplinar. </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2800" spc="-1" strike="noStrike">
                <a:solidFill>
                  <a:srgbClr val="000000"/>
                </a:solidFill>
                <a:uFill>
                  <a:solidFill>
                    <a:srgbClr val="ffffff"/>
                  </a:solidFill>
                </a:uFill>
                <a:latin typeface="Calibri"/>
              </a:rPr>
              <a:t>De  outro lado, a decisão penal não vincula a decisão administrativa, salvo hipótese de decisão penal de mérito que absolva, que constitua o único motivo da aplicação da  penalidade disciplinar</a:t>
            </a:r>
            <a:endParaRPr b="0" lang="pt-BR" sz="20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lang="pt-BR" sz="2800" spc="-1" strike="noStrike">
                <a:solidFill>
                  <a:srgbClr val="000000"/>
                </a:solidFill>
                <a:uFill>
                  <a:solidFill>
                    <a:srgbClr val="ffffff"/>
                  </a:solidFill>
                </a:uFill>
                <a:latin typeface="Calibri"/>
              </a:rPr>
              <a:t>A decisão administrativa jamais vincula a penal</a:t>
            </a:r>
            <a:endParaRPr b="0" lang="pt-BR" sz="20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226"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TextShape 1"/>
          <p:cNvSpPr txBox="1"/>
          <p:nvPr/>
        </p:nvSpPr>
        <p:spPr>
          <a:xfrm>
            <a:off x="179640" y="1204560"/>
            <a:ext cx="8784720" cy="5393160"/>
          </a:xfrm>
          <a:prstGeom prst="rect">
            <a:avLst/>
          </a:prstGeom>
          <a:noFill/>
          <a:ln>
            <a:noFill/>
          </a:ln>
        </p:spPr>
        <p:txBody>
          <a:bodyPr/>
          <a:p>
            <a:pPr lvl="2" marL="1143000" indent="-228240">
              <a:lnSpc>
                <a:spcPct val="90000"/>
              </a:lnSpc>
              <a:buClr>
                <a:srgbClr val="000000"/>
              </a:buClr>
              <a:buFont typeface="Arial"/>
              <a:buChar char="•"/>
            </a:pPr>
            <a:r>
              <a:rPr b="1" i="1" lang="pt-BR" sz="3200" spc="-1" strike="noStrike">
                <a:solidFill>
                  <a:srgbClr val="000000"/>
                </a:solidFill>
                <a:uFill>
                  <a:solidFill>
                    <a:srgbClr val="ffffff"/>
                  </a:solidFill>
                </a:uFill>
                <a:latin typeface="Calibri"/>
              </a:rPr>
              <a:t>Sindicância:</a:t>
            </a:r>
            <a:endParaRPr b="0" lang="pt-BR" sz="20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i="1" lang="pt-BR" sz="3200" spc="-1" strike="noStrike" u="sng">
                <a:solidFill>
                  <a:srgbClr val="000000"/>
                </a:solidFill>
                <a:uFill>
                  <a:solidFill>
                    <a:srgbClr val="ffffff"/>
                  </a:solidFill>
                </a:uFill>
                <a:latin typeface="Calibri"/>
              </a:rPr>
              <a:t>Conceito</a:t>
            </a:r>
            <a:r>
              <a:rPr b="1" lang="pt-BR" sz="3200" spc="-1" strike="noStrike">
                <a:solidFill>
                  <a:srgbClr val="000000"/>
                </a:solidFill>
                <a:uFill>
                  <a:solidFill>
                    <a:srgbClr val="ffffff"/>
                  </a:solidFill>
                </a:uFill>
                <a:latin typeface="Calibri"/>
              </a:rPr>
              <a:t>: peça preliminar e informativa que deve ser promovida quando os fatos não estiverem definidos ou faltarem elementos indicativos da autoria</a:t>
            </a:r>
            <a:endParaRPr b="0" lang="pt-BR" sz="20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lang="pt-BR" sz="3200" spc="-1" strike="noStrike">
                <a:solidFill>
                  <a:srgbClr val="000000"/>
                </a:solidFill>
                <a:uFill>
                  <a:solidFill>
                    <a:srgbClr val="ffffff"/>
                  </a:solidFill>
                </a:uFill>
                <a:latin typeface="Calibri"/>
              </a:rPr>
              <a:t>Não comporta o caráter contraditório</a:t>
            </a:r>
            <a:endParaRPr b="0" lang="pt-BR" sz="2000" spc="-1" strike="noStrike">
              <a:solidFill>
                <a:srgbClr val="000000"/>
              </a:solidFill>
              <a:uFill>
                <a:solidFill>
                  <a:srgbClr val="ffffff"/>
                </a:solidFill>
              </a:uFill>
              <a:latin typeface="Calibri"/>
            </a:endParaRPr>
          </a:p>
        </p:txBody>
      </p:sp>
      <p:sp>
        <p:nvSpPr>
          <p:cNvPr id="228"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txBox="1"/>
          <p:nvPr/>
        </p:nvSpPr>
        <p:spPr>
          <a:xfrm>
            <a:off x="179640" y="1204560"/>
            <a:ext cx="8784720" cy="5393160"/>
          </a:xfrm>
          <a:prstGeom prst="rect">
            <a:avLst/>
          </a:prstGeom>
          <a:noFill/>
          <a:ln>
            <a:noFill/>
          </a:ln>
        </p:spPr>
        <p:txBody>
          <a:bodyPr/>
          <a:p>
            <a:endParaRPr b="0" lang="pt-BR" sz="3200" spc="-1" strike="noStrike">
              <a:solidFill>
                <a:srgbClr val="000000"/>
              </a:solidFill>
              <a:uFill>
                <a:solidFill>
                  <a:srgbClr val="ffffff"/>
                </a:solidFill>
              </a:uFill>
              <a:latin typeface="Calibri"/>
            </a:endParaRPr>
          </a:p>
          <a:p>
            <a:pPr lvl="2" marL="1143000" indent="-228240">
              <a:lnSpc>
                <a:spcPct val="90000"/>
              </a:lnSpc>
              <a:buClr>
                <a:srgbClr val="000000"/>
              </a:buClr>
              <a:buFont typeface="Arial"/>
              <a:buChar char="•"/>
            </a:pPr>
            <a:r>
              <a:rPr b="1" i="1" lang="pt-BR" sz="2800" spc="-1" strike="noStrike">
                <a:solidFill>
                  <a:srgbClr val="000000"/>
                </a:solidFill>
                <a:uFill>
                  <a:solidFill>
                    <a:srgbClr val="ffffff"/>
                  </a:solidFill>
                </a:uFill>
                <a:latin typeface="Calibri"/>
              </a:rPr>
              <a:t>Sindicância:</a:t>
            </a:r>
            <a:endParaRPr b="0" lang="pt-BR" sz="20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lang="pt-BR" sz="2800" spc="-1" strike="noStrike">
                <a:solidFill>
                  <a:srgbClr val="000000"/>
                </a:solidFill>
                <a:uFill>
                  <a:solidFill>
                    <a:srgbClr val="ffffff"/>
                  </a:solidFill>
                </a:uFill>
                <a:latin typeface="Calibri"/>
              </a:rPr>
              <a:t>Tem caráter sigiloso</a:t>
            </a:r>
            <a:endParaRPr b="0" lang="pt-BR" sz="2000" spc="-1" strike="noStrike">
              <a:solidFill>
                <a:srgbClr val="000000"/>
              </a:solidFill>
              <a:uFill>
                <a:solidFill>
                  <a:srgbClr val="ffffff"/>
                </a:solidFill>
              </a:uFill>
              <a:latin typeface="Calibri"/>
            </a:endParaRPr>
          </a:p>
          <a:p>
            <a:pPr lvl="3" marL="1600200" indent="-228240">
              <a:lnSpc>
                <a:spcPct val="90000"/>
              </a:lnSpc>
              <a:buClr>
                <a:srgbClr val="000000"/>
              </a:buClr>
              <a:buFont typeface="Marlett"/>
              <a:buChar char="0"/>
            </a:pPr>
            <a:r>
              <a:rPr b="1" lang="pt-BR" sz="2800" spc="-1" strike="noStrike">
                <a:solidFill>
                  <a:srgbClr val="000000"/>
                </a:solidFill>
                <a:uFill>
                  <a:solidFill>
                    <a:srgbClr val="ffffff"/>
                  </a:solidFill>
                </a:uFill>
                <a:latin typeface="Calibri"/>
              </a:rPr>
              <a:t>O </a:t>
            </a:r>
            <a:r>
              <a:rPr b="1" i="1" lang="pt-BR" sz="2800" spc="-1" strike="noStrike">
                <a:solidFill>
                  <a:srgbClr val="000000"/>
                </a:solidFill>
                <a:uFill>
                  <a:solidFill>
                    <a:srgbClr val="ffffff"/>
                  </a:solidFill>
                </a:uFill>
                <a:latin typeface="Calibri"/>
              </a:rPr>
              <a:t>sindicado</a:t>
            </a:r>
            <a:r>
              <a:rPr b="1" lang="pt-BR" sz="2800" spc="-1" strike="noStrike">
                <a:solidFill>
                  <a:srgbClr val="000000"/>
                </a:solidFill>
                <a:uFill>
                  <a:solidFill>
                    <a:srgbClr val="ffffff"/>
                  </a:solidFill>
                </a:uFill>
                <a:latin typeface="Calibri"/>
              </a:rPr>
              <a:t> pode estar acompanhado de advogado, tirar fotocópia  de peças do processo e, até, apresentar ou solicitar provas</a:t>
            </a:r>
            <a:endParaRPr b="0" lang="pt-BR" sz="2000" spc="-1" strike="noStrike">
              <a:solidFill>
                <a:srgbClr val="000000"/>
              </a:solidFill>
              <a:uFill>
                <a:solidFill>
                  <a:srgbClr val="ffffff"/>
                </a:solidFill>
              </a:uFill>
              <a:latin typeface="Calibri"/>
            </a:endParaRPr>
          </a:p>
        </p:txBody>
      </p:sp>
      <p:sp>
        <p:nvSpPr>
          <p:cNvPr id="230"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Processo Administrativo </a:t>
            </a:r>
            <a:r>
              <a:rPr b="0" lang="pt-BR" sz="4400" spc="-1" strike="noStrike">
                <a:solidFill>
                  <a:srgbClr val="000000"/>
                </a:solidFill>
                <a:uFill>
                  <a:solidFill>
                    <a:srgbClr val="ffffff"/>
                  </a:solidFill>
                </a:uFill>
                <a:latin typeface="Calibri"/>
              </a:rPr>
              <a:t>
</a:t>
            </a:r>
            <a:r>
              <a:rPr b="0" lang="pt-BR" sz="4400" spc="-1" strike="noStrike">
                <a:solidFill>
                  <a:srgbClr val="000000"/>
                </a:solidFill>
                <a:uFill>
                  <a:solidFill>
                    <a:srgbClr val="ffffff"/>
                  </a:solidFill>
                </a:uFill>
                <a:latin typeface="Calibri"/>
              </a:rPr>
              <a:t>Disciplinar</a:t>
            </a:r>
            <a:endParaRPr b="0" lang="pt-BR" sz="1800" spc="-1" strike="noStrike">
              <a:solidFill>
                <a:srgbClr val="000000"/>
              </a:solidFill>
              <a:uFill>
                <a:solidFill>
                  <a:srgbClr val="ffffff"/>
                </a:solidFill>
              </a:uFill>
              <a:latin typeface="Calibri"/>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Maria Sylvia Zanella Di Pietro entende que o processo administrativo pode ser usado em vários sentidos. De acordo com a autora, num </a:t>
            </a:r>
            <a:r>
              <a:rPr b="1" lang="pt-BR" sz="3200" spc="-1" strike="noStrike">
                <a:solidFill>
                  <a:srgbClr val="000000"/>
                </a:solidFill>
                <a:uFill>
                  <a:solidFill>
                    <a:srgbClr val="ffffff"/>
                  </a:solidFill>
                </a:uFill>
                <a:latin typeface="Calibri"/>
              </a:rPr>
              <a:t>primeiro</a:t>
            </a:r>
            <a:r>
              <a:rPr b="0" lang="pt-BR" sz="3200" spc="-1" strike="noStrike">
                <a:solidFill>
                  <a:srgbClr val="000000"/>
                </a:solidFill>
                <a:uFill>
                  <a:solidFill>
                    <a:srgbClr val="ffffff"/>
                  </a:solidFill>
                </a:uFill>
                <a:latin typeface="Calibri"/>
              </a:rPr>
              <a:t> </a:t>
            </a:r>
            <a:r>
              <a:rPr b="1" lang="pt-BR" sz="3200" spc="-1" strike="noStrike">
                <a:solidFill>
                  <a:srgbClr val="000000"/>
                </a:solidFill>
                <a:uFill>
                  <a:solidFill>
                    <a:srgbClr val="ffffff"/>
                  </a:solidFill>
                </a:uFill>
                <a:latin typeface="Calibri"/>
              </a:rPr>
              <a:t>sentido</a:t>
            </a:r>
            <a:r>
              <a:rPr b="0" lang="pt-BR" sz="3200" spc="-1" strike="noStrike">
                <a:solidFill>
                  <a:srgbClr val="000000"/>
                </a:solidFill>
                <a:uFill>
                  <a:solidFill>
                    <a:srgbClr val="ffffff"/>
                  </a:solidFill>
                </a:uFill>
                <a:latin typeface="Calibri"/>
              </a:rPr>
              <a:t>, o processo administrativo é usado para designar o seu aspecto físico. No sentido de ser um “conjunto de papéis e documentos organizados numa pasta e referentes a um dado assunto de interesse do funcionário ou da Administração.” (Direito Administrativo, 2001, p. 493). </a:t>
            </a: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29"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Conceito</a:t>
            </a:r>
            <a:endParaRPr b="0" lang="pt-BR" sz="1800" spc="-1" strike="noStrike">
              <a:solidFill>
                <a:srgbClr val="000000"/>
              </a:solidFill>
              <a:uFill>
                <a:solidFill>
                  <a:srgbClr val="ffffff"/>
                </a:solidFill>
              </a:uFill>
              <a:latin typeface="Calibri"/>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TextShape 1"/>
          <p:cNvSpPr txBox="1"/>
          <p:nvPr/>
        </p:nvSpPr>
        <p:spPr>
          <a:xfrm>
            <a:off x="1714680" y="549360"/>
            <a:ext cx="5657400" cy="5471640"/>
          </a:xfrm>
          <a:prstGeom prst="rect">
            <a:avLst/>
          </a:prstGeom>
          <a:noFill/>
          <a:ln>
            <a:noFill/>
          </a:ln>
        </p:spPr>
        <p:txBody>
          <a:bodyPr/>
          <a:p>
            <a:pPr>
              <a:lnSpc>
                <a:spcPct val="100000"/>
              </a:lnSpc>
            </a:pP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a:p>
            <a:pPr algn="just">
              <a:lnSpc>
                <a:spcPct val="100000"/>
              </a:lnSpc>
            </a:pPr>
            <a:endParaRPr b="0" lang="pt-BR" sz="3200" spc="-1" strike="noStrike">
              <a:solidFill>
                <a:srgbClr val="000000"/>
              </a:solidFill>
              <a:uFill>
                <a:solidFill>
                  <a:srgbClr val="ffffff"/>
                </a:solidFill>
              </a:uFill>
              <a:latin typeface="Calibri"/>
            </a:endParaRPr>
          </a:p>
          <a:p>
            <a:pPr marL="274320" indent="-273960">
              <a:lnSpc>
                <a:spcPct val="100000"/>
              </a:lnSpc>
            </a:pPr>
            <a:endParaRPr b="0" lang="pt-BR" sz="3200" spc="-1" strike="noStrike">
              <a:solidFill>
                <a:srgbClr val="000000"/>
              </a:solidFill>
              <a:uFill>
                <a:solidFill>
                  <a:srgbClr val="ffffff"/>
                </a:solidFill>
              </a:uFill>
              <a:latin typeface="Calibri"/>
            </a:endParaRPr>
          </a:p>
        </p:txBody>
      </p:sp>
      <p:pic>
        <p:nvPicPr>
          <p:cNvPr id="232" name="Picture 2" descr=""/>
          <p:cNvPicPr/>
          <p:nvPr/>
        </p:nvPicPr>
        <p:blipFill>
          <a:blip r:embed="rId1"/>
          <a:stretch/>
        </p:blipFill>
        <p:spPr>
          <a:xfrm>
            <a:off x="750960" y="549360"/>
            <a:ext cx="3185640" cy="5471640"/>
          </a:xfrm>
          <a:prstGeom prst="rect">
            <a:avLst/>
          </a:prstGeom>
          <a:ln>
            <a:noFill/>
          </a:ln>
        </p:spPr>
      </p:pic>
      <p:sp>
        <p:nvSpPr>
          <p:cNvPr id="233" name="CustomShape 2"/>
          <p:cNvSpPr/>
          <p:nvPr/>
        </p:nvSpPr>
        <p:spPr>
          <a:xfrm>
            <a:off x="4932000" y="1125360"/>
            <a:ext cx="3024000" cy="2832480"/>
          </a:xfrm>
          <a:prstGeom prst="rect">
            <a:avLst/>
          </a:prstGeom>
          <a:noFill/>
          <a:ln w="9360">
            <a:solidFill>
              <a:schemeClr val="bg1"/>
            </a:solidFill>
            <a:miter/>
          </a:ln>
        </p:spPr>
        <p:style>
          <a:lnRef idx="0"/>
          <a:fillRef idx="0"/>
          <a:effectRef idx="0"/>
          <a:fontRef idx="minor"/>
        </p:style>
        <p:txBody>
          <a:bodyPr lIns="90000" rIns="90000" tIns="45000" bIns="45000"/>
          <a:p>
            <a:pPr algn="ctr">
              <a:lnSpc>
                <a:spcPct val="100000"/>
              </a:lnSpc>
            </a:pPr>
            <a:r>
              <a:rPr b="0" lang="pt-BR" sz="3200" spc="-1" strike="noStrike">
                <a:solidFill>
                  <a:srgbClr val="990000"/>
                </a:solidFill>
                <a:uFill>
                  <a:solidFill>
                    <a:srgbClr val="ffffff"/>
                  </a:solidFill>
                </a:uFill>
                <a:latin typeface="Times New Roman"/>
              </a:rPr>
              <a:t>OBRIGADA!</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gn="r">
              <a:lnSpc>
                <a:spcPct val="100000"/>
              </a:lnSpc>
            </a:pPr>
            <a:r>
              <a:rPr b="0" lang="pt-BR" sz="3200" spc="-1" strike="noStrike">
                <a:solidFill>
                  <a:srgbClr val="000000"/>
                </a:solidFill>
                <a:uFill>
                  <a:solidFill>
                    <a:srgbClr val="ffffff"/>
                  </a:solidFill>
                </a:uFill>
                <a:latin typeface="Times New Roman"/>
              </a:rPr>
              <a:t>acb@usp.br</a:t>
            </a:r>
            <a:endParaRPr b="0" lang="pt-BR" sz="1800" spc="-1" strike="noStrike">
              <a:solidFill>
                <a:srgbClr val="000000"/>
              </a:solidFill>
              <a:uFill>
                <a:solidFill>
                  <a:srgbClr val="ffffff"/>
                </a:solidFill>
              </a:uFill>
              <a:latin typeface="Arial"/>
            </a:endParaRPr>
          </a:p>
          <a:p>
            <a:pPr algn="r">
              <a:lnSpc>
                <a:spcPct val="100000"/>
              </a:lnSpc>
            </a:pPr>
            <a:endParaRPr b="0" lang="pt-BR" sz="1800" spc="-1" strike="noStrike">
              <a:solidFill>
                <a:srgbClr val="000000"/>
              </a:solidFill>
              <a:uFill>
                <a:solidFill>
                  <a:srgbClr val="ffffff"/>
                </a:solidFill>
              </a:uFill>
              <a:latin typeface="Arial"/>
            </a:endParaRPr>
          </a:p>
        </p:txBody>
      </p:sp>
      <p:pic>
        <p:nvPicPr>
          <p:cNvPr id="234" name="Imagem 5" descr=""/>
          <p:cNvPicPr/>
          <p:nvPr/>
        </p:nvPicPr>
        <p:blipFill>
          <a:blip r:embed="rId2"/>
          <a:stretch/>
        </p:blipFill>
        <p:spPr>
          <a:xfrm>
            <a:off x="7297560" y="6000840"/>
            <a:ext cx="1872720" cy="856800"/>
          </a:xfrm>
          <a:prstGeom prst="rect">
            <a:avLst/>
          </a:prstGeom>
          <a:ln>
            <a:noFill/>
          </a:ln>
        </p:spPr>
      </p:pic>
    </p:spTree>
  </p:cSld>
  <p:timing>
    <p:tnLst>
      <p:par>
        <p:cTn id="19" dur="indefinite" restart="never" nodeType="tmRoot">
          <p:childTnLst>
            <p:seq>
              <p:cTn id="20" dur="indefinite" nodeType="mainSeq">
                <p:childTnLst>
                  <p:par>
                    <p:cTn id="21" nodeType="clickEffect" fill="hold">
                      <p:stCondLst>
                        <p:cond delay="indefinite"/>
                      </p:stCondLst>
                      <p:childTnLst>
                        <p:par>
                          <p:cTn id="22" nodeType="withEffect" fill="hold">
                            <p:stCondLst>
                              <p:cond delay="0"/>
                            </p:stCondLst>
                            <p:childTnLst>
                              <p:par>
                                <p:cTn id="23" nodeType="clickEffect" fill="hold" presetClass="entr" presetID="14" presetSubtype="10">
                                  <p:stCondLst>
                                    <p:cond delay="0"/>
                                  </p:stCondLst>
                                  <p:childTnLst>
                                    <p:set>
                                      <p:cBhvr>
                                        <p:cTn id="24" dur="1" fill="hold">
                                          <p:stCondLst>
                                            <p:cond delay="0"/>
                                          </p:stCondLst>
                                        </p:cTn>
                                        <p:tgtEl>
                                          <p:spTgt spid="232"/>
                                        </p:tgtEl>
                                        <p:attrNameLst>
                                          <p:attrName>style.visibility</p:attrName>
                                        </p:attrNameLst>
                                      </p:cBhvr>
                                      <p:to>
                                        <p:strVal val="visible"/>
                                      </p:to>
                                    </p:set>
                                    <p:animEffect filter="randombar(horizontal)" transition="in">
                                      <p:cBhvr additive="repl">
                                        <p:cTn id="25" dur="500"/>
                                        <p:tgtEl>
                                          <p:spTgt spid="232"/>
                                        </p:tgtEl>
                                      </p:cBhvr>
                                    </p:animEffect>
                                  </p:childTnLst>
                                </p:cTn>
                              </p:par>
                              <p:par>
                                <p:cTn id="26" nodeType="withEffect" fill="hold" presetClass="entr" presetID="26">
                                  <p:stCondLst>
                                    <p:cond delay="0"/>
                                  </p:stCondLst>
                                  <p:childTnLst>
                                    <p:set>
                                      <p:cBhvr>
                                        <p:cTn id="27" dur="1" fill="hold">
                                          <p:stCondLst>
                                            <p:cond delay="0"/>
                                          </p:stCondLst>
                                        </p:cTn>
                                        <p:tgtEl>
                                          <p:spTgt spid="233"/>
                                        </p:tgtEl>
                                        <p:attrNameLst>
                                          <p:attrName>style.visibility</p:attrName>
                                        </p:attrNameLst>
                                      </p:cBhvr>
                                      <p:to>
                                        <p:strVal val="visible"/>
                                      </p:to>
                                    </p:set>
                                    <p:animEffect filter="wipe(down)" transition="out">
                                      <p:cBhvr additive="repl">
                                        <p:cTn id="28" dur="580">
                                          <p:stCondLst>
                                            <p:cond delay="0"/>
                                          </p:stCondLst>
                                        </p:cTn>
                                        <p:tgtEl>
                                          <p:spTgt spid="233"/>
                                        </p:tgtEl>
                                      </p:cBhvr>
                                    </p:animEffect>
                                    <p:anim calcmode="lin" valueType="num">
                                      <p:cBhvr additive="repl">
                                        <p:cTn id="29" dur="1822">
                                          <p:stCondLst>
                                            <p:cond delay="0"/>
                                          </p:stCondLst>
                                        </p:cTn>
                                        <p:tgtEl>
                                          <p:spTgt spid="233"/>
                                        </p:tgtEl>
                                        <p:attrNameLst>
                                          <p:attrName>ppt_x</p:attrName>
                                        </p:attrNameLst>
                                      </p:cBhvr>
                                      <p:tavLst>
                                        <p:tav tm="0">
                                          <p:val>
                                            <p:strVal val="#ppt_x-0.25"/>
                                          </p:val>
                                        </p:tav>
                                        <p:tav tm="100000">
                                          <p:val>
                                            <p:strVal val="#ppt_x"/>
                                          </p:val>
                                        </p:tav>
                                      </p:tavLst>
                                    </p:anim>
                                    <p:anim calcmode="lin" valueType="num">
                                      <p:cBhvr additive="repl">
                                        <p:cTn id="30" dur="664">
                                          <p:stCondLst>
                                            <p:cond delay="0"/>
                                          </p:stCondLst>
                                        </p:cTn>
                                        <p:tgtEl>
                                          <p:spTgt spid="233"/>
                                        </p:tgtEl>
                                        <p:attrNameLst>
                                          <p:attrName>ppt_y</p:attrName>
                                        </p:attrNameLst>
                                      </p:cBhvr>
                                      <p:tavLst>
                                        <p:tav tm="0">
                                          <p:val/>
                                        </p:tav>
                                        <p:tav tm="100000">
                                          <p:val/>
                                        </p:tav>
                                      </p:tavLst>
                                    </p:anim>
                                    <p:anim calcmode="lin" valueType="num">
                                      <p:cBhvr additive="repl">
                                        <p:cTn id="31" dur="664">
                                          <p:stCondLst>
                                            <p:cond delay="664"/>
                                          </p:stCondLst>
                                        </p:cTn>
                                        <p:tgtEl>
                                          <p:spTgt spid="233"/>
                                        </p:tgtEl>
                                        <p:attrNameLst>
                                          <p:attrName>ppt_y</p:attrName>
                                        </p:attrNameLst>
                                      </p:cBhvr>
                                      <p:tavLst>
                                        <p:tav tm="0">
                                          <p:val/>
                                        </p:tav>
                                        <p:tav tm="100000">
                                          <p:val/>
                                        </p:tav>
                                      </p:tavLst>
                                    </p:anim>
                                    <p:anim calcmode="lin" valueType="num">
                                      <p:cBhvr additive="repl">
                                        <p:cTn id="32" dur="332">
                                          <p:stCondLst>
                                            <p:cond delay="1324"/>
                                          </p:stCondLst>
                                        </p:cTn>
                                        <p:tgtEl>
                                          <p:spTgt spid="233"/>
                                        </p:tgtEl>
                                        <p:attrNameLst>
                                          <p:attrName>ppt_y</p:attrName>
                                        </p:attrNameLst>
                                      </p:cBhvr>
                                      <p:tavLst>
                                        <p:tav tm="0">
                                          <p:val/>
                                        </p:tav>
                                        <p:tav tm="100000">
                                          <p:val/>
                                        </p:tav>
                                      </p:tavLst>
                                    </p:anim>
                                    <p:anim calcmode="lin" valueType="num">
                                      <p:cBhvr additive="repl">
                                        <p:cTn id="33" dur="164">
                                          <p:stCondLst>
                                            <p:cond delay="1656"/>
                                          </p:stCondLst>
                                        </p:cTn>
                                        <p:tgtEl>
                                          <p:spTgt spid="233"/>
                                        </p:tgtEl>
                                        <p:attrNameLst>
                                          <p:attrName>ppt_y</p:attrName>
                                        </p:attrNameLst>
                                      </p:cBhvr>
                                      <p:tavLst>
                                        <p:tav tm="0">
                                          <p:val/>
                                        </p:tav>
                                        <p:tav tm="100000">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Num </a:t>
            </a:r>
            <a:r>
              <a:rPr b="1" lang="pt-BR" sz="3200" spc="-1" strike="noStrike">
                <a:solidFill>
                  <a:srgbClr val="000000"/>
                </a:solidFill>
                <a:uFill>
                  <a:solidFill>
                    <a:srgbClr val="ffffff"/>
                  </a:solidFill>
                </a:uFill>
                <a:latin typeface="Calibri"/>
              </a:rPr>
              <a:t>segundo sentido</a:t>
            </a:r>
            <a:r>
              <a:rPr b="0" lang="pt-BR" sz="3200" spc="-1" strike="noStrike">
                <a:solidFill>
                  <a:srgbClr val="000000"/>
                </a:solidFill>
                <a:uFill>
                  <a:solidFill>
                    <a:srgbClr val="ffffff"/>
                  </a:solidFill>
                </a:uFill>
                <a:latin typeface="Calibri"/>
              </a:rPr>
              <a:t>, o processo administrativo é usado como sinônimo de processo disciplinar, como no caso do art. 41, § 1</a:t>
            </a:r>
            <a:r>
              <a:rPr b="0" lang="pt-BR" sz="3200" spc="-1" strike="noStrike" u="heavy" baseline="30000">
                <a:solidFill>
                  <a:srgbClr val="000000"/>
                </a:solidFill>
                <a:uFill>
                  <a:solidFill>
                    <a:srgbClr val="ffffff"/>
                  </a:solidFill>
                </a:uFill>
                <a:latin typeface="Calibri"/>
              </a:rPr>
              <a:t>o</a:t>
            </a:r>
            <a:r>
              <a:rPr b="0" lang="pt-BR" sz="3200" spc="-1" strike="noStrike">
                <a:solidFill>
                  <a:srgbClr val="000000"/>
                </a:solidFill>
                <a:uFill>
                  <a:solidFill>
                    <a:srgbClr val="ffffff"/>
                  </a:solidFill>
                </a:uFill>
                <a:latin typeface="Calibri"/>
              </a:rPr>
              <a:t>, da Constituição Federal (2001, p. 493).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Num </a:t>
            </a:r>
            <a:r>
              <a:rPr b="1" lang="pt-BR" sz="3200" spc="-1" strike="noStrike">
                <a:solidFill>
                  <a:srgbClr val="000000"/>
                </a:solidFill>
                <a:uFill>
                  <a:solidFill>
                    <a:srgbClr val="ffffff"/>
                  </a:solidFill>
                </a:uFill>
                <a:latin typeface="Calibri"/>
              </a:rPr>
              <a:t>terceiro sentido</a:t>
            </a:r>
            <a:r>
              <a:rPr b="0" lang="pt-BR" sz="3200" spc="-1" strike="noStrike">
                <a:solidFill>
                  <a:srgbClr val="000000"/>
                </a:solidFill>
                <a:uFill>
                  <a:solidFill>
                    <a:srgbClr val="ffffff"/>
                  </a:solidFill>
                </a:uFill>
                <a:latin typeface="Calibri"/>
              </a:rPr>
              <a:t>, o processo administrativo é usado em sentido amplo onde representa o conjunto de atos coordenados para consecução de um fim (2001, p. 494). </a:t>
            </a:r>
            <a:endParaRPr b="0" lang="pt-BR"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pt-BR" sz="3200" spc="-1" strike="noStrike">
                <a:solidFill>
                  <a:srgbClr val="000000"/>
                </a:solidFill>
                <a:uFill>
                  <a:solidFill>
                    <a:srgbClr val="ffffff"/>
                  </a:solidFill>
                </a:uFill>
                <a:latin typeface="Calibri"/>
              </a:rPr>
              <a:t>Enfim, entende num</a:t>
            </a:r>
            <a:r>
              <a:rPr b="1" lang="pt-BR" sz="3200" spc="-1" strike="noStrike">
                <a:solidFill>
                  <a:srgbClr val="000000"/>
                </a:solidFill>
                <a:uFill>
                  <a:solidFill>
                    <a:srgbClr val="ffffff"/>
                  </a:solidFill>
                </a:uFill>
                <a:latin typeface="Calibri"/>
              </a:rPr>
              <a:t> quarto sentido </a:t>
            </a:r>
            <a:r>
              <a:rPr b="0" lang="pt-BR" sz="3200" spc="-1" strike="noStrike">
                <a:solidFill>
                  <a:srgbClr val="000000"/>
                </a:solidFill>
                <a:uFill>
                  <a:solidFill>
                    <a:srgbClr val="ffffff"/>
                  </a:solidFill>
                </a:uFill>
                <a:latin typeface="Calibri"/>
              </a:rPr>
              <a:t>que, “como nem todo Processo Administrativo envolve controvérsia, também se pode falar em sentido ainda mais amplo, de modo a abranger a série de atos preparatórios de uma decisão final da Administração” (2001, p. 494).</a:t>
            </a:r>
            <a:endParaRPr b="0" lang="pt-BR" sz="3200" spc="-1" strike="noStrike">
              <a:solidFill>
                <a:srgbClr val="000000"/>
              </a:solidFill>
              <a:uFill>
                <a:solidFill>
                  <a:srgbClr val="ffffff"/>
                </a:solidFill>
              </a:uFill>
              <a:latin typeface="Calibri"/>
            </a:endParaRPr>
          </a:p>
        </p:txBody>
      </p:sp>
      <p:sp>
        <p:nvSpPr>
          <p:cNvPr id="131" name="TextShape 2"/>
          <p:cNvSpPr txBox="1"/>
          <p:nvPr/>
        </p:nvSpPr>
        <p:spPr>
          <a:xfrm>
            <a:off x="179640" y="119880"/>
            <a:ext cx="8775000" cy="1069560"/>
          </a:xfrm>
          <a:prstGeom prst="rect">
            <a:avLst/>
          </a:prstGeom>
          <a:noFill/>
          <a:ln>
            <a:noFill/>
          </a:ln>
        </p:spPr>
        <p:txBody>
          <a:bodyPr anchor="ctr"/>
          <a:p>
            <a:pPr algn="ctr">
              <a:lnSpc>
                <a:spcPct val="100000"/>
              </a:lnSpc>
            </a:pPr>
            <a:r>
              <a:rPr b="0" lang="pt-BR" sz="4400" spc="-1" strike="noStrike">
                <a:solidFill>
                  <a:srgbClr val="000000"/>
                </a:solidFill>
                <a:uFill>
                  <a:solidFill>
                    <a:srgbClr val="ffffff"/>
                  </a:solidFill>
                </a:uFill>
                <a:latin typeface="Calibri"/>
              </a:rPr>
              <a:t>Conceito</a:t>
            </a:r>
            <a:endParaRPr b="0" lang="pt-BR" sz="1800" spc="-1" strike="noStrike">
              <a:solidFill>
                <a:srgbClr val="000000"/>
              </a:solidFill>
              <a:uFill>
                <a:solidFill>
                  <a:srgbClr val="ffffff"/>
                </a:solidFill>
              </a:uFill>
              <a:latin typeface="Calibri"/>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179640" y="1204560"/>
            <a:ext cx="8784720" cy="5393160"/>
          </a:xfrm>
          <a:prstGeom prst="rect">
            <a:avLst/>
          </a:prstGeom>
          <a:noFill/>
          <a:ln>
            <a:noFill/>
          </a:ln>
        </p:spPr>
        <p:txBody>
          <a:bodyPr/>
          <a:p>
            <a:pPr marL="343080" indent="-342720">
              <a:lnSpc>
                <a:spcPct val="100000"/>
              </a:lnSpc>
            </a:pPr>
            <a:r>
              <a:rPr b="1" lang="pt-BR" sz="6000" spc="-1" strike="noStrike">
                <a:solidFill>
                  <a:srgbClr val="fb7c7a"/>
                </a:solidFill>
                <a:uFill>
                  <a:solidFill>
                    <a:srgbClr val="ffffff"/>
                  </a:solidFill>
                </a:uFill>
                <a:latin typeface="Calibri"/>
              </a:rPr>
              <a:t>   </a:t>
            </a:r>
            <a:endParaRPr b="0" lang="pt-BR" sz="3200" spc="-1" strike="noStrike">
              <a:solidFill>
                <a:srgbClr val="000000"/>
              </a:solidFill>
              <a:uFill>
                <a:solidFill>
                  <a:srgbClr val="ffffff"/>
                </a:solidFill>
              </a:uFill>
              <a:latin typeface="Calibri"/>
            </a:endParaRPr>
          </a:p>
          <a:p>
            <a:pPr marL="343080" indent="-342720">
              <a:lnSpc>
                <a:spcPct val="100000"/>
              </a:lnSpc>
            </a:pPr>
            <a:r>
              <a:rPr b="1" lang="pt-BR" sz="6000" spc="-1" strike="noStrike">
                <a:solidFill>
                  <a:srgbClr val="fb7c7a"/>
                </a:solidFill>
                <a:uFill>
                  <a:solidFill>
                    <a:srgbClr val="ffffff"/>
                  </a:solidFill>
                </a:uFill>
                <a:latin typeface="Calibri"/>
              </a:rPr>
              <a:t>      </a:t>
            </a:r>
            <a:r>
              <a:rPr b="1" lang="pt-BR" sz="6600" spc="-1" strike="noStrike">
                <a:solidFill>
                  <a:srgbClr val="fb7c7a"/>
                </a:solidFill>
                <a:uFill>
                  <a:solidFill>
                    <a:srgbClr val="ffffff"/>
                  </a:solidFill>
                </a:uFill>
                <a:latin typeface="Calibri"/>
              </a:rPr>
              <a:t>Processos estatais</a:t>
            </a:r>
            <a:endParaRPr b="0" lang="pt-BR" sz="3200" spc="-1" strike="noStrike">
              <a:solidFill>
                <a:srgbClr val="000000"/>
              </a:solidFill>
              <a:uFill>
                <a:solidFill>
                  <a:srgbClr val="ffffff"/>
                </a:solidFill>
              </a:uFill>
              <a:latin typeface="Calibri"/>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TextShape 1"/>
          <p:cNvSpPr txBox="1"/>
          <p:nvPr/>
        </p:nvSpPr>
        <p:spPr>
          <a:xfrm>
            <a:off x="179640" y="1204560"/>
            <a:ext cx="8784720" cy="5393160"/>
          </a:xfrm>
          <a:prstGeom prst="rect">
            <a:avLst/>
          </a:prstGeom>
          <a:noFill/>
          <a:ln>
            <a:noFill/>
          </a:ln>
        </p:spPr>
        <p:txBody>
          <a:bodyPr/>
          <a:p>
            <a:pPr marL="343080" indent="-342720">
              <a:lnSpc>
                <a:spcPct val="100000"/>
              </a:lnSpc>
              <a:buClr>
                <a:srgbClr val="000000"/>
              </a:buClr>
              <a:buFont typeface="Wingdings" charset="2"/>
              <a:buChar char=""/>
            </a:pPr>
            <a:r>
              <a:rPr b="1" i="1" lang="pt-BR" sz="3200" spc="-1" strike="noStrike">
                <a:solidFill>
                  <a:srgbClr val="000000"/>
                </a:solidFill>
                <a:uFill>
                  <a:solidFill>
                    <a:srgbClr val="ffffff"/>
                  </a:solidFill>
                </a:uFill>
                <a:latin typeface="Book Antiqua"/>
              </a:rPr>
              <a:t>Processo em sentido amplo</a:t>
            </a:r>
            <a:endParaRPr b="0" lang="pt-BR"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1" lang="pt-BR" sz="2400" spc="-1" strike="noStrike">
                <a:solidFill>
                  <a:srgbClr val="000000"/>
                </a:solidFill>
                <a:uFill>
                  <a:solidFill>
                    <a:srgbClr val="ffffff"/>
                  </a:solidFill>
                </a:uFill>
                <a:latin typeface="Calibri"/>
              </a:rPr>
              <a:t>Etimologicamente tem o sentido de marcha para frente,  avanço, progresso, desenvolvimento.</a:t>
            </a:r>
            <a:endParaRPr b="0" lang="pt-BR" sz="2000" spc="-1" strike="noStrike">
              <a:solidFill>
                <a:srgbClr val="000000"/>
              </a:solidFill>
              <a:uFill>
                <a:solidFill>
                  <a:srgbClr val="ffffff"/>
                </a:solidFill>
              </a:uFill>
              <a:latin typeface="Calibri"/>
            </a:endParaRPr>
          </a:p>
          <a:p>
            <a:pPr marL="343080" indent="-342720">
              <a:lnSpc>
                <a:spcPct val="100000"/>
              </a:lnSpc>
              <a:buClr>
                <a:srgbClr val="000000"/>
              </a:buClr>
              <a:buFont typeface="Wingdings" charset="2"/>
              <a:buChar char=""/>
            </a:pPr>
            <a:r>
              <a:rPr b="1" i="1" lang="pt-BR" sz="3200" spc="-1" strike="noStrike">
                <a:solidFill>
                  <a:srgbClr val="000000"/>
                </a:solidFill>
                <a:uFill>
                  <a:solidFill>
                    <a:srgbClr val="ffffff"/>
                  </a:solidFill>
                </a:uFill>
                <a:latin typeface="Book Antiqua"/>
              </a:rPr>
              <a:t>Processo estatal</a:t>
            </a:r>
            <a:endParaRPr b="0" lang="pt-BR"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1" lang="pt-BR" sz="2400" spc="-1" strike="noStrike">
                <a:solidFill>
                  <a:srgbClr val="000000"/>
                </a:solidFill>
                <a:uFill>
                  <a:solidFill>
                    <a:srgbClr val="ffffff"/>
                  </a:solidFill>
                </a:uFill>
                <a:latin typeface="Calibri"/>
              </a:rPr>
              <a:t>É utilizado pelo Executivo, Legislativo e Judiciário para a consecução de seus fins.</a:t>
            </a:r>
            <a:endParaRPr b="0" lang="pt-BR" sz="20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1" lang="pt-BR" sz="2400" spc="-1" strike="noStrike">
                <a:solidFill>
                  <a:srgbClr val="000000"/>
                </a:solidFill>
                <a:uFill>
                  <a:solidFill>
                    <a:srgbClr val="ffffff"/>
                  </a:solidFill>
                </a:uFill>
                <a:latin typeface="Calibri"/>
              </a:rPr>
              <a:t>Cada um dos processos estatais está sujeito a determinados  princípios próprios, específicos, adequados às funções dos Poderes, apesar de existirem princípios comuns da Teoria Geral do Processo</a:t>
            </a:r>
            <a:endParaRPr b="0" lang="pt-BR" sz="2000" spc="-1" strike="noStrike">
              <a:solidFill>
                <a:srgbClr val="000000"/>
              </a:solidFill>
              <a:uFill>
                <a:solidFill>
                  <a:srgbClr val="ffffff"/>
                </a:solidFill>
              </a:uFill>
              <a:latin typeface="Calibri"/>
            </a:endParaRPr>
          </a:p>
          <a:p>
            <a:pPr>
              <a:lnSpc>
                <a:spcPct val="100000"/>
              </a:lnSpc>
            </a:pPr>
            <a:endParaRPr b="0" lang="pt-BR" sz="3200" spc="-1" strike="noStrike">
              <a:solidFill>
                <a:srgbClr val="000000"/>
              </a:solidFill>
              <a:uFill>
                <a:solidFill>
                  <a:srgbClr val="ffffff"/>
                </a:solidFill>
              </a:uFill>
              <a:latin typeface="Calibri"/>
            </a:endParaRPr>
          </a:p>
        </p:txBody>
      </p:sp>
      <p:sp>
        <p:nvSpPr>
          <p:cNvPr id="134" name="TextShape 2"/>
          <p:cNvSpPr txBox="1"/>
          <p:nvPr/>
        </p:nvSpPr>
        <p:spPr>
          <a:xfrm>
            <a:off x="179640" y="119880"/>
            <a:ext cx="8775000" cy="1069560"/>
          </a:xfrm>
          <a:prstGeom prst="rect">
            <a:avLst/>
          </a:prstGeom>
          <a:noFill/>
          <a:ln>
            <a:noFill/>
          </a:ln>
        </p:spPr>
        <p:txBody>
          <a:bodyPr anchor="ctr"/>
          <a:p>
            <a:pPr algn="ctr">
              <a:lnSpc>
                <a:spcPct val="100000"/>
              </a:lnSpc>
            </a:pPr>
            <a:r>
              <a:rPr b="0" lang="pt-BR" sz="4000" spc="-1" strike="noStrike">
                <a:solidFill>
                  <a:srgbClr val="000000"/>
                </a:solidFill>
                <a:uFill>
                  <a:solidFill>
                    <a:srgbClr val="ffffff"/>
                  </a:solidFill>
                </a:uFill>
                <a:latin typeface="Calibri"/>
              </a:rPr>
              <a:t>PROCESSOS ESTATAIS</a:t>
            </a:r>
            <a:endParaRPr b="0" lang="pt-BR" sz="1800" spc="-1" strike="noStrike">
              <a:solidFill>
                <a:srgbClr val="000000"/>
              </a:solidFill>
              <a:uFill>
                <a:solidFill>
                  <a:srgbClr val="ffffff"/>
                </a:solidFill>
              </a:uFill>
              <a:latin typeface="Calibri"/>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1326</TotalTime>
  <Application>LibreOffice/5.1.1.3$Windows_x86 LibreOffice_project/89f508ef3ecebd2cfb8e1def0f0ba9a803b88a6d</Application>
  <Words>3396</Words>
  <Paragraphs>338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2017-08-07T14:10:04Z</dcterms:created>
  <dc:creator>Marcia Walquiria Batista dos Santos</dc:creator>
  <dc:description/>
  <dc:language>pt-BR</dc:language>
  <cp:lastModifiedBy>Marcia</cp:lastModifiedBy>
  <dcterms:modified xsi:type="dcterms:W3CDTF">2017-09-20T21:00:58Z</dcterms:modified>
  <cp:revision>83</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Apresentação na tela (4:3)</vt:lpwstr>
  </property>
  <property fmtid="{D5CDD505-2E9C-101B-9397-08002B2CF9AE}" pid="9" name="ScaleCrop">
    <vt:bool>0</vt:bool>
  </property>
  <property fmtid="{D5CDD505-2E9C-101B-9397-08002B2CF9AE}" pid="10" name="ShareDoc">
    <vt:bool>0</vt:bool>
  </property>
  <property fmtid="{D5CDD505-2E9C-101B-9397-08002B2CF9AE}" pid="11" name="Slides">
    <vt:i4>60</vt:i4>
  </property>
</Properties>
</file>