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00" r:id="rId4"/>
    <p:sldId id="301" r:id="rId5"/>
    <p:sldId id="302" r:id="rId6"/>
    <p:sldId id="338" r:id="rId7"/>
    <p:sldId id="342" r:id="rId8"/>
    <p:sldId id="343" r:id="rId9"/>
    <p:sldId id="344" r:id="rId10"/>
    <p:sldId id="345" r:id="rId11"/>
    <p:sldId id="303" r:id="rId12"/>
    <p:sldId id="304" r:id="rId13"/>
    <p:sldId id="305" r:id="rId14"/>
    <p:sldId id="432" r:id="rId15"/>
    <p:sldId id="426" r:id="rId16"/>
    <p:sldId id="430" r:id="rId17"/>
    <p:sldId id="431" r:id="rId18"/>
    <p:sldId id="297" r:id="rId19"/>
    <p:sldId id="299" r:id="rId20"/>
    <p:sldId id="336" r:id="rId21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6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CE495-AA7C-456F-BEBD-C1D957FFE994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AF36F-2D39-4410-ABF0-590858D888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03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AF36F-2D39-4410-ABF0-590858D888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6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2766" y="181482"/>
            <a:ext cx="6538467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2E57DAD-088A-4184-AD90-686E8DE1683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BF2D7FB-440F-411B-A152-E31C9B33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26FA54-F291-4BE2-9975-B884053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C276FD-5D21-4520-944A-37CA32C8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38F38A-97E2-451A-80F1-FF4DD2D2AE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2437492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2751" y="2548465"/>
            <a:ext cx="7632700" cy="3148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48828" y="6296263"/>
            <a:ext cx="25654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pclq.usp.br/logo%20esalq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http://www.pclq.usp.br/logo%20esalq.jpg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http://www.pclq.usp.br/logo%20esalq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http://www.pclq.usp.br/logo%20esalq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6843" y="6308963"/>
            <a:ext cx="895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 useBgFill="1">
        <p:nvSpPr>
          <p:cNvPr id="9" name="object 15">
            <a:extLst>
              <a:ext uri="{FF2B5EF4-FFF2-40B4-BE49-F238E27FC236}">
                <a16:creationId xmlns:a16="http://schemas.microsoft.com/office/drawing/2014/main" id="{63B73358-5E1C-4652-95A6-70AC626F5B79}"/>
              </a:ext>
            </a:extLst>
          </p:cNvPr>
          <p:cNvSpPr txBox="1"/>
          <p:nvPr/>
        </p:nvSpPr>
        <p:spPr>
          <a:xfrm>
            <a:off x="619300" y="770165"/>
            <a:ext cx="8021955" cy="4891083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R="304165" algn="ctr">
              <a:lnSpc>
                <a:spcPct val="100000"/>
              </a:lnSpc>
              <a:spcBef>
                <a:spcPts val="1540"/>
              </a:spcBef>
            </a:pPr>
            <a:r>
              <a:rPr sz="2600" b="1" i="1" dirty="0">
                <a:solidFill>
                  <a:srgbClr val="000066"/>
                </a:solidFill>
                <a:latin typeface="Cambria"/>
                <a:cs typeface="Cambria"/>
              </a:rPr>
              <a:t>Universidade de São </a:t>
            </a:r>
            <a:r>
              <a:rPr sz="2600" b="1" i="1" spc="-10" dirty="0">
                <a:solidFill>
                  <a:srgbClr val="000066"/>
                </a:solidFill>
                <a:latin typeface="Cambria"/>
                <a:cs typeface="Cambria"/>
              </a:rPr>
              <a:t>Paulo </a:t>
            </a:r>
            <a:r>
              <a:rPr sz="2600" b="1" i="1" dirty="0">
                <a:solidFill>
                  <a:srgbClr val="000066"/>
                </a:solidFill>
                <a:latin typeface="Cambria"/>
                <a:cs typeface="Cambria"/>
              </a:rPr>
              <a:t>–</a:t>
            </a:r>
            <a:r>
              <a:rPr sz="2600" b="1" i="1" spc="-3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b="1" i="1" dirty="0">
                <a:solidFill>
                  <a:srgbClr val="000066"/>
                </a:solidFill>
                <a:latin typeface="Cambria"/>
                <a:cs typeface="Cambria"/>
              </a:rPr>
              <a:t>USP</a:t>
            </a:r>
            <a:endParaRPr sz="2600" dirty="0">
              <a:latin typeface="Cambria"/>
              <a:cs typeface="Cambria"/>
            </a:endParaRPr>
          </a:p>
          <a:p>
            <a:pPr marR="302895" algn="ctr">
              <a:lnSpc>
                <a:spcPct val="100000"/>
              </a:lnSpc>
              <a:spcBef>
                <a:spcPts val="1440"/>
              </a:spcBef>
            </a:pPr>
            <a:endParaRPr lang="pt-BR" sz="1000" i="1" spc="-10" dirty="0">
              <a:solidFill>
                <a:srgbClr val="000066"/>
              </a:solidFill>
              <a:latin typeface="Cambria"/>
              <a:cs typeface="Cambria"/>
            </a:endParaRPr>
          </a:p>
          <a:p>
            <a:pPr marR="302895" algn="ctr">
              <a:lnSpc>
                <a:spcPct val="100000"/>
              </a:lnSpc>
              <a:spcBef>
                <a:spcPts val="1440"/>
              </a:spcBef>
            </a:pPr>
            <a:r>
              <a:rPr sz="2600" i="1" spc="-10" dirty="0">
                <a:solidFill>
                  <a:srgbClr val="000066"/>
                </a:solidFill>
                <a:latin typeface="Cambria"/>
                <a:cs typeface="Cambria"/>
              </a:rPr>
              <a:t>Escola Superior </a:t>
            </a:r>
            <a:r>
              <a:rPr sz="2600" i="1" dirty="0">
                <a:solidFill>
                  <a:srgbClr val="000066"/>
                </a:solidFill>
                <a:latin typeface="Cambria"/>
                <a:cs typeface="Cambria"/>
              </a:rPr>
              <a:t>de </a:t>
            </a:r>
            <a:r>
              <a:rPr sz="2600" i="1" spc="-10" dirty="0">
                <a:solidFill>
                  <a:srgbClr val="000066"/>
                </a:solidFill>
                <a:latin typeface="Cambria"/>
                <a:cs typeface="Cambria"/>
              </a:rPr>
              <a:t>Agricultura “Luiz </a:t>
            </a:r>
            <a:r>
              <a:rPr sz="2600" i="1" dirty="0">
                <a:solidFill>
                  <a:srgbClr val="000066"/>
                </a:solidFill>
                <a:latin typeface="Cambria"/>
                <a:cs typeface="Cambria"/>
              </a:rPr>
              <a:t>de </a:t>
            </a:r>
            <a:r>
              <a:rPr sz="2600" i="1" spc="-10" dirty="0">
                <a:solidFill>
                  <a:srgbClr val="000066"/>
                </a:solidFill>
                <a:latin typeface="Cambria"/>
                <a:cs typeface="Cambria"/>
              </a:rPr>
              <a:t>Queiroz” </a:t>
            </a:r>
            <a:r>
              <a:rPr sz="2600" i="1" dirty="0">
                <a:solidFill>
                  <a:srgbClr val="000066"/>
                </a:solidFill>
                <a:latin typeface="Cambria"/>
                <a:cs typeface="Cambria"/>
              </a:rPr>
              <a:t>– </a:t>
            </a:r>
            <a:r>
              <a:rPr sz="2600" i="1" spc="-5" dirty="0">
                <a:solidFill>
                  <a:srgbClr val="000066"/>
                </a:solidFill>
                <a:latin typeface="Cambria"/>
                <a:cs typeface="Cambria"/>
              </a:rPr>
              <a:t>Esalq</a:t>
            </a:r>
            <a:endParaRPr sz="2600" dirty="0">
              <a:latin typeface="Cambria"/>
              <a:cs typeface="Cambria"/>
            </a:endParaRPr>
          </a:p>
          <a:p>
            <a:pPr marR="303530" algn="ctr">
              <a:lnSpc>
                <a:spcPct val="100000"/>
              </a:lnSpc>
            </a:pPr>
            <a:r>
              <a:rPr sz="2200" i="1" spc="-10" dirty="0">
                <a:solidFill>
                  <a:srgbClr val="000066"/>
                </a:solidFill>
                <a:latin typeface="Cambria"/>
                <a:cs typeface="Cambria"/>
              </a:rPr>
              <a:t>Departamento </a:t>
            </a:r>
            <a:r>
              <a:rPr sz="2200" i="1" spc="-5" dirty="0">
                <a:solidFill>
                  <a:srgbClr val="000066"/>
                </a:solidFill>
                <a:latin typeface="Cambria"/>
                <a:cs typeface="Cambria"/>
              </a:rPr>
              <a:t>de Agroindústria, Alimentos e Nutrição -</a:t>
            </a:r>
            <a:r>
              <a:rPr sz="2200" i="1" spc="7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200" i="1" spc="-5" dirty="0">
                <a:solidFill>
                  <a:srgbClr val="000066"/>
                </a:solidFill>
                <a:latin typeface="Cambria"/>
                <a:cs typeface="Cambria"/>
              </a:rPr>
              <a:t>LAN</a:t>
            </a:r>
            <a:endParaRPr sz="2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600" dirty="0">
              <a:latin typeface="Cambria"/>
              <a:cs typeface="Cambria"/>
            </a:endParaRPr>
          </a:p>
          <a:p>
            <a:pPr marR="235585" algn="ctr">
              <a:lnSpc>
                <a:spcPct val="100000"/>
              </a:lnSpc>
              <a:spcBef>
                <a:spcPts val="1660"/>
              </a:spcBef>
            </a:pPr>
            <a:r>
              <a:rPr sz="2300" b="1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LAN</a:t>
            </a:r>
            <a:r>
              <a:rPr sz="3200" b="1" spc="-225" dirty="0">
                <a:latin typeface="Times New Roman"/>
                <a:cs typeface="Times New Roman"/>
              </a:rPr>
              <a:t> </a:t>
            </a:r>
            <a:r>
              <a:rPr lang="pt-BR" sz="3200" b="1" spc="-225" dirty="0">
                <a:latin typeface="Times New Roman"/>
                <a:cs typeface="Times New Roman"/>
              </a:rPr>
              <a:t>0300 – Açúcar, Fermentações e Bebidas</a:t>
            </a:r>
            <a:endParaRPr sz="3200" dirty="0">
              <a:latin typeface="Times New Roman"/>
              <a:cs typeface="Times New Roman"/>
            </a:endParaRPr>
          </a:p>
          <a:p>
            <a:pPr marL="604520" marR="1127760" indent="-1270" algn="ctr">
              <a:lnSpc>
                <a:spcPct val="100000"/>
              </a:lnSpc>
              <a:spcBef>
                <a:spcPts val="1900"/>
              </a:spcBef>
              <a:tabLst>
                <a:tab pos="2127250" algn="l"/>
              </a:tabLst>
            </a:pPr>
            <a:r>
              <a:rPr lang="pt-BR" sz="2600" b="1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Tecnologia das fermentações</a:t>
            </a:r>
          </a:p>
          <a:p>
            <a:pPr marL="604520" marR="1127760" indent="-1270" algn="ctr">
              <a:lnSpc>
                <a:spcPct val="100000"/>
              </a:lnSpc>
              <a:spcBef>
                <a:spcPts val="1900"/>
              </a:spcBef>
              <a:tabLst>
                <a:tab pos="2127250" algn="l"/>
              </a:tabLst>
            </a:pPr>
            <a:endParaRPr lang="pt-BR" sz="2600" dirty="0">
              <a:solidFill>
                <a:srgbClr val="538135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04520" marR="1127760" indent="-1270" algn="ctr">
              <a:lnSpc>
                <a:spcPct val="100000"/>
              </a:lnSpc>
              <a:spcBef>
                <a:spcPts val="1900"/>
              </a:spcBef>
              <a:tabLst>
                <a:tab pos="2127250" algn="l"/>
              </a:tabLst>
            </a:pPr>
            <a:r>
              <a:rPr sz="2600" b="1" dirty="0">
                <a:solidFill>
                  <a:srgbClr val="000066"/>
                </a:solidFill>
                <a:latin typeface="Comic Sans MS"/>
                <a:cs typeface="Comic Sans MS"/>
              </a:rPr>
              <a:t>Prof. </a:t>
            </a:r>
            <a:r>
              <a:rPr sz="2600" b="1" spc="-5" dirty="0">
                <a:solidFill>
                  <a:srgbClr val="000066"/>
                </a:solidFill>
                <a:latin typeface="Comic Sans MS"/>
                <a:cs typeface="Comic Sans MS"/>
              </a:rPr>
              <a:t>Antonio Sampaio</a:t>
            </a:r>
            <a:r>
              <a:rPr sz="2600" b="1" spc="-80" dirty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600" b="1" spc="-5" dirty="0">
                <a:solidFill>
                  <a:srgbClr val="000066"/>
                </a:solidFill>
                <a:latin typeface="Comic Sans MS"/>
                <a:cs typeface="Comic Sans MS"/>
              </a:rPr>
              <a:t>Baptista</a:t>
            </a:r>
            <a:endParaRPr sz="2600" dirty="0">
              <a:latin typeface="Comic Sans MS"/>
              <a:cs typeface="Comic Sans MS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FFBBCE2B-981A-4E87-BECA-B0E5E1F41889}"/>
              </a:ext>
            </a:extLst>
          </p:cNvPr>
          <p:cNvSpPr/>
          <p:nvPr/>
        </p:nvSpPr>
        <p:spPr>
          <a:xfrm>
            <a:off x="394715" y="1484784"/>
            <a:ext cx="8353425" cy="0"/>
          </a:xfrm>
          <a:custGeom>
            <a:avLst/>
            <a:gdLst/>
            <a:ahLst/>
            <a:cxnLst/>
            <a:rect l="l" t="t" r="r" b="b"/>
            <a:pathLst>
              <a:path w="8353425">
                <a:moveTo>
                  <a:pt x="0" y="0"/>
                </a:moveTo>
                <a:lnTo>
                  <a:pt x="8353043" y="0"/>
                </a:lnTo>
              </a:path>
            </a:pathLst>
          </a:custGeom>
          <a:ln w="57912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27C83114-AD53-426E-A455-045957442739}"/>
              </a:ext>
            </a:extLst>
          </p:cNvPr>
          <p:cNvSpPr/>
          <p:nvPr/>
        </p:nvSpPr>
        <p:spPr>
          <a:xfrm>
            <a:off x="502745" y="409895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BBBDA941-7B21-4E81-B7D4-EC33371913EC}"/>
              </a:ext>
            </a:extLst>
          </p:cNvPr>
          <p:cNvSpPr/>
          <p:nvPr/>
        </p:nvSpPr>
        <p:spPr>
          <a:xfrm>
            <a:off x="8028431" y="44196"/>
            <a:ext cx="697992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m 6" descr="Uma imagem contendo comida&#10;&#10;Descrição gerada automaticamente">
            <a:extLst>
              <a:ext uri="{FF2B5EF4-FFF2-40B4-BE49-F238E27FC236}">
                <a16:creationId xmlns:a16="http://schemas.microsoft.com/office/drawing/2014/main" id="{50B8E72A-EA77-4F4F-A746-E7C19A133E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897"/>
            <a:ext cx="6480000" cy="40516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74201" y="347211"/>
            <a:ext cx="6494145" cy="51809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C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lassificação das fermentações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3737364-EA0A-495E-923B-1DBC3C5E0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96284"/>
              </p:ext>
            </p:extLst>
          </p:nvPr>
        </p:nvGraphicFramePr>
        <p:xfrm>
          <a:off x="764922" y="1412776"/>
          <a:ext cx="7614156" cy="5196840"/>
        </p:xfrm>
        <a:graphic>
          <a:graphicData uri="http://schemas.openxmlformats.org/drawingml/2006/table">
            <a:tbl>
              <a:tblPr/>
              <a:tblGrid>
                <a:gridCol w="7614156">
                  <a:extLst>
                    <a:ext uri="{9D8B030D-6E8A-4147-A177-3AD203B41FA5}">
                      <a16:colId xmlns:a16="http://schemas.microsoft.com/office/drawing/2014/main" val="883027987"/>
                    </a:ext>
                  </a:extLst>
                </a:gridCol>
              </a:tblGrid>
              <a:tr h="114608">
                <a:tc>
                  <a:txBody>
                    <a:bodyPr/>
                    <a:lstStyle/>
                    <a:p>
                      <a:pPr algn="ctr"/>
                      <a:r>
                        <a:rPr lang="pt-BR" sz="2200" i="1" dirty="0">
                          <a:latin typeface="Geneva, Arial, Helvetica, sans-serif"/>
                        </a:rPr>
                        <a:t>2.5 F</a:t>
                      </a:r>
                      <a:r>
                        <a:rPr lang="pt-BR" sz="2200" b="1" i="1" dirty="0">
                          <a:latin typeface="Geneva, Arial, Helvetica, sans-serif"/>
                        </a:rPr>
                        <a:t>ermentação em relação ao regime do processo</a:t>
                      </a:r>
                      <a:endParaRPr lang="pt-BR" sz="2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76360"/>
                  </a:ext>
                </a:extLst>
              </a:tr>
              <a:tr h="1604513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>
                          <a:latin typeface="Geneva, Arial, Helvetica, sans-serif"/>
                        </a:rPr>
                        <a:t>    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pt-BR" sz="2000" b="1" i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• Em batelada ou descontínuo: </a:t>
                      </a:r>
                      <a:r>
                        <a:rPr lang="pt-BR" sz="20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substrato é colocado de uma só vez com o inóculo. Atingido o máximo de produção é finalizado o processo.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pt-BR" sz="2000" b="1" i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Contínuo: </a:t>
                      </a:r>
                      <a:r>
                        <a:rPr lang="pt-BR" sz="20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substrato é adicionado continuamente de modo que a sua concentração fique constante. Ao mesmo tempo, retira-se o mosto fermentado.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pt-BR" sz="20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pt-BR" sz="2000" b="1" i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Semi-contínuo</a:t>
                      </a:r>
                      <a:r>
                        <a:rPr lang="pt-BR" sz="20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 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utilizado, em alguns casos, para controlar problemas da fermentação contínua. Várias dornas são colocadas em série. A primeira dorna é periodicamente esvaziada e alimentada com inóculo do microrganismo em estoque.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• Alimentado: </a:t>
                      </a: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um processo descontínuo, semelhante ao de batelada, só que com o passar do tempo coloca-se o substrato em pequ</a:t>
                      </a:r>
                      <a:r>
                        <a:rPr lang="pt-BR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enas proporções.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08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72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5737" y="405764"/>
            <a:ext cx="489654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800" spc="-5" dirty="0">
                <a:latin typeface="Comic Sans MS"/>
                <a:cs typeface="Comic Sans MS"/>
              </a:rPr>
              <a:t>Tecnologia das fermentações</a:t>
            </a: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67109" y="1403244"/>
            <a:ext cx="6494145" cy="51809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I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mportância das fermentações.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D0AF5488-FAC5-412D-8F83-95C1F02ED579}"/>
              </a:ext>
            </a:extLst>
          </p:cNvPr>
          <p:cNvGraphicFramePr>
            <a:graphicFrameLocks noGrp="1"/>
          </p:cNvGraphicFramePr>
          <p:nvPr/>
        </p:nvGraphicFramePr>
        <p:xfrm>
          <a:off x="1517650" y="1997075"/>
          <a:ext cx="6096000" cy="4449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Produtos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Microrganismos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Queijo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Bactérias 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fungos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Iogurtes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Bactérias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láticas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Manteiga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Bactérias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láticas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Bebidas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Leveduras 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fungos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Produtos de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Panificação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Leveduras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Picles, azeitonas 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chucrutes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Bactérias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lácteas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Carnes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fermentadas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Bactérias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láticas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Vinagre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Bactérias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acéticas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Aromas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Fungos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Proteínas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unicelulares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Fungos, leveduras 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bactérias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Soja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fermentada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Fungos, leveduras 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bactérias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4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5737" y="405764"/>
            <a:ext cx="489654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800" spc="-5" dirty="0">
                <a:latin typeface="Comic Sans MS"/>
                <a:cs typeface="Comic Sans MS"/>
              </a:rPr>
              <a:t>Tecnologia das fermentações</a:t>
            </a: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67109" y="1403244"/>
            <a:ext cx="6494145" cy="51809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I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mportância das fermentações.</a:t>
            </a:r>
          </a:p>
        </p:txBody>
      </p:sp>
      <p:pic>
        <p:nvPicPr>
          <p:cNvPr id="11" name="Imagem 10" descr="Uma imagem contendo comida&#10;&#10;Descrição gerada automaticamente">
            <a:extLst>
              <a:ext uri="{FF2B5EF4-FFF2-40B4-BE49-F238E27FC236}">
                <a16:creationId xmlns:a16="http://schemas.microsoft.com/office/drawing/2014/main" id="{8633746C-93CC-445A-8078-E4BEBCB64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1" y="1956847"/>
            <a:ext cx="816598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>
            <a:extLst>
              <a:ext uri="{FF2B5EF4-FFF2-40B4-BE49-F238E27FC236}">
                <a16:creationId xmlns:a16="http://schemas.microsoft.com/office/drawing/2014/main" id="{17C5A1E8-06E9-4538-8FBE-FEDAD21E0865}"/>
              </a:ext>
            </a:extLst>
          </p:cNvPr>
          <p:cNvSpPr txBox="1">
            <a:spLocks/>
          </p:cNvSpPr>
          <p:nvPr/>
        </p:nvSpPr>
        <p:spPr>
          <a:xfrm>
            <a:off x="1475656" y="530697"/>
            <a:ext cx="546508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b="1" kern="0" spc="-5" dirty="0">
                <a:latin typeface="Comic Sans MS" panose="030F0702030302020204" pitchFamily="66" charset="0"/>
                <a:cs typeface="Times New Roman" panose="02020603050405020304" pitchFamily="18" charset="0"/>
              </a:rPr>
              <a:t>2. PROCESSO</a:t>
            </a:r>
            <a:r>
              <a:rPr lang="pt-BR" b="1" kern="0" spc="-4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pt-BR" b="1" kern="0" spc="-35" dirty="0">
                <a:latin typeface="Comic Sans MS" panose="030F0702030302020204" pitchFamily="66" charset="0"/>
                <a:cs typeface="Times New Roman" panose="02020603050405020304" pitchFamily="18" charset="0"/>
              </a:rPr>
              <a:t>FERMENTATIVO</a:t>
            </a:r>
          </a:p>
        </p:txBody>
      </p:sp>
      <p:grpSp>
        <p:nvGrpSpPr>
          <p:cNvPr id="13" name="object 3">
            <a:extLst>
              <a:ext uri="{FF2B5EF4-FFF2-40B4-BE49-F238E27FC236}">
                <a16:creationId xmlns:a16="http://schemas.microsoft.com/office/drawing/2014/main" id="{53378C65-F5E0-44D1-8325-DF54BF61B2F5}"/>
              </a:ext>
            </a:extLst>
          </p:cNvPr>
          <p:cNvGrpSpPr/>
          <p:nvPr/>
        </p:nvGrpSpPr>
        <p:grpSpPr>
          <a:xfrm>
            <a:off x="3407600" y="1818214"/>
            <a:ext cx="1609725" cy="387350"/>
            <a:chOff x="3407600" y="1257236"/>
            <a:chExt cx="1609725" cy="387350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1DD7FEFC-D8BC-4FD2-B622-9E6421A18630}"/>
                </a:ext>
              </a:extLst>
            </p:cNvPr>
            <p:cNvSpPr/>
            <p:nvPr/>
          </p:nvSpPr>
          <p:spPr>
            <a:xfrm>
              <a:off x="3420618" y="1270254"/>
              <a:ext cx="1583690" cy="361315"/>
            </a:xfrm>
            <a:custGeom>
              <a:avLst/>
              <a:gdLst/>
              <a:ahLst/>
              <a:cxnLst/>
              <a:rect l="l" t="t" r="r" b="b"/>
              <a:pathLst>
                <a:path w="1583689" h="361314">
                  <a:moveTo>
                    <a:pt x="1523238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8"/>
                  </a:lnTo>
                  <a:lnTo>
                    <a:pt x="1523238" y="361188"/>
                  </a:lnTo>
                  <a:lnTo>
                    <a:pt x="1546681" y="356461"/>
                  </a:lnTo>
                  <a:lnTo>
                    <a:pt x="1565814" y="343566"/>
                  </a:lnTo>
                  <a:lnTo>
                    <a:pt x="1578709" y="324433"/>
                  </a:lnTo>
                  <a:lnTo>
                    <a:pt x="1583436" y="300990"/>
                  </a:lnTo>
                  <a:lnTo>
                    <a:pt x="1583436" y="60198"/>
                  </a:lnTo>
                  <a:lnTo>
                    <a:pt x="1578709" y="36754"/>
                  </a:lnTo>
                  <a:lnTo>
                    <a:pt x="1565814" y="17621"/>
                  </a:lnTo>
                  <a:lnTo>
                    <a:pt x="1546681" y="4726"/>
                  </a:lnTo>
                  <a:lnTo>
                    <a:pt x="15232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CE92283E-10E5-4082-A76E-A03044A2CB1B}"/>
                </a:ext>
              </a:extLst>
            </p:cNvPr>
            <p:cNvSpPr/>
            <p:nvPr/>
          </p:nvSpPr>
          <p:spPr>
            <a:xfrm>
              <a:off x="3420618" y="1270254"/>
              <a:ext cx="1583690" cy="361315"/>
            </a:xfrm>
            <a:custGeom>
              <a:avLst/>
              <a:gdLst/>
              <a:ahLst/>
              <a:cxnLst/>
              <a:rect l="l" t="t" r="r" b="b"/>
              <a:pathLst>
                <a:path w="1583689" h="361314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1523238" y="0"/>
                  </a:lnTo>
                  <a:lnTo>
                    <a:pt x="1546681" y="4726"/>
                  </a:lnTo>
                  <a:lnTo>
                    <a:pt x="1565814" y="17621"/>
                  </a:lnTo>
                  <a:lnTo>
                    <a:pt x="1578709" y="36754"/>
                  </a:lnTo>
                  <a:lnTo>
                    <a:pt x="1583436" y="60198"/>
                  </a:lnTo>
                  <a:lnTo>
                    <a:pt x="1583436" y="300990"/>
                  </a:lnTo>
                  <a:lnTo>
                    <a:pt x="1578709" y="324433"/>
                  </a:lnTo>
                  <a:lnTo>
                    <a:pt x="1565814" y="343566"/>
                  </a:lnTo>
                  <a:lnTo>
                    <a:pt x="1546681" y="356461"/>
                  </a:lnTo>
                  <a:lnTo>
                    <a:pt x="1523238" y="361188"/>
                  </a:lnTo>
                  <a:lnTo>
                    <a:pt x="60198" y="361188"/>
                  </a:lnTo>
                  <a:lnTo>
                    <a:pt x="36754" y="356461"/>
                  </a:lnTo>
                  <a:lnTo>
                    <a:pt x="17621" y="343566"/>
                  </a:lnTo>
                  <a:lnTo>
                    <a:pt x="4726" y="324433"/>
                  </a:lnTo>
                  <a:lnTo>
                    <a:pt x="0" y="300990"/>
                  </a:lnTo>
                  <a:lnTo>
                    <a:pt x="0" y="6019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6">
            <a:extLst>
              <a:ext uri="{FF2B5EF4-FFF2-40B4-BE49-F238E27FC236}">
                <a16:creationId xmlns:a16="http://schemas.microsoft.com/office/drawing/2014/main" id="{98BAED35-8AD4-47C7-AC7A-2457B2B5AAF9}"/>
              </a:ext>
            </a:extLst>
          </p:cNvPr>
          <p:cNvSpPr txBox="1"/>
          <p:nvPr/>
        </p:nvSpPr>
        <p:spPr>
          <a:xfrm>
            <a:off x="3562603" y="1886096"/>
            <a:ext cx="1300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Matérias-primas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D99DC28A-2BCA-429D-96F5-977A9964B900}"/>
              </a:ext>
            </a:extLst>
          </p:cNvPr>
          <p:cNvSpPr/>
          <p:nvPr/>
        </p:nvSpPr>
        <p:spPr>
          <a:xfrm>
            <a:off x="5003291" y="1923433"/>
            <a:ext cx="865505" cy="103505"/>
          </a:xfrm>
          <a:custGeom>
            <a:avLst/>
            <a:gdLst/>
            <a:ahLst/>
            <a:cxnLst/>
            <a:rect l="l" t="t" r="r" b="b"/>
            <a:pathLst>
              <a:path w="865504" h="103505">
                <a:moveTo>
                  <a:pt x="776732" y="0"/>
                </a:moveTo>
                <a:lnTo>
                  <a:pt x="772795" y="1016"/>
                </a:lnTo>
                <a:lnTo>
                  <a:pt x="769238" y="7112"/>
                </a:lnTo>
                <a:lnTo>
                  <a:pt x="770255" y="10922"/>
                </a:lnTo>
                <a:lnTo>
                  <a:pt x="829144" y="45423"/>
                </a:lnTo>
                <a:lnTo>
                  <a:pt x="852678" y="45466"/>
                </a:lnTo>
                <a:lnTo>
                  <a:pt x="852551" y="58166"/>
                </a:lnTo>
                <a:lnTo>
                  <a:pt x="829072" y="58166"/>
                </a:lnTo>
                <a:lnTo>
                  <a:pt x="770128" y="92456"/>
                </a:lnTo>
                <a:lnTo>
                  <a:pt x="769112" y="96266"/>
                </a:lnTo>
                <a:lnTo>
                  <a:pt x="770890" y="99314"/>
                </a:lnTo>
                <a:lnTo>
                  <a:pt x="772541" y="102362"/>
                </a:lnTo>
                <a:lnTo>
                  <a:pt x="776478" y="103378"/>
                </a:lnTo>
                <a:lnTo>
                  <a:pt x="854510" y="58166"/>
                </a:lnTo>
                <a:lnTo>
                  <a:pt x="852551" y="58166"/>
                </a:lnTo>
                <a:lnTo>
                  <a:pt x="854582" y="58124"/>
                </a:lnTo>
                <a:lnTo>
                  <a:pt x="865251" y="51943"/>
                </a:lnTo>
                <a:lnTo>
                  <a:pt x="779653" y="1778"/>
                </a:lnTo>
                <a:lnTo>
                  <a:pt x="776732" y="0"/>
                </a:lnTo>
                <a:close/>
              </a:path>
              <a:path w="865504" h="103505">
                <a:moveTo>
                  <a:pt x="840021" y="51796"/>
                </a:moveTo>
                <a:lnTo>
                  <a:pt x="829144" y="58124"/>
                </a:lnTo>
                <a:lnTo>
                  <a:pt x="852551" y="58166"/>
                </a:lnTo>
                <a:lnTo>
                  <a:pt x="852559" y="57277"/>
                </a:lnTo>
                <a:lnTo>
                  <a:pt x="849376" y="57277"/>
                </a:lnTo>
                <a:lnTo>
                  <a:pt x="840021" y="51796"/>
                </a:lnTo>
                <a:close/>
              </a:path>
              <a:path w="865504" h="103505">
                <a:moveTo>
                  <a:pt x="0" y="43942"/>
                </a:moveTo>
                <a:lnTo>
                  <a:pt x="0" y="56642"/>
                </a:lnTo>
                <a:lnTo>
                  <a:pt x="829144" y="58124"/>
                </a:lnTo>
                <a:lnTo>
                  <a:pt x="840021" y="51796"/>
                </a:lnTo>
                <a:lnTo>
                  <a:pt x="829144" y="45423"/>
                </a:lnTo>
                <a:lnTo>
                  <a:pt x="0" y="43942"/>
                </a:lnTo>
                <a:close/>
              </a:path>
              <a:path w="865504" h="103505">
                <a:moveTo>
                  <a:pt x="849376" y="46355"/>
                </a:moveTo>
                <a:lnTo>
                  <a:pt x="840021" y="51796"/>
                </a:lnTo>
                <a:lnTo>
                  <a:pt x="849376" y="57277"/>
                </a:lnTo>
                <a:lnTo>
                  <a:pt x="849376" y="46355"/>
                </a:lnTo>
                <a:close/>
              </a:path>
              <a:path w="865504" h="103505">
                <a:moveTo>
                  <a:pt x="852669" y="46355"/>
                </a:moveTo>
                <a:lnTo>
                  <a:pt x="849376" y="46355"/>
                </a:lnTo>
                <a:lnTo>
                  <a:pt x="849376" y="57277"/>
                </a:lnTo>
                <a:lnTo>
                  <a:pt x="852559" y="57277"/>
                </a:lnTo>
                <a:lnTo>
                  <a:pt x="852669" y="46355"/>
                </a:lnTo>
                <a:close/>
              </a:path>
              <a:path w="865504" h="103505">
                <a:moveTo>
                  <a:pt x="829144" y="45423"/>
                </a:moveTo>
                <a:lnTo>
                  <a:pt x="840021" y="51796"/>
                </a:lnTo>
                <a:lnTo>
                  <a:pt x="849376" y="46355"/>
                </a:lnTo>
                <a:lnTo>
                  <a:pt x="852669" y="46355"/>
                </a:lnTo>
                <a:lnTo>
                  <a:pt x="852678" y="45466"/>
                </a:lnTo>
                <a:lnTo>
                  <a:pt x="829144" y="4542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8">
            <a:extLst>
              <a:ext uri="{FF2B5EF4-FFF2-40B4-BE49-F238E27FC236}">
                <a16:creationId xmlns:a16="http://schemas.microsoft.com/office/drawing/2014/main" id="{B3EF15A5-FD90-464D-96DD-5585183205A7}"/>
              </a:ext>
            </a:extLst>
          </p:cNvPr>
          <p:cNvGrpSpPr/>
          <p:nvPr/>
        </p:nvGrpSpPr>
        <p:grpSpPr>
          <a:xfrm>
            <a:off x="5928296" y="1674958"/>
            <a:ext cx="1539875" cy="602615"/>
            <a:chOff x="5928296" y="1113980"/>
            <a:chExt cx="1539875" cy="602615"/>
          </a:xfrm>
        </p:grpSpPr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B8653DA6-2197-46F3-A6FB-7817C31E9D82}"/>
                </a:ext>
              </a:extLst>
            </p:cNvPr>
            <p:cNvSpPr/>
            <p:nvPr/>
          </p:nvSpPr>
          <p:spPr>
            <a:xfrm>
              <a:off x="5941314" y="1126997"/>
              <a:ext cx="1513840" cy="576580"/>
            </a:xfrm>
            <a:custGeom>
              <a:avLst/>
              <a:gdLst/>
              <a:ahLst/>
              <a:cxnLst/>
              <a:rect l="l" t="t" r="r" b="b"/>
              <a:pathLst>
                <a:path w="1513840" h="576580">
                  <a:moveTo>
                    <a:pt x="1417319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1417319" y="576072"/>
                  </a:lnTo>
                  <a:lnTo>
                    <a:pt x="1454717" y="568535"/>
                  </a:lnTo>
                  <a:lnTo>
                    <a:pt x="1485233" y="547973"/>
                  </a:lnTo>
                  <a:lnTo>
                    <a:pt x="1505795" y="517457"/>
                  </a:lnTo>
                  <a:lnTo>
                    <a:pt x="1513332" y="480060"/>
                  </a:lnTo>
                  <a:lnTo>
                    <a:pt x="1513332" y="96012"/>
                  </a:lnTo>
                  <a:lnTo>
                    <a:pt x="1505795" y="58614"/>
                  </a:lnTo>
                  <a:lnTo>
                    <a:pt x="1485233" y="28098"/>
                  </a:lnTo>
                  <a:lnTo>
                    <a:pt x="1454717" y="7536"/>
                  </a:lnTo>
                  <a:lnTo>
                    <a:pt x="14173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DA50E2EC-523C-4E4B-987C-7D4A5912291C}"/>
                </a:ext>
              </a:extLst>
            </p:cNvPr>
            <p:cNvSpPr/>
            <p:nvPr/>
          </p:nvSpPr>
          <p:spPr>
            <a:xfrm>
              <a:off x="5941314" y="1126997"/>
              <a:ext cx="1513840" cy="576580"/>
            </a:xfrm>
            <a:custGeom>
              <a:avLst/>
              <a:gdLst/>
              <a:ahLst/>
              <a:cxnLst/>
              <a:rect l="l" t="t" r="r" b="b"/>
              <a:pathLst>
                <a:path w="1513840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1417319" y="0"/>
                  </a:lnTo>
                  <a:lnTo>
                    <a:pt x="1454717" y="7536"/>
                  </a:lnTo>
                  <a:lnTo>
                    <a:pt x="1485233" y="28098"/>
                  </a:lnTo>
                  <a:lnTo>
                    <a:pt x="1505795" y="58614"/>
                  </a:lnTo>
                  <a:lnTo>
                    <a:pt x="1513332" y="96012"/>
                  </a:lnTo>
                  <a:lnTo>
                    <a:pt x="1513332" y="480060"/>
                  </a:lnTo>
                  <a:lnTo>
                    <a:pt x="1505795" y="517457"/>
                  </a:lnTo>
                  <a:lnTo>
                    <a:pt x="1485233" y="547973"/>
                  </a:lnTo>
                  <a:lnTo>
                    <a:pt x="1454717" y="568535"/>
                  </a:lnTo>
                  <a:lnTo>
                    <a:pt x="1417319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1">
            <a:extLst>
              <a:ext uri="{FF2B5EF4-FFF2-40B4-BE49-F238E27FC236}">
                <a16:creationId xmlns:a16="http://schemas.microsoft.com/office/drawing/2014/main" id="{684B91D4-0790-4749-89EA-F2EC82AE020D}"/>
              </a:ext>
            </a:extLst>
          </p:cNvPr>
          <p:cNvSpPr txBox="1"/>
          <p:nvPr/>
        </p:nvSpPr>
        <p:spPr>
          <a:xfrm>
            <a:off x="6075934" y="1742840"/>
            <a:ext cx="12414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Meio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cultura  selecionado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12">
            <a:extLst>
              <a:ext uri="{FF2B5EF4-FFF2-40B4-BE49-F238E27FC236}">
                <a16:creationId xmlns:a16="http://schemas.microsoft.com/office/drawing/2014/main" id="{D530CFE4-D86F-46C6-A91D-10086E40F3BB}"/>
              </a:ext>
            </a:extLst>
          </p:cNvPr>
          <p:cNvGrpSpPr/>
          <p:nvPr/>
        </p:nvGrpSpPr>
        <p:grpSpPr>
          <a:xfrm>
            <a:off x="6144704" y="2263285"/>
            <a:ext cx="1250315" cy="589915"/>
            <a:chOff x="6144704" y="1702307"/>
            <a:chExt cx="1250315" cy="589915"/>
          </a:xfrm>
        </p:grpSpPr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9B6D6DCA-8184-4C0D-AC81-9C201CA10AE5}"/>
                </a:ext>
              </a:extLst>
            </p:cNvPr>
            <p:cNvSpPr/>
            <p:nvPr/>
          </p:nvSpPr>
          <p:spPr>
            <a:xfrm>
              <a:off x="6681850" y="1702307"/>
              <a:ext cx="103505" cy="287655"/>
            </a:xfrm>
            <a:custGeom>
              <a:avLst/>
              <a:gdLst/>
              <a:ahLst/>
              <a:cxnLst/>
              <a:rect l="l" t="t" r="r" b="b"/>
              <a:pathLst>
                <a:path w="103504" h="287655">
                  <a:moveTo>
                    <a:pt x="7112" y="191007"/>
                  </a:moveTo>
                  <a:lnTo>
                    <a:pt x="1016" y="194563"/>
                  </a:lnTo>
                  <a:lnTo>
                    <a:pt x="0" y="198500"/>
                  </a:lnTo>
                  <a:lnTo>
                    <a:pt x="1777" y="201549"/>
                  </a:lnTo>
                  <a:lnTo>
                    <a:pt x="51180" y="287400"/>
                  </a:lnTo>
                  <a:lnTo>
                    <a:pt x="58608" y="274827"/>
                  </a:lnTo>
                  <a:lnTo>
                    <a:pt x="44957" y="274700"/>
                  </a:lnTo>
                  <a:lnTo>
                    <a:pt x="44954" y="251156"/>
                  </a:lnTo>
                  <a:lnTo>
                    <a:pt x="12625" y="195071"/>
                  </a:lnTo>
                  <a:lnTo>
                    <a:pt x="10922" y="192150"/>
                  </a:lnTo>
                  <a:lnTo>
                    <a:pt x="7112" y="191007"/>
                  </a:lnTo>
                  <a:close/>
                </a:path>
                <a:path w="103504" h="287655">
                  <a:moveTo>
                    <a:pt x="45076" y="251368"/>
                  </a:moveTo>
                  <a:lnTo>
                    <a:pt x="44957" y="274700"/>
                  </a:lnTo>
                  <a:lnTo>
                    <a:pt x="57657" y="274827"/>
                  </a:lnTo>
                  <a:lnTo>
                    <a:pt x="57674" y="271652"/>
                  </a:lnTo>
                  <a:lnTo>
                    <a:pt x="45720" y="271525"/>
                  </a:lnTo>
                  <a:lnTo>
                    <a:pt x="51280" y="262132"/>
                  </a:lnTo>
                  <a:lnTo>
                    <a:pt x="45076" y="251368"/>
                  </a:lnTo>
                  <a:close/>
                </a:path>
                <a:path w="103504" h="287655">
                  <a:moveTo>
                    <a:pt x="96393" y="191515"/>
                  </a:moveTo>
                  <a:lnTo>
                    <a:pt x="92455" y="192531"/>
                  </a:lnTo>
                  <a:lnTo>
                    <a:pt x="90677" y="195579"/>
                  </a:lnTo>
                  <a:lnTo>
                    <a:pt x="57778" y="251156"/>
                  </a:lnTo>
                  <a:lnTo>
                    <a:pt x="57657" y="274827"/>
                  </a:lnTo>
                  <a:lnTo>
                    <a:pt x="58608" y="274827"/>
                  </a:lnTo>
                  <a:lnTo>
                    <a:pt x="101600" y="202056"/>
                  </a:lnTo>
                  <a:lnTo>
                    <a:pt x="103377" y="199008"/>
                  </a:lnTo>
                  <a:lnTo>
                    <a:pt x="102362" y="195071"/>
                  </a:lnTo>
                  <a:lnTo>
                    <a:pt x="99314" y="193293"/>
                  </a:lnTo>
                  <a:lnTo>
                    <a:pt x="96393" y="191515"/>
                  </a:lnTo>
                  <a:close/>
                </a:path>
                <a:path w="103504" h="287655">
                  <a:moveTo>
                    <a:pt x="51280" y="262132"/>
                  </a:moveTo>
                  <a:lnTo>
                    <a:pt x="45720" y="271525"/>
                  </a:lnTo>
                  <a:lnTo>
                    <a:pt x="56769" y="271652"/>
                  </a:lnTo>
                  <a:lnTo>
                    <a:pt x="51280" y="262132"/>
                  </a:lnTo>
                  <a:close/>
                </a:path>
                <a:path w="103504" h="287655">
                  <a:moveTo>
                    <a:pt x="57778" y="251156"/>
                  </a:moveTo>
                  <a:lnTo>
                    <a:pt x="51280" y="262132"/>
                  </a:lnTo>
                  <a:lnTo>
                    <a:pt x="56769" y="271652"/>
                  </a:lnTo>
                  <a:lnTo>
                    <a:pt x="57674" y="271652"/>
                  </a:lnTo>
                  <a:lnTo>
                    <a:pt x="57778" y="251156"/>
                  </a:lnTo>
                  <a:close/>
                </a:path>
                <a:path w="103504" h="287655">
                  <a:moveTo>
                    <a:pt x="59054" y="0"/>
                  </a:moveTo>
                  <a:lnTo>
                    <a:pt x="46354" y="0"/>
                  </a:lnTo>
                  <a:lnTo>
                    <a:pt x="45076" y="251368"/>
                  </a:lnTo>
                  <a:lnTo>
                    <a:pt x="51280" y="262132"/>
                  </a:lnTo>
                  <a:lnTo>
                    <a:pt x="57778" y="251156"/>
                  </a:lnTo>
                  <a:lnTo>
                    <a:pt x="59054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DC3C4982-586D-4202-B58F-700C47575E37}"/>
                </a:ext>
              </a:extLst>
            </p:cNvPr>
            <p:cNvSpPr/>
            <p:nvPr/>
          </p:nvSpPr>
          <p:spPr>
            <a:xfrm>
              <a:off x="6157721" y="1989581"/>
              <a:ext cx="1224280" cy="289560"/>
            </a:xfrm>
            <a:custGeom>
              <a:avLst/>
              <a:gdLst/>
              <a:ahLst/>
              <a:cxnLst/>
              <a:rect l="l" t="t" r="r" b="b"/>
              <a:pathLst>
                <a:path w="1224279" h="289560">
                  <a:moveTo>
                    <a:pt x="1175511" y="0"/>
                  </a:moveTo>
                  <a:lnTo>
                    <a:pt x="48260" y="0"/>
                  </a:lnTo>
                  <a:lnTo>
                    <a:pt x="29467" y="3790"/>
                  </a:lnTo>
                  <a:lnTo>
                    <a:pt x="14128" y="14128"/>
                  </a:lnTo>
                  <a:lnTo>
                    <a:pt x="3790" y="29467"/>
                  </a:lnTo>
                  <a:lnTo>
                    <a:pt x="0" y="48259"/>
                  </a:lnTo>
                  <a:lnTo>
                    <a:pt x="0" y="241300"/>
                  </a:lnTo>
                  <a:lnTo>
                    <a:pt x="3790" y="260092"/>
                  </a:lnTo>
                  <a:lnTo>
                    <a:pt x="14128" y="275431"/>
                  </a:lnTo>
                  <a:lnTo>
                    <a:pt x="29467" y="285769"/>
                  </a:lnTo>
                  <a:lnTo>
                    <a:pt x="48260" y="289559"/>
                  </a:lnTo>
                  <a:lnTo>
                    <a:pt x="1175511" y="289559"/>
                  </a:lnTo>
                  <a:lnTo>
                    <a:pt x="1194304" y="285769"/>
                  </a:lnTo>
                  <a:lnTo>
                    <a:pt x="1209643" y="275431"/>
                  </a:lnTo>
                  <a:lnTo>
                    <a:pt x="1219981" y="260092"/>
                  </a:lnTo>
                  <a:lnTo>
                    <a:pt x="1223772" y="241300"/>
                  </a:lnTo>
                  <a:lnTo>
                    <a:pt x="1223772" y="48259"/>
                  </a:lnTo>
                  <a:lnTo>
                    <a:pt x="1219981" y="29467"/>
                  </a:lnTo>
                  <a:lnTo>
                    <a:pt x="1209643" y="14128"/>
                  </a:lnTo>
                  <a:lnTo>
                    <a:pt x="1194304" y="3790"/>
                  </a:lnTo>
                  <a:lnTo>
                    <a:pt x="11755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8D59AA7F-6689-40B6-BF07-0A2422A4DB85}"/>
                </a:ext>
              </a:extLst>
            </p:cNvPr>
            <p:cNvSpPr/>
            <p:nvPr/>
          </p:nvSpPr>
          <p:spPr>
            <a:xfrm>
              <a:off x="6157721" y="1989581"/>
              <a:ext cx="1224280" cy="289560"/>
            </a:xfrm>
            <a:custGeom>
              <a:avLst/>
              <a:gdLst/>
              <a:ahLst/>
              <a:cxnLst/>
              <a:rect l="l" t="t" r="r" b="b"/>
              <a:pathLst>
                <a:path w="1224279" h="289560">
                  <a:moveTo>
                    <a:pt x="0" y="48259"/>
                  </a:moveTo>
                  <a:lnTo>
                    <a:pt x="3790" y="29467"/>
                  </a:lnTo>
                  <a:lnTo>
                    <a:pt x="14128" y="14128"/>
                  </a:lnTo>
                  <a:lnTo>
                    <a:pt x="29467" y="3790"/>
                  </a:lnTo>
                  <a:lnTo>
                    <a:pt x="48260" y="0"/>
                  </a:lnTo>
                  <a:lnTo>
                    <a:pt x="1175511" y="0"/>
                  </a:lnTo>
                  <a:lnTo>
                    <a:pt x="1194304" y="3790"/>
                  </a:lnTo>
                  <a:lnTo>
                    <a:pt x="1209643" y="14128"/>
                  </a:lnTo>
                  <a:lnTo>
                    <a:pt x="1219981" y="29467"/>
                  </a:lnTo>
                  <a:lnTo>
                    <a:pt x="1223772" y="48259"/>
                  </a:lnTo>
                  <a:lnTo>
                    <a:pt x="1223772" y="241300"/>
                  </a:lnTo>
                  <a:lnTo>
                    <a:pt x="1219981" y="260092"/>
                  </a:lnTo>
                  <a:lnTo>
                    <a:pt x="1209643" y="275431"/>
                  </a:lnTo>
                  <a:lnTo>
                    <a:pt x="1194304" y="285769"/>
                  </a:lnTo>
                  <a:lnTo>
                    <a:pt x="1175511" y="289559"/>
                  </a:lnTo>
                  <a:lnTo>
                    <a:pt x="48260" y="289559"/>
                  </a:lnTo>
                  <a:lnTo>
                    <a:pt x="29467" y="285769"/>
                  </a:lnTo>
                  <a:lnTo>
                    <a:pt x="14128" y="275431"/>
                  </a:lnTo>
                  <a:lnTo>
                    <a:pt x="3790" y="260092"/>
                  </a:lnTo>
                  <a:lnTo>
                    <a:pt x="0" y="241300"/>
                  </a:lnTo>
                  <a:lnTo>
                    <a:pt x="0" y="4825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C15C340A-046D-4D7E-B75D-2973DE2B2FA5}"/>
              </a:ext>
            </a:extLst>
          </p:cNvPr>
          <p:cNvSpPr txBox="1"/>
          <p:nvPr/>
        </p:nvSpPr>
        <p:spPr>
          <a:xfrm>
            <a:off x="6251575" y="2569051"/>
            <a:ext cx="10382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Esterilização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59FEEABE-DBCB-4263-9326-415DA501EFF1}"/>
              </a:ext>
            </a:extLst>
          </p:cNvPr>
          <p:cNvSpPr/>
          <p:nvPr/>
        </p:nvSpPr>
        <p:spPr>
          <a:xfrm>
            <a:off x="2143379" y="2406542"/>
            <a:ext cx="103505" cy="288925"/>
          </a:xfrm>
          <a:custGeom>
            <a:avLst/>
            <a:gdLst/>
            <a:ahLst/>
            <a:cxnLst/>
            <a:rect l="l" t="t" r="r" b="b"/>
            <a:pathLst>
              <a:path w="103505" h="288925">
                <a:moveTo>
                  <a:pt x="7112" y="192659"/>
                </a:moveTo>
                <a:lnTo>
                  <a:pt x="1015" y="196214"/>
                </a:lnTo>
                <a:lnTo>
                  <a:pt x="0" y="200025"/>
                </a:lnTo>
                <a:lnTo>
                  <a:pt x="1777" y="203073"/>
                </a:lnTo>
                <a:lnTo>
                  <a:pt x="51181" y="288925"/>
                </a:lnTo>
                <a:lnTo>
                  <a:pt x="58608" y="276351"/>
                </a:lnTo>
                <a:lnTo>
                  <a:pt x="44957" y="276351"/>
                </a:lnTo>
                <a:lnTo>
                  <a:pt x="45087" y="252910"/>
                </a:lnTo>
                <a:lnTo>
                  <a:pt x="12700" y="196723"/>
                </a:lnTo>
                <a:lnTo>
                  <a:pt x="10921" y="193675"/>
                </a:lnTo>
                <a:lnTo>
                  <a:pt x="7112" y="192659"/>
                </a:lnTo>
                <a:close/>
              </a:path>
              <a:path w="103505" h="288925">
                <a:moveTo>
                  <a:pt x="45087" y="252910"/>
                </a:moveTo>
                <a:lnTo>
                  <a:pt x="44957" y="276351"/>
                </a:lnTo>
                <a:lnTo>
                  <a:pt x="57657" y="276351"/>
                </a:lnTo>
                <a:lnTo>
                  <a:pt x="57675" y="273176"/>
                </a:lnTo>
                <a:lnTo>
                  <a:pt x="45846" y="273176"/>
                </a:lnTo>
                <a:lnTo>
                  <a:pt x="51368" y="263807"/>
                </a:lnTo>
                <a:lnTo>
                  <a:pt x="45087" y="252910"/>
                </a:lnTo>
                <a:close/>
              </a:path>
              <a:path w="103505" h="288925">
                <a:moveTo>
                  <a:pt x="96265" y="193166"/>
                </a:moveTo>
                <a:lnTo>
                  <a:pt x="92456" y="194183"/>
                </a:lnTo>
                <a:lnTo>
                  <a:pt x="90677" y="197103"/>
                </a:lnTo>
                <a:lnTo>
                  <a:pt x="57790" y="252910"/>
                </a:lnTo>
                <a:lnTo>
                  <a:pt x="57657" y="276351"/>
                </a:lnTo>
                <a:lnTo>
                  <a:pt x="58608" y="276351"/>
                </a:lnTo>
                <a:lnTo>
                  <a:pt x="101600" y="203581"/>
                </a:lnTo>
                <a:lnTo>
                  <a:pt x="103377" y="200660"/>
                </a:lnTo>
                <a:lnTo>
                  <a:pt x="102362" y="196723"/>
                </a:lnTo>
                <a:lnTo>
                  <a:pt x="96265" y="193166"/>
                </a:lnTo>
                <a:close/>
              </a:path>
              <a:path w="103505" h="288925">
                <a:moveTo>
                  <a:pt x="51368" y="263807"/>
                </a:moveTo>
                <a:lnTo>
                  <a:pt x="45846" y="273176"/>
                </a:lnTo>
                <a:lnTo>
                  <a:pt x="56768" y="273176"/>
                </a:lnTo>
                <a:lnTo>
                  <a:pt x="51368" y="263807"/>
                </a:lnTo>
                <a:close/>
              </a:path>
              <a:path w="103505" h="288925">
                <a:moveTo>
                  <a:pt x="57787" y="252915"/>
                </a:moveTo>
                <a:lnTo>
                  <a:pt x="51368" y="263807"/>
                </a:lnTo>
                <a:lnTo>
                  <a:pt x="56768" y="273176"/>
                </a:lnTo>
                <a:lnTo>
                  <a:pt x="57675" y="273176"/>
                </a:lnTo>
                <a:lnTo>
                  <a:pt x="57787" y="252915"/>
                </a:lnTo>
                <a:close/>
              </a:path>
              <a:path w="103505" h="288925">
                <a:moveTo>
                  <a:pt x="59181" y="0"/>
                </a:moveTo>
                <a:lnTo>
                  <a:pt x="46481" y="0"/>
                </a:lnTo>
                <a:lnTo>
                  <a:pt x="45090" y="252915"/>
                </a:lnTo>
                <a:lnTo>
                  <a:pt x="51368" y="263807"/>
                </a:lnTo>
                <a:lnTo>
                  <a:pt x="57787" y="252910"/>
                </a:lnTo>
                <a:lnTo>
                  <a:pt x="5918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18">
            <a:extLst>
              <a:ext uri="{FF2B5EF4-FFF2-40B4-BE49-F238E27FC236}">
                <a16:creationId xmlns:a16="http://schemas.microsoft.com/office/drawing/2014/main" id="{374F8A3B-7EA4-4B8D-9F63-E4B482215005}"/>
              </a:ext>
            </a:extLst>
          </p:cNvPr>
          <p:cNvGrpSpPr/>
          <p:nvPr/>
        </p:nvGrpSpPr>
        <p:grpSpPr>
          <a:xfrm>
            <a:off x="1187957" y="1817207"/>
            <a:ext cx="6121400" cy="3399336"/>
            <a:chOff x="1187957" y="1256229"/>
            <a:chExt cx="6121400" cy="3399336"/>
          </a:xfrm>
        </p:grpSpPr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93CB6FB5-EEB1-4A6F-9A28-FD2871F14CCB}"/>
                </a:ext>
              </a:extLst>
            </p:cNvPr>
            <p:cNvSpPr/>
            <p:nvPr/>
          </p:nvSpPr>
          <p:spPr>
            <a:xfrm>
              <a:off x="4283963" y="2278380"/>
              <a:ext cx="3025140" cy="1655445"/>
            </a:xfrm>
            <a:custGeom>
              <a:avLst/>
              <a:gdLst/>
              <a:ahLst/>
              <a:cxnLst/>
              <a:rect l="l" t="t" r="r" b="b"/>
              <a:pathLst>
                <a:path w="3025140" h="1655445">
                  <a:moveTo>
                    <a:pt x="3025140" y="0"/>
                  </a:moveTo>
                  <a:lnTo>
                    <a:pt x="3025140" y="287274"/>
                  </a:lnTo>
                </a:path>
                <a:path w="3025140" h="1655445">
                  <a:moveTo>
                    <a:pt x="0" y="359664"/>
                  </a:moveTo>
                  <a:lnTo>
                    <a:pt x="0" y="165506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C4BB3C74-0F9E-41A1-BD26-58368DBBE5A4}"/>
                </a:ext>
              </a:extLst>
            </p:cNvPr>
            <p:cNvSpPr/>
            <p:nvPr/>
          </p:nvSpPr>
          <p:spPr>
            <a:xfrm>
              <a:off x="3779520" y="2795994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0"/>
                  </a:moveTo>
                  <a:lnTo>
                    <a:pt x="0" y="1439798"/>
                  </a:lnTo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36D30870-4A08-46D4-916E-97BAC3E23E47}"/>
                </a:ext>
              </a:extLst>
            </p:cNvPr>
            <p:cNvSpPr/>
            <p:nvPr/>
          </p:nvSpPr>
          <p:spPr>
            <a:xfrm>
              <a:off x="3779520" y="4236174"/>
              <a:ext cx="1081405" cy="0"/>
            </a:xfrm>
            <a:custGeom>
              <a:avLst/>
              <a:gdLst/>
              <a:ahLst/>
              <a:cxnLst/>
              <a:rect l="l" t="t" r="r" b="b"/>
              <a:pathLst>
                <a:path w="1081404">
                  <a:moveTo>
                    <a:pt x="0" y="0"/>
                  </a:moveTo>
                  <a:lnTo>
                    <a:pt x="1081024" y="0"/>
                  </a:lnTo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5D8D58BC-3D26-4044-9946-8F9729717E6B}"/>
                </a:ext>
              </a:extLst>
            </p:cNvPr>
            <p:cNvSpPr/>
            <p:nvPr/>
          </p:nvSpPr>
          <p:spPr>
            <a:xfrm>
              <a:off x="4861560" y="2795994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0"/>
                  </a:moveTo>
                  <a:lnTo>
                    <a:pt x="0" y="1439798"/>
                  </a:lnTo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A78D7E36-91A5-4C50-B8BA-072CA6D0BCD2}"/>
                </a:ext>
              </a:extLst>
            </p:cNvPr>
            <p:cNvSpPr/>
            <p:nvPr/>
          </p:nvSpPr>
          <p:spPr>
            <a:xfrm>
              <a:off x="4140707" y="3140963"/>
              <a:ext cx="288925" cy="792480"/>
            </a:xfrm>
            <a:custGeom>
              <a:avLst/>
              <a:gdLst/>
              <a:ahLst/>
              <a:cxnLst/>
              <a:rect l="l" t="t" r="r" b="b"/>
              <a:pathLst>
                <a:path w="288925" h="792479">
                  <a:moveTo>
                    <a:pt x="0" y="361188"/>
                  </a:moveTo>
                  <a:lnTo>
                    <a:pt x="288925" y="361188"/>
                  </a:lnTo>
                </a:path>
                <a:path w="288925" h="792479">
                  <a:moveTo>
                    <a:pt x="0" y="792480"/>
                  </a:moveTo>
                  <a:lnTo>
                    <a:pt x="288925" y="792480"/>
                  </a:lnTo>
                </a:path>
                <a:path w="288925" h="792479">
                  <a:moveTo>
                    <a:pt x="0" y="0"/>
                  </a:moveTo>
                  <a:lnTo>
                    <a:pt x="288925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7D90BB87-150C-4F3D-B4E2-B288DEE7827D}"/>
                </a:ext>
              </a:extLst>
            </p:cNvPr>
            <p:cNvSpPr/>
            <p:nvPr/>
          </p:nvSpPr>
          <p:spPr>
            <a:xfrm>
              <a:off x="3996689" y="3071621"/>
              <a:ext cx="576580" cy="934719"/>
            </a:xfrm>
            <a:custGeom>
              <a:avLst/>
              <a:gdLst/>
              <a:ahLst/>
              <a:cxnLst/>
              <a:rect l="l" t="t" r="r" b="b"/>
              <a:pathLst>
                <a:path w="576579" h="934720">
                  <a:moveTo>
                    <a:pt x="432815" y="141732"/>
                  </a:moveTo>
                  <a:lnTo>
                    <a:pt x="576071" y="141732"/>
                  </a:lnTo>
                  <a:lnTo>
                    <a:pt x="576071" y="0"/>
                  </a:lnTo>
                  <a:lnTo>
                    <a:pt x="432815" y="0"/>
                  </a:lnTo>
                  <a:lnTo>
                    <a:pt x="432815" y="141732"/>
                  </a:lnTo>
                  <a:close/>
                </a:path>
                <a:path w="576579" h="934720">
                  <a:moveTo>
                    <a:pt x="0" y="141732"/>
                  </a:moveTo>
                  <a:lnTo>
                    <a:pt x="144779" y="141732"/>
                  </a:lnTo>
                  <a:lnTo>
                    <a:pt x="144779" y="0"/>
                  </a:lnTo>
                  <a:lnTo>
                    <a:pt x="0" y="0"/>
                  </a:lnTo>
                  <a:lnTo>
                    <a:pt x="0" y="141732"/>
                  </a:lnTo>
                  <a:close/>
                </a:path>
                <a:path w="576579" h="934720">
                  <a:moveTo>
                    <a:pt x="432815" y="502920"/>
                  </a:moveTo>
                  <a:lnTo>
                    <a:pt x="576071" y="502920"/>
                  </a:lnTo>
                  <a:lnTo>
                    <a:pt x="576071" y="359664"/>
                  </a:lnTo>
                  <a:lnTo>
                    <a:pt x="432815" y="359664"/>
                  </a:lnTo>
                  <a:lnTo>
                    <a:pt x="432815" y="502920"/>
                  </a:lnTo>
                  <a:close/>
                </a:path>
                <a:path w="576579" h="934720">
                  <a:moveTo>
                    <a:pt x="0" y="502920"/>
                  </a:moveTo>
                  <a:lnTo>
                    <a:pt x="144779" y="502920"/>
                  </a:lnTo>
                  <a:lnTo>
                    <a:pt x="144779" y="359664"/>
                  </a:lnTo>
                  <a:lnTo>
                    <a:pt x="0" y="359664"/>
                  </a:lnTo>
                  <a:lnTo>
                    <a:pt x="0" y="502920"/>
                  </a:lnTo>
                  <a:close/>
                </a:path>
                <a:path w="576579" h="934720">
                  <a:moveTo>
                    <a:pt x="432815" y="934212"/>
                  </a:moveTo>
                  <a:lnTo>
                    <a:pt x="576071" y="934212"/>
                  </a:lnTo>
                  <a:lnTo>
                    <a:pt x="576071" y="790956"/>
                  </a:lnTo>
                  <a:lnTo>
                    <a:pt x="432815" y="790956"/>
                  </a:lnTo>
                  <a:lnTo>
                    <a:pt x="432815" y="934212"/>
                  </a:lnTo>
                  <a:close/>
                </a:path>
                <a:path w="576579" h="934720">
                  <a:moveTo>
                    <a:pt x="0" y="934212"/>
                  </a:moveTo>
                  <a:lnTo>
                    <a:pt x="144779" y="934212"/>
                  </a:lnTo>
                  <a:lnTo>
                    <a:pt x="144779" y="790956"/>
                  </a:lnTo>
                  <a:lnTo>
                    <a:pt x="0" y="790956"/>
                  </a:lnTo>
                  <a:lnTo>
                    <a:pt x="0" y="93421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25">
              <a:extLst>
                <a:ext uri="{FF2B5EF4-FFF2-40B4-BE49-F238E27FC236}">
                  <a16:creationId xmlns:a16="http://schemas.microsoft.com/office/drawing/2014/main" id="{5CB806C3-1122-43C1-B1CC-253BBB96C6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2574" y="2564891"/>
              <a:ext cx="103377" cy="215900"/>
            </a:xfrm>
            <a:prstGeom prst="rect">
              <a:avLst/>
            </a:prstGeom>
          </p:spPr>
        </p:pic>
        <p:sp>
          <p:nvSpPr>
            <p:cNvPr id="36" name="object 26">
              <a:extLst>
                <a:ext uri="{FF2B5EF4-FFF2-40B4-BE49-F238E27FC236}">
                  <a16:creationId xmlns:a16="http://schemas.microsoft.com/office/drawing/2014/main" id="{7B48B211-B784-478B-91E4-971EBB00BFFC}"/>
                </a:ext>
              </a:extLst>
            </p:cNvPr>
            <p:cNvSpPr/>
            <p:nvPr/>
          </p:nvSpPr>
          <p:spPr>
            <a:xfrm>
              <a:off x="4643627" y="2564891"/>
              <a:ext cx="2665730" cy="0"/>
            </a:xfrm>
            <a:custGeom>
              <a:avLst/>
              <a:gdLst/>
              <a:ahLst/>
              <a:cxnLst/>
              <a:rect l="l" t="t" r="r" b="b"/>
              <a:pathLst>
                <a:path w="2665729">
                  <a:moveTo>
                    <a:pt x="2665349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3BB3C02B-4285-43E0-BCDA-AA4ABF94F461}"/>
                </a:ext>
              </a:extLst>
            </p:cNvPr>
            <p:cNvSpPr/>
            <p:nvPr/>
          </p:nvSpPr>
          <p:spPr>
            <a:xfrm>
              <a:off x="6300216" y="2278380"/>
              <a:ext cx="0" cy="142875"/>
            </a:xfrm>
            <a:custGeom>
              <a:avLst/>
              <a:gdLst/>
              <a:ahLst/>
              <a:cxnLst/>
              <a:rect l="l" t="t" r="r" b="b"/>
              <a:pathLst>
                <a:path h="142875">
                  <a:moveTo>
                    <a:pt x="0" y="0"/>
                  </a:moveTo>
                  <a:lnTo>
                    <a:pt x="0" y="142875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8">
              <a:extLst>
                <a:ext uri="{FF2B5EF4-FFF2-40B4-BE49-F238E27FC236}">
                  <a16:creationId xmlns:a16="http://schemas.microsoft.com/office/drawing/2014/main" id="{A54735ED-BEAE-4B29-AA51-EB364533BF85}"/>
                </a:ext>
              </a:extLst>
            </p:cNvPr>
            <p:cNvSpPr/>
            <p:nvPr/>
          </p:nvSpPr>
          <p:spPr>
            <a:xfrm>
              <a:off x="3058667" y="2421636"/>
              <a:ext cx="3241675" cy="0"/>
            </a:xfrm>
            <a:custGeom>
              <a:avLst/>
              <a:gdLst/>
              <a:ahLst/>
              <a:cxnLst/>
              <a:rect l="l" t="t" r="r" b="b"/>
              <a:pathLst>
                <a:path w="3241675">
                  <a:moveTo>
                    <a:pt x="3241674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38CB0A7A-BD4F-48FC-ABCA-92A31148631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9780" y="2310011"/>
              <a:ext cx="361188" cy="542916"/>
            </a:xfrm>
            <a:prstGeom prst="rect">
              <a:avLst/>
            </a:prstGeom>
          </p:spPr>
        </p:pic>
        <p:pic>
          <p:nvPicPr>
            <p:cNvPr id="40" name="object 30">
              <a:extLst>
                <a:ext uri="{FF2B5EF4-FFF2-40B4-BE49-F238E27FC236}">
                  <a16:creationId xmlns:a16="http://schemas.microsoft.com/office/drawing/2014/main" id="{6C2F75B1-894E-4DF5-A87F-ED07CAEE3A7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5030" y="2854452"/>
              <a:ext cx="103377" cy="215900"/>
            </a:xfrm>
            <a:prstGeom prst="rect">
              <a:avLst/>
            </a:prstGeom>
          </p:spPr>
        </p:pic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5FDF35E1-E83D-4494-8655-5678E1809724}"/>
                </a:ext>
              </a:extLst>
            </p:cNvPr>
            <p:cNvSpPr/>
            <p:nvPr/>
          </p:nvSpPr>
          <p:spPr>
            <a:xfrm>
              <a:off x="1979676" y="3212591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0"/>
                  </a:moveTo>
                  <a:lnTo>
                    <a:pt x="0" y="720725"/>
                  </a:lnTo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2">
              <a:extLst>
                <a:ext uri="{FF2B5EF4-FFF2-40B4-BE49-F238E27FC236}">
                  <a16:creationId xmlns:a16="http://schemas.microsoft.com/office/drawing/2014/main" id="{03988AE6-C80B-4A6C-BC0A-90A6F83179C7}"/>
                </a:ext>
              </a:extLst>
            </p:cNvPr>
            <p:cNvSpPr/>
            <p:nvPr/>
          </p:nvSpPr>
          <p:spPr>
            <a:xfrm>
              <a:off x="1979676" y="3933443"/>
              <a:ext cx="503555" cy="0"/>
            </a:xfrm>
            <a:custGeom>
              <a:avLst/>
              <a:gdLst/>
              <a:ahLst/>
              <a:cxnLst/>
              <a:rect l="l" t="t" r="r" b="b"/>
              <a:pathLst>
                <a:path w="503555">
                  <a:moveTo>
                    <a:pt x="0" y="0"/>
                  </a:moveTo>
                  <a:lnTo>
                    <a:pt x="503174" y="0"/>
                  </a:lnTo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3">
              <a:extLst>
                <a:ext uri="{FF2B5EF4-FFF2-40B4-BE49-F238E27FC236}">
                  <a16:creationId xmlns:a16="http://schemas.microsoft.com/office/drawing/2014/main" id="{862BD3C0-A855-4946-9F8D-5644E53AEC6A}"/>
                </a:ext>
              </a:extLst>
            </p:cNvPr>
            <p:cNvSpPr/>
            <p:nvPr/>
          </p:nvSpPr>
          <p:spPr>
            <a:xfrm>
              <a:off x="2482595" y="3212591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0"/>
                  </a:moveTo>
                  <a:lnTo>
                    <a:pt x="0" y="720725"/>
                  </a:lnTo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id="{8585BD9A-8891-48EC-A936-3BCC29248F88}"/>
                </a:ext>
              </a:extLst>
            </p:cNvPr>
            <p:cNvSpPr/>
            <p:nvPr/>
          </p:nvSpPr>
          <p:spPr>
            <a:xfrm>
              <a:off x="2147316" y="3429000"/>
              <a:ext cx="133350" cy="396240"/>
            </a:xfrm>
            <a:custGeom>
              <a:avLst/>
              <a:gdLst/>
              <a:ahLst/>
              <a:cxnLst/>
              <a:rect l="l" t="t" r="r" b="b"/>
              <a:pathLst>
                <a:path w="133350" h="396239">
                  <a:moveTo>
                    <a:pt x="0" y="181356"/>
                  </a:moveTo>
                  <a:lnTo>
                    <a:pt x="133350" y="181356"/>
                  </a:lnTo>
                </a:path>
                <a:path w="133350" h="396239">
                  <a:moveTo>
                    <a:pt x="0" y="396239"/>
                  </a:moveTo>
                  <a:lnTo>
                    <a:pt x="133350" y="396239"/>
                  </a:lnTo>
                </a:path>
                <a:path w="133350" h="396239">
                  <a:moveTo>
                    <a:pt x="0" y="0"/>
                  </a:moveTo>
                  <a:lnTo>
                    <a:pt x="13335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id="{273B5083-906C-499F-9F0C-0D8E009FC1D2}"/>
                </a:ext>
              </a:extLst>
            </p:cNvPr>
            <p:cNvSpPr/>
            <p:nvPr/>
          </p:nvSpPr>
          <p:spPr>
            <a:xfrm>
              <a:off x="2081022" y="3394709"/>
              <a:ext cx="268605" cy="467995"/>
            </a:xfrm>
            <a:custGeom>
              <a:avLst/>
              <a:gdLst/>
              <a:ahLst/>
              <a:cxnLst/>
              <a:rect l="l" t="t" r="r" b="b"/>
              <a:pathLst>
                <a:path w="268605" h="467995">
                  <a:moveTo>
                    <a:pt x="201167" y="71627"/>
                  </a:moveTo>
                  <a:lnTo>
                    <a:pt x="268223" y="71627"/>
                  </a:lnTo>
                  <a:lnTo>
                    <a:pt x="268223" y="0"/>
                  </a:lnTo>
                  <a:lnTo>
                    <a:pt x="201167" y="0"/>
                  </a:lnTo>
                  <a:lnTo>
                    <a:pt x="201167" y="71627"/>
                  </a:lnTo>
                  <a:close/>
                </a:path>
                <a:path w="268605" h="467995">
                  <a:moveTo>
                    <a:pt x="0" y="71627"/>
                  </a:moveTo>
                  <a:lnTo>
                    <a:pt x="67056" y="71627"/>
                  </a:lnTo>
                  <a:lnTo>
                    <a:pt x="67056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  <a:path w="268605" h="467995">
                  <a:moveTo>
                    <a:pt x="201167" y="251459"/>
                  </a:moveTo>
                  <a:lnTo>
                    <a:pt x="268223" y="251459"/>
                  </a:lnTo>
                  <a:lnTo>
                    <a:pt x="268223" y="179831"/>
                  </a:lnTo>
                  <a:lnTo>
                    <a:pt x="201167" y="179831"/>
                  </a:lnTo>
                  <a:lnTo>
                    <a:pt x="201167" y="251459"/>
                  </a:lnTo>
                  <a:close/>
                </a:path>
                <a:path w="268605" h="467995">
                  <a:moveTo>
                    <a:pt x="0" y="251459"/>
                  </a:moveTo>
                  <a:lnTo>
                    <a:pt x="67056" y="251459"/>
                  </a:lnTo>
                  <a:lnTo>
                    <a:pt x="67056" y="179831"/>
                  </a:lnTo>
                  <a:lnTo>
                    <a:pt x="0" y="179831"/>
                  </a:lnTo>
                  <a:lnTo>
                    <a:pt x="0" y="251459"/>
                  </a:lnTo>
                  <a:close/>
                </a:path>
                <a:path w="268605" h="467995">
                  <a:moveTo>
                    <a:pt x="201167" y="467867"/>
                  </a:moveTo>
                  <a:lnTo>
                    <a:pt x="268223" y="467867"/>
                  </a:lnTo>
                  <a:lnTo>
                    <a:pt x="268223" y="394715"/>
                  </a:lnTo>
                  <a:lnTo>
                    <a:pt x="201167" y="394715"/>
                  </a:lnTo>
                  <a:lnTo>
                    <a:pt x="201167" y="467867"/>
                  </a:lnTo>
                  <a:close/>
                </a:path>
                <a:path w="268605" h="467995">
                  <a:moveTo>
                    <a:pt x="0" y="467867"/>
                  </a:moveTo>
                  <a:lnTo>
                    <a:pt x="67056" y="467867"/>
                  </a:lnTo>
                  <a:lnTo>
                    <a:pt x="67056" y="394715"/>
                  </a:lnTo>
                  <a:lnTo>
                    <a:pt x="0" y="394715"/>
                  </a:lnTo>
                  <a:lnTo>
                    <a:pt x="0" y="467867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6">
              <a:extLst>
                <a:ext uri="{FF2B5EF4-FFF2-40B4-BE49-F238E27FC236}">
                  <a16:creationId xmlns:a16="http://schemas.microsoft.com/office/drawing/2014/main" id="{239A7F50-9F4D-42A5-80C8-F25CBEA11C1F}"/>
                </a:ext>
              </a:extLst>
            </p:cNvPr>
            <p:cNvSpPr/>
            <p:nvPr/>
          </p:nvSpPr>
          <p:spPr>
            <a:xfrm>
              <a:off x="2196083" y="3140963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720725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7">
              <a:extLst>
                <a:ext uri="{FF2B5EF4-FFF2-40B4-BE49-F238E27FC236}">
                  <a16:creationId xmlns:a16="http://schemas.microsoft.com/office/drawing/2014/main" id="{21378586-8037-4DE3-A58D-5B045DE494F4}"/>
                </a:ext>
              </a:extLst>
            </p:cNvPr>
            <p:cNvSpPr/>
            <p:nvPr/>
          </p:nvSpPr>
          <p:spPr>
            <a:xfrm>
              <a:off x="2410967" y="2417444"/>
              <a:ext cx="652780" cy="725170"/>
            </a:xfrm>
            <a:custGeom>
              <a:avLst/>
              <a:gdLst/>
              <a:ahLst/>
              <a:cxnLst/>
              <a:rect l="l" t="t" r="r" b="b"/>
              <a:pathLst>
                <a:path w="652780" h="725169">
                  <a:moveTo>
                    <a:pt x="24130" y="622300"/>
                  </a:moveTo>
                  <a:lnTo>
                    <a:pt x="20827" y="624458"/>
                  </a:lnTo>
                  <a:lnTo>
                    <a:pt x="20065" y="627888"/>
                  </a:lnTo>
                  <a:lnTo>
                    <a:pt x="0" y="724915"/>
                  </a:lnTo>
                  <a:lnTo>
                    <a:pt x="15858" y="719835"/>
                  </a:lnTo>
                  <a:lnTo>
                    <a:pt x="13081" y="719835"/>
                  </a:lnTo>
                  <a:lnTo>
                    <a:pt x="3682" y="711326"/>
                  </a:lnTo>
                  <a:lnTo>
                    <a:pt x="19352" y="693892"/>
                  </a:lnTo>
                  <a:lnTo>
                    <a:pt x="32512" y="630427"/>
                  </a:lnTo>
                  <a:lnTo>
                    <a:pt x="33146" y="626999"/>
                  </a:lnTo>
                  <a:lnTo>
                    <a:pt x="30987" y="623696"/>
                  </a:lnTo>
                  <a:lnTo>
                    <a:pt x="27558" y="622934"/>
                  </a:lnTo>
                  <a:lnTo>
                    <a:pt x="24130" y="622300"/>
                  </a:lnTo>
                  <a:close/>
                </a:path>
                <a:path w="652780" h="725169">
                  <a:moveTo>
                    <a:pt x="19352" y="693892"/>
                  </a:moveTo>
                  <a:lnTo>
                    <a:pt x="3682" y="711326"/>
                  </a:lnTo>
                  <a:lnTo>
                    <a:pt x="13081" y="719835"/>
                  </a:lnTo>
                  <a:lnTo>
                    <a:pt x="15819" y="716788"/>
                  </a:lnTo>
                  <a:lnTo>
                    <a:pt x="14605" y="716788"/>
                  </a:lnTo>
                  <a:lnTo>
                    <a:pt x="6476" y="709549"/>
                  </a:lnTo>
                  <a:lnTo>
                    <a:pt x="16795" y="706223"/>
                  </a:lnTo>
                  <a:lnTo>
                    <a:pt x="19352" y="693892"/>
                  </a:lnTo>
                  <a:close/>
                </a:path>
                <a:path w="652780" h="725169">
                  <a:moveTo>
                    <a:pt x="93852" y="681481"/>
                  </a:moveTo>
                  <a:lnTo>
                    <a:pt x="90424" y="682497"/>
                  </a:lnTo>
                  <a:lnTo>
                    <a:pt x="28784" y="702360"/>
                  </a:lnTo>
                  <a:lnTo>
                    <a:pt x="13081" y="719835"/>
                  </a:lnTo>
                  <a:lnTo>
                    <a:pt x="15858" y="719835"/>
                  </a:lnTo>
                  <a:lnTo>
                    <a:pt x="94361" y="694689"/>
                  </a:lnTo>
                  <a:lnTo>
                    <a:pt x="97662" y="693546"/>
                  </a:lnTo>
                  <a:lnTo>
                    <a:pt x="99568" y="689990"/>
                  </a:lnTo>
                  <a:lnTo>
                    <a:pt x="98425" y="686688"/>
                  </a:lnTo>
                  <a:lnTo>
                    <a:pt x="97408" y="683259"/>
                  </a:lnTo>
                  <a:lnTo>
                    <a:pt x="93852" y="681481"/>
                  </a:lnTo>
                  <a:close/>
                </a:path>
                <a:path w="652780" h="725169">
                  <a:moveTo>
                    <a:pt x="16795" y="706223"/>
                  </a:moveTo>
                  <a:lnTo>
                    <a:pt x="6476" y="709549"/>
                  </a:lnTo>
                  <a:lnTo>
                    <a:pt x="14605" y="716788"/>
                  </a:lnTo>
                  <a:lnTo>
                    <a:pt x="16795" y="706223"/>
                  </a:lnTo>
                  <a:close/>
                </a:path>
                <a:path w="652780" h="725169">
                  <a:moveTo>
                    <a:pt x="28784" y="702360"/>
                  </a:moveTo>
                  <a:lnTo>
                    <a:pt x="16795" y="706223"/>
                  </a:lnTo>
                  <a:lnTo>
                    <a:pt x="14605" y="716788"/>
                  </a:lnTo>
                  <a:lnTo>
                    <a:pt x="15819" y="716788"/>
                  </a:lnTo>
                  <a:lnTo>
                    <a:pt x="28784" y="702360"/>
                  </a:lnTo>
                  <a:close/>
                </a:path>
                <a:path w="652780" h="725169">
                  <a:moveTo>
                    <a:pt x="643001" y="0"/>
                  </a:moveTo>
                  <a:lnTo>
                    <a:pt x="19352" y="693892"/>
                  </a:lnTo>
                  <a:lnTo>
                    <a:pt x="16795" y="706223"/>
                  </a:lnTo>
                  <a:lnTo>
                    <a:pt x="28784" y="702360"/>
                  </a:lnTo>
                  <a:lnTo>
                    <a:pt x="652399" y="8381"/>
                  </a:lnTo>
                  <a:lnTo>
                    <a:pt x="643001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id="{5C606506-7657-4059-9777-DF10C5934D64}"/>
                </a:ext>
              </a:extLst>
            </p:cNvPr>
            <p:cNvSpPr/>
            <p:nvPr/>
          </p:nvSpPr>
          <p:spPr>
            <a:xfrm>
              <a:off x="2410967" y="3933443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899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id="{220E42E5-9EEC-4DC5-9A7C-7A652D27386F}"/>
                </a:ext>
              </a:extLst>
            </p:cNvPr>
            <p:cNvSpPr/>
            <p:nvPr/>
          </p:nvSpPr>
          <p:spPr>
            <a:xfrm>
              <a:off x="2410967" y="4149852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80">
                  <a:moveTo>
                    <a:pt x="0" y="0"/>
                  </a:moveTo>
                  <a:lnTo>
                    <a:pt x="576199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0">
              <a:extLst>
                <a:ext uri="{FF2B5EF4-FFF2-40B4-BE49-F238E27FC236}">
                  <a16:creationId xmlns:a16="http://schemas.microsoft.com/office/drawing/2014/main" id="{6475344D-2D22-43FC-8149-5D84C5BB49B7}"/>
                </a:ext>
              </a:extLst>
            </p:cNvPr>
            <p:cNvSpPr/>
            <p:nvPr/>
          </p:nvSpPr>
          <p:spPr>
            <a:xfrm>
              <a:off x="2987039" y="2638044"/>
              <a:ext cx="0" cy="1511300"/>
            </a:xfrm>
            <a:custGeom>
              <a:avLst/>
              <a:gdLst/>
              <a:ahLst/>
              <a:cxnLst/>
              <a:rect l="l" t="t" r="r" b="b"/>
              <a:pathLst>
                <a:path h="1511300">
                  <a:moveTo>
                    <a:pt x="0" y="1511299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id="{B92871BB-F788-4C20-ACA5-58D545440261}"/>
                </a:ext>
              </a:extLst>
            </p:cNvPr>
            <p:cNvSpPr/>
            <p:nvPr/>
          </p:nvSpPr>
          <p:spPr>
            <a:xfrm>
              <a:off x="2987039" y="2638044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79">
                  <a:moveTo>
                    <a:pt x="0" y="0"/>
                  </a:moveTo>
                  <a:lnTo>
                    <a:pt x="1008126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42">
              <a:extLst>
                <a:ext uri="{FF2B5EF4-FFF2-40B4-BE49-F238E27FC236}">
                  <a16:creationId xmlns:a16="http://schemas.microsoft.com/office/drawing/2014/main" id="{44610DA2-D3A9-4BE5-B7E7-1D3181868D9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5254" y="2637916"/>
              <a:ext cx="103378" cy="144653"/>
            </a:xfrm>
            <a:prstGeom prst="rect">
              <a:avLst/>
            </a:prstGeom>
          </p:spPr>
        </p:pic>
        <p:sp>
          <p:nvSpPr>
            <p:cNvPr id="53" name="object 43">
              <a:extLst>
                <a:ext uri="{FF2B5EF4-FFF2-40B4-BE49-F238E27FC236}">
                  <a16:creationId xmlns:a16="http://schemas.microsoft.com/office/drawing/2014/main" id="{9A91C429-5975-40F6-BB38-184E3E977EB1}"/>
                </a:ext>
              </a:extLst>
            </p:cNvPr>
            <p:cNvSpPr/>
            <p:nvPr/>
          </p:nvSpPr>
          <p:spPr>
            <a:xfrm>
              <a:off x="1187957" y="4437125"/>
              <a:ext cx="502920" cy="218440"/>
            </a:xfrm>
            <a:custGeom>
              <a:avLst/>
              <a:gdLst/>
              <a:ahLst/>
              <a:cxnLst/>
              <a:rect l="l" t="t" r="r" b="b"/>
              <a:pathLst>
                <a:path w="502919" h="218439">
                  <a:moveTo>
                    <a:pt x="466597" y="0"/>
                  </a:moveTo>
                  <a:lnTo>
                    <a:pt x="36321" y="0"/>
                  </a:lnTo>
                  <a:lnTo>
                    <a:pt x="22181" y="2853"/>
                  </a:lnTo>
                  <a:lnTo>
                    <a:pt x="10636" y="10636"/>
                  </a:lnTo>
                  <a:lnTo>
                    <a:pt x="2853" y="22181"/>
                  </a:lnTo>
                  <a:lnTo>
                    <a:pt x="0" y="36322"/>
                  </a:lnTo>
                  <a:lnTo>
                    <a:pt x="0" y="181610"/>
                  </a:lnTo>
                  <a:lnTo>
                    <a:pt x="2853" y="195750"/>
                  </a:lnTo>
                  <a:lnTo>
                    <a:pt x="10636" y="207295"/>
                  </a:lnTo>
                  <a:lnTo>
                    <a:pt x="22181" y="215078"/>
                  </a:lnTo>
                  <a:lnTo>
                    <a:pt x="36321" y="217931"/>
                  </a:lnTo>
                  <a:lnTo>
                    <a:pt x="466597" y="217931"/>
                  </a:lnTo>
                  <a:lnTo>
                    <a:pt x="480738" y="215078"/>
                  </a:lnTo>
                  <a:lnTo>
                    <a:pt x="492283" y="207295"/>
                  </a:lnTo>
                  <a:lnTo>
                    <a:pt x="500066" y="195750"/>
                  </a:lnTo>
                  <a:lnTo>
                    <a:pt x="502919" y="181610"/>
                  </a:lnTo>
                  <a:lnTo>
                    <a:pt x="502919" y="36322"/>
                  </a:lnTo>
                  <a:lnTo>
                    <a:pt x="500066" y="22181"/>
                  </a:lnTo>
                  <a:lnTo>
                    <a:pt x="492283" y="10636"/>
                  </a:lnTo>
                  <a:lnTo>
                    <a:pt x="480738" y="2853"/>
                  </a:lnTo>
                  <a:lnTo>
                    <a:pt x="4665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4">
              <a:extLst>
                <a:ext uri="{FF2B5EF4-FFF2-40B4-BE49-F238E27FC236}">
                  <a16:creationId xmlns:a16="http://schemas.microsoft.com/office/drawing/2014/main" id="{8BD2B846-CF4C-4BE8-8D1A-97119A70783E}"/>
                </a:ext>
              </a:extLst>
            </p:cNvPr>
            <p:cNvSpPr/>
            <p:nvPr/>
          </p:nvSpPr>
          <p:spPr>
            <a:xfrm>
              <a:off x="1187957" y="4437125"/>
              <a:ext cx="502920" cy="218440"/>
            </a:xfrm>
            <a:custGeom>
              <a:avLst/>
              <a:gdLst/>
              <a:ahLst/>
              <a:cxnLst/>
              <a:rect l="l" t="t" r="r" b="b"/>
              <a:pathLst>
                <a:path w="502919" h="218439">
                  <a:moveTo>
                    <a:pt x="0" y="36322"/>
                  </a:moveTo>
                  <a:lnTo>
                    <a:pt x="2853" y="22181"/>
                  </a:lnTo>
                  <a:lnTo>
                    <a:pt x="10636" y="10636"/>
                  </a:lnTo>
                  <a:lnTo>
                    <a:pt x="22181" y="2853"/>
                  </a:lnTo>
                  <a:lnTo>
                    <a:pt x="36321" y="0"/>
                  </a:lnTo>
                  <a:lnTo>
                    <a:pt x="466597" y="0"/>
                  </a:lnTo>
                  <a:lnTo>
                    <a:pt x="480738" y="2853"/>
                  </a:lnTo>
                  <a:lnTo>
                    <a:pt x="492283" y="10636"/>
                  </a:lnTo>
                  <a:lnTo>
                    <a:pt x="500066" y="22181"/>
                  </a:lnTo>
                  <a:lnTo>
                    <a:pt x="502919" y="36322"/>
                  </a:lnTo>
                  <a:lnTo>
                    <a:pt x="502919" y="181610"/>
                  </a:lnTo>
                  <a:lnTo>
                    <a:pt x="500066" y="195750"/>
                  </a:lnTo>
                  <a:lnTo>
                    <a:pt x="492283" y="207295"/>
                  </a:lnTo>
                  <a:lnTo>
                    <a:pt x="480738" y="215078"/>
                  </a:lnTo>
                  <a:lnTo>
                    <a:pt x="466597" y="217931"/>
                  </a:lnTo>
                  <a:lnTo>
                    <a:pt x="36321" y="217931"/>
                  </a:lnTo>
                  <a:lnTo>
                    <a:pt x="22181" y="215078"/>
                  </a:lnTo>
                  <a:lnTo>
                    <a:pt x="10636" y="207295"/>
                  </a:lnTo>
                  <a:lnTo>
                    <a:pt x="2853" y="195750"/>
                  </a:lnTo>
                  <a:lnTo>
                    <a:pt x="0" y="181610"/>
                  </a:lnTo>
                  <a:lnTo>
                    <a:pt x="0" y="3632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45">
              <a:extLst>
                <a:ext uri="{FF2B5EF4-FFF2-40B4-BE49-F238E27FC236}">
                  <a16:creationId xmlns:a16="http://schemas.microsoft.com/office/drawing/2014/main" id="{34B2F0E7-5F63-4923-975A-84273A43855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1112" y="1256229"/>
              <a:ext cx="178227" cy="446078"/>
            </a:xfrm>
            <a:prstGeom prst="rect">
              <a:avLst/>
            </a:prstGeom>
          </p:spPr>
        </p:pic>
        <p:sp>
          <p:nvSpPr>
            <p:cNvPr id="129" name="object 40">
              <a:extLst>
                <a:ext uri="{FF2B5EF4-FFF2-40B4-BE49-F238E27FC236}">
                  <a16:creationId xmlns:a16="http://schemas.microsoft.com/office/drawing/2014/main" id="{739E6A24-7303-4EF5-8587-64460876F69B}"/>
                </a:ext>
              </a:extLst>
            </p:cNvPr>
            <p:cNvSpPr/>
            <p:nvPr/>
          </p:nvSpPr>
          <p:spPr>
            <a:xfrm>
              <a:off x="3635895" y="2724005"/>
              <a:ext cx="45719" cy="1801763"/>
            </a:xfrm>
            <a:custGeom>
              <a:avLst/>
              <a:gdLst/>
              <a:ahLst/>
              <a:cxnLst/>
              <a:rect l="l" t="t" r="r" b="b"/>
              <a:pathLst>
                <a:path h="1511300">
                  <a:moveTo>
                    <a:pt x="0" y="1511299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46">
            <a:extLst>
              <a:ext uri="{FF2B5EF4-FFF2-40B4-BE49-F238E27FC236}">
                <a16:creationId xmlns:a16="http://schemas.microsoft.com/office/drawing/2014/main" id="{FA7255AF-FD6C-402A-B62C-A2886099C071}"/>
              </a:ext>
            </a:extLst>
          </p:cNvPr>
          <p:cNvSpPr txBox="1"/>
          <p:nvPr/>
        </p:nvSpPr>
        <p:spPr>
          <a:xfrm>
            <a:off x="1336675" y="4982229"/>
            <a:ext cx="204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7" name="object 47">
            <a:extLst>
              <a:ext uri="{FF2B5EF4-FFF2-40B4-BE49-F238E27FC236}">
                <a16:creationId xmlns:a16="http://schemas.microsoft.com/office/drawing/2014/main" id="{019D48E4-0693-40F9-BF2D-DFC332C19E80}"/>
              </a:ext>
            </a:extLst>
          </p:cNvPr>
          <p:cNvGrpSpPr/>
          <p:nvPr/>
        </p:nvGrpSpPr>
        <p:grpSpPr>
          <a:xfrm>
            <a:off x="815276" y="5215274"/>
            <a:ext cx="1250315" cy="516890"/>
            <a:chOff x="815276" y="4654296"/>
            <a:chExt cx="1250315" cy="516890"/>
          </a:xfrm>
        </p:grpSpPr>
        <p:pic>
          <p:nvPicPr>
            <p:cNvPr id="58" name="object 48">
              <a:extLst>
                <a:ext uri="{FF2B5EF4-FFF2-40B4-BE49-F238E27FC236}">
                  <a16:creationId xmlns:a16="http://schemas.microsoft.com/office/drawing/2014/main" id="{9F5FA322-4BA7-4CEE-96A7-BC723E27E2F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2550" y="4654296"/>
              <a:ext cx="103378" cy="215900"/>
            </a:xfrm>
            <a:prstGeom prst="rect">
              <a:avLst/>
            </a:prstGeom>
          </p:spPr>
        </p:pic>
        <p:sp>
          <p:nvSpPr>
            <p:cNvPr id="59" name="object 49">
              <a:extLst>
                <a:ext uri="{FF2B5EF4-FFF2-40B4-BE49-F238E27FC236}">
                  <a16:creationId xmlns:a16="http://schemas.microsoft.com/office/drawing/2014/main" id="{282821C7-53C5-4EF1-A6C0-E6F2348F2515}"/>
                </a:ext>
              </a:extLst>
            </p:cNvPr>
            <p:cNvSpPr/>
            <p:nvPr/>
          </p:nvSpPr>
          <p:spPr>
            <a:xfrm>
              <a:off x="828293" y="4871466"/>
              <a:ext cx="1224280" cy="287020"/>
            </a:xfrm>
            <a:custGeom>
              <a:avLst/>
              <a:gdLst/>
              <a:ahLst/>
              <a:cxnLst/>
              <a:rect l="l" t="t" r="r" b="b"/>
              <a:pathLst>
                <a:path w="1224280" h="287020">
                  <a:moveTo>
                    <a:pt x="1176020" y="0"/>
                  </a:moveTo>
                  <a:lnTo>
                    <a:pt x="47752" y="0"/>
                  </a:lnTo>
                  <a:lnTo>
                    <a:pt x="29162" y="3746"/>
                  </a:lnTo>
                  <a:lnTo>
                    <a:pt x="13984" y="13969"/>
                  </a:lnTo>
                  <a:lnTo>
                    <a:pt x="3751" y="29146"/>
                  </a:lnTo>
                  <a:lnTo>
                    <a:pt x="0" y="47751"/>
                  </a:lnTo>
                  <a:lnTo>
                    <a:pt x="0" y="238759"/>
                  </a:lnTo>
                  <a:lnTo>
                    <a:pt x="3751" y="257365"/>
                  </a:lnTo>
                  <a:lnTo>
                    <a:pt x="13984" y="272541"/>
                  </a:lnTo>
                  <a:lnTo>
                    <a:pt x="29162" y="282765"/>
                  </a:lnTo>
                  <a:lnTo>
                    <a:pt x="47752" y="286511"/>
                  </a:lnTo>
                  <a:lnTo>
                    <a:pt x="1176020" y="286511"/>
                  </a:lnTo>
                  <a:lnTo>
                    <a:pt x="1194625" y="282765"/>
                  </a:lnTo>
                  <a:lnTo>
                    <a:pt x="1209802" y="272541"/>
                  </a:lnTo>
                  <a:lnTo>
                    <a:pt x="1220025" y="257365"/>
                  </a:lnTo>
                  <a:lnTo>
                    <a:pt x="1223772" y="238759"/>
                  </a:lnTo>
                  <a:lnTo>
                    <a:pt x="1223772" y="47751"/>
                  </a:lnTo>
                  <a:lnTo>
                    <a:pt x="1220025" y="29146"/>
                  </a:lnTo>
                  <a:lnTo>
                    <a:pt x="1209802" y="13969"/>
                  </a:lnTo>
                  <a:lnTo>
                    <a:pt x="1194625" y="3746"/>
                  </a:lnTo>
                  <a:lnTo>
                    <a:pt x="11760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0">
              <a:extLst>
                <a:ext uri="{FF2B5EF4-FFF2-40B4-BE49-F238E27FC236}">
                  <a16:creationId xmlns:a16="http://schemas.microsoft.com/office/drawing/2014/main" id="{9ADFFFF3-A63B-4917-BA16-4A786C96304E}"/>
                </a:ext>
              </a:extLst>
            </p:cNvPr>
            <p:cNvSpPr/>
            <p:nvPr/>
          </p:nvSpPr>
          <p:spPr>
            <a:xfrm>
              <a:off x="828293" y="4871466"/>
              <a:ext cx="1224280" cy="287020"/>
            </a:xfrm>
            <a:custGeom>
              <a:avLst/>
              <a:gdLst/>
              <a:ahLst/>
              <a:cxnLst/>
              <a:rect l="l" t="t" r="r" b="b"/>
              <a:pathLst>
                <a:path w="1224280" h="287020">
                  <a:moveTo>
                    <a:pt x="0" y="47751"/>
                  </a:moveTo>
                  <a:lnTo>
                    <a:pt x="3751" y="29146"/>
                  </a:lnTo>
                  <a:lnTo>
                    <a:pt x="13984" y="13969"/>
                  </a:lnTo>
                  <a:lnTo>
                    <a:pt x="29162" y="3746"/>
                  </a:lnTo>
                  <a:lnTo>
                    <a:pt x="47752" y="0"/>
                  </a:lnTo>
                  <a:lnTo>
                    <a:pt x="1176020" y="0"/>
                  </a:lnTo>
                  <a:lnTo>
                    <a:pt x="1194625" y="3746"/>
                  </a:lnTo>
                  <a:lnTo>
                    <a:pt x="1209802" y="13969"/>
                  </a:lnTo>
                  <a:lnTo>
                    <a:pt x="1220025" y="29146"/>
                  </a:lnTo>
                  <a:lnTo>
                    <a:pt x="1223772" y="47751"/>
                  </a:lnTo>
                  <a:lnTo>
                    <a:pt x="1223772" y="238759"/>
                  </a:lnTo>
                  <a:lnTo>
                    <a:pt x="1220025" y="257365"/>
                  </a:lnTo>
                  <a:lnTo>
                    <a:pt x="1209802" y="272541"/>
                  </a:lnTo>
                  <a:lnTo>
                    <a:pt x="1194625" y="282765"/>
                  </a:lnTo>
                  <a:lnTo>
                    <a:pt x="1176020" y="286511"/>
                  </a:lnTo>
                  <a:lnTo>
                    <a:pt x="47752" y="286511"/>
                  </a:lnTo>
                  <a:lnTo>
                    <a:pt x="29162" y="282765"/>
                  </a:lnTo>
                  <a:lnTo>
                    <a:pt x="13984" y="272541"/>
                  </a:lnTo>
                  <a:lnTo>
                    <a:pt x="3751" y="257365"/>
                  </a:lnTo>
                  <a:lnTo>
                    <a:pt x="0" y="238759"/>
                  </a:lnTo>
                  <a:lnTo>
                    <a:pt x="0" y="4775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51">
            <a:extLst>
              <a:ext uri="{FF2B5EF4-FFF2-40B4-BE49-F238E27FC236}">
                <a16:creationId xmlns:a16="http://schemas.microsoft.com/office/drawing/2014/main" id="{966AF39D-AA00-49C5-BE76-ECB8598B9E1D}"/>
              </a:ext>
            </a:extLst>
          </p:cNvPr>
          <p:cNvSpPr txBox="1"/>
          <p:nvPr/>
        </p:nvSpPr>
        <p:spPr>
          <a:xfrm>
            <a:off x="941324" y="5450731"/>
            <a:ext cx="9963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pressor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52">
            <a:extLst>
              <a:ext uri="{FF2B5EF4-FFF2-40B4-BE49-F238E27FC236}">
                <a16:creationId xmlns:a16="http://schemas.microsoft.com/office/drawing/2014/main" id="{603E4D20-E896-4A8C-9559-7AF03DB9B896}"/>
              </a:ext>
            </a:extLst>
          </p:cNvPr>
          <p:cNvGrpSpPr/>
          <p:nvPr/>
        </p:nvGrpSpPr>
        <p:grpSpPr>
          <a:xfrm>
            <a:off x="2051304" y="5346274"/>
            <a:ext cx="1597660" cy="457834"/>
            <a:chOff x="2051304" y="4785296"/>
            <a:chExt cx="1597660" cy="457834"/>
          </a:xfrm>
        </p:grpSpPr>
        <p:pic>
          <p:nvPicPr>
            <p:cNvPr id="63" name="object 53">
              <a:extLst>
                <a:ext uri="{FF2B5EF4-FFF2-40B4-BE49-F238E27FC236}">
                  <a16:creationId xmlns:a16="http://schemas.microsoft.com/office/drawing/2014/main" id="{BB0FCA4A-D99A-452B-A08B-71A9DE68AA6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1304" y="4963160"/>
              <a:ext cx="215900" cy="103377"/>
            </a:xfrm>
            <a:prstGeom prst="rect">
              <a:avLst/>
            </a:prstGeom>
          </p:spPr>
        </p:pic>
        <p:sp>
          <p:nvSpPr>
            <p:cNvPr id="64" name="object 54">
              <a:extLst>
                <a:ext uri="{FF2B5EF4-FFF2-40B4-BE49-F238E27FC236}">
                  <a16:creationId xmlns:a16="http://schemas.microsoft.com/office/drawing/2014/main" id="{868EDCA5-5109-4F22-BF07-8DEE3E2F9A3E}"/>
                </a:ext>
              </a:extLst>
            </p:cNvPr>
            <p:cNvSpPr/>
            <p:nvPr/>
          </p:nvSpPr>
          <p:spPr>
            <a:xfrm>
              <a:off x="2340102" y="4798314"/>
              <a:ext cx="1295400" cy="431800"/>
            </a:xfrm>
            <a:custGeom>
              <a:avLst/>
              <a:gdLst/>
              <a:ahLst/>
              <a:cxnLst/>
              <a:rect l="l" t="t" r="r" b="b"/>
              <a:pathLst>
                <a:path w="1295400" h="431800">
                  <a:moveTo>
                    <a:pt x="1223518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2"/>
                  </a:lnTo>
                  <a:lnTo>
                    <a:pt x="1223518" y="431292"/>
                  </a:lnTo>
                  <a:lnTo>
                    <a:pt x="1251519" y="425650"/>
                  </a:lnTo>
                  <a:lnTo>
                    <a:pt x="1274365" y="410257"/>
                  </a:lnTo>
                  <a:lnTo>
                    <a:pt x="1289758" y="387411"/>
                  </a:lnTo>
                  <a:lnTo>
                    <a:pt x="1295400" y="359410"/>
                  </a:lnTo>
                  <a:lnTo>
                    <a:pt x="1295400" y="71881"/>
                  </a:lnTo>
                  <a:lnTo>
                    <a:pt x="1289758" y="43880"/>
                  </a:lnTo>
                  <a:lnTo>
                    <a:pt x="1274365" y="21034"/>
                  </a:lnTo>
                  <a:lnTo>
                    <a:pt x="1251519" y="5641"/>
                  </a:lnTo>
                  <a:lnTo>
                    <a:pt x="122351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5">
              <a:extLst>
                <a:ext uri="{FF2B5EF4-FFF2-40B4-BE49-F238E27FC236}">
                  <a16:creationId xmlns:a16="http://schemas.microsoft.com/office/drawing/2014/main" id="{D79B7A86-536D-4738-B400-614C57FC3FBE}"/>
                </a:ext>
              </a:extLst>
            </p:cNvPr>
            <p:cNvSpPr/>
            <p:nvPr/>
          </p:nvSpPr>
          <p:spPr>
            <a:xfrm>
              <a:off x="2340102" y="4798314"/>
              <a:ext cx="1295400" cy="431800"/>
            </a:xfrm>
            <a:custGeom>
              <a:avLst/>
              <a:gdLst/>
              <a:ahLst/>
              <a:cxnLst/>
              <a:rect l="l" t="t" r="r" b="b"/>
              <a:pathLst>
                <a:path w="1295400" h="431800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1223518" y="0"/>
                  </a:lnTo>
                  <a:lnTo>
                    <a:pt x="1251519" y="5641"/>
                  </a:lnTo>
                  <a:lnTo>
                    <a:pt x="1274365" y="21034"/>
                  </a:lnTo>
                  <a:lnTo>
                    <a:pt x="1289758" y="43880"/>
                  </a:lnTo>
                  <a:lnTo>
                    <a:pt x="1295400" y="71881"/>
                  </a:lnTo>
                  <a:lnTo>
                    <a:pt x="1295400" y="359410"/>
                  </a:lnTo>
                  <a:lnTo>
                    <a:pt x="1289758" y="387411"/>
                  </a:lnTo>
                  <a:lnTo>
                    <a:pt x="1274365" y="410257"/>
                  </a:lnTo>
                  <a:lnTo>
                    <a:pt x="1251519" y="425650"/>
                  </a:lnTo>
                  <a:lnTo>
                    <a:pt x="1223518" y="431292"/>
                  </a:lnTo>
                  <a:lnTo>
                    <a:pt x="71881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56">
            <a:extLst>
              <a:ext uri="{FF2B5EF4-FFF2-40B4-BE49-F238E27FC236}">
                <a16:creationId xmlns:a16="http://schemas.microsoft.com/office/drawing/2014/main" id="{A9684DF1-5F8A-4EF1-865B-13FDE211982F}"/>
              </a:ext>
            </a:extLst>
          </p:cNvPr>
          <p:cNvSpPr txBox="1"/>
          <p:nvPr/>
        </p:nvSpPr>
        <p:spPr>
          <a:xfrm>
            <a:off x="2469260" y="5343036"/>
            <a:ext cx="10369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marR="5080" indent="-3035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Esterili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ão  do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7" name="object 57">
            <a:extLst>
              <a:ext uri="{FF2B5EF4-FFF2-40B4-BE49-F238E27FC236}">
                <a16:creationId xmlns:a16="http://schemas.microsoft.com/office/drawing/2014/main" id="{287D2574-9975-4595-A64C-BA1988A2F3AD}"/>
              </a:ext>
            </a:extLst>
          </p:cNvPr>
          <p:cNvGrpSpPr/>
          <p:nvPr/>
        </p:nvGrpSpPr>
        <p:grpSpPr>
          <a:xfrm>
            <a:off x="2145664" y="3244906"/>
            <a:ext cx="5443348" cy="2113242"/>
            <a:chOff x="2145664" y="2683928"/>
            <a:chExt cx="5443348" cy="2113242"/>
          </a:xfrm>
        </p:grpSpPr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72CD801D-5D05-4297-98C6-BEF8B0E4B7ED}"/>
                </a:ext>
              </a:extLst>
            </p:cNvPr>
            <p:cNvSpPr/>
            <p:nvPr/>
          </p:nvSpPr>
          <p:spPr>
            <a:xfrm>
              <a:off x="2627375" y="4436363"/>
              <a:ext cx="0" cy="360680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360299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9">
              <a:extLst>
                <a:ext uri="{FF2B5EF4-FFF2-40B4-BE49-F238E27FC236}">
                  <a16:creationId xmlns:a16="http://schemas.microsoft.com/office/drawing/2014/main" id="{3583DE46-E8A7-4FBC-96B8-CDA68AE34C31}"/>
                </a:ext>
              </a:extLst>
            </p:cNvPr>
            <p:cNvSpPr/>
            <p:nvPr/>
          </p:nvSpPr>
          <p:spPr>
            <a:xfrm>
              <a:off x="2196083" y="4436363"/>
              <a:ext cx="431800" cy="0"/>
            </a:xfrm>
            <a:custGeom>
              <a:avLst/>
              <a:gdLst/>
              <a:ahLst/>
              <a:cxnLst/>
              <a:rect l="l" t="t" r="r" b="b"/>
              <a:pathLst>
                <a:path w="431800">
                  <a:moveTo>
                    <a:pt x="4318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0">
              <a:extLst>
                <a:ext uri="{FF2B5EF4-FFF2-40B4-BE49-F238E27FC236}">
                  <a16:creationId xmlns:a16="http://schemas.microsoft.com/office/drawing/2014/main" id="{9BB173A8-C6E5-421F-8D4B-F966C0FEF2F9}"/>
                </a:ext>
              </a:extLst>
            </p:cNvPr>
            <p:cNvSpPr/>
            <p:nvPr/>
          </p:nvSpPr>
          <p:spPr>
            <a:xfrm>
              <a:off x="2145664" y="3933443"/>
              <a:ext cx="103505" cy="504825"/>
            </a:xfrm>
            <a:custGeom>
              <a:avLst/>
              <a:gdLst/>
              <a:ahLst/>
              <a:cxnLst/>
              <a:rect l="l" t="t" r="r" b="b"/>
              <a:pathLst>
                <a:path w="103505" h="504825">
                  <a:moveTo>
                    <a:pt x="51904" y="25109"/>
                  </a:moveTo>
                  <a:lnTo>
                    <a:pt x="45520" y="35975"/>
                  </a:lnTo>
                  <a:lnTo>
                    <a:pt x="44068" y="504824"/>
                  </a:lnTo>
                  <a:lnTo>
                    <a:pt x="56768" y="504824"/>
                  </a:lnTo>
                  <a:lnTo>
                    <a:pt x="58220" y="36014"/>
                  </a:lnTo>
                  <a:lnTo>
                    <a:pt x="51904" y="25109"/>
                  </a:lnTo>
                  <a:close/>
                </a:path>
                <a:path w="103505" h="504825">
                  <a:moveTo>
                    <a:pt x="59244" y="12572"/>
                  </a:moveTo>
                  <a:lnTo>
                    <a:pt x="58293" y="12572"/>
                  </a:lnTo>
                  <a:lnTo>
                    <a:pt x="58220" y="36014"/>
                  </a:lnTo>
                  <a:lnTo>
                    <a:pt x="92456" y="95122"/>
                  </a:lnTo>
                  <a:lnTo>
                    <a:pt x="96266" y="96138"/>
                  </a:lnTo>
                  <a:lnTo>
                    <a:pt x="99314" y="94360"/>
                  </a:lnTo>
                  <a:lnTo>
                    <a:pt x="102362" y="92709"/>
                  </a:lnTo>
                  <a:lnTo>
                    <a:pt x="103378" y="88772"/>
                  </a:lnTo>
                  <a:lnTo>
                    <a:pt x="101727" y="85724"/>
                  </a:lnTo>
                  <a:lnTo>
                    <a:pt x="59244" y="12572"/>
                  </a:lnTo>
                  <a:close/>
                </a:path>
                <a:path w="103505" h="504825">
                  <a:moveTo>
                    <a:pt x="51943" y="0"/>
                  </a:moveTo>
                  <a:lnTo>
                    <a:pt x="1778" y="85470"/>
                  </a:lnTo>
                  <a:lnTo>
                    <a:pt x="0" y="88391"/>
                  </a:lnTo>
                  <a:lnTo>
                    <a:pt x="1016" y="92328"/>
                  </a:lnTo>
                  <a:lnTo>
                    <a:pt x="7112" y="95884"/>
                  </a:lnTo>
                  <a:lnTo>
                    <a:pt x="10922" y="94868"/>
                  </a:lnTo>
                  <a:lnTo>
                    <a:pt x="45497" y="36014"/>
                  </a:lnTo>
                  <a:lnTo>
                    <a:pt x="45593" y="12572"/>
                  </a:lnTo>
                  <a:lnTo>
                    <a:pt x="59244" y="12572"/>
                  </a:lnTo>
                  <a:lnTo>
                    <a:pt x="51943" y="0"/>
                  </a:lnTo>
                  <a:close/>
                </a:path>
                <a:path w="103505" h="504825">
                  <a:moveTo>
                    <a:pt x="58283" y="15747"/>
                  </a:moveTo>
                  <a:lnTo>
                    <a:pt x="57404" y="15747"/>
                  </a:lnTo>
                  <a:lnTo>
                    <a:pt x="51904" y="25109"/>
                  </a:lnTo>
                  <a:lnTo>
                    <a:pt x="58220" y="36014"/>
                  </a:lnTo>
                  <a:lnTo>
                    <a:pt x="58283" y="15747"/>
                  </a:lnTo>
                  <a:close/>
                </a:path>
                <a:path w="103505" h="504825">
                  <a:moveTo>
                    <a:pt x="58293" y="12572"/>
                  </a:moveTo>
                  <a:lnTo>
                    <a:pt x="45593" y="12572"/>
                  </a:lnTo>
                  <a:lnTo>
                    <a:pt x="45520" y="35975"/>
                  </a:lnTo>
                  <a:lnTo>
                    <a:pt x="51904" y="25109"/>
                  </a:lnTo>
                  <a:lnTo>
                    <a:pt x="46482" y="15747"/>
                  </a:lnTo>
                  <a:lnTo>
                    <a:pt x="58283" y="15747"/>
                  </a:lnTo>
                  <a:lnTo>
                    <a:pt x="58293" y="12572"/>
                  </a:lnTo>
                  <a:close/>
                </a:path>
                <a:path w="103505" h="504825">
                  <a:moveTo>
                    <a:pt x="57404" y="15747"/>
                  </a:moveTo>
                  <a:lnTo>
                    <a:pt x="46482" y="15747"/>
                  </a:lnTo>
                  <a:lnTo>
                    <a:pt x="51904" y="25109"/>
                  </a:lnTo>
                  <a:lnTo>
                    <a:pt x="57404" y="15747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1">
              <a:extLst>
                <a:ext uri="{FF2B5EF4-FFF2-40B4-BE49-F238E27FC236}">
                  <a16:creationId xmlns:a16="http://schemas.microsoft.com/office/drawing/2014/main" id="{0F0AED19-C4F8-4B10-AE61-C1F97981E164}"/>
                </a:ext>
              </a:extLst>
            </p:cNvPr>
            <p:cNvSpPr/>
            <p:nvPr/>
          </p:nvSpPr>
          <p:spPr>
            <a:xfrm>
              <a:off x="3203447" y="4509515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h="287654">
                  <a:moveTo>
                    <a:pt x="0" y="287273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2">
              <a:extLst>
                <a:ext uri="{FF2B5EF4-FFF2-40B4-BE49-F238E27FC236}">
                  <a16:creationId xmlns:a16="http://schemas.microsoft.com/office/drawing/2014/main" id="{C5DEEC84-701A-462C-96E5-22F950A6F0A3}"/>
                </a:ext>
              </a:extLst>
            </p:cNvPr>
            <p:cNvSpPr/>
            <p:nvPr/>
          </p:nvSpPr>
          <p:spPr>
            <a:xfrm flipV="1">
              <a:off x="3203447" y="4463796"/>
              <a:ext cx="432054" cy="45719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2226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3">
              <a:extLst>
                <a:ext uri="{FF2B5EF4-FFF2-40B4-BE49-F238E27FC236}">
                  <a16:creationId xmlns:a16="http://schemas.microsoft.com/office/drawing/2014/main" id="{7DDF5E6A-B5C5-44E5-99C7-CC16DAE63965}"/>
                </a:ext>
              </a:extLst>
            </p:cNvPr>
            <p:cNvSpPr/>
            <p:nvPr/>
          </p:nvSpPr>
          <p:spPr>
            <a:xfrm rot="10800000">
              <a:off x="3851921" y="2758504"/>
              <a:ext cx="103505" cy="720000"/>
            </a:xfrm>
            <a:custGeom>
              <a:avLst/>
              <a:gdLst/>
              <a:ahLst/>
              <a:cxnLst/>
              <a:rect l="l" t="t" r="r" b="b"/>
              <a:pathLst>
                <a:path w="103504" h="358775">
                  <a:moveTo>
                    <a:pt x="52009" y="25117"/>
                  </a:moveTo>
                  <a:lnTo>
                    <a:pt x="45617" y="35964"/>
                  </a:lnTo>
                  <a:lnTo>
                    <a:pt x="44195" y="358775"/>
                  </a:lnTo>
                  <a:lnTo>
                    <a:pt x="56895" y="358775"/>
                  </a:lnTo>
                  <a:lnTo>
                    <a:pt x="58316" y="36059"/>
                  </a:lnTo>
                  <a:lnTo>
                    <a:pt x="52009" y="25117"/>
                  </a:lnTo>
                  <a:close/>
                </a:path>
                <a:path w="103504" h="358775">
                  <a:moveTo>
                    <a:pt x="59342" y="12573"/>
                  </a:moveTo>
                  <a:lnTo>
                    <a:pt x="58419" y="12573"/>
                  </a:lnTo>
                  <a:lnTo>
                    <a:pt x="58316" y="36059"/>
                  </a:lnTo>
                  <a:lnTo>
                    <a:pt x="90755" y="92329"/>
                  </a:lnTo>
                  <a:lnTo>
                    <a:pt x="92455" y="95123"/>
                  </a:lnTo>
                  <a:lnTo>
                    <a:pt x="96265" y="96266"/>
                  </a:lnTo>
                  <a:lnTo>
                    <a:pt x="102362" y="92710"/>
                  </a:lnTo>
                  <a:lnTo>
                    <a:pt x="103504" y="88773"/>
                  </a:lnTo>
                  <a:lnTo>
                    <a:pt x="101726" y="85851"/>
                  </a:lnTo>
                  <a:lnTo>
                    <a:pt x="59342" y="12573"/>
                  </a:lnTo>
                  <a:close/>
                </a:path>
                <a:path w="103504" h="358775">
                  <a:moveTo>
                    <a:pt x="52069" y="0"/>
                  </a:moveTo>
                  <a:lnTo>
                    <a:pt x="1777" y="85343"/>
                  </a:lnTo>
                  <a:lnTo>
                    <a:pt x="0" y="88392"/>
                  </a:lnTo>
                  <a:lnTo>
                    <a:pt x="1015" y="92329"/>
                  </a:lnTo>
                  <a:lnTo>
                    <a:pt x="7112" y="95885"/>
                  </a:lnTo>
                  <a:lnTo>
                    <a:pt x="10921" y="94868"/>
                  </a:lnTo>
                  <a:lnTo>
                    <a:pt x="12700" y="91821"/>
                  </a:lnTo>
                  <a:lnTo>
                    <a:pt x="45561" y="36059"/>
                  </a:lnTo>
                  <a:lnTo>
                    <a:pt x="45664" y="25117"/>
                  </a:lnTo>
                  <a:lnTo>
                    <a:pt x="45719" y="12573"/>
                  </a:lnTo>
                  <a:lnTo>
                    <a:pt x="59342" y="12573"/>
                  </a:lnTo>
                  <a:lnTo>
                    <a:pt x="52069" y="0"/>
                  </a:lnTo>
                  <a:close/>
                </a:path>
                <a:path w="103504" h="358775">
                  <a:moveTo>
                    <a:pt x="58406" y="15748"/>
                  </a:moveTo>
                  <a:lnTo>
                    <a:pt x="57530" y="15748"/>
                  </a:lnTo>
                  <a:lnTo>
                    <a:pt x="52009" y="25117"/>
                  </a:lnTo>
                  <a:lnTo>
                    <a:pt x="58316" y="36059"/>
                  </a:lnTo>
                  <a:lnTo>
                    <a:pt x="58406" y="15748"/>
                  </a:lnTo>
                  <a:close/>
                </a:path>
                <a:path w="103504" h="358775">
                  <a:moveTo>
                    <a:pt x="58419" y="12573"/>
                  </a:moveTo>
                  <a:lnTo>
                    <a:pt x="45719" y="12573"/>
                  </a:lnTo>
                  <a:lnTo>
                    <a:pt x="45617" y="35964"/>
                  </a:lnTo>
                  <a:lnTo>
                    <a:pt x="52009" y="25117"/>
                  </a:lnTo>
                  <a:lnTo>
                    <a:pt x="46608" y="15748"/>
                  </a:lnTo>
                  <a:lnTo>
                    <a:pt x="58406" y="15748"/>
                  </a:lnTo>
                  <a:lnTo>
                    <a:pt x="58419" y="12573"/>
                  </a:lnTo>
                  <a:close/>
                </a:path>
                <a:path w="103504" h="358775">
                  <a:moveTo>
                    <a:pt x="57530" y="15748"/>
                  </a:moveTo>
                  <a:lnTo>
                    <a:pt x="46608" y="15748"/>
                  </a:lnTo>
                  <a:lnTo>
                    <a:pt x="52009" y="25117"/>
                  </a:lnTo>
                  <a:lnTo>
                    <a:pt x="57530" y="1574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64">
              <a:extLst>
                <a:ext uri="{FF2B5EF4-FFF2-40B4-BE49-F238E27FC236}">
                  <a16:creationId xmlns:a16="http://schemas.microsoft.com/office/drawing/2014/main" id="{75A0E33B-FCD3-4D39-9D12-3E128D661ECB}"/>
                </a:ext>
              </a:extLst>
            </p:cNvPr>
            <p:cNvSpPr/>
            <p:nvPr/>
          </p:nvSpPr>
          <p:spPr>
            <a:xfrm>
              <a:off x="4662564" y="4219575"/>
              <a:ext cx="64924" cy="290956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299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5">
              <a:extLst>
                <a:ext uri="{FF2B5EF4-FFF2-40B4-BE49-F238E27FC236}">
                  <a16:creationId xmlns:a16="http://schemas.microsoft.com/office/drawing/2014/main" id="{6057A5AF-7F77-4081-8466-9EF27B120676}"/>
                </a:ext>
              </a:extLst>
            </p:cNvPr>
            <p:cNvSpPr/>
            <p:nvPr/>
          </p:nvSpPr>
          <p:spPr>
            <a:xfrm>
              <a:off x="4643627" y="4509515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>
                  <a:moveTo>
                    <a:pt x="0" y="0"/>
                  </a:moveTo>
                  <a:lnTo>
                    <a:pt x="576199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6">
              <a:extLst>
                <a:ext uri="{FF2B5EF4-FFF2-40B4-BE49-F238E27FC236}">
                  <a16:creationId xmlns:a16="http://schemas.microsoft.com/office/drawing/2014/main" id="{69804CB1-C4B8-4FDD-8ABE-7B1B63875464}"/>
                </a:ext>
              </a:extLst>
            </p:cNvPr>
            <p:cNvSpPr/>
            <p:nvPr/>
          </p:nvSpPr>
          <p:spPr>
            <a:xfrm>
              <a:off x="5219700" y="3428999"/>
              <a:ext cx="0" cy="1081405"/>
            </a:xfrm>
            <a:custGeom>
              <a:avLst/>
              <a:gdLst/>
              <a:ahLst/>
              <a:cxnLst/>
              <a:rect l="l" t="t" r="r" b="b"/>
              <a:pathLst>
                <a:path h="1081404">
                  <a:moveTo>
                    <a:pt x="0" y="108102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7">
              <a:extLst>
                <a:ext uri="{FF2B5EF4-FFF2-40B4-BE49-F238E27FC236}">
                  <a16:creationId xmlns:a16="http://schemas.microsoft.com/office/drawing/2014/main" id="{4DE0E261-CD37-4AE3-8319-05762A5A0F09}"/>
                </a:ext>
              </a:extLst>
            </p:cNvPr>
            <p:cNvSpPr/>
            <p:nvPr/>
          </p:nvSpPr>
          <p:spPr>
            <a:xfrm>
              <a:off x="6157722" y="3213353"/>
              <a:ext cx="1431290" cy="506095"/>
            </a:xfrm>
            <a:custGeom>
              <a:avLst/>
              <a:gdLst/>
              <a:ahLst/>
              <a:cxnLst/>
              <a:rect l="l" t="t" r="r" b="b"/>
              <a:pathLst>
                <a:path w="1431290" h="506095">
                  <a:moveTo>
                    <a:pt x="1346707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40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1346707" y="505968"/>
                  </a:lnTo>
                  <a:lnTo>
                    <a:pt x="1379547" y="499346"/>
                  </a:lnTo>
                  <a:lnTo>
                    <a:pt x="1406350" y="481282"/>
                  </a:lnTo>
                  <a:lnTo>
                    <a:pt x="1424414" y="454479"/>
                  </a:lnTo>
                  <a:lnTo>
                    <a:pt x="1431035" y="421640"/>
                  </a:lnTo>
                  <a:lnTo>
                    <a:pt x="1431035" y="84328"/>
                  </a:lnTo>
                  <a:lnTo>
                    <a:pt x="1424414" y="51488"/>
                  </a:lnTo>
                  <a:lnTo>
                    <a:pt x="1406350" y="24685"/>
                  </a:lnTo>
                  <a:lnTo>
                    <a:pt x="1379547" y="6621"/>
                  </a:lnTo>
                  <a:lnTo>
                    <a:pt x="13467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8">
              <a:extLst>
                <a:ext uri="{FF2B5EF4-FFF2-40B4-BE49-F238E27FC236}">
                  <a16:creationId xmlns:a16="http://schemas.microsoft.com/office/drawing/2014/main" id="{3FDF46B1-0B7E-43CA-853B-9F23EC7F8D9F}"/>
                </a:ext>
              </a:extLst>
            </p:cNvPr>
            <p:cNvSpPr/>
            <p:nvPr/>
          </p:nvSpPr>
          <p:spPr>
            <a:xfrm>
              <a:off x="6157722" y="3213353"/>
              <a:ext cx="1431290" cy="506095"/>
            </a:xfrm>
            <a:custGeom>
              <a:avLst/>
              <a:gdLst/>
              <a:ahLst/>
              <a:cxnLst/>
              <a:rect l="l" t="t" r="r" b="b"/>
              <a:pathLst>
                <a:path w="1431290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1346707" y="0"/>
                  </a:lnTo>
                  <a:lnTo>
                    <a:pt x="1379547" y="6621"/>
                  </a:lnTo>
                  <a:lnTo>
                    <a:pt x="1406350" y="24685"/>
                  </a:lnTo>
                  <a:lnTo>
                    <a:pt x="1424414" y="51488"/>
                  </a:lnTo>
                  <a:lnTo>
                    <a:pt x="1431035" y="84328"/>
                  </a:lnTo>
                  <a:lnTo>
                    <a:pt x="1431035" y="421640"/>
                  </a:lnTo>
                  <a:lnTo>
                    <a:pt x="1424414" y="454479"/>
                  </a:lnTo>
                  <a:lnTo>
                    <a:pt x="1406350" y="481282"/>
                  </a:lnTo>
                  <a:lnTo>
                    <a:pt x="1379547" y="499346"/>
                  </a:lnTo>
                  <a:lnTo>
                    <a:pt x="1346707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40"/>
                  </a:lnTo>
                  <a:lnTo>
                    <a:pt x="0" y="8432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62">
              <a:extLst>
                <a:ext uri="{FF2B5EF4-FFF2-40B4-BE49-F238E27FC236}">
                  <a16:creationId xmlns:a16="http://schemas.microsoft.com/office/drawing/2014/main" id="{774A6DE0-219B-4614-A072-CFFF8F276A73}"/>
                </a:ext>
              </a:extLst>
            </p:cNvPr>
            <p:cNvSpPr/>
            <p:nvPr/>
          </p:nvSpPr>
          <p:spPr>
            <a:xfrm flipV="1">
              <a:off x="3636128" y="2683928"/>
              <a:ext cx="288000" cy="45719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2226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69">
            <a:extLst>
              <a:ext uri="{FF2B5EF4-FFF2-40B4-BE49-F238E27FC236}">
                <a16:creationId xmlns:a16="http://schemas.microsoft.com/office/drawing/2014/main" id="{B07DF44C-1570-48A6-9EAA-16E9720606A1}"/>
              </a:ext>
            </a:extLst>
          </p:cNvPr>
          <p:cNvSpPr txBox="1"/>
          <p:nvPr/>
        </p:nvSpPr>
        <p:spPr>
          <a:xfrm>
            <a:off x="6262878" y="3795033"/>
            <a:ext cx="12198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Separação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das  células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0" name="object 70">
            <a:extLst>
              <a:ext uri="{FF2B5EF4-FFF2-40B4-BE49-F238E27FC236}">
                <a16:creationId xmlns:a16="http://schemas.microsoft.com/office/drawing/2014/main" id="{4676FD73-04EA-458C-9313-C9F189608CE7}"/>
              </a:ext>
            </a:extLst>
          </p:cNvPr>
          <p:cNvGrpSpPr/>
          <p:nvPr/>
        </p:nvGrpSpPr>
        <p:grpSpPr>
          <a:xfrm>
            <a:off x="5219700" y="3939686"/>
            <a:ext cx="2319655" cy="1071880"/>
            <a:chOff x="5219700" y="3378708"/>
            <a:chExt cx="2319655" cy="1071880"/>
          </a:xfrm>
        </p:grpSpPr>
        <p:sp>
          <p:nvSpPr>
            <p:cNvPr id="81" name="object 71">
              <a:extLst>
                <a:ext uri="{FF2B5EF4-FFF2-40B4-BE49-F238E27FC236}">
                  <a16:creationId xmlns:a16="http://schemas.microsoft.com/office/drawing/2014/main" id="{F56EC0B7-6D2D-4DED-B90A-1E1170CC848B}"/>
                </a:ext>
              </a:extLst>
            </p:cNvPr>
            <p:cNvSpPr/>
            <p:nvPr/>
          </p:nvSpPr>
          <p:spPr>
            <a:xfrm>
              <a:off x="5219700" y="3378707"/>
              <a:ext cx="1707514" cy="627380"/>
            </a:xfrm>
            <a:custGeom>
              <a:avLst/>
              <a:gdLst/>
              <a:ahLst/>
              <a:cxnLst/>
              <a:rect l="l" t="t" r="r" b="b"/>
              <a:pathLst>
                <a:path w="1707515" h="627379">
                  <a:moveTo>
                    <a:pt x="854316" y="58166"/>
                  </a:moveTo>
                  <a:lnTo>
                    <a:pt x="852551" y="58166"/>
                  </a:lnTo>
                  <a:lnTo>
                    <a:pt x="829068" y="58166"/>
                  </a:lnTo>
                  <a:lnTo>
                    <a:pt x="770128" y="92456"/>
                  </a:lnTo>
                  <a:lnTo>
                    <a:pt x="769112" y="96266"/>
                  </a:lnTo>
                  <a:lnTo>
                    <a:pt x="770890" y="99314"/>
                  </a:lnTo>
                  <a:lnTo>
                    <a:pt x="772541" y="102362"/>
                  </a:lnTo>
                  <a:lnTo>
                    <a:pt x="776478" y="103378"/>
                  </a:lnTo>
                  <a:lnTo>
                    <a:pt x="854316" y="58166"/>
                  </a:lnTo>
                  <a:close/>
                </a:path>
                <a:path w="1707515" h="627379">
                  <a:moveTo>
                    <a:pt x="865251" y="51816"/>
                  </a:moveTo>
                  <a:lnTo>
                    <a:pt x="779653" y="1778"/>
                  </a:lnTo>
                  <a:lnTo>
                    <a:pt x="776732" y="0"/>
                  </a:lnTo>
                  <a:lnTo>
                    <a:pt x="772795" y="1016"/>
                  </a:lnTo>
                  <a:lnTo>
                    <a:pt x="769239" y="7112"/>
                  </a:lnTo>
                  <a:lnTo>
                    <a:pt x="770255" y="10922"/>
                  </a:lnTo>
                  <a:lnTo>
                    <a:pt x="829132" y="45427"/>
                  </a:lnTo>
                  <a:lnTo>
                    <a:pt x="0" y="43942"/>
                  </a:lnTo>
                  <a:lnTo>
                    <a:pt x="0" y="56642"/>
                  </a:lnTo>
                  <a:lnTo>
                    <a:pt x="829132" y="58127"/>
                  </a:lnTo>
                  <a:lnTo>
                    <a:pt x="852551" y="58166"/>
                  </a:lnTo>
                  <a:lnTo>
                    <a:pt x="854379" y="58127"/>
                  </a:lnTo>
                  <a:lnTo>
                    <a:pt x="865251" y="51816"/>
                  </a:lnTo>
                  <a:close/>
                </a:path>
                <a:path w="1707515" h="627379">
                  <a:moveTo>
                    <a:pt x="1707261" y="538861"/>
                  </a:moveTo>
                  <a:lnTo>
                    <a:pt x="1706245" y="534924"/>
                  </a:lnTo>
                  <a:lnTo>
                    <a:pt x="1703197" y="533146"/>
                  </a:lnTo>
                  <a:lnTo>
                    <a:pt x="1700276" y="531368"/>
                  </a:lnTo>
                  <a:lnTo>
                    <a:pt x="1696339" y="532384"/>
                  </a:lnTo>
                  <a:lnTo>
                    <a:pt x="1694561" y="535432"/>
                  </a:lnTo>
                  <a:lnTo>
                    <a:pt x="1661668" y="590994"/>
                  </a:lnTo>
                  <a:lnTo>
                    <a:pt x="1663065" y="339852"/>
                  </a:lnTo>
                  <a:lnTo>
                    <a:pt x="1650365" y="339852"/>
                  </a:lnTo>
                  <a:lnTo>
                    <a:pt x="1648968" y="591248"/>
                  </a:lnTo>
                  <a:lnTo>
                    <a:pt x="1616506" y="534924"/>
                  </a:lnTo>
                  <a:lnTo>
                    <a:pt x="1614805" y="532003"/>
                  </a:lnTo>
                  <a:lnTo>
                    <a:pt x="1610995" y="530860"/>
                  </a:lnTo>
                  <a:lnTo>
                    <a:pt x="1604899" y="534416"/>
                  </a:lnTo>
                  <a:lnTo>
                    <a:pt x="1603883" y="538353"/>
                  </a:lnTo>
                  <a:lnTo>
                    <a:pt x="1605661" y="541401"/>
                  </a:lnTo>
                  <a:lnTo>
                    <a:pt x="1655064" y="627253"/>
                  </a:lnTo>
                  <a:lnTo>
                    <a:pt x="1662480" y="614680"/>
                  </a:lnTo>
                  <a:lnTo>
                    <a:pt x="1705483" y="541909"/>
                  </a:lnTo>
                  <a:lnTo>
                    <a:pt x="1707261" y="53886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2">
              <a:extLst>
                <a:ext uri="{FF2B5EF4-FFF2-40B4-BE49-F238E27FC236}">
                  <a16:creationId xmlns:a16="http://schemas.microsoft.com/office/drawing/2014/main" id="{3D443C8A-1EB7-4783-A3F8-BCFBF0F04576}"/>
                </a:ext>
              </a:extLst>
            </p:cNvPr>
            <p:cNvSpPr/>
            <p:nvPr/>
          </p:nvSpPr>
          <p:spPr>
            <a:xfrm>
              <a:off x="6227825" y="4005834"/>
              <a:ext cx="1298575" cy="431800"/>
            </a:xfrm>
            <a:custGeom>
              <a:avLst/>
              <a:gdLst/>
              <a:ahLst/>
              <a:cxnLst/>
              <a:rect l="l" t="t" r="r" b="b"/>
              <a:pathLst>
                <a:path w="1298575" h="431800">
                  <a:moveTo>
                    <a:pt x="1226566" y="0"/>
                  </a:moveTo>
                  <a:lnTo>
                    <a:pt x="71882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2" y="431292"/>
                  </a:lnTo>
                  <a:lnTo>
                    <a:pt x="1226566" y="431292"/>
                  </a:lnTo>
                  <a:lnTo>
                    <a:pt x="1254567" y="425650"/>
                  </a:lnTo>
                  <a:lnTo>
                    <a:pt x="1277413" y="410257"/>
                  </a:lnTo>
                  <a:lnTo>
                    <a:pt x="1292806" y="387411"/>
                  </a:lnTo>
                  <a:lnTo>
                    <a:pt x="1298448" y="359410"/>
                  </a:lnTo>
                  <a:lnTo>
                    <a:pt x="1298448" y="71882"/>
                  </a:lnTo>
                  <a:lnTo>
                    <a:pt x="1292806" y="43880"/>
                  </a:lnTo>
                  <a:lnTo>
                    <a:pt x="1277413" y="21034"/>
                  </a:lnTo>
                  <a:lnTo>
                    <a:pt x="1254567" y="5641"/>
                  </a:lnTo>
                  <a:lnTo>
                    <a:pt x="122656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73">
              <a:extLst>
                <a:ext uri="{FF2B5EF4-FFF2-40B4-BE49-F238E27FC236}">
                  <a16:creationId xmlns:a16="http://schemas.microsoft.com/office/drawing/2014/main" id="{46462874-E138-455A-96C8-0A0C7F4963B4}"/>
                </a:ext>
              </a:extLst>
            </p:cNvPr>
            <p:cNvSpPr/>
            <p:nvPr/>
          </p:nvSpPr>
          <p:spPr>
            <a:xfrm>
              <a:off x="6227825" y="4005834"/>
              <a:ext cx="1298575" cy="431800"/>
            </a:xfrm>
            <a:custGeom>
              <a:avLst/>
              <a:gdLst/>
              <a:ahLst/>
              <a:cxnLst/>
              <a:rect l="l" t="t" r="r" b="b"/>
              <a:pathLst>
                <a:path w="1298575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2" y="0"/>
                  </a:lnTo>
                  <a:lnTo>
                    <a:pt x="1226566" y="0"/>
                  </a:lnTo>
                  <a:lnTo>
                    <a:pt x="1254567" y="5641"/>
                  </a:lnTo>
                  <a:lnTo>
                    <a:pt x="1277413" y="21034"/>
                  </a:lnTo>
                  <a:lnTo>
                    <a:pt x="1292806" y="43880"/>
                  </a:lnTo>
                  <a:lnTo>
                    <a:pt x="1298448" y="71882"/>
                  </a:lnTo>
                  <a:lnTo>
                    <a:pt x="1298448" y="359410"/>
                  </a:lnTo>
                  <a:lnTo>
                    <a:pt x="1292806" y="387411"/>
                  </a:lnTo>
                  <a:lnTo>
                    <a:pt x="1277413" y="410257"/>
                  </a:lnTo>
                  <a:lnTo>
                    <a:pt x="1254567" y="425650"/>
                  </a:lnTo>
                  <a:lnTo>
                    <a:pt x="1226566" y="431292"/>
                  </a:lnTo>
                  <a:lnTo>
                    <a:pt x="71882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74">
            <a:extLst>
              <a:ext uri="{FF2B5EF4-FFF2-40B4-BE49-F238E27FC236}">
                <a16:creationId xmlns:a16="http://schemas.microsoft.com/office/drawing/2014/main" id="{FE3814B8-A5DC-41C7-A8C1-8C80CE85062F}"/>
              </a:ext>
            </a:extLst>
          </p:cNvPr>
          <p:cNvSpPr txBox="1"/>
          <p:nvPr/>
        </p:nvSpPr>
        <p:spPr>
          <a:xfrm>
            <a:off x="6414008" y="4550937"/>
            <a:ext cx="926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Caldo  fer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5" name="object 75">
            <a:extLst>
              <a:ext uri="{FF2B5EF4-FFF2-40B4-BE49-F238E27FC236}">
                <a16:creationId xmlns:a16="http://schemas.microsoft.com/office/drawing/2014/main" id="{60538720-D570-47EE-A282-29A123698619}"/>
              </a:ext>
            </a:extLst>
          </p:cNvPr>
          <p:cNvGrpSpPr/>
          <p:nvPr/>
        </p:nvGrpSpPr>
        <p:grpSpPr>
          <a:xfrm>
            <a:off x="6144704" y="5000389"/>
            <a:ext cx="1457325" cy="803275"/>
            <a:chOff x="6144704" y="4439411"/>
            <a:chExt cx="1457325" cy="803275"/>
          </a:xfrm>
        </p:grpSpPr>
        <p:sp>
          <p:nvSpPr>
            <p:cNvPr id="86" name="object 76">
              <a:extLst>
                <a:ext uri="{FF2B5EF4-FFF2-40B4-BE49-F238E27FC236}">
                  <a16:creationId xmlns:a16="http://schemas.microsoft.com/office/drawing/2014/main" id="{857358EF-EDA8-4390-AF13-167C5A1E0A30}"/>
                </a:ext>
              </a:extLst>
            </p:cNvPr>
            <p:cNvSpPr/>
            <p:nvPr/>
          </p:nvSpPr>
          <p:spPr>
            <a:xfrm>
              <a:off x="6826630" y="4439411"/>
              <a:ext cx="103505" cy="287655"/>
            </a:xfrm>
            <a:custGeom>
              <a:avLst/>
              <a:gdLst/>
              <a:ahLst/>
              <a:cxnLst/>
              <a:rect l="l" t="t" r="r" b="b"/>
              <a:pathLst>
                <a:path w="103504" h="287654">
                  <a:moveTo>
                    <a:pt x="7112" y="191007"/>
                  </a:moveTo>
                  <a:lnTo>
                    <a:pt x="1016" y="194563"/>
                  </a:lnTo>
                  <a:lnTo>
                    <a:pt x="0" y="198500"/>
                  </a:lnTo>
                  <a:lnTo>
                    <a:pt x="1777" y="201549"/>
                  </a:lnTo>
                  <a:lnTo>
                    <a:pt x="51180" y="287400"/>
                  </a:lnTo>
                  <a:lnTo>
                    <a:pt x="58608" y="274827"/>
                  </a:lnTo>
                  <a:lnTo>
                    <a:pt x="44958" y="274700"/>
                  </a:lnTo>
                  <a:lnTo>
                    <a:pt x="45087" y="251386"/>
                  </a:lnTo>
                  <a:lnTo>
                    <a:pt x="12625" y="195071"/>
                  </a:lnTo>
                  <a:lnTo>
                    <a:pt x="10922" y="192150"/>
                  </a:lnTo>
                  <a:lnTo>
                    <a:pt x="7112" y="191007"/>
                  </a:lnTo>
                  <a:close/>
                </a:path>
                <a:path w="103504" h="287654">
                  <a:moveTo>
                    <a:pt x="45087" y="251386"/>
                  </a:moveTo>
                  <a:lnTo>
                    <a:pt x="44958" y="274700"/>
                  </a:lnTo>
                  <a:lnTo>
                    <a:pt x="57658" y="274827"/>
                  </a:lnTo>
                  <a:lnTo>
                    <a:pt x="57675" y="271652"/>
                  </a:lnTo>
                  <a:lnTo>
                    <a:pt x="45720" y="271525"/>
                  </a:lnTo>
                  <a:lnTo>
                    <a:pt x="51280" y="262132"/>
                  </a:lnTo>
                  <a:lnTo>
                    <a:pt x="45087" y="251386"/>
                  </a:lnTo>
                  <a:close/>
                </a:path>
                <a:path w="103504" h="287654">
                  <a:moveTo>
                    <a:pt x="96393" y="191515"/>
                  </a:moveTo>
                  <a:lnTo>
                    <a:pt x="92455" y="192531"/>
                  </a:lnTo>
                  <a:lnTo>
                    <a:pt x="90677" y="195580"/>
                  </a:lnTo>
                  <a:lnTo>
                    <a:pt x="57789" y="251137"/>
                  </a:lnTo>
                  <a:lnTo>
                    <a:pt x="57658" y="274827"/>
                  </a:lnTo>
                  <a:lnTo>
                    <a:pt x="58608" y="274827"/>
                  </a:lnTo>
                  <a:lnTo>
                    <a:pt x="101600" y="202056"/>
                  </a:lnTo>
                  <a:lnTo>
                    <a:pt x="103377" y="199008"/>
                  </a:lnTo>
                  <a:lnTo>
                    <a:pt x="102362" y="195071"/>
                  </a:lnTo>
                  <a:lnTo>
                    <a:pt x="99314" y="193294"/>
                  </a:lnTo>
                  <a:lnTo>
                    <a:pt x="96393" y="191515"/>
                  </a:lnTo>
                  <a:close/>
                </a:path>
                <a:path w="103504" h="287654">
                  <a:moveTo>
                    <a:pt x="51280" y="262132"/>
                  </a:moveTo>
                  <a:lnTo>
                    <a:pt x="45720" y="271525"/>
                  </a:lnTo>
                  <a:lnTo>
                    <a:pt x="56769" y="271652"/>
                  </a:lnTo>
                  <a:lnTo>
                    <a:pt x="51280" y="262132"/>
                  </a:lnTo>
                  <a:close/>
                </a:path>
                <a:path w="103504" h="287654">
                  <a:moveTo>
                    <a:pt x="57789" y="251137"/>
                  </a:moveTo>
                  <a:lnTo>
                    <a:pt x="51280" y="262132"/>
                  </a:lnTo>
                  <a:lnTo>
                    <a:pt x="56769" y="271652"/>
                  </a:lnTo>
                  <a:lnTo>
                    <a:pt x="57675" y="271652"/>
                  </a:lnTo>
                  <a:lnTo>
                    <a:pt x="57789" y="251137"/>
                  </a:lnTo>
                  <a:close/>
                </a:path>
                <a:path w="103504" h="287654">
                  <a:moveTo>
                    <a:pt x="59182" y="0"/>
                  </a:moveTo>
                  <a:lnTo>
                    <a:pt x="46482" y="0"/>
                  </a:lnTo>
                  <a:lnTo>
                    <a:pt x="45087" y="251386"/>
                  </a:lnTo>
                  <a:lnTo>
                    <a:pt x="51280" y="262132"/>
                  </a:lnTo>
                  <a:lnTo>
                    <a:pt x="57789" y="251137"/>
                  </a:lnTo>
                  <a:lnTo>
                    <a:pt x="5918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77">
              <a:extLst>
                <a:ext uri="{FF2B5EF4-FFF2-40B4-BE49-F238E27FC236}">
                  <a16:creationId xmlns:a16="http://schemas.microsoft.com/office/drawing/2014/main" id="{A21F8FC1-8926-44EF-B514-62EAD3BEFD61}"/>
                </a:ext>
              </a:extLst>
            </p:cNvPr>
            <p:cNvSpPr/>
            <p:nvPr/>
          </p:nvSpPr>
          <p:spPr>
            <a:xfrm>
              <a:off x="6157721" y="4726685"/>
              <a:ext cx="1431290" cy="502920"/>
            </a:xfrm>
            <a:custGeom>
              <a:avLst/>
              <a:gdLst/>
              <a:ahLst/>
              <a:cxnLst/>
              <a:rect l="l" t="t" r="r" b="b"/>
              <a:pathLst>
                <a:path w="1431290" h="502920">
                  <a:moveTo>
                    <a:pt x="1347216" y="0"/>
                  </a:moveTo>
                  <a:lnTo>
                    <a:pt x="83819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19"/>
                  </a:lnTo>
                  <a:lnTo>
                    <a:pt x="0" y="419100"/>
                  </a:lnTo>
                  <a:lnTo>
                    <a:pt x="6578" y="451699"/>
                  </a:lnTo>
                  <a:lnTo>
                    <a:pt x="24526" y="478345"/>
                  </a:lnTo>
                  <a:lnTo>
                    <a:pt x="51167" y="496323"/>
                  </a:lnTo>
                  <a:lnTo>
                    <a:pt x="83819" y="502919"/>
                  </a:lnTo>
                  <a:lnTo>
                    <a:pt x="1347216" y="502919"/>
                  </a:lnTo>
                  <a:lnTo>
                    <a:pt x="1379868" y="496323"/>
                  </a:lnTo>
                  <a:lnTo>
                    <a:pt x="1406509" y="478345"/>
                  </a:lnTo>
                  <a:lnTo>
                    <a:pt x="1424457" y="451699"/>
                  </a:lnTo>
                  <a:lnTo>
                    <a:pt x="1431035" y="419100"/>
                  </a:lnTo>
                  <a:lnTo>
                    <a:pt x="1431035" y="83819"/>
                  </a:lnTo>
                  <a:lnTo>
                    <a:pt x="1424457" y="51167"/>
                  </a:lnTo>
                  <a:lnTo>
                    <a:pt x="1406509" y="24526"/>
                  </a:lnTo>
                  <a:lnTo>
                    <a:pt x="1379868" y="6578"/>
                  </a:lnTo>
                  <a:lnTo>
                    <a:pt x="13472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8">
              <a:extLst>
                <a:ext uri="{FF2B5EF4-FFF2-40B4-BE49-F238E27FC236}">
                  <a16:creationId xmlns:a16="http://schemas.microsoft.com/office/drawing/2014/main" id="{27A30EF7-5D1B-4837-962E-043D201A59DA}"/>
                </a:ext>
              </a:extLst>
            </p:cNvPr>
            <p:cNvSpPr/>
            <p:nvPr/>
          </p:nvSpPr>
          <p:spPr>
            <a:xfrm>
              <a:off x="6157721" y="4726685"/>
              <a:ext cx="1431290" cy="502920"/>
            </a:xfrm>
            <a:custGeom>
              <a:avLst/>
              <a:gdLst/>
              <a:ahLst/>
              <a:cxnLst/>
              <a:rect l="l" t="t" r="r" b="b"/>
              <a:pathLst>
                <a:path w="1431290" h="502920">
                  <a:moveTo>
                    <a:pt x="0" y="83819"/>
                  </a:moveTo>
                  <a:lnTo>
                    <a:pt x="6578" y="51167"/>
                  </a:lnTo>
                  <a:lnTo>
                    <a:pt x="24526" y="24526"/>
                  </a:lnTo>
                  <a:lnTo>
                    <a:pt x="51167" y="6578"/>
                  </a:lnTo>
                  <a:lnTo>
                    <a:pt x="83819" y="0"/>
                  </a:lnTo>
                  <a:lnTo>
                    <a:pt x="1347216" y="0"/>
                  </a:lnTo>
                  <a:lnTo>
                    <a:pt x="1379868" y="6578"/>
                  </a:lnTo>
                  <a:lnTo>
                    <a:pt x="1406509" y="24526"/>
                  </a:lnTo>
                  <a:lnTo>
                    <a:pt x="1424457" y="51167"/>
                  </a:lnTo>
                  <a:lnTo>
                    <a:pt x="1431035" y="83819"/>
                  </a:lnTo>
                  <a:lnTo>
                    <a:pt x="1431035" y="419100"/>
                  </a:lnTo>
                  <a:lnTo>
                    <a:pt x="1424457" y="451699"/>
                  </a:lnTo>
                  <a:lnTo>
                    <a:pt x="1406509" y="478345"/>
                  </a:lnTo>
                  <a:lnTo>
                    <a:pt x="1379868" y="496323"/>
                  </a:lnTo>
                  <a:lnTo>
                    <a:pt x="1347216" y="502919"/>
                  </a:lnTo>
                  <a:lnTo>
                    <a:pt x="83819" y="502919"/>
                  </a:lnTo>
                  <a:lnTo>
                    <a:pt x="51167" y="496323"/>
                  </a:lnTo>
                  <a:lnTo>
                    <a:pt x="24526" y="478345"/>
                  </a:lnTo>
                  <a:lnTo>
                    <a:pt x="6578" y="451699"/>
                  </a:lnTo>
                  <a:lnTo>
                    <a:pt x="0" y="419100"/>
                  </a:lnTo>
                  <a:lnTo>
                    <a:pt x="0" y="838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79">
            <a:extLst>
              <a:ext uri="{FF2B5EF4-FFF2-40B4-BE49-F238E27FC236}">
                <a16:creationId xmlns:a16="http://schemas.microsoft.com/office/drawing/2014/main" id="{C7CF72C0-CD2B-4B0F-AA1F-A143E43A0515}"/>
              </a:ext>
            </a:extLst>
          </p:cNvPr>
          <p:cNvSpPr txBox="1"/>
          <p:nvPr/>
        </p:nvSpPr>
        <p:spPr>
          <a:xfrm>
            <a:off x="6329934" y="5307475"/>
            <a:ext cx="10845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ecupera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ão  do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produto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0" name="object 80">
            <a:extLst>
              <a:ext uri="{FF2B5EF4-FFF2-40B4-BE49-F238E27FC236}">
                <a16:creationId xmlns:a16="http://schemas.microsoft.com/office/drawing/2014/main" id="{039E3EC7-8795-454D-B01A-695784FA0752}"/>
              </a:ext>
            </a:extLst>
          </p:cNvPr>
          <p:cNvGrpSpPr/>
          <p:nvPr/>
        </p:nvGrpSpPr>
        <p:grpSpPr>
          <a:xfrm>
            <a:off x="5640260" y="5785059"/>
            <a:ext cx="2034539" cy="739775"/>
            <a:chOff x="5640260" y="5224081"/>
            <a:chExt cx="2034539" cy="739775"/>
          </a:xfrm>
        </p:grpSpPr>
        <p:sp>
          <p:nvSpPr>
            <p:cNvPr id="91" name="object 81">
              <a:extLst>
                <a:ext uri="{FF2B5EF4-FFF2-40B4-BE49-F238E27FC236}">
                  <a16:creationId xmlns:a16="http://schemas.microsoft.com/office/drawing/2014/main" id="{0AEBCD22-B5C4-4CB7-B564-DCC3A024337D}"/>
                </a:ext>
              </a:extLst>
            </p:cNvPr>
            <p:cNvSpPr/>
            <p:nvPr/>
          </p:nvSpPr>
          <p:spPr>
            <a:xfrm>
              <a:off x="6871715" y="5228844"/>
              <a:ext cx="5080" cy="215900"/>
            </a:xfrm>
            <a:custGeom>
              <a:avLst/>
              <a:gdLst/>
              <a:ahLst/>
              <a:cxnLst/>
              <a:rect l="l" t="t" r="r" b="b"/>
              <a:pathLst>
                <a:path w="5079" h="215900">
                  <a:moveTo>
                    <a:pt x="0" y="0"/>
                  </a:moveTo>
                  <a:lnTo>
                    <a:pt x="4699" y="215899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2">
              <a:extLst>
                <a:ext uri="{FF2B5EF4-FFF2-40B4-BE49-F238E27FC236}">
                  <a16:creationId xmlns:a16="http://schemas.microsoft.com/office/drawing/2014/main" id="{F66BAF96-8BCA-445F-8289-93B42215B723}"/>
                </a:ext>
              </a:extLst>
            </p:cNvPr>
            <p:cNvSpPr/>
            <p:nvPr/>
          </p:nvSpPr>
          <p:spPr>
            <a:xfrm>
              <a:off x="6085331" y="5445252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>
                  <a:moveTo>
                    <a:pt x="0" y="0"/>
                  </a:moveTo>
                  <a:lnTo>
                    <a:pt x="1584324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83">
              <a:extLst>
                <a:ext uri="{FF2B5EF4-FFF2-40B4-BE49-F238E27FC236}">
                  <a16:creationId xmlns:a16="http://schemas.microsoft.com/office/drawing/2014/main" id="{44D38856-8195-49BB-990B-438D62EEE6D7}"/>
                </a:ext>
              </a:extLst>
            </p:cNvPr>
            <p:cNvSpPr/>
            <p:nvPr/>
          </p:nvSpPr>
          <p:spPr>
            <a:xfrm>
              <a:off x="6085331" y="5445252"/>
              <a:ext cx="1583690" cy="288925"/>
            </a:xfrm>
            <a:custGeom>
              <a:avLst/>
              <a:gdLst/>
              <a:ahLst/>
              <a:cxnLst/>
              <a:rect l="l" t="t" r="r" b="b"/>
              <a:pathLst>
                <a:path w="1583690" h="288925">
                  <a:moveTo>
                    <a:pt x="0" y="0"/>
                  </a:moveTo>
                  <a:lnTo>
                    <a:pt x="0" y="288925"/>
                  </a:lnTo>
                </a:path>
                <a:path w="1583690" h="288925">
                  <a:moveTo>
                    <a:pt x="1583436" y="0"/>
                  </a:moveTo>
                  <a:lnTo>
                    <a:pt x="1583436" y="288925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84">
              <a:extLst>
                <a:ext uri="{FF2B5EF4-FFF2-40B4-BE49-F238E27FC236}">
                  <a16:creationId xmlns:a16="http://schemas.microsoft.com/office/drawing/2014/main" id="{0283F8B0-3010-4DE2-82A9-8E29FE0F74A0}"/>
                </a:ext>
              </a:extLst>
            </p:cNvPr>
            <p:cNvSpPr/>
            <p:nvPr/>
          </p:nvSpPr>
          <p:spPr>
            <a:xfrm>
              <a:off x="5653277" y="5663945"/>
              <a:ext cx="864235" cy="287020"/>
            </a:xfrm>
            <a:custGeom>
              <a:avLst/>
              <a:gdLst/>
              <a:ahLst/>
              <a:cxnLst/>
              <a:rect l="l" t="t" r="r" b="b"/>
              <a:pathLst>
                <a:path w="864234" h="287020">
                  <a:moveTo>
                    <a:pt x="816356" y="0"/>
                  </a:moveTo>
                  <a:lnTo>
                    <a:pt x="47751" y="0"/>
                  </a:lnTo>
                  <a:lnTo>
                    <a:pt x="29146" y="3751"/>
                  </a:lnTo>
                  <a:lnTo>
                    <a:pt x="13970" y="13984"/>
                  </a:lnTo>
                  <a:lnTo>
                    <a:pt x="3746" y="29162"/>
                  </a:lnTo>
                  <a:lnTo>
                    <a:pt x="0" y="47751"/>
                  </a:lnTo>
                  <a:lnTo>
                    <a:pt x="0" y="238759"/>
                  </a:lnTo>
                  <a:lnTo>
                    <a:pt x="3746" y="257349"/>
                  </a:lnTo>
                  <a:lnTo>
                    <a:pt x="13970" y="272527"/>
                  </a:lnTo>
                  <a:lnTo>
                    <a:pt x="29146" y="282760"/>
                  </a:lnTo>
                  <a:lnTo>
                    <a:pt x="47751" y="286511"/>
                  </a:lnTo>
                  <a:lnTo>
                    <a:pt x="816356" y="286511"/>
                  </a:lnTo>
                  <a:lnTo>
                    <a:pt x="834961" y="282760"/>
                  </a:lnTo>
                  <a:lnTo>
                    <a:pt x="850138" y="272527"/>
                  </a:lnTo>
                  <a:lnTo>
                    <a:pt x="860361" y="257349"/>
                  </a:lnTo>
                  <a:lnTo>
                    <a:pt x="864107" y="238759"/>
                  </a:lnTo>
                  <a:lnTo>
                    <a:pt x="864107" y="47751"/>
                  </a:lnTo>
                  <a:lnTo>
                    <a:pt x="860361" y="29162"/>
                  </a:lnTo>
                  <a:lnTo>
                    <a:pt x="850138" y="13984"/>
                  </a:lnTo>
                  <a:lnTo>
                    <a:pt x="834961" y="3751"/>
                  </a:lnTo>
                  <a:lnTo>
                    <a:pt x="8163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85">
              <a:extLst>
                <a:ext uri="{FF2B5EF4-FFF2-40B4-BE49-F238E27FC236}">
                  <a16:creationId xmlns:a16="http://schemas.microsoft.com/office/drawing/2014/main" id="{8B8F5089-3E7D-4F59-B087-606C5B9051D8}"/>
                </a:ext>
              </a:extLst>
            </p:cNvPr>
            <p:cNvSpPr/>
            <p:nvPr/>
          </p:nvSpPr>
          <p:spPr>
            <a:xfrm>
              <a:off x="5653277" y="5663945"/>
              <a:ext cx="864235" cy="287020"/>
            </a:xfrm>
            <a:custGeom>
              <a:avLst/>
              <a:gdLst/>
              <a:ahLst/>
              <a:cxnLst/>
              <a:rect l="l" t="t" r="r" b="b"/>
              <a:pathLst>
                <a:path w="864234" h="287020">
                  <a:moveTo>
                    <a:pt x="0" y="47751"/>
                  </a:moveTo>
                  <a:lnTo>
                    <a:pt x="3746" y="29162"/>
                  </a:lnTo>
                  <a:lnTo>
                    <a:pt x="13970" y="13984"/>
                  </a:lnTo>
                  <a:lnTo>
                    <a:pt x="29146" y="3751"/>
                  </a:lnTo>
                  <a:lnTo>
                    <a:pt x="47751" y="0"/>
                  </a:lnTo>
                  <a:lnTo>
                    <a:pt x="816356" y="0"/>
                  </a:lnTo>
                  <a:lnTo>
                    <a:pt x="834961" y="3751"/>
                  </a:lnTo>
                  <a:lnTo>
                    <a:pt x="850138" y="13984"/>
                  </a:lnTo>
                  <a:lnTo>
                    <a:pt x="860361" y="29162"/>
                  </a:lnTo>
                  <a:lnTo>
                    <a:pt x="864107" y="47751"/>
                  </a:lnTo>
                  <a:lnTo>
                    <a:pt x="864107" y="238759"/>
                  </a:lnTo>
                  <a:lnTo>
                    <a:pt x="860361" y="257349"/>
                  </a:lnTo>
                  <a:lnTo>
                    <a:pt x="850138" y="272527"/>
                  </a:lnTo>
                  <a:lnTo>
                    <a:pt x="834961" y="282760"/>
                  </a:lnTo>
                  <a:lnTo>
                    <a:pt x="816356" y="286511"/>
                  </a:lnTo>
                  <a:lnTo>
                    <a:pt x="47751" y="286511"/>
                  </a:lnTo>
                  <a:lnTo>
                    <a:pt x="29146" y="282760"/>
                  </a:lnTo>
                  <a:lnTo>
                    <a:pt x="13970" y="272527"/>
                  </a:lnTo>
                  <a:lnTo>
                    <a:pt x="3746" y="257349"/>
                  </a:lnTo>
                  <a:lnTo>
                    <a:pt x="0" y="238759"/>
                  </a:lnTo>
                  <a:lnTo>
                    <a:pt x="0" y="4775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86">
            <a:extLst>
              <a:ext uri="{FF2B5EF4-FFF2-40B4-BE49-F238E27FC236}">
                <a16:creationId xmlns:a16="http://schemas.microsoft.com/office/drawing/2014/main" id="{5CFCA95D-D53D-4E61-870E-71D15316B1AE}"/>
              </a:ext>
            </a:extLst>
          </p:cNvPr>
          <p:cNvSpPr txBox="1"/>
          <p:nvPr/>
        </p:nvSpPr>
        <p:spPr>
          <a:xfrm>
            <a:off x="5760465" y="6242856"/>
            <a:ext cx="650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Produto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7" name="object 87">
            <a:extLst>
              <a:ext uri="{FF2B5EF4-FFF2-40B4-BE49-F238E27FC236}">
                <a16:creationId xmlns:a16="http://schemas.microsoft.com/office/drawing/2014/main" id="{4CB7EFAE-212B-48C6-A13C-FEA93B1812D4}"/>
              </a:ext>
            </a:extLst>
          </p:cNvPr>
          <p:cNvGrpSpPr/>
          <p:nvPr/>
        </p:nvGrpSpPr>
        <p:grpSpPr>
          <a:xfrm>
            <a:off x="7007288" y="6283534"/>
            <a:ext cx="1323340" cy="457834"/>
            <a:chOff x="7007288" y="5722556"/>
            <a:chExt cx="1323340" cy="457834"/>
          </a:xfrm>
        </p:grpSpPr>
        <p:sp>
          <p:nvSpPr>
            <p:cNvPr id="98" name="object 88">
              <a:extLst>
                <a:ext uri="{FF2B5EF4-FFF2-40B4-BE49-F238E27FC236}">
                  <a16:creationId xmlns:a16="http://schemas.microsoft.com/office/drawing/2014/main" id="{997C715E-709E-4E2C-872D-E6D4A24C5D3F}"/>
                </a:ext>
              </a:extLst>
            </p:cNvPr>
            <p:cNvSpPr/>
            <p:nvPr/>
          </p:nvSpPr>
          <p:spPr>
            <a:xfrm>
              <a:off x="7020306" y="5735574"/>
              <a:ext cx="1297305" cy="431800"/>
            </a:xfrm>
            <a:custGeom>
              <a:avLst/>
              <a:gdLst/>
              <a:ahLst/>
              <a:cxnLst/>
              <a:rect l="l" t="t" r="r" b="b"/>
              <a:pathLst>
                <a:path w="1297304" h="431800">
                  <a:moveTo>
                    <a:pt x="1225042" y="0"/>
                  </a:moveTo>
                  <a:lnTo>
                    <a:pt x="71882" y="0"/>
                  </a:lnTo>
                  <a:lnTo>
                    <a:pt x="43880" y="5648"/>
                  </a:lnTo>
                  <a:lnTo>
                    <a:pt x="21034" y="21053"/>
                  </a:lnTo>
                  <a:lnTo>
                    <a:pt x="5641" y="43901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1" y="387390"/>
                  </a:lnTo>
                  <a:lnTo>
                    <a:pt x="21034" y="410238"/>
                  </a:lnTo>
                  <a:lnTo>
                    <a:pt x="43880" y="425643"/>
                  </a:lnTo>
                  <a:lnTo>
                    <a:pt x="71882" y="431291"/>
                  </a:lnTo>
                  <a:lnTo>
                    <a:pt x="1225042" y="431291"/>
                  </a:lnTo>
                  <a:lnTo>
                    <a:pt x="1253043" y="425643"/>
                  </a:lnTo>
                  <a:lnTo>
                    <a:pt x="1275889" y="410238"/>
                  </a:lnTo>
                  <a:lnTo>
                    <a:pt x="1291282" y="387390"/>
                  </a:lnTo>
                  <a:lnTo>
                    <a:pt x="1296924" y="359409"/>
                  </a:lnTo>
                  <a:lnTo>
                    <a:pt x="1296924" y="71881"/>
                  </a:lnTo>
                  <a:lnTo>
                    <a:pt x="1291282" y="43901"/>
                  </a:lnTo>
                  <a:lnTo>
                    <a:pt x="1275889" y="21053"/>
                  </a:lnTo>
                  <a:lnTo>
                    <a:pt x="1253043" y="5648"/>
                  </a:lnTo>
                  <a:lnTo>
                    <a:pt x="122504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89">
              <a:extLst>
                <a:ext uri="{FF2B5EF4-FFF2-40B4-BE49-F238E27FC236}">
                  <a16:creationId xmlns:a16="http://schemas.microsoft.com/office/drawing/2014/main" id="{BD04F5A4-F69F-4CC0-BB02-D2E950FA792A}"/>
                </a:ext>
              </a:extLst>
            </p:cNvPr>
            <p:cNvSpPr/>
            <p:nvPr/>
          </p:nvSpPr>
          <p:spPr>
            <a:xfrm>
              <a:off x="7020306" y="5735574"/>
              <a:ext cx="1297305" cy="431800"/>
            </a:xfrm>
            <a:custGeom>
              <a:avLst/>
              <a:gdLst/>
              <a:ahLst/>
              <a:cxnLst/>
              <a:rect l="l" t="t" r="r" b="b"/>
              <a:pathLst>
                <a:path w="1297304" h="431800">
                  <a:moveTo>
                    <a:pt x="0" y="71881"/>
                  </a:moveTo>
                  <a:lnTo>
                    <a:pt x="5641" y="43901"/>
                  </a:lnTo>
                  <a:lnTo>
                    <a:pt x="21034" y="21053"/>
                  </a:lnTo>
                  <a:lnTo>
                    <a:pt x="43880" y="5648"/>
                  </a:lnTo>
                  <a:lnTo>
                    <a:pt x="71882" y="0"/>
                  </a:lnTo>
                  <a:lnTo>
                    <a:pt x="1225042" y="0"/>
                  </a:lnTo>
                  <a:lnTo>
                    <a:pt x="1253043" y="5648"/>
                  </a:lnTo>
                  <a:lnTo>
                    <a:pt x="1275889" y="21053"/>
                  </a:lnTo>
                  <a:lnTo>
                    <a:pt x="1291282" y="43901"/>
                  </a:lnTo>
                  <a:lnTo>
                    <a:pt x="1296924" y="71881"/>
                  </a:lnTo>
                  <a:lnTo>
                    <a:pt x="1296924" y="359409"/>
                  </a:lnTo>
                  <a:lnTo>
                    <a:pt x="1291282" y="387390"/>
                  </a:lnTo>
                  <a:lnTo>
                    <a:pt x="1275889" y="410238"/>
                  </a:lnTo>
                  <a:lnTo>
                    <a:pt x="1253043" y="425643"/>
                  </a:lnTo>
                  <a:lnTo>
                    <a:pt x="1225042" y="431291"/>
                  </a:lnTo>
                  <a:lnTo>
                    <a:pt x="71882" y="431291"/>
                  </a:lnTo>
                  <a:lnTo>
                    <a:pt x="43880" y="425643"/>
                  </a:lnTo>
                  <a:lnTo>
                    <a:pt x="21034" y="410238"/>
                  </a:lnTo>
                  <a:lnTo>
                    <a:pt x="5641" y="387390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90">
            <a:extLst>
              <a:ext uri="{FF2B5EF4-FFF2-40B4-BE49-F238E27FC236}">
                <a16:creationId xmlns:a16="http://schemas.microsoft.com/office/drawing/2014/main" id="{1F10E1C4-6B59-44C7-9723-9B40E7E070E2}"/>
              </a:ext>
            </a:extLst>
          </p:cNvPr>
          <p:cNvSpPr txBox="1"/>
          <p:nvPr/>
        </p:nvSpPr>
        <p:spPr>
          <a:xfrm>
            <a:off x="7171435" y="6280042"/>
            <a:ext cx="99504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Tratamento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efluentes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1" name="object 91">
            <a:extLst>
              <a:ext uri="{FF2B5EF4-FFF2-40B4-BE49-F238E27FC236}">
                <a16:creationId xmlns:a16="http://schemas.microsoft.com/office/drawing/2014/main" id="{F41C0BB0-88A5-4927-A7E3-294F89CA55AE}"/>
              </a:ext>
            </a:extLst>
          </p:cNvPr>
          <p:cNvGrpSpPr/>
          <p:nvPr/>
        </p:nvGrpSpPr>
        <p:grpSpPr>
          <a:xfrm>
            <a:off x="3767264" y="5129866"/>
            <a:ext cx="1108075" cy="532130"/>
            <a:chOff x="3767264" y="4568888"/>
            <a:chExt cx="1108075" cy="532130"/>
          </a:xfrm>
        </p:grpSpPr>
        <p:sp>
          <p:nvSpPr>
            <p:cNvPr id="102" name="object 92">
              <a:extLst>
                <a:ext uri="{FF2B5EF4-FFF2-40B4-BE49-F238E27FC236}">
                  <a16:creationId xmlns:a16="http://schemas.microsoft.com/office/drawing/2014/main" id="{831D6FC7-0406-4BBF-B38C-4DE1949C470F}"/>
                </a:ext>
              </a:extLst>
            </p:cNvPr>
            <p:cNvSpPr/>
            <p:nvPr/>
          </p:nvSpPr>
          <p:spPr>
            <a:xfrm>
              <a:off x="3780282" y="4581906"/>
              <a:ext cx="1082040" cy="506095"/>
            </a:xfrm>
            <a:custGeom>
              <a:avLst/>
              <a:gdLst/>
              <a:ahLst/>
              <a:cxnLst/>
              <a:rect l="l" t="t" r="r" b="b"/>
              <a:pathLst>
                <a:path w="1082039" h="506095">
                  <a:moveTo>
                    <a:pt x="1082039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1082039" y="505968"/>
                  </a:lnTo>
                  <a:lnTo>
                    <a:pt x="10820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93">
              <a:extLst>
                <a:ext uri="{FF2B5EF4-FFF2-40B4-BE49-F238E27FC236}">
                  <a16:creationId xmlns:a16="http://schemas.microsoft.com/office/drawing/2014/main" id="{A7D01352-026C-47E6-9F15-5F35F81986E9}"/>
                </a:ext>
              </a:extLst>
            </p:cNvPr>
            <p:cNvSpPr/>
            <p:nvPr/>
          </p:nvSpPr>
          <p:spPr>
            <a:xfrm>
              <a:off x="3780282" y="4581906"/>
              <a:ext cx="1082040" cy="506095"/>
            </a:xfrm>
            <a:custGeom>
              <a:avLst/>
              <a:gdLst/>
              <a:ahLst/>
              <a:cxnLst/>
              <a:rect l="l" t="t" r="r" b="b"/>
              <a:pathLst>
                <a:path w="1082039" h="506095">
                  <a:moveTo>
                    <a:pt x="0" y="505968"/>
                  </a:moveTo>
                  <a:lnTo>
                    <a:pt x="1082039" y="505968"/>
                  </a:lnTo>
                  <a:lnTo>
                    <a:pt x="1082039" y="0"/>
                  </a:lnTo>
                  <a:lnTo>
                    <a:pt x="0" y="0"/>
                  </a:lnTo>
                  <a:lnTo>
                    <a:pt x="0" y="5059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94">
            <a:extLst>
              <a:ext uri="{FF2B5EF4-FFF2-40B4-BE49-F238E27FC236}">
                <a16:creationId xmlns:a16="http://schemas.microsoft.com/office/drawing/2014/main" id="{30F703F3-01F3-45BE-AF23-DD6787C0D2CA}"/>
              </a:ext>
            </a:extLst>
          </p:cNvPr>
          <p:cNvSpPr txBox="1"/>
          <p:nvPr/>
        </p:nvSpPr>
        <p:spPr>
          <a:xfrm>
            <a:off x="3650977" y="4547725"/>
            <a:ext cx="1082040" cy="24942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latin typeface="Arial"/>
                <a:cs typeface="Arial"/>
              </a:rPr>
              <a:t>Biorre</a:t>
            </a:r>
            <a:r>
              <a:rPr lang="pt-BR" sz="1400" b="1" dirty="0">
                <a:latin typeface="Arial"/>
                <a:cs typeface="Arial"/>
              </a:rPr>
              <a:t>ação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105" name="object 95">
            <a:extLst>
              <a:ext uri="{FF2B5EF4-FFF2-40B4-BE49-F238E27FC236}">
                <a16:creationId xmlns:a16="http://schemas.microsoft.com/office/drawing/2014/main" id="{1A8D8E38-10E6-4AA5-9C64-54980B295DD8}"/>
              </a:ext>
            </a:extLst>
          </p:cNvPr>
          <p:cNvGrpSpPr/>
          <p:nvPr/>
        </p:nvGrpSpPr>
        <p:grpSpPr>
          <a:xfrm>
            <a:off x="743648" y="1818214"/>
            <a:ext cx="1395095" cy="530860"/>
            <a:chOff x="743648" y="1257236"/>
            <a:chExt cx="1395095" cy="530860"/>
          </a:xfrm>
        </p:grpSpPr>
        <p:sp>
          <p:nvSpPr>
            <p:cNvPr id="106" name="object 96">
              <a:extLst>
                <a:ext uri="{FF2B5EF4-FFF2-40B4-BE49-F238E27FC236}">
                  <a16:creationId xmlns:a16="http://schemas.microsoft.com/office/drawing/2014/main" id="{75C3EB6D-6DDA-4AA6-921E-72F11112CB0D}"/>
                </a:ext>
              </a:extLst>
            </p:cNvPr>
            <p:cNvSpPr/>
            <p:nvPr/>
          </p:nvSpPr>
          <p:spPr>
            <a:xfrm>
              <a:off x="756666" y="1270254"/>
              <a:ext cx="1369060" cy="504825"/>
            </a:xfrm>
            <a:custGeom>
              <a:avLst/>
              <a:gdLst/>
              <a:ahLst/>
              <a:cxnLst/>
              <a:rect l="l" t="t" r="r" b="b"/>
              <a:pathLst>
                <a:path w="1369060" h="504825">
                  <a:moveTo>
                    <a:pt x="1368552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368552" y="504444"/>
                  </a:lnTo>
                  <a:lnTo>
                    <a:pt x="13685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97">
              <a:extLst>
                <a:ext uri="{FF2B5EF4-FFF2-40B4-BE49-F238E27FC236}">
                  <a16:creationId xmlns:a16="http://schemas.microsoft.com/office/drawing/2014/main" id="{D7EED7E5-1292-48FB-A9D8-6CBFEE2824E0}"/>
                </a:ext>
              </a:extLst>
            </p:cNvPr>
            <p:cNvSpPr/>
            <p:nvPr/>
          </p:nvSpPr>
          <p:spPr>
            <a:xfrm>
              <a:off x="756666" y="1270254"/>
              <a:ext cx="1369060" cy="504825"/>
            </a:xfrm>
            <a:custGeom>
              <a:avLst/>
              <a:gdLst/>
              <a:ahLst/>
              <a:cxnLst/>
              <a:rect l="l" t="t" r="r" b="b"/>
              <a:pathLst>
                <a:path w="1369060" h="504825">
                  <a:moveTo>
                    <a:pt x="0" y="504444"/>
                  </a:moveTo>
                  <a:lnTo>
                    <a:pt x="1368552" y="504444"/>
                  </a:lnTo>
                  <a:lnTo>
                    <a:pt x="1368552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98">
            <a:extLst>
              <a:ext uri="{FF2B5EF4-FFF2-40B4-BE49-F238E27FC236}">
                <a16:creationId xmlns:a16="http://schemas.microsoft.com/office/drawing/2014/main" id="{81C9EAE4-3961-45BE-8305-4764EFA426FE}"/>
              </a:ext>
            </a:extLst>
          </p:cNvPr>
          <p:cNvSpPr txBox="1"/>
          <p:nvPr/>
        </p:nvSpPr>
        <p:spPr>
          <a:xfrm>
            <a:off x="756666" y="1831231"/>
            <a:ext cx="1369060" cy="504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07010" marR="92710" indent="-106680">
              <a:lnSpc>
                <a:spcPct val="100000"/>
              </a:lnSpc>
              <a:spcBef>
                <a:spcPts val="254"/>
              </a:spcBef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icrorgani</a:t>
            </a:r>
            <a:r>
              <a:rPr sz="1400" spc="-10" dirty="0">
                <a:latin typeface="Arial"/>
                <a:cs typeface="Arial"/>
              </a:rPr>
              <a:t>sm</a:t>
            </a:r>
            <a:r>
              <a:rPr sz="1400" dirty="0">
                <a:latin typeface="Arial"/>
                <a:cs typeface="Arial"/>
              </a:rPr>
              <a:t>o  selecionado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9" name="object 99">
            <a:extLst>
              <a:ext uri="{FF2B5EF4-FFF2-40B4-BE49-F238E27FC236}">
                <a16:creationId xmlns:a16="http://schemas.microsoft.com/office/drawing/2014/main" id="{F17831F8-4128-44FA-84D1-1347EC069137}"/>
              </a:ext>
            </a:extLst>
          </p:cNvPr>
          <p:cNvGrpSpPr/>
          <p:nvPr/>
        </p:nvGrpSpPr>
        <p:grpSpPr>
          <a:xfrm>
            <a:off x="886904" y="2898730"/>
            <a:ext cx="1106805" cy="530860"/>
            <a:chOff x="886904" y="2337752"/>
            <a:chExt cx="1106805" cy="530860"/>
          </a:xfrm>
        </p:grpSpPr>
        <p:sp>
          <p:nvSpPr>
            <p:cNvPr id="110" name="object 100">
              <a:extLst>
                <a:ext uri="{FF2B5EF4-FFF2-40B4-BE49-F238E27FC236}">
                  <a16:creationId xmlns:a16="http://schemas.microsoft.com/office/drawing/2014/main" id="{2C5917ED-65D2-4DDC-BA9E-CC11A7E53FBC}"/>
                </a:ext>
              </a:extLst>
            </p:cNvPr>
            <p:cNvSpPr/>
            <p:nvPr/>
          </p:nvSpPr>
          <p:spPr>
            <a:xfrm>
              <a:off x="899921" y="2350769"/>
              <a:ext cx="1080770" cy="504825"/>
            </a:xfrm>
            <a:custGeom>
              <a:avLst/>
              <a:gdLst/>
              <a:ahLst/>
              <a:cxnLst/>
              <a:rect l="l" t="t" r="r" b="b"/>
              <a:pathLst>
                <a:path w="1080770" h="504825">
                  <a:moveTo>
                    <a:pt x="1080516" y="0"/>
                  </a:moveTo>
                  <a:lnTo>
                    <a:pt x="0" y="0"/>
                  </a:lnTo>
                  <a:lnTo>
                    <a:pt x="0" y="504443"/>
                  </a:lnTo>
                  <a:lnTo>
                    <a:pt x="1080516" y="504443"/>
                  </a:lnTo>
                  <a:lnTo>
                    <a:pt x="108051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1">
              <a:extLst>
                <a:ext uri="{FF2B5EF4-FFF2-40B4-BE49-F238E27FC236}">
                  <a16:creationId xmlns:a16="http://schemas.microsoft.com/office/drawing/2014/main" id="{4F895D4D-88CA-4437-827D-8A4B940AFE6A}"/>
                </a:ext>
              </a:extLst>
            </p:cNvPr>
            <p:cNvSpPr/>
            <p:nvPr/>
          </p:nvSpPr>
          <p:spPr>
            <a:xfrm>
              <a:off x="899921" y="2350769"/>
              <a:ext cx="1080770" cy="504825"/>
            </a:xfrm>
            <a:custGeom>
              <a:avLst/>
              <a:gdLst/>
              <a:ahLst/>
              <a:cxnLst/>
              <a:rect l="l" t="t" r="r" b="b"/>
              <a:pathLst>
                <a:path w="1080770" h="504825">
                  <a:moveTo>
                    <a:pt x="0" y="504443"/>
                  </a:moveTo>
                  <a:lnTo>
                    <a:pt x="1080516" y="504443"/>
                  </a:lnTo>
                  <a:lnTo>
                    <a:pt x="1080516" y="0"/>
                  </a:lnTo>
                  <a:lnTo>
                    <a:pt x="0" y="0"/>
                  </a:lnTo>
                  <a:lnTo>
                    <a:pt x="0" y="5044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02">
            <a:extLst>
              <a:ext uri="{FF2B5EF4-FFF2-40B4-BE49-F238E27FC236}">
                <a16:creationId xmlns:a16="http://schemas.microsoft.com/office/drawing/2014/main" id="{96F339EC-D4BD-4BF9-866A-C3DC370DB598}"/>
              </a:ext>
            </a:extLst>
          </p:cNvPr>
          <p:cNvSpPr txBox="1"/>
          <p:nvPr/>
        </p:nvSpPr>
        <p:spPr>
          <a:xfrm>
            <a:off x="899922" y="2911748"/>
            <a:ext cx="1080770" cy="504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56540" marR="94615" indent="-157480">
              <a:lnSpc>
                <a:spcPct val="100000"/>
              </a:lnSpc>
              <a:spcBef>
                <a:spcPts val="254"/>
              </a:spcBef>
            </a:pPr>
            <a:r>
              <a:rPr sz="1400" spc="-5" dirty="0">
                <a:latin typeface="Arial"/>
                <a:cs typeface="Arial"/>
              </a:rPr>
              <a:t>Preparo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  </a:t>
            </a:r>
            <a:r>
              <a:rPr sz="1400" dirty="0">
                <a:latin typeface="Arial"/>
                <a:cs typeface="Arial"/>
              </a:rPr>
              <a:t>inóculo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3" name="object 103">
            <a:extLst>
              <a:ext uri="{FF2B5EF4-FFF2-40B4-BE49-F238E27FC236}">
                <a16:creationId xmlns:a16="http://schemas.microsoft.com/office/drawing/2014/main" id="{E6C88CE7-EA40-4C07-9561-CE8975493378}"/>
              </a:ext>
            </a:extLst>
          </p:cNvPr>
          <p:cNvGrpSpPr/>
          <p:nvPr/>
        </p:nvGrpSpPr>
        <p:grpSpPr>
          <a:xfrm>
            <a:off x="598931" y="3834530"/>
            <a:ext cx="1323340" cy="745490"/>
            <a:chOff x="598931" y="3273552"/>
            <a:chExt cx="1323340" cy="745490"/>
          </a:xfrm>
        </p:grpSpPr>
        <p:sp>
          <p:nvSpPr>
            <p:cNvPr id="114" name="object 104">
              <a:extLst>
                <a:ext uri="{FF2B5EF4-FFF2-40B4-BE49-F238E27FC236}">
                  <a16:creationId xmlns:a16="http://schemas.microsoft.com/office/drawing/2014/main" id="{B32D87F0-9B17-4964-8F23-DB168D0688FB}"/>
                </a:ext>
              </a:extLst>
            </p:cNvPr>
            <p:cNvSpPr/>
            <p:nvPr/>
          </p:nvSpPr>
          <p:spPr>
            <a:xfrm>
              <a:off x="611885" y="3286506"/>
              <a:ext cx="1297305" cy="719455"/>
            </a:xfrm>
            <a:custGeom>
              <a:avLst/>
              <a:gdLst/>
              <a:ahLst/>
              <a:cxnLst/>
              <a:rect l="l" t="t" r="r" b="b"/>
              <a:pathLst>
                <a:path w="1297305" h="719454">
                  <a:moveTo>
                    <a:pt x="1296924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1296924" y="719328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05">
              <a:extLst>
                <a:ext uri="{FF2B5EF4-FFF2-40B4-BE49-F238E27FC236}">
                  <a16:creationId xmlns:a16="http://schemas.microsoft.com/office/drawing/2014/main" id="{8265ACA4-C231-4249-A967-4489CBB3B0CE}"/>
                </a:ext>
              </a:extLst>
            </p:cNvPr>
            <p:cNvSpPr/>
            <p:nvPr/>
          </p:nvSpPr>
          <p:spPr>
            <a:xfrm>
              <a:off x="611885" y="3286506"/>
              <a:ext cx="1297305" cy="719455"/>
            </a:xfrm>
            <a:custGeom>
              <a:avLst/>
              <a:gdLst/>
              <a:ahLst/>
              <a:cxnLst/>
              <a:rect l="l" t="t" r="r" b="b"/>
              <a:pathLst>
                <a:path w="1297305" h="719454">
                  <a:moveTo>
                    <a:pt x="0" y="719328"/>
                  </a:moveTo>
                  <a:lnTo>
                    <a:pt x="1296924" y="719328"/>
                  </a:lnTo>
                  <a:lnTo>
                    <a:pt x="1296924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06">
            <a:extLst>
              <a:ext uri="{FF2B5EF4-FFF2-40B4-BE49-F238E27FC236}">
                <a16:creationId xmlns:a16="http://schemas.microsoft.com/office/drawing/2014/main" id="{7189CA82-5587-4D18-B3A5-CA6BA2FEE4CC}"/>
              </a:ext>
            </a:extLst>
          </p:cNvPr>
          <p:cNvSpPr txBox="1"/>
          <p:nvPr/>
        </p:nvSpPr>
        <p:spPr>
          <a:xfrm>
            <a:off x="611886" y="3847483"/>
            <a:ext cx="1297305" cy="7194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94615" marR="88265" algn="ctr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Arial"/>
                <a:cs typeface="Arial"/>
              </a:rPr>
              <a:t>Preparo do  </a:t>
            </a:r>
            <a:r>
              <a:rPr sz="1400" dirty="0">
                <a:latin typeface="Arial"/>
                <a:cs typeface="Arial"/>
              </a:rPr>
              <a:t>inóculo: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etapa  industrial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B30CF1CE-2C6F-4F3F-AAD8-9B0D6892C9C3}"/>
              </a:ext>
            </a:extLst>
          </p:cNvPr>
          <p:cNvSpPr txBox="1"/>
          <p:nvPr/>
        </p:nvSpPr>
        <p:spPr>
          <a:xfrm>
            <a:off x="7842384" y="2809080"/>
            <a:ext cx="1002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Upstream</a:t>
            </a:r>
            <a:endParaRPr lang="pt-BR" sz="1600" dirty="0"/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E2E4103B-3F62-48D0-A477-C1C9B5E5D169}"/>
              </a:ext>
            </a:extLst>
          </p:cNvPr>
          <p:cNvSpPr txBox="1"/>
          <p:nvPr/>
        </p:nvSpPr>
        <p:spPr>
          <a:xfrm>
            <a:off x="7740352" y="3882534"/>
            <a:ext cx="1300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Downstream</a:t>
            </a:r>
            <a:endParaRPr lang="pt-BR" sz="1600" dirty="0"/>
          </a:p>
        </p:txBody>
      </p: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55D6BAB3-4FA1-4B2F-91FB-41F734EABFE0}"/>
              </a:ext>
            </a:extLst>
          </p:cNvPr>
          <p:cNvCxnSpPr/>
          <p:nvPr/>
        </p:nvCxnSpPr>
        <p:spPr>
          <a:xfrm>
            <a:off x="7635770" y="3920492"/>
            <a:ext cx="1400726" cy="1256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ector reto 123">
            <a:extLst>
              <a:ext uri="{FF2B5EF4-FFF2-40B4-BE49-F238E27FC236}">
                <a16:creationId xmlns:a16="http://schemas.microsoft.com/office/drawing/2014/main" id="{24BB2B1B-4614-403C-842C-C56F6FE045C4}"/>
              </a:ext>
            </a:extLst>
          </p:cNvPr>
          <p:cNvCxnSpPr/>
          <p:nvPr/>
        </p:nvCxnSpPr>
        <p:spPr>
          <a:xfrm>
            <a:off x="7596336" y="3129680"/>
            <a:ext cx="1400726" cy="1256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ector de Seta Reta 125">
            <a:extLst>
              <a:ext uri="{FF2B5EF4-FFF2-40B4-BE49-F238E27FC236}">
                <a16:creationId xmlns:a16="http://schemas.microsoft.com/office/drawing/2014/main" id="{770FF56E-7ABB-4C20-ABBD-4E587BDEE388}"/>
              </a:ext>
            </a:extLst>
          </p:cNvPr>
          <p:cNvCxnSpPr/>
          <p:nvPr/>
        </p:nvCxnSpPr>
        <p:spPr>
          <a:xfrm flipV="1">
            <a:off x="7740352" y="2923668"/>
            <a:ext cx="0" cy="3613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de Seta Reta 126">
            <a:extLst>
              <a:ext uri="{FF2B5EF4-FFF2-40B4-BE49-F238E27FC236}">
                <a16:creationId xmlns:a16="http://schemas.microsoft.com/office/drawing/2014/main" id="{DFA25EDB-2767-4119-9C95-3527E68A03EE}"/>
              </a:ext>
            </a:extLst>
          </p:cNvPr>
          <p:cNvCxnSpPr/>
          <p:nvPr/>
        </p:nvCxnSpPr>
        <p:spPr>
          <a:xfrm flipV="1">
            <a:off x="7745779" y="3789040"/>
            <a:ext cx="0" cy="361316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bject 94">
            <a:extLst>
              <a:ext uri="{FF2B5EF4-FFF2-40B4-BE49-F238E27FC236}">
                <a16:creationId xmlns:a16="http://schemas.microsoft.com/office/drawing/2014/main" id="{8567D76F-A1E4-4CB0-A3D5-62C6AF6092A1}"/>
              </a:ext>
            </a:extLst>
          </p:cNvPr>
          <p:cNvSpPr txBox="1"/>
          <p:nvPr/>
        </p:nvSpPr>
        <p:spPr>
          <a:xfrm>
            <a:off x="3777992" y="5157905"/>
            <a:ext cx="1082040" cy="50334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latin typeface="Arial"/>
                <a:cs typeface="Arial"/>
              </a:rPr>
              <a:t>Biorre</a:t>
            </a:r>
            <a:r>
              <a:rPr lang="pt-BR" sz="1400" b="1" dirty="0">
                <a:latin typeface="Arial"/>
                <a:cs typeface="Arial"/>
              </a:rPr>
              <a:t>ator</a:t>
            </a:r>
          </a:p>
          <a:p>
            <a:pPr marL="149860">
              <a:lnSpc>
                <a:spcPct val="100000"/>
              </a:lnSpc>
              <a:spcBef>
                <a:spcPts val="265"/>
              </a:spcBef>
            </a:pPr>
            <a:r>
              <a:rPr lang="pt-BR" sz="1400" b="1" dirty="0">
                <a:latin typeface="Arial"/>
                <a:cs typeface="Arial"/>
              </a:rPr>
              <a:t>Industrial</a:t>
            </a:r>
            <a:endParaRPr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30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" descr="logo1_usp_on">
            <a:extLst>
              <a:ext uri="{FF2B5EF4-FFF2-40B4-BE49-F238E27FC236}">
                <a16:creationId xmlns:a16="http://schemas.microsoft.com/office/drawing/2014/main" id="{B552B631-3DC9-5517-52AA-682297A1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26988"/>
            <a:ext cx="1260475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25">
            <a:extLst>
              <a:ext uri="{FF2B5EF4-FFF2-40B4-BE49-F238E27FC236}">
                <a16:creationId xmlns:a16="http://schemas.microsoft.com/office/drawing/2014/main" id="{70F1879C-C6AF-FDC5-7067-5C15F92E9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765175"/>
            <a:ext cx="8351838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32E5FBA-799D-37DF-F010-DB0EE4CF9E05}"/>
              </a:ext>
            </a:extLst>
          </p:cNvPr>
          <p:cNvSpPr txBox="1"/>
          <p:nvPr/>
        </p:nvSpPr>
        <p:spPr>
          <a:xfrm>
            <a:off x="2024063" y="44450"/>
            <a:ext cx="559276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4154" algn="ctr">
              <a:spcBef>
                <a:spcPts val="735"/>
              </a:spcBef>
              <a:defRPr/>
            </a:pPr>
            <a:r>
              <a:rPr lang="pt-BR" sz="2200" b="1" spc="55" dirty="0">
                <a:latin typeface="Times New Roman"/>
                <a:cs typeface="Times New Roman"/>
              </a:rPr>
              <a:t>1 -Introdução - Agentes de Fermentações</a:t>
            </a:r>
            <a:r>
              <a:rPr lang="pt-BR" sz="2200" b="1" spc="30" dirty="0">
                <a:latin typeface="Times New Roman"/>
                <a:cs typeface="Times New Roman"/>
              </a:rPr>
              <a:t> </a:t>
            </a:r>
            <a:r>
              <a:rPr lang="pt-BR" sz="2200" b="1" spc="55" dirty="0">
                <a:latin typeface="Times New Roman"/>
                <a:cs typeface="Times New Roman"/>
              </a:rPr>
              <a:t>Anaeróbias</a:t>
            </a:r>
            <a:endParaRPr lang="pt-BR" sz="2200" b="1" dirty="0">
              <a:latin typeface="Times New Roman"/>
              <a:cs typeface="Times New Roman"/>
            </a:endParaRPr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9CCB8DBF-F213-1B9B-84B7-4C1A11085F33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765175"/>
          <a:ext cx="8856662" cy="5781675"/>
        </p:xfrm>
        <a:graphic>
          <a:graphicData uri="http://schemas.openxmlformats.org/drawingml/2006/table">
            <a:tbl>
              <a:tblPr/>
              <a:tblGrid>
                <a:gridCol w="17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 gridSpan="5">
                  <a:txBody>
                    <a:bodyPr/>
                    <a:lstStyle>
                      <a:lvl1pPr marL="2238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38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</a:t>
                      </a:r>
                    </a:p>
                  </a:txBody>
                  <a:tcPr marL="0" marR="0" marT="9715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A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4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34950" marR="0" lvl="0" indent="0" algn="l" defTabSz="914400" rtl="0" eaLnBrk="1" fontAlgn="base" latinLnBrk="0" hangingPunct="1">
                        <a:lnSpc>
                          <a:spcPts val="2413"/>
                        </a:lnSpc>
                        <a:spcBef>
                          <a:spcPts val="19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Aplicação</a:t>
                      </a:r>
                    </a:p>
                  </a:txBody>
                  <a:tcPr marL="0" marR="0" marT="25146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A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159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15975" marR="0" lvl="0" indent="0" algn="l" defTabSz="914400" rtl="0" eaLnBrk="1" fontAlgn="base" latinLnBrk="0" hangingPunct="1">
                        <a:lnSpc>
                          <a:spcPts val="2413"/>
                        </a:lnSpc>
                        <a:spcBef>
                          <a:spcPts val="19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</a:t>
                      </a:r>
                    </a:p>
                  </a:txBody>
                  <a:tcPr marL="0" marR="0" marT="25146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A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270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270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Microrganismos</a:t>
                      </a:r>
                    </a:p>
                  </a:txBody>
                  <a:tcPr marL="0" marR="0" marT="9715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A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63">
                <a:tc>
                  <a:txBody>
                    <a:bodyPr/>
                    <a:lstStyle>
                      <a:lvl1pPr marL="1905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90500" marR="0" lvl="0" indent="0" algn="l" defTabSz="9144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fermentação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A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A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A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270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27025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envolvidos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A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95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ALCOÓLICA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Bebidas  fermentadas</a:t>
                      </a:r>
                    </a:p>
                  </a:txBody>
                  <a:tcPr marL="0" marR="0" marT="444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Cerveja  Vinho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Sake</a:t>
                      </a:r>
                    </a:p>
                  </a:txBody>
                  <a:tcPr marL="0" marR="0" marT="6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1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Saccharomyces calrsbergensis</a:t>
                      </a: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0" marR="0" lvl="0" indent="0" algn="l" defTabSz="914400" rtl="0" eaLnBrk="1" fontAlgn="base" latinLnBrk="0" hangingPunct="1">
                        <a:lnSpc>
                          <a:spcPts val="2088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Saccharomyces uvarum  Saccharomyces;  Aspergillus orizae</a:t>
                      </a: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1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2075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Bebidas  destiladas</a:t>
                      </a:r>
                    </a:p>
                  </a:txBody>
                  <a:tcPr marL="0" marR="0" marT="127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19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Cachaça</a:t>
                      </a:r>
                    </a:p>
                    <a:p>
                      <a:pPr marL="107950" marR="0" lvl="0" indent="0" algn="l" defTabSz="914400" rtl="0" eaLnBrk="1" fontAlgn="base" latinLnBrk="0" hangingPunct="1">
                        <a:lnSpc>
                          <a:spcPts val="2088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Aguardente de frutas  Whisky, rum, tequila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Saccharomyces cerevisiae  Saccharomyces cerevisiae</a:t>
                      </a: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0" marR="0" lvl="0" indent="0" algn="l" defTabSz="914400" rtl="0" eaLnBrk="1" fontAlgn="base" latinLnBrk="0" hangingPunct="1">
                        <a:lnSpc>
                          <a:spcPts val="1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Saccharomyces cerevisiae</a:t>
                      </a: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19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Produtos</a:t>
                      </a:r>
                    </a:p>
                    <a:p>
                      <a:pPr marL="107950" marR="0" lvl="0" indent="0" algn="l" defTabSz="914400" rtl="0" eaLnBrk="1" fontAlgn="base" latinLnBrk="0" hangingPunct="1">
                        <a:lnSpc>
                          <a:spcPts val="2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químicos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Álcool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Saccharomyces cerevisiae</a:t>
                      </a: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Malo - Láctica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Bebidas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Vinhos em geral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191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Bacterias: </a:t>
                      </a: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Lactobacillus,  Leuconostoc</a:t>
                      </a: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38"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Láctica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Alimentos</a:t>
                      </a:r>
                    </a:p>
                    <a:p>
                      <a:pPr marL="107950" marR="0" lvl="0" indent="0" algn="l" defTabSz="914400" rtl="0" eaLnBrk="1" fontAlgn="base" latinLnBrk="0" hangingPunct="1">
                        <a:lnSpc>
                          <a:spcPts val="2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tradicionais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Queijos, iogurte, leites,</a:t>
                      </a:r>
                    </a:p>
                    <a:p>
                      <a:pPr marL="107950" marR="0" lvl="0" indent="0" algn="l" defTabSz="914400" rtl="0" eaLnBrk="1" fontAlgn="base" latinLnBrk="0" hangingPunct="1">
                        <a:lnSpc>
                          <a:spcPts val="2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fermentados, manteiga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18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Lactobacillus </a:t>
                      </a: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outros, como</a:t>
                      </a:r>
                    </a:p>
                    <a:p>
                      <a:pPr marL="107950" marR="0" lvl="0" indent="0" algn="l" defTabSz="9144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Streptococus </a:t>
                      </a: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</a:t>
                      </a: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2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Picles, azeitonas,  chucrute</a:t>
                      </a:r>
                    </a:p>
                  </a:txBody>
                  <a:tcPr marL="0" marR="0" marT="6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Leuconostoc mesenteroides</a:t>
                      </a: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Pescados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ts val="191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Pediococcus, Clostridium  botulinum, Leuconostoc.</a:t>
                      </a:r>
                      <a:endParaRPr kumimoji="0" lang="pt-BR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0" marR="0" lvl="0" indent="0" algn="l" defTabSz="914400" rtl="0" eaLnBrk="1" fontAlgn="base" latinLnBrk="0" hangingPunct="1">
                        <a:lnSpc>
                          <a:spcPts val="18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Lactobacillus </a:t>
                      </a: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outros</a:t>
                      </a:r>
                    </a:p>
                  </a:txBody>
                  <a:tcPr marL="0" marR="0" marT="127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249" name="object 5">
            <a:extLst>
              <a:ext uri="{FF2B5EF4-FFF2-40B4-BE49-F238E27FC236}">
                <a16:creationId xmlns:a16="http://schemas.microsoft.com/office/drawing/2014/main" id="{1A69D3D1-BD49-29B0-A3FF-44091DF2E3A4}"/>
              </a:ext>
            </a:extLst>
          </p:cNvPr>
          <p:cNvSpPr>
            <a:spLocks/>
          </p:cNvSpPr>
          <p:nvPr/>
        </p:nvSpPr>
        <p:spPr bwMode="auto">
          <a:xfrm>
            <a:off x="250825" y="765175"/>
            <a:ext cx="8353425" cy="0"/>
          </a:xfrm>
          <a:custGeom>
            <a:avLst/>
            <a:gdLst>
              <a:gd name="T0" fmla="*/ 0 w 8353425"/>
              <a:gd name="T1" fmla="*/ 8353043 w 83534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53425">
                <a:moveTo>
                  <a:pt x="0" y="0"/>
                </a:moveTo>
                <a:lnTo>
                  <a:pt x="8353043" y="0"/>
                </a:lnTo>
              </a:path>
            </a:pathLst>
          </a:custGeom>
          <a:noFill/>
          <a:ln w="57912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8250" name="Picture 24" descr="http://www.pclq.usp.br/logo%20esalq.jpg">
            <a:extLst>
              <a:ext uri="{FF2B5EF4-FFF2-40B4-BE49-F238E27FC236}">
                <a16:creationId xmlns:a16="http://schemas.microsoft.com/office/drawing/2014/main" id="{5F7EB151-D293-4ACD-C05E-7228CE2C8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-47625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300D5F6E-5B5D-E8BF-B831-6DD1A2AE98DC}"/>
              </a:ext>
            </a:extLst>
          </p:cNvPr>
          <p:cNvSpPr txBox="1"/>
          <p:nvPr/>
        </p:nvSpPr>
        <p:spPr>
          <a:xfrm>
            <a:off x="4460875" y="6438900"/>
            <a:ext cx="225425" cy="227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764"/>
              </a:lnSpc>
              <a:defRPr/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72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219" name="Picture 23" descr="logo1_usp_on">
            <a:extLst>
              <a:ext uri="{FF2B5EF4-FFF2-40B4-BE49-F238E27FC236}">
                <a16:creationId xmlns:a16="http://schemas.microsoft.com/office/drawing/2014/main" id="{E2F6B28B-AAE1-979A-B5DC-F85D5DF7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26988"/>
            <a:ext cx="1260475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0CCB09-0507-6039-8778-B23FAFD8B226}"/>
              </a:ext>
            </a:extLst>
          </p:cNvPr>
          <p:cNvSpPr txBox="1"/>
          <p:nvPr/>
        </p:nvSpPr>
        <p:spPr>
          <a:xfrm>
            <a:off x="2024063" y="188913"/>
            <a:ext cx="55927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4154" algn="ctr">
              <a:spcBef>
                <a:spcPts val="735"/>
              </a:spcBef>
              <a:defRPr/>
            </a:pPr>
            <a:r>
              <a:rPr lang="pt-BR" sz="2200" b="1" spc="55" dirty="0">
                <a:latin typeface="Times New Roman"/>
                <a:cs typeface="Times New Roman"/>
              </a:rPr>
              <a:t>1 - Introdução - Agentes de Fermentações</a:t>
            </a:r>
            <a:r>
              <a:rPr lang="pt-BR" sz="2200" b="1" spc="30" dirty="0">
                <a:latin typeface="Times New Roman"/>
                <a:cs typeface="Times New Roman"/>
              </a:rPr>
              <a:t> </a:t>
            </a:r>
            <a:r>
              <a:rPr lang="pt-BR" sz="2200" b="1" spc="55" dirty="0">
                <a:latin typeface="Times New Roman"/>
                <a:cs typeface="Times New Roman"/>
              </a:rPr>
              <a:t>Aeróbias</a:t>
            </a:r>
            <a:endParaRPr lang="pt-BR" sz="2200" b="1" dirty="0">
              <a:latin typeface="Times New Roman"/>
              <a:cs typeface="Times New Roman"/>
            </a:endParaRPr>
          </a:p>
        </p:txBody>
      </p:sp>
      <p:pic>
        <p:nvPicPr>
          <p:cNvPr id="9221" name="Picture 24" descr="http://www.pclq.usp.br/logo%20esalq.jpg">
            <a:extLst>
              <a:ext uri="{FF2B5EF4-FFF2-40B4-BE49-F238E27FC236}">
                <a16:creationId xmlns:a16="http://schemas.microsoft.com/office/drawing/2014/main" id="{820BE288-D056-AF08-72B2-0CB19528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-47625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object 5">
            <a:extLst>
              <a:ext uri="{FF2B5EF4-FFF2-40B4-BE49-F238E27FC236}">
                <a16:creationId xmlns:a16="http://schemas.microsoft.com/office/drawing/2014/main" id="{21F9648B-6A9E-0AF3-E72A-3B19E1AA06FA}"/>
              </a:ext>
            </a:extLst>
          </p:cNvPr>
          <p:cNvSpPr>
            <a:spLocks/>
          </p:cNvSpPr>
          <p:nvPr/>
        </p:nvSpPr>
        <p:spPr bwMode="auto">
          <a:xfrm>
            <a:off x="395288" y="1052513"/>
            <a:ext cx="8353425" cy="0"/>
          </a:xfrm>
          <a:custGeom>
            <a:avLst/>
            <a:gdLst>
              <a:gd name="T0" fmla="*/ 0 w 8353425"/>
              <a:gd name="T1" fmla="*/ 8353043 w 83534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53425">
                <a:moveTo>
                  <a:pt x="0" y="0"/>
                </a:moveTo>
                <a:lnTo>
                  <a:pt x="8353043" y="0"/>
                </a:lnTo>
              </a:path>
            </a:pathLst>
          </a:custGeom>
          <a:noFill/>
          <a:ln w="57912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90C1BDC2-333B-1E6B-23B5-90D102291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92571"/>
              </p:ext>
            </p:extLst>
          </p:nvPr>
        </p:nvGraphicFramePr>
        <p:xfrm>
          <a:off x="468313" y="1412875"/>
          <a:ext cx="8694737" cy="4918077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9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03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Fermentações Aeróbias</a:t>
                      </a:r>
                    </a:p>
                  </a:txBody>
                  <a:tcPr marL="0" marR="0" marT="1022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A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A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Alimentos</a:t>
                      </a:r>
                    </a:p>
                  </a:txBody>
                  <a:tcPr marL="0" marR="0" marT="107314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Pão, massas</a:t>
                      </a:r>
                    </a:p>
                  </a:txBody>
                  <a:tcPr marL="0" marR="0" marT="107314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Saccharomyces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92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ts val="2263"/>
                        </a:lnSpc>
                        <a:spcBef>
                          <a:spcPts val="9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Reprodução de  microrganismos</a:t>
                      </a:r>
                    </a:p>
                  </a:txBody>
                  <a:tcPr marL="0" marR="0" marT="12509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ts val="2263"/>
                        </a:lnSpc>
                        <a:spcBef>
                          <a:spcPts val="9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Químicos e  farmacêuticos</a:t>
                      </a:r>
                    </a:p>
                  </a:txBody>
                  <a:tcPr marL="0" marR="0" marT="12509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ts val="2263"/>
                        </a:lnSpc>
                        <a:spcBef>
                          <a:spcPts val="9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Biopolímeros (plásticos  biodegradáveis)</a:t>
                      </a:r>
                    </a:p>
                  </a:txBody>
                  <a:tcPr marL="0" marR="0" marT="12509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Beijerinckia sp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858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Cosméticos</a:t>
                      </a:r>
                    </a:p>
                  </a:txBody>
                  <a:tcPr marL="0" marR="0" marT="10668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Eritrucelulose</a:t>
                      </a:r>
                    </a:p>
                  </a:txBody>
                  <a:tcPr marL="0" marR="0" marT="10668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Gluconobacter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858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Condimentos</a:t>
                      </a:r>
                    </a:p>
                  </a:txBody>
                  <a:tcPr marL="0" marR="0" marT="107314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Glutamato  monossódico</a:t>
                      </a:r>
                    </a:p>
                  </a:txBody>
                  <a:tcPr marL="0" marR="0" marT="12509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i="1" dirty="0" err="1"/>
                        <a:t>Corynebacterium</a:t>
                      </a:r>
                      <a:r>
                        <a:rPr lang="pt-BR" sz="1800" i="1" dirty="0"/>
                        <a:t> </a:t>
                      </a:r>
                      <a:r>
                        <a:rPr lang="pt-BR" sz="1800" i="1" dirty="0" err="1"/>
                        <a:t>glutamicum</a:t>
                      </a:r>
                      <a:endParaRPr kumimoji="0" lang="pt-BR" altLang="pt-B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92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Fármacos</a:t>
                      </a:r>
                    </a:p>
                  </a:txBody>
                  <a:tcPr marL="0" marR="0" marT="10731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Penicilina</a:t>
                      </a:r>
                    </a:p>
                  </a:txBody>
                  <a:tcPr marL="0" marR="0" marT="10731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Penicillium notatum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858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2025"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Acética</a:t>
                      </a:r>
                    </a:p>
                  </a:txBody>
                  <a:tcPr marL="0" marR="0" marT="10668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Condimento  Químico</a:t>
                      </a:r>
                    </a:p>
                  </a:txBody>
                  <a:tcPr marL="0" marR="0" marT="2413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Vinagre  Ácido acético</a:t>
                      </a:r>
                    </a:p>
                  </a:txBody>
                  <a:tcPr marL="0" marR="0" marT="2413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Acetobacter</a:t>
                      </a:r>
                      <a:r>
                        <a:rPr kumimoji="0" lang="pt-BR" altLang="pt-B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pt-BR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aceti</a:t>
                      </a:r>
                      <a:r>
                        <a:rPr kumimoji="0" lang="pt-BR" altLang="pt-B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pt-BR" altLang="pt-BR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Acetobacter</a:t>
                      </a:r>
                      <a:r>
                        <a:rPr kumimoji="0" lang="pt-BR" altLang="pt-B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pt-BR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pasteurianus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0B443261-710F-E186-EB1A-23EE7462AC31}"/>
              </a:ext>
            </a:extLst>
          </p:cNvPr>
          <p:cNvSpPr txBox="1"/>
          <p:nvPr/>
        </p:nvSpPr>
        <p:spPr>
          <a:xfrm>
            <a:off x="4460875" y="6438900"/>
            <a:ext cx="225425" cy="227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764"/>
              </a:lnSpc>
              <a:defRPr/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72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243" name="Picture 23" descr="logo1_usp_on">
            <a:extLst>
              <a:ext uri="{FF2B5EF4-FFF2-40B4-BE49-F238E27FC236}">
                <a16:creationId xmlns:a16="http://schemas.microsoft.com/office/drawing/2014/main" id="{B8D41B80-82D1-1982-10AB-BF8E9FC6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31763"/>
            <a:ext cx="12604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2245222-2E2D-C244-3F8C-1E79F8AFF7F8}"/>
              </a:ext>
            </a:extLst>
          </p:cNvPr>
          <p:cNvSpPr txBox="1"/>
          <p:nvPr/>
        </p:nvSpPr>
        <p:spPr>
          <a:xfrm>
            <a:off x="2024063" y="333375"/>
            <a:ext cx="559276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4154" algn="ctr">
              <a:spcBef>
                <a:spcPts val="735"/>
              </a:spcBef>
              <a:defRPr/>
            </a:pPr>
            <a:r>
              <a:rPr lang="pt-BR" sz="2200" b="1" spc="55" dirty="0">
                <a:latin typeface="Times New Roman"/>
                <a:cs typeface="Times New Roman"/>
              </a:rPr>
              <a:t>2 - Agentes de Fermentações e produtos</a:t>
            </a:r>
            <a:endParaRPr lang="pt-BR" sz="2200" b="1" dirty="0">
              <a:latin typeface="Times New Roman"/>
              <a:cs typeface="Times New Roman"/>
            </a:endParaRPr>
          </a:p>
        </p:txBody>
      </p:sp>
      <p:pic>
        <p:nvPicPr>
          <p:cNvPr id="10245" name="Picture 24" descr="http://www.pclq.usp.br/logo%20esalq.jpg">
            <a:extLst>
              <a:ext uri="{FF2B5EF4-FFF2-40B4-BE49-F238E27FC236}">
                <a16:creationId xmlns:a16="http://schemas.microsoft.com/office/drawing/2014/main" id="{BAE88778-A89E-0785-0145-F5A756D6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96838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object 5">
            <a:extLst>
              <a:ext uri="{FF2B5EF4-FFF2-40B4-BE49-F238E27FC236}">
                <a16:creationId xmlns:a16="http://schemas.microsoft.com/office/drawing/2014/main" id="{7BD9AF5D-A73D-2D2F-DEEB-963F6409BD12}"/>
              </a:ext>
            </a:extLst>
          </p:cNvPr>
          <p:cNvSpPr>
            <a:spLocks/>
          </p:cNvSpPr>
          <p:nvPr/>
        </p:nvSpPr>
        <p:spPr bwMode="auto">
          <a:xfrm>
            <a:off x="468313" y="1125538"/>
            <a:ext cx="8353425" cy="0"/>
          </a:xfrm>
          <a:custGeom>
            <a:avLst/>
            <a:gdLst>
              <a:gd name="T0" fmla="*/ 0 w 8353425"/>
              <a:gd name="T1" fmla="*/ 8353043 w 83534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53425">
                <a:moveTo>
                  <a:pt x="0" y="0"/>
                </a:moveTo>
                <a:lnTo>
                  <a:pt x="8353043" y="0"/>
                </a:lnTo>
              </a:path>
            </a:pathLst>
          </a:custGeom>
          <a:noFill/>
          <a:ln w="57912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247" name="CaixaDeTexto 13">
            <a:extLst>
              <a:ext uri="{FF2B5EF4-FFF2-40B4-BE49-F238E27FC236}">
                <a16:creationId xmlns:a16="http://schemas.microsoft.com/office/drawing/2014/main" id="{A42C6231-7AEE-1794-42B8-19CBB13A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737225"/>
            <a:ext cx="7331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3000"/>
              </a:lnSpc>
              <a:spcBef>
                <a:spcPct val="0"/>
              </a:spcBef>
              <a:buFontTx/>
              <a:buNone/>
            </a:pPr>
            <a:r>
              <a:rPr lang="pt-PT" altLang="pt-BR" sz="1200" b="1" dirty="0">
                <a:solidFill>
                  <a:srgbClr val="231F20"/>
                </a:solidFill>
                <a:cs typeface="Arial" panose="020B0604020202020204" pitchFamily="34" charset="0"/>
              </a:rPr>
              <a:t>Figura 1 </a:t>
            </a:r>
            <a:r>
              <a:rPr lang="pt-PT" altLang="pt-BR" sz="1200" dirty="0">
                <a:solidFill>
                  <a:srgbClr val="231F20"/>
                </a:solidFill>
                <a:cs typeface="Arial" panose="020B0604020202020204" pitchFamily="34" charset="0"/>
              </a:rPr>
              <a:t>Produtos da redução microbiana do piruvato. Produtos finais: a) ácido láctico (</a:t>
            </a:r>
            <a:r>
              <a:rPr lang="pt-PT" altLang="pt-BR" sz="1200" i="1" dirty="0">
                <a:solidFill>
                  <a:srgbClr val="231F20"/>
                </a:solidFill>
                <a:cs typeface="Arial" panose="020B0604020202020204" pitchFamily="34" charset="0"/>
              </a:rPr>
              <a:t>Streptococcus</a:t>
            </a:r>
            <a:r>
              <a:rPr lang="pt-PT" altLang="pt-BR" sz="1200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PT" altLang="pt-BR" sz="1200" i="1" dirty="0">
                <a:solidFill>
                  <a:srgbClr val="231F20"/>
                </a:solidFill>
                <a:cs typeface="Arial" panose="020B0604020202020204" pitchFamily="34" charset="0"/>
              </a:rPr>
              <a:t>Lactobacillus</a:t>
            </a:r>
            <a:r>
              <a:rPr lang="pt-PT" altLang="pt-BR" sz="1200" dirty="0">
                <a:solidFill>
                  <a:srgbClr val="231F20"/>
                </a:solidFill>
                <a:cs typeface="Arial" panose="020B0604020202020204" pitchFamily="34" charset="0"/>
              </a:rPr>
              <a:t>); b) </a:t>
            </a:r>
            <a:r>
              <a:rPr lang="pt-PT" altLang="pt-BR" sz="1200" i="1" dirty="0">
                <a:solidFill>
                  <a:srgbClr val="231F20"/>
                </a:solidFill>
                <a:cs typeface="Arial" panose="020B0604020202020204" pitchFamily="34" charset="0"/>
              </a:rPr>
              <a:t>Clostridium propionicum</a:t>
            </a:r>
            <a:r>
              <a:rPr lang="pt-PT" altLang="pt-BR" sz="1200" dirty="0">
                <a:solidFill>
                  <a:srgbClr val="231F20"/>
                </a:solidFill>
                <a:cs typeface="Arial" panose="020B0604020202020204" pitchFamily="34" charset="0"/>
              </a:rPr>
              <a:t>; c) Leveduras, </a:t>
            </a:r>
            <a:r>
              <a:rPr lang="pt-PT" altLang="pt-BR" sz="1200" i="1" dirty="0">
                <a:solidFill>
                  <a:srgbClr val="231F20"/>
                </a:solidFill>
                <a:cs typeface="Arial" panose="020B0604020202020204" pitchFamily="34" charset="0"/>
              </a:rPr>
              <a:t>Acetobacter</a:t>
            </a:r>
            <a:r>
              <a:rPr lang="pt-PT" altLang="pt-BR" sz="1200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PT" altLang="pt-BR" sz="1200" i="1" dirty="0">
                <a:solidFill>
                  <a:srgbClr val="231F20"/>
                </a:solidFill>
                <a:cs typeface="Arial" panose="020B0604020202020204" pitchFamily="34" charset="0"/>
              </a:rPr>
              <a:t>Zymomonas</a:t>
            </a:r>
            <a:r>
              <a:rPr lang="pt-PT" altLang="pt-BR" sz="1200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PT" altLang="pt-BR" sz="1200" i="1" dirty="0">
                <a:solidFill>
                  <a:srgbClr val="231F20"/>
                </a:solidFill>
                <a:cs typeface="Arial" panose="020B0604020202020204" pitchFamily="34" charset="0"/>
              </a:rPr>
              <a:t>Sarcina ventriculi</a:t>
            </a:r>
            <a:r>
              <a:rPr lang="pt-PT" altLang="pt-BR" sz="1200" dirty="0">
                <a:solidFill>
                  <a:srgbClr val="231F20"/>
                </a:solidFill>
                <a:cs typeface="Arial" panose="020B0604020202020204" pitchFamily="34" charset="0"/>
              </a:rPr>
              <a:t>, </a:t>
            </a:r>
            <a:r>
              <a:rPr lang="pt-PT" altLang="pt-BR" sz="1200" i="1" dirty="0">
                <a:solidFill>
                  <a:srgbClr val="231F20"/>
                </a:solidFill>
                <a:cs typeface="Arial" panose="020B0604020202020204" pitchFamily="34" charset="0"/>
              </a:rPr>
              <a:t>Erwinia amylovora</a:t>
            </a:r>
            <a:r>
              <a:rPr lang="pt-PT" altLang="pt-BR" sz="1200" dirty="0">
                <a:solidFill>
                  <a:srgbClr val="231F20"/>
                </a:solidFill>
                <a:cs typeface="Arial" panose="020B0604020202020204" pitchFamily="34" charset="0"/>
              </a:rPr>
              <a:t>; e) Clostridia; f) </a:t>
            </a:r>
            <a:r>
              <a:rPr lang="pt-PT" altLang="pt-BR" sz="1200" i="1" dirty="0">
                <a:solidFill>
                  <a:srgbClr val="231F20"/>
                </a:solidFill>
                <a:cs typeface="Arial" panose="020B0604020202020204" pitchFamily="34" charset="0"/>
              </a:rPr>
              <a:t>Klebsiella</a:t>
            </a:r>
            <a:r>
              <a:rPr lang="pt-PT" altLang="pt-BR" sz="1200" dirty="0">
                <a:solidFill>
                  <a:srgbClr val="231F20"/>
                </a:solidFill>
                <a:cs typeface="Arial" panose="020B0604020202020204" pitchFamily="34" charset="0"/>
              </a:rPr>
              <a:t>; g) Leveduras; h) Clostridia (ácido butírico); i) Bactérias do ácido propiônico.</a:t>
            </a:r>
            <a:endParaRPr lang="pt-BR" altLang="pt-BR" sz="1200" dirty="0">
              <a:cs typeface="Arial" panose="020B0604020202020204" pitchFamily="34" charset="0"/>
            </a:endParaRPr>
          </a:p>
          <a:p>
            <a:pPr algn="just">
              <a:spcBef>
                <a:spcPts val="313"/>
              </a:spcBef>
              <a:buFontTx/>
              <a:buNone/>
            </a:pPr>
            <a:r>
              <a:rPr lang="pt-PT" altLang="pt-BR" sz="1200" dirty="0">
                <a:solidFill>
                  <a:srgbClr val="231F20"/>
                </a:solidFill>
                <a:cs typeface="Arial" panose="020B0604020202020204" pitchFamily="34" charset="0"/>
              </a:rPr>
              <a:t>Fonte: adaptada de Stanbury, Whitaker &amp; Hall (2003).</a:t>
            </a:r>
            <a:endParaRPr lang="pt-BR" altLang="pt-BR" sz="1200" dirty="0">
              <a:cs typeface="Arial" panose="020B0604020202020204" pitchFamily="34" charset="0"/>
            </a:endParaRPr>
          </a:p>
        </p:txBody>
      </p:sp>
      <p:grpSp>
        <p:nvGrpSpPr>
          <p:cNvPr id="10248" name="Agrupar 1">
            <a:extLst>
              <a:ext uri="{FF2B5EF4-FFF2-40B4-BE49-F238E27FC236}">
                <a16:creationId xmlns:a16="http://schemas.microsoft.com/office/drawing/2014/main" id="{026DCB4C-99D0-4BC8-ACF1-82A2FA134C6D}"/>
              </a:ext>
            </a:extLst>
          </p:cNvPr>
          <p:cNvGrpSpPr>
            <a:grpSpLocks/>
          </p:cNvGrpSpPr>
          <p:nvPr/>
        </p:nvGrpSpPr>
        <p:grpSpPr bwMode="auto">
          <a:xfrm>
            <a:off x="1636713" y="1212850"/>
            <a:ext cx="5888037" cy="4457700"/>
            <a:chOff x="2323973" y="1212107"/>
            <a:chExt cx="4724400" cy="4457700"/>
          </a:xfrm>
        </p:grpSpPr>
        <p:pic>
          <p:nvPicPr>
            <p:cNvPr id="10251" name="Imagem 4">
              <a:extLst>
                <a:ext uri="{FF2B5EF4-FFF2-40B4-BE49-F238E27FC236}">
                  <a16:creationId xmlns:a16="http://schemas.microsoft.com/office/drawing/2014/main" id="{C3614834-264F-0680-C8BD-093CD9EB9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973" y="1212107"/>
              <a:ext cx="4724400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3CE6A1E9-4FE0-A6B8-036A-F1E086DEF353}"/>
                </a:ext>
              </a:extLst>
            </p:cNvPr>
            <p:cNvSpPr/>
            <p:nvPr/>
          </p:nvSpPr>
          <p:spPr>
            <a:xfrm>
              <a:off x="5003978" y="2348757"/>
              <a:ext cx="216540" cy="28892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F41218D3-4A17-DF5A-42BD-52ED50212EF3}"/>
                </a:ext>
              </a:extLst>
            </p:cNvPr>
            <p:cNvSpPr/>
            <p:nvPr/>
          </p:nvSpPr>
          <p:spPr>
            <a:xfrm>
              <a:off x="3923824" y="2348757"/>
              <a:ext cx="216540" cy="28892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2BC6688E-AE1C-03FE-93ED-EDBC8B47971B}"/>
                </a:ext>
              </a:extLst>
            </p:cNvPr>
            <p:cNvSpPr/>
            <p:nvPr/>
          </p:nvSpPr>
          <p:spPr>
            <a:xfrm>
              <a:off x="3168480" y="2337645"/>
              <a:ext cx="215267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DA95020-8C7E-E913-D57B-5320B6961E8A}"/>
                </a:ext>
              </a:extLst>
            </p:cNvPr>
            <p:cNvSpPr/>
            <p:nvPr/>
          </p:nvSpPr>
          <p:spPr>
            <a:xfrm>
              <a:off x="5076582" y="2925020"/>
              <a:ext cx="215267" cy="287337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E69FD23A-BCE1-DEBB-EF54-894705553E10}"/>
                </a:ext>
              </a:extLst>
            </p:cNvPr>
            <p:cNvSpPr/>
            <p:nvPr/>
          </p:nvSpPr>
          <p:spPr>
            <a:xfrm>
              <a:off x="5147913" y="2564657"/>
              <a:ext cx="216540" cy="288925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02E15434-ED17-8BF8-06E8-A269058646CE}"/>
                </a:ext>
              </a:extLst>
            </p:cNvPr>
            <p:cNvSpPr/>
            <p:nvPr/>
          </p:nvSpPr>
          <p:spPr>
            <a:xfrm>
              <a:off x="4686810" y="3421907"/>
              <a:ext cx="215267" cy="28733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76AFBC65-1190-9D74-D65A-0DF113530C3E}"/>
                </a:ext>
              </a:extLst>
            </p:cNvPr>
            <p:cNvSpPr/>
            <p:nvPr/>
          </p:nvSpPr>
          <p:spPr>
            <a:xfrm>
              <a:off x="4333977" y="3428257"/>
              <a:ext cx="215266" cy="28892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5DD5DAE-8228-9A93-7659-425768CEB4E5}"/>
                </a:ext>
              </a:extLst>
            </p:cNvPr>
            <p:cNvSpPr/>
            <p:nvPr/>
          </p:nvSpPr>
          <p:spPr>
            <a:xfrm>
              <a:off x="4596373" y="4245820"/>
              <a:ext cx="216540" cy="287337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9E264E7E-CDAB-2792-33AD-DCB9F085B680}"/>
                </a:ext>
              </a:extLst>
            </p:cNvPr>
            <p:cNvSpPr/>
            <p:nvPr/>
          </p:nvSpPr>
          <p:spPr>
            <a:xfrm>
              <a:off x="2540513" y="3212357"/>
              <a:ext cx="21654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highlight>
                  <a:srgbClr val="FF0000"/>
                </a:highlight>
              </a:endParaRPr>
            </a:p>
          </p:txBody>
        </p:sp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2AB8EAA9-D5BD-D71D-D825-C4E635F90234}"/>
              </a:ext>
            </a:extLst>
          </p:cNvPr>
          <p:cNvSpPr/>
          <p:nvPr/>
        </p:nvSpPr>
        <p:spPr>
          <a:xfrm>
            <a:off x="6804372" y="5803801"/>
            <a:ext cx="215900" cy="2174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A8F1350-955E-604C-9EBB-C4FD690C9A6B}"/>
              </a:ext>
            </a:extLst>
          </p:cNvPr>
          <p:cNvSpPr/>
          <p:nvPr/>
        </p:nvSpPr>
        <p:spPr>
          <a:xfrm>
            <a:off x="5220196" y="5949950"/>
            <a:ext cx="215900" cy="2159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9C2EC1A-90C9-0A68-3835-E9E0C03C1348}"/>
              </a:ext>
            </a:extLst>
          </p:cNvPr>
          <p:cNvSpPr/>
          <p:nvPr/>
        </p:nvSpPr>
        <p:spPr>
          <a:xfrm>
            <a:off x="2771800" y="4507657"/>
            <a:ext cx="215900" cy="2174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DFB5425F-5636-9060-E375-64038F2FB27B}"/>
              </a:ext>
            </a:extLst>
          </p:cNvPr>
          <p:cNvSpPr txBox="1"/>
          <p:nvPr/>
        </p:nvSpPr>
        <p:spPr>
          <a:xfrm>
            <a:off x="4460875" y="6438900"/>
            <a:ext cx="225425" cy="227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764"/>
              </a:lnSpc>
              <a:defRPr/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72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267" name="Picture 23" descr="logo1_usp_on">
            <a:extLst>
              <a:ext uri="{FF2B5EF4-FFF2-40B4-BE49-F238E27FC236}">
                <a16:creationId xmlns:a16="http://schemas.microsoft.com/office/drawing/2014/main" id="{F35AB6E4-CBD3-A6D6-7A8E-90D1F8F5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26988"/>
            <a:ext cx="1260475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D5AE98C-6E24-AEB9-F9D7-BCDDCAD434C7}"/>
              </a:ext>
            </a:extLst>
          </p:cNvPr>
          <p:cNvSpPr txBox="1"/>
          <p:nvPr/>
        </p:nvSpPr>
        <p:spPr>
          <a:xfrm>
            <a:off x="2024063" y="188913"/>
            <a:ext cx="559276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4154" algn="ctr">
              <a:spcBef>
                <a:spcPts val="735"/>
              </a:spcBef>
              <a:defRPr/>
            </a:pPr>
            <a:r>
              <a:rPr lang="pt-BR" sz="2200" b="1" spc="55" dirty="0">
                <a:latin typeface="Times New Roman"/>
                <a:cs typeface="Times New Roman"/>
              </a:rPr>
              <a:t>2 - Agentes de Fermentações</a:t>
            </a:r>
            <a:r>
              <a:rPr lang="pt-BR" sz="2200" b="1" spc="30" dirty="0">
                <a:latin typeface="Times New Roman"/>
                <a:cs typeface="Times New Roman"/>
              </a:rPr>
              <a:t>  e produtos</a:t>
            </a:r>
            <a:endParaRPr lang="pt-BR" sz="2200" b="1" dirty="0">
              <a:latin typeface="Times New Roman"/>
              <a:cs typeface="Times New Roman"/>
            </a:endParaRPr>
          </a:p>
        </p:txBody>
      </p:sp>
      <p:pic>
        <p:nvPicPr>
          <p:cNvPr id="11269" name="Picture 24" descr="http://www.pclq.usp.br/logo%20esalq.jpg">
            <a:extLst>
              <a:ext uri="{FF2B5EF4-FFF2-40B4-BE49-F238E27FC236}">
                <a16:creationId xmlns:a16="http://schemas.microsoft.com/office/drawing/2014/main" id="{259D779E-974F-ABC5-EED9-71327E04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-47625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object 5">
            <a:extLst>
              <a:ext uri="{FF2B5EF4-FFF2-40B4-BE49-F238E27FC236}">
                <a16:creationId xmlns:a16="http://schemas.microsoft.com/office/drawing/2014/main" id="{D1DEF28E-86C5-9A8D-99B6-4FD0A09B100F}"/>
              </a:ext>
            </a:extLst>
          </p:cNvPr>
          <p:cNvSpPr>
            <a:spLocks/>
          </p:cNvSpPr>
          <p:nvPr/>
        </p:nvSpPr>
        <p:spPr bwMode="auto">
          <a:xfrm>
            <a:off x="395288" y="1052513"/>
            <a:ext cx="8353425" cy="0"/>
          </a:xfrm>
          <a:custGeom>
            <a:avLst/>
            <a:gdLst>
              <a:gd name="T0" fmla="*/ 0 w 8353425"/>
              <a:gd name="T1" fmla="*/ 8353043 w 835342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53425">
                <a:moveTo>
                  <a:pt x="0" y="0"/>
                </a:moveTo>
                <a:lnTo>
                  <a:pt x="8353043" y="0"/>
                </a:lnTo>
              </a:path>
            </a:pathLst>
          </a:custGeom>
          <a:noFill/>
          <a:ln w="57912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11271" name="Imagem 2">
            <a:extLst>
              <a:ext uri="{FF2B5EF4-FFF2-40B4-BE49-F238E27FC236}">
                <a16:creationId xmlns:a16="http://schemas.microsoft.com/office/drawing/2014/main" id="{084BF753-2943-D5B5-9AE8-D8097A48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8875"/>
            <a:ext cx="792003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CaixaDeTexto 3">
            <a:extLst>
              <a:ext uri="{FF2B5EF4-FFF2-40B4-BE49-F238E27FC236}">
                <a16:creationId xmlns:a16="http://schemas.microsoft.com/office/drawing/2014/main" id="{9FF45A56-1A7D-311F-FB27-592F0CC0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1268413"/>
            <a:ext cx="1555750" cy="492125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600">
                <a:latin typeface="Arial Black" panose="020B0A04020102020204" pitchFamily="34" charset="0"/>
              </a:rPr>
              <a:t>Glicose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81028272-0FDB-769C-6578-0EF30F160658}"/>
              </a:ext>
            </a:extLst>
          </p:cNvPr>
          <p:cNvSpPr/>
          <p:nvPr/>
        </p:nvSpPr>
        <p:spPr>
          <a:xfrm>
            <a:off x="4460875" y="1844675"/>
            <a:ext cx="225425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274" name="CaixaDeTexto 27">
            <a:extLst>
              <a:ext uri="{FF2B5EF4-FFF2-40B4-BE49-F238E27FC236}">
                <a16:creationId xmlns:a16="http://schemas.microsoft.com/office/drawing/2014/main" id="{E270C871-2E48-2F8E-2A7F-C9E51F58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11888"/>
            <a:ext cx="7631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0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75"/>
              </a:spcBef>
              <a:buFontTx/>
              <a:buNone/>
            </a:pPr>
            <a:r>
              <a:rPr lang="pt-PT" altLang="pt-BR" sz="1800" b="1">
                <a:solidFill>
                  <a:srgbClr val="231F20"/>
                </a:solidFill>
                <a:cs typeface="Arial" panose="020B0604020202020204" pitchFamily="34" charset="0"/>
              </a:rPr>
              <a:t>Figura 2 - </a:t>
            </a:r>
            <a:r>
              <a:rPr lang="pt-PT" altLang="pt-BR" sz="1800">
                <a:solidFill>
                  <a:srgbClr val="231F20"/>
                </a:solidFill>
                <a:cs typeface="Arial" panose="020B0604020202020204" pitchFamily="34" charset="0"/>
              </a:rPr>
              <a:t>Produtos finais da fermentação microbiana de açúcares.</a:t>
            </a:r>
            <a:endParaRPr lang="pt-BR" altLang="pt-BR" sz="2800">
              <a:cs typeface="Arial" panose="020B0604020202020204" pitchFamily="34" charset="0"/>
            </a:endParaRPr>
          </a:p>
        </p:txBody>
      </p:sp>
      <p:sp>
        <p:nvSpPr>
          <p:cNvPr id="11275" name="CaixaDeTexto 28">
            <a:extLst>
              <a:ext uri="{FF2B5EF4-FFF2-40B4-BE49-F238E27FC236}">
                <a16:creationId xmlns:a16="http://schemas.microsoft.com/office/drawing/2014/main" id="{E9CFA110-1F11-6F25-5DF8-EAD3C09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6524625"/>
            <a:ext cx="3892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313"/>
              </a:spcBef>
              <a:buFontTx/>
              <a:buNone/>
            </a:pPr>
            <a:r>
              <a:rPr lang="pt-PT" altLang="pt-BR" sz="1400">
                <a:solidFill>
                  <a:srgbClr val="231F20"/>
                </a:solidFill>
                <a:cs typeface="Arial" panose="020B0604020202020204" pitchFamily="34" charset="0"/>
              </a:rPr>
              <a:t>Fonte: adaptada de Gaspar (2015).</a:t>
            </a:r>
            <a:endParaRPr lang="pt-BR" altLang="pt-BR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030" y="281178"/>
            <a:ext cx="3651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omic Sans MS"/>
                <a:cs typeface="Comic Sans MS"/>
              </a:rPr>
              <a:t>Considerações</a:t>
            </a:r>
            <a:r>
              <a:rPr sz="3000" spc="-9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finais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312" y="1268760"/>
            <a:ext cx="7756525" cy="5564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indent="-332740" algn="just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Wingdings"/>
              <a:buChar char=""/>
              <a:tabLst>
                <a:tab pos="345440" algn="l"/>
              </a:tabLst>
            </a:pPr>
            <a:r>
              <a:rPr lang="pt-BR"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As fermentações podem ser utilizadas para produção de diversos produtos de interesse para a humanidade, tais como: iogurte, bebidas alcoólicas, queijos, picles, antibióticos, vitaminas, aminoácidos, proteínas, biocombustíveis e energia;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344805" indent="-332740" algn="just">
              <a:lnSpc>
                <a:spcPct val="100000"/>
              </a:lnSpc>
              <a:buFont typeface="Wingdings"/>
              <a:buChar char=""/>
              <a:tabLst>
                <a:tab pos="345440" algn="l"/>
              </a:tabLst>
            </a:pPr>
            <a:r>
              <a:rPr lang="pt-BR" sz="2200" spc="-5" dirty="0">
                <a:latin typeface="Times New Roman"/>
                <a:cs typeface="Times New Roman"/>
              </a:rPr>
              <a:t>As fermentações podem ser classificadas de diferentes formas.  Contudo, todas envolvem substrato, microrganismo e produto;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289560" marR="102870" indent="-277495" algn="just">
              <a:lnSpc>
                <a:spcPct val="100000"/>
              </a:lnSpc>
              <a:buClr>
                <a:srgbClr val="000099"/>
              </a:buClr>
              <a:buFont typeface="Wingdings"/>
              <a:buChar char=""/>
              <a:tabLst>
                <a:tab pos="345440" algn="l"/>
              </a:tabLst>
            </a:pPr>
            <a:r>
              <a:rPr dirty="0"/>
              <a:t>	</a:t>
            </a:r>
            <a:r>
              <a:rPr lang="pt-BR" sz="2200" spc="-5" dirty="0">
                <a:solidFill>
                  <a:srgbClr val="000099"/>
                </a:solidFill>
                <a:latin typeface="Times New Roman"/>
                <a:cs typeface="Times New Roman"/>
              </a:rPr>
              <a:t>Os processos fermentativos utilizados para a geração de produtos envolvem várias etapas. Desde a multiplicação do inóculo, preparo do substrato, processo fermentativo propriamente dito, concentração e purificação do produto de interesse;</a:t>
            </a:r>
          </a:p>
          <a:p>
            <a:pPr marL="289560" marR="102870" indent="-277495" algn="just">
              <a:lnSpc>
                <a:spcPct val="100000"/>
              </a:lnSpc>
              <a:buClr>
                <a:srgbClr val="000099"/>
              </a:buClr>
              <a:buFont typeface="Wingdings"/>
              <a:buChar char=""/>
              <a:tabLst>
                <a:tab pos="345440" algn="l"/>
              </a:tabLst>
            </a:pPr>
            <a:endParaRPr sz="1000" dirty="0"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200" dirty="0">
                <a:latin typeface="Times New Roman"/>
                <a:cs typeface="Times New Roman"/>
              </a:rPr>
              <a:t>Os microrganismos envolvidos no processo de produção de alimentos podem ser bactérias, fungos ou leveduras;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000" dirty="0"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7030A0"/>
                </a:solidFill>
                <a:latin typeface="Times New Roman"/>
                <a:cs typeface="Times New Roman"/>
              </a:rPr>
              <a:t>O microrganismo utilizado no processo fermentativo dos açúcares define o tipo de produto que será obtido.</a:t>
            </a:r>
            <a:endParaRPr sz="3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745" y="409895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61" y="44196"/>
            <a:ext cx="9144000" cy="1102360"/>
            <a:chOff x="761" y="44196"/>
            <a:chExt cx="9144000" cy="1102360"/>
          </a:xfrm>
        </p:grpSpPr>
        <p:sp>
          <p:nvSpPr>
            <p:cNvPr id="6" name="object 6"/>
            <p:cNvSpPr/>
            <p:nvPr/>
          </p:nvSpPr>
          <p:spPr>
            <a:xfrm>
              <a:off x="761" y="112699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28431" y="44196"/>
              <a:ext cx="697992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2085" y="398780"/>
            <a:ext cx="167576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Referências</a:t>
            </a:r>
          </a:p>
        </p:txBody>
      </p:sp>
      <p:sp>
        <p:nvSpPr>
          <p:cNvPr id="3" name="object 3"/>
          <p:cNvSpPr/>
          <p:nvPr/>
        </p:nvSpPr>
        <p:spPr>
          <a:xfrm>
            <a:off x="145542" y="1413510"/>
            <a:ext cx="8819515" cy="0"/>
          </a:xfrm>
          <a:custGeom>
            <a:avLst/>
            <a:gdLst/>
            <a:ahLst/>
            <a:cxnLst/>
            <a:rect l="l" t="t" r="r" b="b"/>
            <a:pathLst>
              <a:path w="8819515">
                <a:moveTo>
                  <a:pt x="0" y="0"/>
                </a:moveTo>
                <a:lnTo>
                  <a:pt x="8819388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8" y="1622882"/>
            <a:ext cx="8179206" cy="4068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9875" indent="-269875" algn="l"/>
            <a:r>
              <a:rPr lang="pt-BR" sz="2200" spc="-5" dirty="0">
                <a:solidFill>
                  <a:srgbClr val="002060"/>
                </a:solidFill>
                <a:latin typeface="Verdana"/>
                <a:cs typeface="Verdana"/>
              </a:rPr>
              <a:t>1</a:t>
            </a:r>
            <a:r>
              <a:rPr sz="2200" spc="-5" dirty="0">
                <a:solidFill>
                  <a:srgbClr val="002060"/>
                </a:solidFill>
                <a:latin typeface="Verdana"/>
                <a:cs typeface="Verdana"/>
              </a:rPr>
              <a:t>- 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Bastos, Reinaldo Gaspar. Tecnologia das fermentações : fundamentos de </a:t>
            </a:r>
            <a:r>
              <a:rPr lang="pt-BR" sz="2200" b="0" i="0" u="none" strike="noStrike" baseline="0" dirty="0" err="1">
                <a:latin typeface="Arial" panose="020B0604020202020204" pitchFamily="34" charset="0"/>
              </a:rPr>
              <a:t>bioprocessos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 / Reinaldo Gaspar Bastos. -- São Carlos : </a:t>
            </a:r>
            <a:r>
              <a:rPr lang="pt-BR" sz="2200" b="0" i="0" u="none" strike="noStrike" baseline="0" dirty="0" err="1">
                <a:latin typeface="Arial" panose="020B0604020202020204" pitchFamily="34" charset="0"/>
              </a:rPr>
              <a:t>EdUFSCar</a:t>
            </a:r>
            <a:r>
              <a:rPr lang="pt-BR" sz="2200" b="0" i="0" u="none" strike="noStrike" baseline="0" dirty="0">
                <a:latin typeface="Arial" panose="020B0604020202020204" pitchFamily="34" charset="0"/>
              </a:rPr>
              <a:t>, 2010. 162 p. -- (Coleção UAB-UFSCar);</a:t>
            </a:r>
          </a:p>
          <a:p>
            <a:pPr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pt-BR" alt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- RIZZON, L. A; MENEGUZZO, J. Elaboração de vinagre. Documentos 36. Embrapa Uva e Vinho, Bento Gonçalves – RS, 1ªed., 2001.</a:t>
            </a:r>
          </a:p>
          <a:p>
            <a:pPr algn="just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pt-BR" altLang="pt-B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alt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Ribeiro,b.D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.; Pereira, H.S. Nascimento, R. P. Coelho, M.A.Z.  Microbiologia Industrial de Alimentos. Vol. 2, Rio de Janeiro Elsevier, 2018. </a:t>
            </a:r>
          </a:p>
          <a:p>
            <a:pPr marL="269875" indent="-269875" algn="just">
              <a:spcBef>
                <a:spcPct val="20000"/>
              </a:spcBef>
            </a:pPr>
            <a:endParaRPr lang="pt-BR" sz="1800" b="0" i="0" u="none" strike="noStrike" baseline="0" dirty="0">
              <a:latin typeface="Arial" panose="020B0604020202020204" pitchFamily="34" charset="0"/>
            </a:endParaRPr>
          </a:p>
          <a:p>
            <a:pPr algn="l"/>
            <a:endParaRPr sz="22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745" y="409895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8431" y="44196"/>
            <a:ext cx="697992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5737" y="405764"/>
            <a:ext cx="489654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800" spc="-5" dirty="0">
                <a:latin typeface="Comic Sans MS"/>
                <a:cs typeface="Comic Sans MS"/>
              </a:rPr>
              <a:t>Tecnologia das fermentações</a:t>
            </a: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1866" y="1614189"/>
            <a:ext cx="7624285" cy="491929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1 – Introdução</a:t>
            </a: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Definição, classificação e importância das fermentações.</a:t>
            </a: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3 - 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Importância das fermentações para indústria de alimentos</a:t>
            </a: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4 –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Processo fermentativo</a:t>
            </a: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5-  Agentes de fermentação</a:t>
            </a:r>
            <a:endParaRPr lang="pt-BR" sz="2400" dirty="0">
              <a:solidFill>
                <a:srgbClr val="0066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6 – Produtos finais da fermentação dos açúcares</a:t>
            </a: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7 – Considerações finais</a:t>
            </a: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8 - Referências</a:t>
            </a:r>
            <a:endParaRPr sz="2400" dirty="0">
              <a:solidFill>
                <a:srgbClr val="006600"/>
              </a:solidFill>
              <a:latin typeface="Comic Sans MS" panose="030F0702030302020204" pitchFamily="66" charset="0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ço Reservado para Número de Slide 4">
            <a:extLst>
              <a:ext uri="{FF2B5EF4-FFF2-40B4-BE49-F238E27FC236}">
                <a16:creationId xmlns:a16="http://schemas.microsoft.com/office/drawing/2014/main" id="{BACBA053-ABD2-45F4-BAA4-30D6ADB1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E5AF83-E622-40D3-8C9B-A9B5F03B8EE6}" type="slidenum">
              <a:rPr lang="pt-BR" altLang="pt-BR" sz="1400"/>
              <a:pPr/>
              <a:t>20</a:t>
            </a:fld>
            <a:endParaRPr lang="pt-BR" altLang="pt-BR" sz="1400"/>
          </a:p>
        </p:txBody>
      </p:sp>
      <p:pic>
        <p:nvPicPr>
          <p:cNvPr id="4101" name="Picture 4" descr="logo1_usp_on">
            <a:extLst>
              <a:ext uri="{FF2B5EF4-FFF2-40B4-BE49-F238E27FC236}">
                <a16:creationId xmlns:a16="http://schemas.microsoft.com/office/drawing/2014/main" id="{CCFCFD59-D922-4453-B5F8-EA2247F5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2604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7">
            <a:extLst>
              <a:ext uri="{FF2B5EF4-FFF2-40B4-BE49-F238E27FC236}">
                <a16:creationId xmlns:a16="http://schemas.microsoft.com/office/drawing/2014/main" id="{4199CE03-AF76-4C81-83F4-29D380B7AC7E}"/>
              </a:ext>
            </a:extLst>
          </p:cNvPr>
          <p:cNvSpPr>
            <a:spLocks noChangeShapeType="1"/>
          </p:cNvSpPr>
          <p:nvPr/>
        </p:nvSpPr>
        <p:spPr bwMode="ltGray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104" name="Rectangle 3">
            <a:extLst>
              <a:ext uri="{FF2B5EF4-FFF2-40B4-BE49-F238E27FC236}">
                <a16:creationId xmlns:a16="http://schemas.microsoft.com/office/drawing/2014/main" id="{5EB7F4D3-20A3-4432-9B28-E9E728831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82089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600">
                <a:solidFill>
                  <a:srgbClr val="006600"/>
                </a:solidFill>
                <a:latin typeface="Comic Sans MS" panose="030F0702030302020204" pitchFamily="66" charset="0"/>
              </a:rPr>
              <a:t>MUITO OBRIGADO PELA ATENÇÃO!!</a:t>
            </a:r>
            <a:endParaRPr lang="es-ES" altLang="pt-BR" sz="2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5" name="Rectangle 8">
            <a:extLst>
              <a:ext uri="{FF2B5EF4-FFF2-40B4-BE49-F238E27FC236}">
                <a16:creationId xmlns:a16="http://schemas.microsoft.com/office/drawing/2014/main" id="{1E64B424-9C6B-4022-BDA4-1E1A4F04B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08275"/>
            <a:ext cx="8208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200">
                <a:solidFill>
                  <a:srgbClr val="000066"/>
                </a:solidFill>
                <a:latin typeface="Comic Sans MS" panose="030F0702030302020204" pitchFamily="66" charset="0"/>
              </a:rPr>
              <a:t>Prof. Antonio Sampaio Baptista</a:t>
            </a:r>
          </a:p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1800">
                <a:latin typeface="Comic Sans MS" panose="030F0702030302020204" pitchFamily="66" charset="0"/>
              </a:rPr>
              <a:t>e-mail: </a:t>
            </a:r>
            <a:r>
              <a:rPr lang="pt-BR" altLang="pt-BR" sz="1800" u="sng">
                <a:latin typeface="Comic Sans MS" panose="030F0702030302020204" pitchFamily="66" charset="0"/>
              </a:rPr>
              <a:t>asbaptis@usp.br</a:t>
            </a:r>
          </a:p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1800">
                <a:latin typeface="Comic Sans MS" panose="030F0702030302020204" pitchFamily="66" charset="0"/>
              </a:rPr>
              <a:t>Setor de Açúcar e Álcool</a:t>
            </a:r>
          </a:p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1800">
                <a:latin typeface="Comic Sans MS" panose="030F0702030302020204" pitchFamily="66" charset="0"/>
              </a:rPr>
              <a:t>LAN/ESALQ/USP</a:t>
            </a:r>
            <a:endParaRPr lang="es-ES" altLang="pt-BR" sz="1800">
              <a:latin typeface="Comic Sans MS" panose="030F0702030302020204" pitchFamily="66" charset="0"/>
            </a:endParaRPr>
          </a:p>
        </p:txBody>
      </p:sp>
      <p:pic>
        <p:nvPicPr>
          <p:cNvPr id="4106" name="Picture 9" descr="açúcar1">
            <a:extLst>
              <a:ext uri="{FF2B5EF4-FFF2-40B4-BE49-F238E27FC236}">
                <a16:creationId xmlns:a16="http://schemas.microsoft.com/office/drawing/2014/main" id="{7F09CE99-07AB-4829-9C07-79D1F0C86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11738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 descr="cana1">
            <a:extLst>
              <a:ext uri="{FF2B5EF4-FFF2-40B4-BE49-F238E27FC236}">
                <a16:creationId xmlns:a16="http://schemas.microsoft.com/office/drawing/2014/main" id="{3F2C7D5D-40D9-4B7A-B8AD-06F04627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60963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1" descr="etanol">
            <a:extLst>
              <a:ext uri="{FF2B5EF4-FFF2-40B4-BE49-F238E27FC236}">
                <a16:creationId xmlns:a16="http://schemas.microsoft.com/office/drawing/2014/main" id="{7CF644C7-B065-48AA-A145-CA6D7CEA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868863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2" descr="fluxograma3">
            <a:extLst>
              <a:ext uri="{FF2B5EF4-FFF2-40B4-BE49-F238E27FC236}">
                <a16:creationId xmlns:a16="http://schemas.microsoft.com/office/drawing/2014/main" id="{CC6D41EE-7DA1-4009-A4F7-D4FB5A2C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08275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13">
            <a:extLst>
              <a:ext uri="{FF2B5EF4-FFF2-40B4-BE49-F238E27FC236}">
                <a16:creationId xmlns:a16="http://schemas.microsoft.com/office/drawing/2014/main" id="{309E32E8-B130-43F8-AF73-26B46B94BF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0" y="4508500"/>
          <a:ext cx="914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7" imgW="5858693" imgH="4761905" progId="Paint.Picture">
                  <p:embed/>
                </p:oleObj>
              </mc:Choice>
              <mc:Fallback>
                <p:oleObj name="Imagem de bitmap" r:id="rId7" imgW="5858693" imgH="4761905" progId="Paint.Picture">
                  <p:embed/>
                  <p:pic>
                    <p:nvPicPr>
                      <p:cNvPr id="4098" name="Object 13">
                        <a:extLst>
                          <a:ext uri="{FF2B5EF4-FFF2-40B4-BE49-F238E27FC236}">
                            <a16:creationId xmlns:a16="http://schemas.microsoft.com/office/drawing/2014/main" id="{309E32E8-B130-43F8-AF73-26B46B94BF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8229600" y="4508500"/>
                        <a:ext cx="9144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6">
            <a:extLst>
              <a:ext uri="{FF2B5EF4-FFF2-40B4-BE49-F238E27FC236}">
                <a16:creationId xmlns:a16="http://schemas.microsoft.com/office/drawing/2014/main" id="{B284797A-5D15-43BF-A27C-EE4392B1FCA8}"/>
              </a:ext>
            </a:extLst>
          </p:cNvPr>
          <p:cNvSpPr/>
          <p:nvPr/>
        </p:nvSpPr>
        <p:spPr>
          <a:xfrm>
            <a:off x="8028431" y="44196"/>
            <a:ext cx="697992" cy="1028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5737" y="405764"/>
            <a:ext cx="489654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800" spc="-5" dirty="0">
                <a:latin typeface="Comic Sans MS"/>
                <a:cs typeface="Comic Sans MS"/>
              </a:rPr>
              <a:t>Tecnologia das fermentações</a:t>
            </a: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4644" y="1772816"/>
            <a:ext cx="6494145" cy="887422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Definição, classificação e importância das fermentações.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45659DE-33FB-4359-AA7A-4014E52BFFEC}"/>
              </a:ext>
            </a:extLst>
          </p:cNvPr>
          <p:cNvSpPr txBox="1">
            <a:spLocks/>
          </p:cNvSpPr>
          <p:nvPr/>
        </p:nvSpPr>
        <p:spPr>
          <a:xfrm>
            <a:off x="911478" y="2815383"/>
            <a:ext cx="6900882" cy="34688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pt-BR" kern="0" dirty="0"/>
              <a:t>Processos</a:t>
            </a:r>
            <a:r>
              <a:rPr lang="pt-BR" kern="0" spc="-35" dirty="0"/>
              <a:t> </a:t>
            </a:r>
            <a:r>
              <a:rPr lang="pt-BR" kern="0" spc="-5" dirty="0"/>
              <a:t>Fermentativos ou biológicos</a:t>
            </a:r>
          </a:p>
          <a:p>
            <a:pPr marL="12700">
              <a:spcBef>
                <a:spcPts val="110"/>
              </a:spcBef>
            </a:pPr>
            <a:endParaRPr lang="pt-BR" kern="0" spc="-5" dirty="0"/>
          </a:p>
          <a:p>
            <a:pPr marL="12700" algn="just">
              <a:spcBef>
                <a:spcPts val="110"/>
              </a:spcBef>
            </a:pPr>
            <a:r>
              <a:rPr lang="pt-BR" sz="2400" spc="-5" dirty="0">
                <a:latin typeface="Arial"/>
                <a:cs typeface="Arial"/>
              </a:rPr>
              <a:t> </a:t>
            </a:r>
            <a:r>
              <a:rPr lang="pt-BR" sz="2400" spc="-5" dirty="0">
                <a:latin typeface="Comic Sans MS" panose="030F0702030302020204" pitchFamily="66" charset="0"/>
                <a:cs typeface="Arial"/>
              </a:rPr>
              <a:t>Define-se processos fermentativos como sendo as t</a:t>
            </a:r>
            <a:r>
              <a:rPr lang="pt-BR" sz="2400" spc="-10" dirty="0">
                <a:latin typeface="Comic Sans MS" panose="030F0702030302020204" pitchFamily="66" charset="0"/>
                <a:cs typeface="Arial"/>
              </a:rPr>
              <a:t>ransformações de compostos de um substrato, normalmente orgânico, </a:t>
            </a:r>
            <a:r>
              <a:rPr lang="pt-BR" sz="2400" spc="-5" dirty="0">
                <a:latin typeface="Comic Sans MS" panose="030F0702030302020204" pitchFamily="66" charset="0"/>
                <a:cs typeface="Arial"/>
              </a:rPr>
              <a:t>realizadas  pela ação de microrganismos (biocatalisadores), formando metabólitos específicos conforme o substrato e o microrganismo utilizado.</a:t>
            </a:r>
            <a:endParaRPr lang="pt-BR" sz="2400" dirty="0">
              <a:latin typeface="Comic Sans MS" panose="030F0702030302020204" pitchFamily="66" charset="0"/>
              <a:cs typeface="Arial"/>
            </a:endParaRPr>
          </a:p>
          <a:p>
            <a:pPr marL="12700">
              <a:spcBef>
                <a:spcPts val="110"/>
              </a:spcBef>
            </a:pPr>
            <a:endParaRPr lang="pt-BR" kern="0" spc="-5" dirty="0"/>
          </a:p>
        </p:txBody>
      </p:sp>
    </p:spTree>
    <p:extLst>
      <p:ext uri="{BB962C8B-B14F-4D97-AF65-F5344CB8AC3E}">
        <p14:creationId xmlns:p14="http://schemas.microsoft.com/office/powerpoint/2010/main" val="74548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5737" y="405764"/>
            <a:ext cx="489654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800" spc="-5" dirty="0">
                <a:latin typeface="Comic Sans MS"/>
                <a:cs typeface="Comic Sans MS"/>
              </a:rPr>
              <a:t>Tecnologia das fermentações</a:t>
            </a: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4644" y="1772816"/>
            <a:ext cx="6494145" cy="887422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Definição, classificação e importância das fermentações.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45659DE-33FB-4359-AA7A-4014E52BFFEC}"/>
              </a:ext>
            </a:extLst>
          </p:cNvPr>
          <p:cNvSpPr txBox="1">
            <a:spLocks/>
          </p:cNvSpPr>
          <p:nvPr/>
        </p:nvSpPr>
        <p:spPr>
          <a:xfrm>
            <a:off x="911478" y="2815383"/>
            <a:ext cx="6900882" cy="2719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Fermentação</a:t>
            </a:r>
            <a:r>
              <a:rPr lang="pt-BR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</a:p>
          <a:p>
            <a:pPr marL="12700" algn="just"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Comic Sans MS" panose="030F0702030302020204" pitchFamily="66" charset="0"/>
              </a:rPr>
              <a:t>Bioquimicamente, a fermentação é definida como processo de catabolismo, ou seja, conversão anaeróbia de compostos orgânicos complexos tais como carboidratos em moléculas mais simples, como </a:t>
            </a:r>
            <a:r>
              <a:rPr lang="pt-BR" sz="2200" dirty="0" err="1">
                <a:latin typeface="Comic Sans MS" panose="030F0702030302020204" pitchFamily="66" charset="0"/>
              </a:rPr>
              <a:t>alcoóis</a:t>
            </a:r>
            <a:r>
              <a:rPr lang="pt-BR" sz="2200" dirty="0">
                <a:latin typeface="Comic Sans MS" panose="030F0702030302020204" pitchFamily="66" charset="0"/>
              </a:rPr>
              <a:t> e ácidos orgânicos</a:t>
            </a:r>
            <a:r>
              <a:rPr lang="pt-BR" sz="2200" spc="-5" dirty="0">
                <a:latin typeface="Comic Sans MS" panose="030F0702030302020204" pitchFamily="66" charset="0"/>
                <a:cs typeface="Arial"/>
              </a:rPr>
              <a:t> </a:t>
            </a:r>
            <a:r>
              <a:rPr lang="pt-BR" sz="2400" spc="-5" dirty="0">
                <a:latin typeface="Comic Sans MS" panose="030F0702030302020204" pitchFamily="66" charset="0"/>
                <a:cs typeface="Arial"/>
              </a:rPr>
              <a:t>(Gaspar, 2015)</a:t>
            </a:r>
            <a:endParaRPr lang="pt-BR" sz="2400" dirty="0">
              <a:latin typeface="Comic Sans MS" panose="030F0702030302020204" pitchFamily="66" charset="0"/>
              <a:cs typeface="Arial"/>
            </a:endParaRPr>
          </a:p>
          <a:p>
            <a:pPr marL="12700">
              <a:spcBef>
                <a:spcPts val="110"/>
              </a:spcBef>
            </a:pPr>
            <a:endParaRPr lang="pt-BR" kern="0" spc="-5" dirty="0"/>
          </a:p>
        </p:txBody>
      </p:sp>
    </p:spTree>
    <p:extLst>
      <p:ext uri="{BB962C8B-B14F-4D97-AF65-F5344CB8AC3E}">
        <p14:creationId xmlns:p14="http://schemas.microsoft.com/office/powerpoint/2010/main" val="181886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5737" y="405764"/>
            <a:ext cx="489654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800" spc="-5" dirty="0">
                <a:latin typeface="Comic Sans MS"/>
                <a:cs typeface="Comic Sans MS"/>
              </a:rPr>
              <a:t>Tecnologia das fermentações</a:t>
            </a: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4644" y="1772816"/>
            <a:ext cx="6494145" cy="51809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C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lassificação das fermentações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94DB8296-966D-4A82-B48F-140C1C5EB6D4}"/>
              </a:ext>
            </a:extLst>
          </p:cNvPr>
          <p:cNvSpPr txBox="1"/>
          <p:nvPr/>
        </p:nvSpPr>
        <p:spPr>
          <a:xfrm>
            <a:off x="719661" y="2492896"/>
            <a:ext cx="7402564" cy="379591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processos fermentativos podem ser classificados de várias maneiras, segundo o critério escolhido.</a:t>
            </a:r>
          </a:p>
          <a:p>
            <a:pPr algn="l" defTabSz="53975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   a)</a:t>
            </a:r>
            <a:r>
              <a:rPr lang="pt-BR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b="0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Fermentação com relação ao oxigênio</a:t>
            </a:r>
            <a:endParaRPr lang="pt-BR" sz="2400" b="0" u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630238" algn="l" defTabSz="539750">
              <a:spcBef>
                <a:spcPts val="600"/>
              </a:spcBef>
              <a:spcAft>
                <a:spcPts val="600"/>
              </a:spcAft>
            </a:pPr>
            <a:r>
              <a:rPr lang="pt-BR" sz="2400" b="0" i="1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b)</a:t>
            </a:r>
            <a:r>
              <a:rPr lang="pt-BR" sz="2400" b="0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Fermentação com relação ao crescimento celular e formação do produto</a:t>
            </a:r>
            <a:endParaRPr lang="pt-BR" sz="2400" b="0" u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539750">
              <a:spcBef>
                <a:spcPts val="600"/>
              </a:spcBef>
              <a:spcAft>
                <a:spcPts val="600"/>
              </a:spcAft>
            </a:pPr>
            <a:r>
              <a:rPr lang="pt-BR" sz="2400" b="0" i="1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c) </a:t>
            </a:r>
            <a:r>
              <a:rPr lang="pt-BR" sz="2400" b="0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Fermentação com relação ao cultivo</a:t>
            </a:r>
            <a:endParaRPr lang="pt-BR" sz="2400" b="0" u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539750">
              <a:spcBef>
                <a:spcPts val="600"/>
              </a:spcBef>
              <a:spcAft>
                <a:spcPts val="600"/>
              </a:spcAft>
            </a:pPr>
            <a:r>
              <a:rPr lang="pt-BR" sz="2400" b="0" i="1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pt-B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2400" b="0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Fermentação em relação ao metabolismo</a:t>
            </a:r>
            <a:endParaRPr lang="pt-BR" sz="2400" b="0" u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539750">
              <a:spcBef>
                <a:spcPts val="600"/>
              </a:spcBef>
              <a:spcAft>
                <a:spcPts val="600"/>
              </a:spcAft>
            </a:pPr>
            <a:r>
              <a:rPr lang="pt-BR" sz="2400" b="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pt-BR" sz="2400" b="0" i="1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2400" b="0" i="1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Fermentação com relação ao regime do processo</a:t>
            </a:r>
            <a:endParaRPr lang="pt-BR" sz="2400" b="0" u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8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74201" y="347211"/>
            <a:ext cx="6494145" cy="51809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C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lassificação das fermentações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EB43696-DB1B-49CB-A330-048831124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31941"/>
              </p:ext>
            </p:extLst>
          </p:nvPr>
        </p:nvGraphicFramePr>
        <p:xfrm>
          <a:off x="1073914" y="1628800"/>
          <a:ext cx="7242368" cy="4466975"/>
        </p:xfrm>
        <a:graphic>
          <a:graphicData uri="http://schemas.openxmlformats.org/drawingml/2006/table">
            <a:tbl>
              <a:tblPr/>
              <a:tblGrid>
                <a:gridCol w="7242368">
                  <a:extLst>
                    <a:ext uri="{9D8B030D-6E8A-4147-A177-3AD203B41FA5}">
                      <a16:colId xmlns:a16="http://schemas.microsoft.com/office/drawing/2014/main" val="336835714"/>
                    </a:ext>
                  </a:extLst>
                </a:gridCol>
              </a:tblGrid>
              <a:tr h="440873">
                <a:tc>
                  <a:txBody>
                    <a:bodyPr/>
                    <a:lstStyle/>
                    <a:p>
                      <a:pPr algn="ctr"/>
                      <a:r>
                        <a:rPr lang="pt-BR" sz="2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 F</a:t>
                      </a:r>
                      <a:r>
                        <a:rPr lang="pt-BR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ermentação com relação ao oxigênio</a:t>
                      </a:r>
                    </a:p>
                    <a:p>
                      <a:pPr algn="ctr"/>
                      <a:endParaRPr lang="pt-B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083683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endParaRPr lang="pt-BR" sz="1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800430"/>
                  </a:ext>
                </a:extLst>
              </a:tr>
              <a:tr h="2539431">
                <a:tc>
                  <a:txBody>
                    <a:bodyPr/>
                    <a:lstStyle/>
                    <a:p>
                      <a:pPr algn="just"/>
                      <a:r>
                        <a:rPr lang="pt-BR" sz="1100" dirty="0">
                          <a:latin typeface="Geneva, Arial, Helvetica, sans-serif"/>
                        </a:rPr>
                        <a:t>   </a:t>
                      </a: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pt-BR" sz="20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Anaeróbio: 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 processos que não utilizam oxigênio. Ex.: fermentação alcoólica.</a:t>
                      </a:r>
                    </a:p>
                    <a:p>
                      <a:pPr algn="just"/>
                      <a:r>
                        <a:rPr lang="pt-B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• Aeróbio: </a:t>
                      </a: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 processos que necessitam de oxigênio. Ex.: fermentação acética.</a:t>
                      </a:r>
                    </a:p>
                    <a:p>
                      <a:pPr algn="just"/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pt-B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pt-BR" sz="20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• Sem aeração forçada: 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o caso dos processos que não necessitam de anaerobiose estrita como a produção de etanol por </a:t>
                      </a:r>
                      <a:r>
                        <a:rPr lang="pt-BR" sz="20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Saccharomyces cerevisiae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ou de processos aeróbicos onde a agitação é suficiente para suprir o oxigênio necessário ao processo.</a:t>
                      </a:r>
                    </a:p>
                    <a:p>
                      <a:pPr algn="just"/>
                      <a:r>
                        <a:rPr lang="pt-B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• Com aeração forçada</a:t>
                      </a:r>
                      <a:r>
                        <a:rPr lang="pt-BR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 </a:t>
                      </a: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ar fornecido deve ser estéril, sem umidade, sem óleo, etc.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16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52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74201" y="347211"/>
            <a:ext cx="6494145" cy="51809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C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lassificação das fermentações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EB43696-DB1B-49CB-A330-048831124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796533"/>
              </p:ext>
            </p:extLst>
          </p:nvPr>
        </p:nvGraphicFramePr>
        <p:xfrm>
          <a:off x="1073914" y="1628800"/>
          <a:ext cx="7242368" cy="4297680"/>
        </p:xfrm>
        <a:graphic>
          <a:graphicData uri="http://schemas.openxmlformats.org/drawingml/2006/table">
            <a:tbl>
              <a:tblPr/>
              <a:tblGrid>
                <a:gridCol w="7242368">
                  <a:extLst>
                    <a:ext uri="{9D8B030D-6E8A-4147-A177-3AD203B41FA5}">
                      <a16:colId xmlns:a16="http://schemas.microsoft.com/office/drawing/2014/main" val="336835714"/>
                    </a:ext>
                  </a:extLst>
                </a:gridCol>
              </a:tblGrid>
              <a:tr h="440873">
                <a:tc>
                  <a:txBody>
                    <a:bodyPr/>
                    <a:lstStyle/>
                    <a:p>
                      <a:pPr marL="449263" indent="-449263" algn="l"/>
                      <a:r>
                        <a:rPr lang="pt-BR" sz="2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F</a:t>
                      </a:r>
                      <a:r>
                        <a:rPr lang="pt-BR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ermentação com relação ao crescimento celular e formação do produto</a:t>
                      </a:r>
                      <a:endParaRPr lang="pt-B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083683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800430"/>
                  </a:ext>
                </a:extLst>
              </a:tr>
              <a:tr h="2539431"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latin typeface="Geneva, Arial, Helvetica, sans-serif"/>
                        </a:rPr>
                        <a:t>     </a:t>
                      </a:r>
                      <a:r>
                        <a:rPr lang="pt-BR" sz="2000" dirty="0">
                          <a:latin typeface="Geneva, Arial, Helvetica, sans-serif"/>
                        </a:rPr>
                        <a:t>Quando se relaciona a formação do produto e o crescimento celular, os processos fermentativos podem ser classificados da seguinte maneira:</a:t>
                      </a:r>
                      <a:endParaRPr lang="pt-BR" sz="2000" dirty="0"/>
                    </a:p>
                    <a:p>
                      <a:pPr algn="just"/>
                      <a:r>
                        <a:rPr lang="pt-BR" sz="2000" b="1" i="1" dirty="0">
                          <a:latin typeface="Geneva, Arial, Helvetica, sans-serif"/>
                        </a:rPr>
                        <a:t>    • Processo associado: </a:t>
                      </a:r>
                      <a:r>
                        <a:rPr lang="pt-BR" sz="2000" dirty="0">
                          <a:latin typeface="Geneva, Arial, Helvetica, sans-serif"/>
                        </a:rPr>
                        <a:t>Onde a formação do produto é associada ao crescimento celular, isto é, ocorrem ao mesmo tempo.</a:t>
                      </a:r>
                      <a:endParaRPr lang="pt-BR" sz="2000" dirty="0"/>
                    </a:p>
                    <a:p>
                      <a:pPr algn="just"/>
                      <a:r>
                        <a:rPr lang="pt-BR" sz="2000" b="1" i="1" dirty="0">
                          <a:latin typeface="Geneva, Arial, Helvetica, sans-serif"/>
                        </a:rPr>
                        <a:t>      • Processo </a:t>
                      </a:r>
                      <a:r>
                        <a:rPr lang="pt-BR" sz="2000" b="1" i="1" dirty="0" err="1">
                          <a:latin typeface="Geneva, Arial, Helvetica, sans-serif"/>
                        </a:rPr>
                        <a:t>semi-associado</a:t>
                      </a:r>
                      <a:r>
                        <a:rPr lang="pt-BR" sz="2000" b="1" i="1" dirty="0">
                          <a:latin typeface="Geneva, Arial, Helvetica, sans-serif"/>
                        </a:rPr>
                        <a:t>: </a:t>
                      </a:r>
                      <a:r>
                        <a:rPr lang="pt-BR" sz="2000" dirty="0">
                          <a:latin typeface="Geneva, Arial, Helvetica, sans-serif"/>
                        </a:rPr>
                        <a:t>A formação do produto e o crescimento celular não ocorrem exatamente ao mesmo tempo, embora estejam associados.</a:t>
                      </a:r>
                      <a:endParaRPr lang="pt-BR" sz="2000" dirty="0"/>
                    </a:p>
                    <a:p>
                      <a:pPr algn="just"/>
                      <a:r>
                        <a:rPr lang="pt-BR" sz="2000" b="1" i="1" dirty="0">
                          <a:latin typeface="Geneva, Arial, Helvetica, sans-serif"/>
                        </a:rPr>
                        <a:t>        • Processo não-associado: </a:t>
                      </a:r>
                      <a:r>
                        <a:rPr lang="pt-BR" sz="2000" dirty="0">
                          <a:latin typeface="Geneva, Arial, Helvetica, sans-serif"/>
                        </a:rPr>
                        <a:t>Quando as células atingem a fase estacionária, começa a formação do produto.</a:t>
                      </a:r>
                      <a:endParaRPr lang="pt-BR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16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5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74201" y="347211"/>
            <a:ext cx="6494145" cy="51809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C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lassificação das fermentações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EB43696-DB1B-49CB-A330-048831124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47035"/>
              </p:ext>
            </p:extLst>
          </p:nvPr>
        </p:nvGraphicFramePr>
        <p:xfrm>
          <a:off x="1073914" y="1628800"/>
          <a:ext cx="7242368" cy="4799513"/>
        </p:xfrm>
        <a:graphic>
          <a:graphicData uri="http://schemas.openxmlformats.org/drawingml/2006/table">
            <a:tbl>
              <a:tblPr/>
              <a:tblGrid>
                <a:gridCol w="7242368">
                  <a:extLst>
                    <a:ext uri="{9D8B030D-6E8A-4147-A177-3AD203B41FA5}">
                      <a16:colId xmlns:a16="http://schemas.microsoft.com/office/drawing/2014/main" val="336835714"/>
                    </a:ext>
                  </a:extLst>
                </a:gridCol>
              </a:tblGrid>
              <a:tr h="440873">
                <a:tc>
                  <a:txBody>
                    <a:bodyPr/>
                    <a:lstStyle/>
                    <a:p>
                      <a:pPr algn="ctr"/>
                      <a:r>
                        <a:rPr lang="pt-BR" sz="2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F</a:t>
                      </a:r>
                      <a:r>
                        <a:rPr lang="pt-BR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ermentação com relação ao cultivo</a:t>
                      </a:r>
                      <a:endParaRPr lang="pt-B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083683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endParaRPr lang="pt-BR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800430"/>
                  </a:ext>
                </a:extLst>
              </a:tr>
              <a:tr h="2539431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Quando refere-se ao tipo de cultivo, os processos fermentativos podem ser classificados da seguinte maneira:</a:t>
                      </a:r>
                    </a:p>
                    <a:p>
                      <a:pPr algn="just"/>
                      <a:r>
                        <a:rPr lang="pt-BR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• </a:t>
                      </a:r>
                      <a:r>
                        <a:rPr lang="pt-BR" sz="2200" b="1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Superfície: </a:t>
                      </a:r>
                      <a:r>
                        <a:rPr lang="pt-BR" sz="2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feito em bandejas. O mosto é colocado na bandeja e o microrganismo é inoculado na superfície. É um processo descontínuo.</a:t>
                      </a:r>
                    </a:p>
                    <a:p>
                      <a:pPr algn="just"/>
                      <a:endParaRPr lang="pt-B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pt-BR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• Profundidade: </a:t>
                      </a:r>
                      <a:r>
                        <a:rPr lang="pt-BR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microrganismos crescem no interior da massa líquida. Tem necessidade de agitação para que ocorra maior contato de nutrientes com o microrganismo. Pode ser contínuo, descontínuo ou alimentado.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16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97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4143" y="627684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6502" y="167639"/>
            <a:ext cx="7633970" cy="1129665"/>
            <a:chOff x="1258824" y="167639"/>
            <a:chExt cx="7633970" cy="1129665"/>
          </a:xfrm>
        </p:grpSpPr>
        <p:sp>
          <p:nvSpPr>
            <p:cNvPr id="6" name="object 6"/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74201" y="347211"/>
            <a:ext cx="6494145" cy="518091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2 - </a:t>
            </a:r>
            <a:r>
              <a:rPr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BR" sz="2400" spc="-5" dirty="0">
                <a:solidFill>
                  <a:srgbClr val="006600"/>
                </a:solidFill>
                <a:latin typeface="Comic Sans MS" panose="030F0702030302020204" pitchFamily="66" charset="0"/>
                <a:cs typeface="Comic Sans MS"/>
              </a:rPr>
              <a:t>C</a:t>
            </a:r>
            <a:r>
              <a:rPr lang="pt-BR" sz="24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lassificação das fermentações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8EB279B-D362-427F-96FD-8D991E7F2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89460"/>
              </p:ext>
            </p:extLst>
          </p:nvPr>
        </p:nvGraphicFramePr>
        <p:xfrm>
          <a:off x="971601" y="1700808"/>
          <a:ext cx="7150624" cy="4584986"/>
        </p:xfrm>
        <a:graphic>
          <a:graphicData uri="http://schemas.openxmlformats.org/drawingml/2006/table">
            <a:tbl>
              <a:tblPr/>
              <a:tblGrid>
                <a:gridCol w="7150624">
                  <a:extLst>
                    <a:ext uri="{9D8B030D-6E8A-4147-A177-3AD203B41FA5}">
                      <a16:colId xmlns:a16="http://schemas.microsoft.com/office/drawing/2014/main" val="1812115250"/>
                    </a:ext>
                  </a:extLst>
                </a:gridCol>
              </a:tblGrid>
              <a:tr h="561626">
                <a:tc>
                  <a:txBody>
                    <a:bodyPr/>
                    <a:lstStyle/>
                    <a:p>
                      <a:pPr algn="ctr"/>
                      <a:r>
                        <a:rPr lang="pt-BR" sz="22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F</a:t>
                      </a:r>
                      <a:r>
                        <a:rPr lang="pt-BR" sz="2200" b="1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ermentação em relação ao metabolismo</a:t>
                      </a:r>
                      <a:endParaRPr lang="pt-BR" sz="2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91411"/>
                  </a:ext>
                </a:extLst>
              </a:tr>
              <a:tr h="215664">
                <a:tc>
                  <a:txBody>
                    <a:bodyPr/>
                    <a:lstStyle/>
                    <a:p>
                      <a:endParaRPr lang="pt-BR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859703"/>
                  </a:ext>
                </a:extLst>
              </a:tr>
              <a:tr h="2372309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    </a:t>
                      </a:r>
                      <a:r>
                        <a:rPr lang="pt-BR" sz="2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Quando se refere ao metabolismo, os processos fermentativos podem ser classificados da seguinte maneira:</a:t>
                      </a:r>
                    </a:p>
                    <a:p>
                      <a:pPr algn="just"/>
                      <a:r>
                        <a:rPr lang="pt-BR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    </a:t>
                      </a:r>
                      <a:r>
                        <a:rPr lang="pt-BR" sz="2200" b="1" i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Assimilativo: </a:t>
                      </a:r>
                      <a:r>
                        <a:rPr lang="pt-BR" sz="22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ocorre síntese de produtos e os produtos são mais complexos que o substrato. Os produtos apresentam peso molecular maior que o do substrato. Ex.: síntese de vitaminas.</a:t>
                      </a:r>
                    </a:p>
                    <a:p>
                      <a:pPr algn="just"/>
                      <a:endParaRPr lang="pt-BR" sz="22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pt-BR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    • </a:t>
                      </a:r>
                      <a:r>
                        <a:rPr lang="pt-BR" sz="22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Desassimilativo</a:t>
                      </a:r>
                      <a:r>
                        <a:rPr lang="pt-BR" sz="2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 </a:t>
                      </a:r>
                      <a:r>
                        <a:rPr lang="pt-BR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 degradação do substrato e o produto pode apresentar peso molecular maior ou menor que o substrato. Ex.: fermentação alcoólica.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12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63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1469</Words>
  <Application>Microsoft Office PowerPoint</Application>
  <PresentationFormat>Apresentação na tela (4:3)</PresentationFormat>
  <Paragraphs>225</Paragraphs>
  <Slides>20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Cambria</vt:lpstr>
      <vt:lpstr>Comic Sans MS</vt:lpstr>
      <vt:lpstr>Geneva, Arial, Helvetica, sans-serif</vt:lpstr>
      <vt:lpstr>Times New Roman</vt:lpstr>
      <vt:lpstr>Verdana</vt:lpstr>
      <vt:lpstr>Wingdings</vt:lpstr>
      <vt:lpstr>Office Theme</vt:lpstr>
      <vt:lpstr>Imagem de bitmap</vt:lpstr>
      <vt:lpstr>Apresentação do PowerPoint</vt:lpstr>
      <vt:lpstr>Tecnologia das fermentações</vt:lpstr>
      <vt:lpstr>Tecnologia das fermentações</vt:lpstr>
      <vt:lpstr>Tecnologia das fermentações</vt:lpstr>
      <vt:lpstr>Tecnologia das fermentações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Tecnologia das fermentações</vt:lpstr>
      <vt:lpstr>Tecnologia das fermentações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Pt. 16 MATÉRIA PRIMA PARA ÁLCOOL</dc:title>
  <dc:creator>CNPTIA</dc:creator>
  <cp:lastModifiedBy>Antonio Baptista</cp:lastModifiedBy>
  <cp:revision>50</cp:revision>
  <dcterms:created xsi:type="dcterms:W3CDTF">2020-08-18T13:21:34Z</dcterms:created>
  <dcterms:modified xsi:type="dcterms:W3CDTF">2023-04-27T23:00:13Z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2019-08-20T00:00:00Z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2020-08-18T00:00:00Z</vt:filetime>
  </property>
</Properties>
</file>