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sldIdLst>
    <p:sldId id="256" r:id="rId2"/>
    <p:sldId id="509" r:id="rId3"/>
    <p:sldId id="553" r:id="rId4"/>
    <p:sldId id="561" r:id="rId5"/>
    <p:sldId id="528" r:id="rId6"/>
    <p:sldId id="562" r:id="rId7"/>
    <p:sldId id="306" r:id="rId8"/>
    <p:sldId id="302" r:id="rId9"/>
    <p:sldId id="563" r:id="rId10"/>
    <p:sldId id="555" r:id="rId11"/>
    <p:sldId id="310" r:id="rId12"/>
    <p:sldId id="322" r:id="rId13"/>
    <p:sldId id="311" r:id="rId14"/>
    <p:sldId id="323" r:id="rId15"/>
    <p:sldId id="324" r:id="rId16"/>
    <p:sldId id="564" r:id="rId17"/>
    <p:sldId id="565" r:id="rId18"/>
    <p:sldId id="325" r:id="rId19"/>
    <p:sldId id="326" r:id="rId20"/>
    <p:sldId id="327" r:id="rId21"/>
    <p:sldId id="328" r:id="rId22"/>
    <p:sldId id="568" r:id="rId23"/>
    <p:sldId id="566" r:id="rId24"/>
    <p:sldId id="569" r:id="rId25"/>
    <p:sldId id="556" r:id="rId26"/>
    <p:sldId id="557" r:id="rId27"/>
    <p:sldId id="558" r:id="rId28"/>
    <p:sldId id="560" r:id="rId29"/>
    <p:sldId id="512" r:id="rId30"/>
    <p:sldId id="559" r:id="rId31"/>
    <p:sldId id="409" r:id="rId32"/>
    <p:sldId id="386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8E5516-D67A-4634-90A9-BDF0C03FCC7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B5DEB34-54A8-4208-924E-72F183B70D5C}">
      <dgm:prSet/>
      <dgm:spPr/>
      <dgm:t>
        <a:bodyPr/>
        <a:lstStyle/>
        <a:p>
          <a:r>
            <a:rPr lang="en-US" dirty="0"/>
            <a:t>THE DANGER OF A SINGLE STORY</a:t>
          </a:r>
        </a:p>
      </dgm:t>
    </dgm:pt>
    <dgm:pt modelId="{530EFB96-18E9-4C95-9E64-44B78E065FAF}" type="parTrans" cxnId="{E6787909-ED69-43DF-ABFF-821F1047BD08}">
      <dgm:prSet/>
      <dgm:spPr/>
      <dgm:t>
        <a:bodyPr/>
        <a:lstStyle/>
        <a:p>
          <a:endParaRPr lang="en-US"/>
        </a:p>
      </dgm:t>
    </dgm:pt>
    <dgm:pt modelId="{A06AB592-6F75-44C7-8B5F-1FB0BF044D6D}" type="sibTrans" cxnId="{E6787909-ED69-43DF-ABFF-821F1047BD08}">
      <dgm:prSet/>
      <dgm:spPr/>
      <dgm:t>
        <a:bodyPr/>
        <a:lstStyle/>
        <a:p>
          <a:endParaRPr lang="en-US"/>
        </a:p>
      </dgm:t>
    </dgm:pt>
    <dgm:pt modelId="{34080075-87A7-4233-8513-E98389B08429}">
      <dgm:prSet/>
      <dgm:spPr/>
      <dgm:t>
        <a:bodyPr/>
        <a:lstStyle/>
        <a:p>
          <a:r>
            <a:rPr lang="pt-BR" dirty="0"/>
            <a:t>WHAT IS CULTURE (SANTOS)</a:t>
          </a:r>
          <a:endParaRPr lang="en-US" dirty="0"/>
        </a:p>
      </dgm:t>
    </dgm:pt>
    <dgm:pt modelId="{B397306F-0497-4037-BFB0-39A9388D2A11}" type="parTrans" cxnId="{A0C72907-F3A1-4109-A994-C17D770184D7}">
      <dgm:prSet/>
      <dgm:spPr/>
      <dgm:t>
        <a:bodyPr/>
        <a:lstStyle/>
        <a:p>
          <a:endParaRPr lang="en-US"/>
        </a:p>
      </dgm:t>
    </dgm:pt>
    <dgm:pt modelId="{DA52F0C2-21E7-49DC-9CD4-C12106858EB1}" type="sibTrans" cxnId="{A0C72907-F3A1-4109-A994-C17D770184D7}">
      <dgm:prSet/>
      <dgm:spPr/>
      <dgm:t>
        <a:bodyPr/>
        <a:lstStyle/>
        <a:p>
          <a:endParaRPr lang="en-US"/>
        </a:p>
      </dgm:t>
    </dgm:pt>
    <dgm:pt modelId="{29438639-0187-4C02-B974-48CFF1601280}">
      <dgm:prSet/>
      <dgm:spPr/>
      <dgm:t>
        <a:bodyPr/>
        <a:lstStyle/>
        <a:p>
          <a:r>
            <a:rPr lang="en-US" dirty="0"/>
            <a:t>OSDE + DISCUSSION (CP3)</a:t>
          </a:r>
        </a:p>
      </dgm:t>
    </dgm:pt>
    <dgm:pt modelId="{0D464529-2998-41BA-B10D-7BC22C510046}" type="parTrans" cxnId="{ACF3B1E3-F8C5-4522-B0E8-D18540938C4B}">
      <dgm:prSet/>
      <dgm:spPr/>
      <dgm:t>
        <a:bodyPr/>
        <a:lstStyle/>
        <a:p>
          <a:endParaRPr lang="en-US"/>
        </a:p>
      </dgm:t>
    </dgm:pt>
    <dgm:pt modelId="{C04C9F50-1535-440E-B60C-23256D9E0A21}" type="sibTrans" cxnId="{ACF3B1E3-F8C5-4522-B0E8-D18540938C4B}">
      <dgm:prSet/>
      <dgm:spPr/>
      <dgm:t>
        <a:bodyPr/>
        <a:lstStyle/>
        <a:p>
          <a:endParaRPr lang="en-US"/>
        </a:p>
      </dgm:t>
    </dgm:pt>
    <dgm:pt modelId="{4BDAB941-3394-4505-AC99-BFF3D721010D}" type="pres">
      <dgm:prSet presAssocID="{808E5516-D67A-4634-90A9-BDF0C03FCC7A}" presName="linear" presStyleCnt="0">
        <dgm:presLayoutVars>
          <dgm:animLvl val="lvl"/>
          <dgm:resizeHandles val="exact"/>
        </dgm:presLayoutVars>
      </dgm:prSet>
      <dgm:spPr/>
    </dgm:pt>
    <dgm:pt modelId="{5035D341-D6E0-4E5A-A463-E7E3CD0FB737}" type="pres">
      <dgm:prSet presAssocID="{1B5DEB34-54A8-4208-924E-72F183B70D5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1B73F74-0BE9-46EE-A0BE-ED4404776409}" type="pres">
      <dgm:prSet presAssocID="{A06AB592-6F75-44C7-8B5F-1FB0BF044D6D}" presName="spacer" presStyleCnt="0"/>
      <dgm:spPr/>
    </dgm:pt>
    <dgm:pt modelId="{0F4CD871-0C34-4CE1-8097-8247D680E675}" type="pres">
      <dgm:prSet presAssocID="{34080075-87A7-4233-8513-E98389B0842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35DC7BC-BCE0-4846-AF00-1179303EDE64}" type="pres">
      <dgm:prSet presAssocID="{DA52F0C2-21E7-49DC-9CD4-C12106858EB1}" presName="spacer" presStyleCnt="0"/>
      <dgm:spPr/>
    </dgm:pt>
    <dgm:pt modelId="{620D8E6A-FD88-4304-B21A-B03D340B1B00}" type="pres">
      <dgm:prSet presAssocID="{29438639-0187-4C02-B974-48CFF160128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0C72907-F3A1-4109-A994-C17D770184D7}" srcId="{808E5516-D67A-4634-90A9-BDF0C03FCC7A}" destId="{34080075-87A7-4233-8513-E98389B08429}" srcOrd="1" destOrd="0" parTransId="{B397306F-0497-4037-BFB0-39A9388D2A11}" sibTransId="{DA52F0C2-21E7-49DC-9CD4-C12106858EB1}"/>
    <dgm:cxn modelId="{E6787909-ED69-43DF-ABFF-821F1047BD08}" srcId="{808E5516-D67A-4634-90A9-BDF0C03FCC7A}" destId="{1B5DEB34-54A8-4208-924E-72F183B70D5C}" srcOrd="0" destOrd="0" parTransId="{530EFB96-18E9-4C95-9E64-44B78E065FAF}" sibTransId="{A06AB592-6F75-44C7-8B5F-1FB0BF044D6D}"/>
    <dgm:cxn modelId="{47FEAF0E-5D56-4221-9D23-86191E00D2AA}" type="presOf" srcId="{808E5516-D67A-4634-90A9-BDF0C03FCC7A}" destId="{4BDAB941-3394-4505-AC99-BFF3D721010D}" srcOrd="0" destOrd="0" presId="urn:microsoft.com/office/officeart/2005/8/layout/vList2"/>
    <dgm:cxn modelId="{08E600B1-9A22-4DF6-86D0-7FEB276A41E3}" type="presOf" srcId="{29438639-0187-4C02-B974-48CFF1601280}" destId="{620D8E6A-FD88-4304-B21A-B03D340B1B00}" srcOrd="0" destOrd="0" presId="urn:microsoft.com/office/officeart/2005/8/layout/vList2"/>
    <dgm:cxn modelId="{B152C8BD-5985-4E0F-935E-4C51481AB262}" type="presOf" srcId="{1B5DEB34-54A8-4208-924E-72F183B70D5C}" destId="{5035D341-D6E0-4E5A-A463-E7E3CD0FB737}" srcOrd="0" destOrd="0" presId="urn:microsoft.com/office/officeart/2005/8/layout/vList2"/>
    <dgm:cxn modelId="{52392CC3-4738-4DBF-8105-304AD681EBF6}" type="presOf" srcId="{34080075-87A7-4233-8513-E98389B08429}" destId="{0F4CD871-0C34-4CE1-8097-8247D680E675}" srcOrd="0" destOrd="0" presId="urn:microsoft.com/office/officeart/2005/8/layout/vList2"/>
    <dgm:cxn modelId="{ACF3B1E3-F8C5-4522-B0E8-D18540938C4B}" srcId="{808E5516-D67A-4634-90A9-BDF0C03FCC7A}" destId="{29438639-0187-4C02-B974-48CFF1601280}" srcOrd="2" destOrd="0" parTransId="{0D464529-2998-41BA-B10D-7BC22C510046}" sibTransId="{C04C9F50-1535-440E-B60C-23256D9E0A21}"/>
    <dgm:cxn modelId="{48567B2E-CEF4-4AD6-A0B3-B390441BC304}" type="presParOf" srcId="{4BDAB941-3394-4505-AC99-BFF3D721010D}" destId="{5035D341-D6E0-4E5A-A463-E7E3CD0FB737}" srcOrd="0" destOrd="0" presId="urn:microsoft.com/office/officeart/2005/8/layout/vList2"/>
    <dgm:cxn modelId="{9D3B0DC0-F072-44A7-B6F3-D253D57D2B5A}" type="presParOf" srcId="{4BDAB941-3394-4505-AC99-BFF3D721010D}" destId="{F1B73F74-0BE9-46EE-A0BE-ED4404776409}" srcOrd="1" destOrd="0" presId="urn:microsoft.com/office/officeart/2005/8/layout/vList2"/>
    <dgm:cxn modelId="{625F3250-9C16-483E-8C41-45E439E4163B}" type="presParOf" srcId="{4BDAB941-3394-4505-AC99-BFF3D721010D}" destId="{0F4CD871-0C34-4CE1-8097-8247D680E675}" srcOrd="2" destOrd="0" presId="urn:microsoft.com/office/officeart/2005/8/layout/vList2"/>
    <dgm:cxn modelId="{01C7FBC0-00B0-4ED5-AC2D-B3D09EE0520B}" type="presParOf" srcId="{4BDAB941-3394-4505-AC99-BFF3D721010D}" destId="{435DC7BC-BCE0-4846-AF00-1179303EDE64}" srcOrd="3" destOrd="0" presId="urn:microsoft.com/office/officeart/2005/8/layout/vList2"/>
    <dgm:cxn modelId="{AF4F6248-4E90-4765-97AF-8F899640CC65}" type="presParOf" srcId="{4BDAB941-3394-4505-AC99-BFF3D721010D}" destId="{620D8E6A-FD88-4304-B21A-B03D340B1B0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E688BD-5492-4FD4-93D4-10743599243B}" type="doc">
      <dgm:prSet loTypeId="urn:microsoft.com/office/officeart/2018/2/layout/IconVerticalSolidList#1" loCatId="icon" qsTypeId="urn:microsoft.com/office/officeart/2005/8/quickstyle/simple1" qsCatId="simple" csTypeId="urn:microsoft.com/office/officeart/2018/5/colors/Iconchunking_neutralicontext_colorful2" csCatId="colorful" phldr="1"/>
      <dgm:spPr/>
      <dgm:t>
        <a:bodyPr/>
        <a:lstStyle/>
        <a:p>
          <a:endParaRPr lang="en-US"/>
        </a:p>
      </dgm:t>
    </dgm:pt>
    <dgm:pt modelId="{97FD5216-1DF0-4530-BDED-3A8F41C7F839}">
      <dgm:prSet/>
      <dgm:spPr/>
      <dgm:t>
        <a:bodyPr/>
        <a:lstStyle/>
        <a:p>
          <a:r>
            <a:rPr lang="pt-BR" b="1"/>
            <a:t>CULTURE = COMPLEX CONCEPT (NOT TAKEN FOR GRANTED)</a:t>
          </a:r>
          <a:endParaRPr lang="en-US" b="1"/>
        </a:p>
      </dgm:t>
    </dgm:pt>
    <dgm:pt modelId="{7A8C6EFF-733B-4DE5-A7C0-47739E9D8C0C}" type="parTrans" cxnId="{61EF1C90-F6C6-4B5C-B4E1-9785AFC16517}">
      <dgm:prSet/>
      <dgm:spPr/>
      <dgm:t>
        <a:bodyPr/>
        <a:lstStyle/>
        <a:p>
          <a:endParaRPr lang="en-US" b="1"/>
        </a:p>
      </dgm:t>
    </dgm:pt>
    <dgm:pt modelId="{245E9C2B-1540-422D-8BCD-BFE4AA6C947D}" type="sibTrans" cxnId="{61EF1C90-F6C6-4B5C-B4E1-9785AFC16517}">
      <dgm:prSet/>
      <dgm:spPr/>
      <dgm:t>
        <a:bodyPr/>
        <a:lstStyle/>
        <a:p>
          <a:endParaRPr lang="en-US" b="1"/>
        </a:p>
      </dgm:t>
    </dgm:pt>
    <dgm:pt modelId="{BDB30C8E-8E8F-4632-8104-E21E9A973E6A}">
      <dgm:prSet/>
      <dgm:spPr/>
      <dgm:t>
        <a:bodyPr/>
        <a:lstStyle/>
        <a:p>
          <a:r>
            <a:rPr lang="pt-BR" b="1"/>
            <a:t>RESONATES IN ALL ASPECTS OF SOCIAL LIFE...</a:t>
          </a:r>
          <a:endParaRPr lang="en-US" b="1"/>
        </a:p>
      </dgm:t>
    </dgm:pt>
    <dgm:pt modelId="{4848F67F-0C36-43C4-8B60-398C49B6CBBF}" type="parTrans" cxnId="{9EEF6503-6B6C-4963-BD4F-196ADFA18FD9}">
      <dgm:prSet/>
      <dgm:spPr/>
      <dgm:t>
        <a:bodyPr/>
        <a:lstStyle/>
        <a:p>
          <a:endParaRPr lang="en-US" b="1"/>
        </a:p>
      </dgm:t>
    </dgm:pt>
    <dgm:pt modelId="{CAADAF78-E974-4123-99EA-04D19099C986}" type="sibTrans" cxnId="{9EEF6503-6B6C-4963-BD4F-196ADFA18FD9}">
      <dgm:prSet/>
      <dgm:spPr/>
      <dgm:t>
        <a:bodyPr/>
        <a:lstStyle/>
        <a:p>
          <a:endParaRPr lang="en-US" b="1"/>
        </a:p>
      </dgm:t>
    </dgm:pt>
    <dgm:pt modelId="{4616D9F2-D8B5-421B-89A6-8FED4CDC19EB}">
      <dgm:prSet/>
      <dgm:spPr/>
      <dgm:t>
        <a:bodyPr/>
        <a:lstStyle/>
        <a:p>
          <a:r>
            <a:rPr lang="pt-BR" b="1"/>
            <a:t>WHEN TAKEN FOR GRANTED = DANGEROUS SOCIAL CONSEQUENCES (WAR, DISCRIMINATION)</a:t>
          </a:r>
          <a:endParaRPr lang="en-US" b="1"/>
        </a:p>
      </dgm:t>
    </dgm:pt>
    <dgm:pt modelId="{4E87F24F-AA9E-4E2E-B620-DFD0A47CD19E}" type="parTrans" cxnId="{2F315961-2A9C-47B2-B5F1-FB33E09AF09E}">
      <dgm:prSet/>
      <dgm:spPr/>
      <dgm:t>
        <a:bodyPr/>
        <a:lstStyle/>
        <a:p>
          <a:endParaRPr lang="en-US" b="1"/>
        </a:p>
      </dgm:t>
    </dgm:pt>
    <dgm:pt modelId="{BD059772-250E-4629-B2F6-B05820A3C26B}" type="sibTrans" cxnId="{2F315961-2A9C-47B2-B5F1-FB33E09AF09E}">
      <dgm:prSet/>
      <dgm:spPr/>
      <dgm:t>
        <a:bodyPr/>
        <a:lstStyle/>
        <a:p>
          <a:endParaRPr lang="en-US" b="1"/>
        </a:p>
      </dgm:t>
    </dgm:pt>
    <dgm:pt modelId="{CBF92457-A2CD-409E-8C3A-02B84D8234E4}" type="pres">
      <dgm:prSet presAssocID="{6CE688BD-5492-4FD4-93D4-10743599243B}" presName="root" presStyleCnt="0">
        <dgm:presLayoutVars>
          <dgm:dir/>
          <dgm:resizeHandles val="exact"/>
        </dgm:presLayoutVars>
      </dgm:prSet>
      <dgm:spPr/>
    </dgm:pt>
    <dgm:pt modelId="{DFD11404-129B-4568-8EFA-8D91A34E21AA}" type="pres">
      <dgm:prSet presAssocID="{97FD5216-1DF0-4530-BDED-3A8F41C7F839}" presName="compNode" presStyleCnt="0"/>
      <dgm:spPr/>
    </dgm:pt>
    <dgm:pt modelId="{35FF466F-61DD-4024-9ABD-FB46BF792FFA}" type="pres">
      <dgm:prSet presAssocID="{97FD5216-1DF0-4530-BDED-3A8F41C7F839}" presName="bgRect" presStyleLbl="bgShp" presStyleIdx="0" presStyleCnt="3"/>
      <dgm:spPr/>
    </dgm:pt>
    <dgm:pt modelId="{AAF338B1-B707-46E5-B61E-47D5D272B207}" type="pres">
      <dgm:prSet presAssocID="{97FD5216-1DF0-4530-BDED-3A8F41C7F83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dgeCopyright"/>
        </a:ext>
      </dgm:extLst>
    </dgm:pt>
    <dgm:pt modelId="{0B0DBFC5-75AF-4D06-B0B7-46DDD8955B3E}" type="pres">
      <dgm:prSet presAssocID="{97FD5216-1DF0-4530-BDED-3A8F41C7F839}" presName="spaceRect" presStyleCnt="0"/>
      <dgm:spPr/>
    </dgm:pt>
    <dgm:pt modelId="{FF204C22-2CAA-42A1-95E7-D48ABF8D6765}" type="pres">
      <dgm:prSet presAssocID="{97FD5216-1DF0-4530-BDED-3A8F41C7F839}" presName="parTx" presStyleLbl="revTx" presStyleIdx="0" presStyleCnt="3">
        <dgm:presLayoutVars>
          <dgm:chMax val="0"/>
          <dgm:chPref val="0"/>
        </dgm:presLayoutVars>
      </dgm:prSet>
      <dgm:spPr/>
    </dgm:pt>
    <dgm:pt modelId="{7CC1E26F-C46A-4B4D-9D49-19C41C58B551}" type="pres">
      <dgm:prSet presAssocID="{245E9C2B-1540-422D-8BCD-BFE4AA6C947D}" presName="sibTrans" presStyleCnt="0"/>
      <dgm:spPr/>
    </dgm:pt>
    <dgm:pt modelId="{0296A48B-8F5A-4CA3-9BA7-C13502E4EA4D}" type="pres">
      <dgm:prSet presAssocID="{BDB30C8E-8E8F-4632-8104-E21E9A973E6A}" presName="compNode" presStyleCnt="0"/>
      <dgm:spPr/>
    </dgm:pt>
    <dgm:pt modelId="{0EF52E5E-9A42-4F4A-B578-17908101A683}" type="pres">
      <dgm:prSet presAssocID="{BDB30C8E-8E8F-4632-8104-E21E9A973E6A}" presName="bgRect" presStyleLbl="bgShp" presStyleIdx="1" presStyleCnt="3"/>
      <dgm:spPr/>
    </dgm:pt>
    <dgm:pt modelId="{69D78E1A-0110-4621-96FF-27175CD7BF07}" type="pres">
      <dgm:prSet presAssocID="{BDB30C8E-8E8F-4632-8104-E21E9A973E6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1E676BCC-8660-4B2B-835F-8715A957FE62}" type="pres">
      <dgm:prSet presAssocID="{BDB30C8E-8E8F-4632-8104-E21E9A973E6A}" presName="spaceRect" presStyleCnt="0"/>
      <dgm:spPr/>
    </dgm:pt>
    <dgm:pt modelId="{3C93BA46-0065-468D-AABA-727EB76ADF24}" type="pres">
      <dgm:prSet presAssocID="{BDB30C8E-8E8F-4632-8104-E21E9A973E6A}" presName="parTx" presStyleLbl="revTx" presStyleIdx="1" presStyleCnt="3">
        <dgm:presLayoutVars>
          <dgm:chMax val="0"/>
          <dgm:chPref val="0"/>
        </dgm:presLayoutVars>
      </dgm:prSet>
      <dgm:spPr/>
    </dgm:pt>
    <dgm:pt modelId="{81DE7B45-7E7F-4A76-B4D1-E051848D0122}" type="pres">
      <dgm:prSet presAssocID="{CAADAF78-E974-4123-99EA-04D19099C986}" presName="sibTrans" presStyleCnt="0"/>
      <dgm:spPr/>
    </dgm:pt>
    <dgm:pt modelId="{3DA38DB3-AF43-4467-9890-06C5B6C61211}" type="pres">
      <dgm:prSet presAssocID="{4616D9F2-D8B5-421B-89A6-8FED4CDC19EB}" presName="compNode" presStyleCnt="0"/>
      <dgm:spPr/>
    </dgm:pt>
    <dgm:pt modelId="{F87439EE-C51D-47C0-B307-20841CF82C79}" type="pres">
      <dgm:prSet presAssocID="{4616D9F2-D8B5-421B-89A6-8FED4CDC19EB}" presName="bgRect" presStyleLbl="bgShp" presStyleIdx="2" presStyleCnt="3"/>
      <dgm:spPr/>
    </dgm:pt>
    <dgm:pt modelId="{46AC493F-0C5D-4416-B12C-68566EB62D15}" type="pres">
      <dgm:prSet presAssocID="{4616D9F2-D8B5-421B-89A6-8FED4CDC19E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nger"/>
        </a:ext>
      </dgm:extLst>
    </dgm:pt>
    <dgm:pt modelId="{E19A1522-37E6-4E07-A099-12C514BF74EB}" type="pres">
      <dgm:prSet presAssocID="{4616D9F2-D8B5-421B-89A6-8FED4CDC19EB}" presName="spaceRect" presStyleCnt="0"/>
      <dgm:spPr/>
    </dgm:pt>
    <dgm:pt modelId="{4B60D0B6-6AC3-444D-9D18-F8ADE7FDF99B}" type="pres">
      <dgm:prSet presAssocID="{4616D9F2-D8B5-421B-89A6-8FED4CDC19E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EEF6503-6B6C-4963-BD4F-196ADFA18FD9}" srcId="{6CE688BD-5492-4FD4-93D4-10743599243B}" destId="{BDB30C8E-8E8F-4632-8104-E21E9A973E6A}" srcOrd="1" destOrd="0" parTransId="{4848F67F-0C36-43C4-8B60-398C49B6CBBF}" sibTransId="{CAADAF78-E974-4123-99EA-04D19099C986}"/>
    <dgm:cxn modelId="{ACF5C807-CB2C-4681-8727-F718D8BE0430}" type="presOf" srcId="{6CE688BD-5492-4FD4-93D4-10743599243B}" destId="{CBF92457-A2CD-409E-8C3A-02B84D8234E4}" srcOrd="0" destOrd="0" presId="urn:microsoft.com/office/officeart/2018/2/layout/IconVerticalSolidList#1"/>
    <dgm:cxn modelId="{2F315961-2A9C-47B2-B5F1-FB33E09AF09E}" srcId="{6CE688BD-5492-4FD4-93D4-10743599243B}" destId="{4616D9F2-D8B5-421B-89A6-8FED4CDC19EB}" srcOrd="2" destOrd="0" parTransId="{4E87F24F-AA9E-4E2E-B620-DFD0A47CD19E}" sibTransId="{BD059772-250E-4629-B2F6-B05820A3C26B}"/>
    <dgm:cxn modelId="{FEDA3442-A84B-48CB-B948-92B36827CC78}" type="presOf" srcId="{97FD5216-1DF0-4530-BDED-3A8F41C7F839}" destId="{FF204C22-2CAA-42A1-95E7-D48ABF8D6765}" srcOrd="0" destOrd="0" presId="urn:microsoft.com/office/officeart/2018/2/layout/IconVerticalSolidList#1"/>
    <dgm:cxn modelId="{AE9DAF7C-C272-49C9-98AD-E3B01CF39C15}" type="presOf" srcId="{BDB30C8E-8E8F-4632-8104-E21E9A973E6A}" destId="{3C93BA46-0065-468D-AABA-727EB76ADF24}" srcOrd="0" destOrd="0" presId="urn:microsoft.com/office/officeart/2018/2/layout/IconVerticalSolidList#1"/>
    <dgm:cxn modelId="{61EF1C90-F6C6-4B5C-B4E1-9785AFC16517}" srcId="{6CE688BD-5492-4FD4-93D4-10743599243B}" destId="{97FD5216-1DF0-4530-BDED-3A8F41C7F839}" srcOrd="0" destOrd="0" parTransId="{7A8C6EFF-733B-4DE5-A7C0-47739E9D8C0C}" sibTransId="{245E9C2B-1540-422D-8BCD-BFE4AA6C947D}"/>
    <dgm:cxn modelId="{02F0A9B4-0EB9-4435-9257-62327D39E2BB}" type="presOf" srcId="{4616D9F2-D8B5-421B-89A6-8FED4CDC19EB}" destId="{4B60D0B6-6AC3-444D-9D18-F8ADE7FDF99B}" srcOrd="0" destOrd="0" presId="urn:microsoft.com/office/officeart/2018/2/layout/IconVerticalSolidList#1"/>
    <dgm:cxn modelId="{0A4A879A-F6FC-4250-A14A-6E8F80F22839}" type="presParOf" srcId="{CBF92457-A2CD-409E-8C3A-02B84D8234E4}" destId="{DFD11404-129B-4568-8EFA-8D91A34E21AA}" srcOrd="0" destOrd="0" presId="urn:microsoft.com/office/officeart/2018/2/layout/IconVerticalSolidList#1"/>
    <dgm:cxn modelId="{042E8FC5-C408-48A8-903B-6745EA593B1A}" type="presParOf" srcId="{DFD11404-129B-4568-8EFA-8D91A34E21AA}" destId="{35FF466F-61DD-4024-9ABD-FB46BF792FFA}" srcOrd="0" destOrd="0" presId="urn:microsoft.com/office/officeart/2018/2/layout/IconVerticalSolidList#1"/>
    <dgm:cxn modelId="{05B527BA-51E8-40A2-89CD-A06ED954814C}" type="presParOf" srcId="{DFD11404-129B-4568-8EFA-8D91A34E21AA}" destId="{AAF338B1-B707-46E5-B61E-47D5D272B207}" srcOrd="1" destOrd="0" presId="urn:microsoft.com/office/officeart/2018/2/layout/IconVerticalSolidList#1"/>
    <dgm:cxn modelId="{F5337CCD-44F9-4BAA-8664-FC98711A4945}" type="presParOf" srcId="{DFD11404-129B-4568-8EFA-8D91A34E21AA}" destId="{0B0DBFC5-75AF-4D06-B0B7-46DDD8955B3E}" srcOrd="2" destOrd="0" presId="urn:microsoft.com/office/officeart/2018/2/layout/IconVerticalSolidList#1"/>
    <dgm:cxn modelId="{3C58698F-EE2E-49C0-92EA-273695227F24}" type="presParOf" srcId="{DFD11404-129B-4568-8EFA-8D91A34E21AA}" destId="{FF204C22-2CAA-42A1-95E7-D48ABF8D6765}" srcOrd="3" destOrd="0" presId="urn:microsoft.com/office/officeart/2018/2/layout/IconVerticalSolidList#1"/>
    <dgm:cxn modelId="{979D0922-CA8D-4F2A-B243-A92A7ABB8C1C}" type="presParOf" srcId="{CBF92457-A2CD-409E-8C3A-02B84D8234E4}" destId="{7CC1E26F-C46A-4B4D-9D49-19C41C58B551}" srcOrd="1" destOrd="0" presId="urn:microsoft.com/office/officeart/2018/2/layout/IconVerticalSolidList#1"/>
    <dgm:cxn modelId="{8700D525-D134-4193-BCCF-E29A7004F354}" type="presParOf" srcId="{CBF92457-A2CD-409E-8C3A-02B84D8234E4}" destId="{0296A48B-8F5A-4CA3-9BA7-C13502E4EA4D}" srcOrd="2" destOrd="0" presId="urn:microsoft.com/office/officeart/2018/2/layout/IconVerticalSolidList#1"/>
    <dgm:cxn modelId="{FB98B3B6-06F1-469E-A395-4760AB76D069}" type="presParOf" srcId="{0296A48B-8F5A-4CA3-9BA7-C13502E4EA4D}" destId="{0EF52E5E-9A42-4F4A-B578-17908101A683}" srcOrd="0" destOrd="0" presId="urn:microsoft.com/office/officeart/2018/2/layout/IconVerticalSolidList#1"/>
    <dgm:cxn modelId="{C3E7F834-3B7F-4DB2-BBBF-797A0D06B95F}" type="presParOf" srcId="{0296A48B-8F5A-4CA3-9BA7-C13502E4EA4D}" destId="{69D78E1A-0110-4621-96FF-27175CD7BF07}" srcOrd="1" destOrd="0" presId="urn:microsoft.com/office/officeart/2018/2/layout/IconVerticalSolidList#1"/>
    <dgm:cxn modelId="{55904FF8-920D-4EE9-B7E7-784C23473E06}" type="presParOf" srcId="{0296A48B-8F5A-4CA3-9BA7-C13502E4EA4D}" destId="{1E676BCC-8660-4B2B-835F-8715A957FE62}" srcOrd="2" destOrd="0" presId="urn:microsoft.com/office/officeart/2018/2/layout/IconVerticalSolidList#1"/>
    <dgm:cxn modelId="{D8A188A4-21B2-42EC-AA40-000DC0322047}" type="presParOf" srcId="{0296A48B-8F5A-4CA3-9BA7-C13502E4EA4D}" destId="{3C93BA46-0065-468D-AABA-727EB76ADF24}" srcOrd="3" destOrd="0" presId="urn:microsoft.com/office/officeart/2018/2/layout/IconVerticalSolidList#1"/>
    <dgm:cxn modelId="{A8B22865-23A4-45AA-9A1C-26FD6A683050}" type="presParOf" srcId="{CBF92457-A2CD-409E-8C3A-02B84D8234E4}" destId="{81DE7B45-7E7F-4A76-B4D1-E051848D0122}" srcOrd="3" destOrd="0" presId="urn:microsoft.com/office/officeart/2018/2/layout/IconVerticalSolidList#1"/>
    <dgm:cxn modelId="{841497EC-2E3A-43B5-B2D0-3C767AB83329}" type="presParOf" srcId="{CBF92457-A2CD-409E-8C3A-02B84D8234E4}" destId="{3DA38DB3-AF43-4467-9890-06C5B6C61211}" srcOrd="4" destOrd="0" presId="urn:microsoft.com/office/officeart/2018/2/layout/IconVerticalSolidList#1"/>
    <dgm:cxn modelId="{C81D2025-E440-4E4D-8D57-E902763BCDC2}" type="presParOf" srcId="{3DA38DB3-AF43-4467-9890-06C5B6C61211}" destId="{F87439EE-C51D-47C0-B307-20841CF82C79}" srcOrd="0" destOrd="0" presId="urn:microsoft.com/office/officeart/2018/2/layout/IconVerticalSolidList#1"/>
    <dgm:cxn modelId="{E5F64DBE-D4C2-4A87-8952-564A0D43EF28}" type="presParOf" srcId="{3DA38DB3-AF43-4467-9890-06C5B6C61211}" destId="{46AC493F-0C5D-4416-B12C-68566EB62D15}" srcOrd="1" destOrd="0" presId="urn:microsoft.com/office/officeart/2018/2/layout/IconVerticalSolidList#1"/>
    <dgm:cxn modelId="{4E28F4B6-BB82-4579-94A7-672F8A4604EE}" type="presParOf" srcId="{3DA38DB3-AF43-4467-9890-06C5B6C61211}" destId="{E19A1522-37E6-4E07-A099-12C514BF74EB}" srcOrd="2" destOrd="0" presId="urn:microsoft.com/office/officeart/2018/2/layout/IconVerticalSolidList#1"/>
    <dgm:cxn modelId="{6F9BC652-BA20-4B7D-ADAC-53A72D7F12FE}" type="presParOf" srcId="{3DA38DB3-AF43-4467-9890-06C5B6C61211}" destId="{4B60D0B6-6AC3-444D-9D18-F8ADE7FDF99B}" srcOrd="3" destOrd="0" presId="urn:microsoft.com/office/officeart/2018/2/layout/IconVerticalSolid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70A8F6-80C2-4533-B8B0-1B6966743F1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FD6975EF-B1EC-4412-A795-25A608C87935}">
      <dgm:prSet/>
      <dgm:spPr/>
      <dgm:t>
        <a:bodyPr/>
        <a:lstStyle/>
        <a:p>
          <a:r>
            <a:rPr lang="pt-BR" dirty="0"/>
            <a:t>ONE OF THE THREE MOST COMPLEX TERMS IN HISTORY</a:t>
          </a:r>
          <a:endParaRPr lang="en-US" dirty="0"/>
        </a:p>
      </dgm:t>
    </dgm:pt>
    <dgm:pt modelId="{DB3E7919-E28D-4AA5-B90E-42356DDFECD7}" type="parTrans" cxnId="{9D8F7881-3427-40EB-B003-A5AD0BCFE1ED}">
      <dgm:prSet/>
      <dgm:spPr/>
      <dgm:t>
        <a:bodyPr/>
        <a:lstStyle/>
        <a:p>
          <a:endParaRPr lang="en-US"/>
        </a:p>
      </dgm:t>
    </dgm:pt>
    <dgm:pt modelId="{3AA43E45-DFAE-42E9-902B-DB77A9D44845}" type="sibTrans" cxnId="{9D8F7881-3427-40EB-B003-A5AD0BCFE1ED}">
      <dgm:prSet/>
      <dgm:spPr/>
      <dgm:t>
        <a:bodyPr/>
        <a:lstStyle/>
        <a:p>
          <a:endParaRPr lang="en-US"/>
        </a:p>
      </dgm:t>
    </dgm:pt>
    <dgm:pt modelId="{3ADEBE72-8487-4D61-A833-8D2C999FEB1C}">
      <dgm:prSet/>
      <dgm:spPr/>
      <dgm:t>
        <a:bodyPr/>
        <a:lstStyle/>
        <a:p>
          <a:r>
            <a:rPr lang="en-US"/>
            <a:t>Culture can be loosely summarized as the complex of values, customs, beliefs and practices which constitute the way of life of a specific group. It </a:t>
          </a:r>
          <a:r>
            <a:rPr lang="pt-BR"/>
            <a:t>is ‘that complex whole’ (P. 37)</a:t>
          </a:r>
          <a:endParaRPr lang="en-US"/>
        </a:p>
      </dgm:t>
    </dgm:pt>
    <dgm:pt modelId="{42387354-C3DC-4928-8900-2C1546B1ECAC}" type="parTrans" cxnId="{0326A74C-B8A7-48B9-B9E8-FC76A0DE5119}">
      <dgm:prSet/>
      <dgm:spPr/>
      <dgm:t>
        <a:bodyPr/>
        <a:lstStyle/>
        <a:p>
          <a:endParaRPr lang="en-US"/>
        </a:p>
      </dgm:t>
    </dgm:pt>
    <dgm:pt modelId="{4590B7DC-E0F9-4857-BE55-2F202B01E8BB}" type="sibTrans" cxnId="{0326A74C-B8A7-48B9-B9E8-FC76A0DE5119}">
      <dgm:prSet/>
      <dgm:spPr/>
      <dgm:t>
        <a:bodyPr/>
        <a:lstStyle/>
        <a:p>
          <a:endParaRPr lang="en-US"/>
        </a:p>
      </dgm:t>
    </dgm:pt>
    <dgm:pt modelId="{80334A40-3EEF-436F-B456-5DE24A5EFA4E}" type="pres">
      <dgm:prSet presAssocID="{1F70A8F6-80C2-4533-B8B0-1B6966743F18}" presName="root" presStyleCnt="0">
        <dgm:presLayoutVars>
          <dgm:dir/>
          <dgm:resizeHandles val="exact"/>
        </dgm:presLayoutVars>
      </dgm:prSet>
      <dgm:spPr/>
    </dgm:pt>
    <dgm:pt modelId="{864AF8AA-55AC-4B09-9C07-737A404D6F93}" type="pres">
      <dgm:prSet presAssocID="{FD6975EF-B1EC-4412-A795-25A608C87935}" presName="compNode" presStyleCnt="0"/>
      <dgm:spPr/>
    </dgm:pt>
    <dgm:pt modelId="{314F957F-E1B8-428A-BD26-351353BEF96A}" type="pres">
      <dgm:prSet presAssocID="{FD6975EF-B1EC-4412-A795-25A608C87935}" presName="bgRect" presStyleLbl="bgShp" presStyleIdx="0" presStyleCnt="2"/>
      <dgm:spPr/>
    </dgm:pt>
    <dgm:pt modelId="{B9C427CE-8429-4CB2-AC02-2DCEF6F76A0F}" type="pres">
      <dgm:prSet presAssocID="{FD6975EF-B1EC-4412-A795-25A608C8793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otes"/>
        </a:ext>
      </dgm:extLst>
    </dgm:pt>
    <dgm:pt modelId="{E5CE813A-9664-4193-BFA2-6C7F7CA42503}" type="pres">
      <dgm:prSet presAssocID="{FD6975EF-B1EC-4412-A795-25A608C87935}" presName="spaceRect" presStyleCnt="0"/>
      <dgm:spPr/>
    </dgm:pt>
    <dgm:pt modelId="{AD023B0D-015D-41A2-A0F6-D77277BF7F78}" type="pres">
      <dgm:prSet presAssocID="{FD6975EF-B1EC-4412-A795-25A608C87935}" presName="parTx" presStyleLbl="revTx" presStyleIdx="0" presStyleCnt="2">
        <dgm:presLayoutVars>
          <dgm:chMax val="0"/>
          <dgm:chPref val="0"/>
        </dgm:presLayoutVars>
      </dgm:prSet>
      <dgm:spPr/>
    </dgm:pt>
    <dgm:pt modelId="{04A5C6F9-2A73-47B0-BBE5-C89C381F39C6}" type="pres">
      <dgm:prSet presAssocID="{3AA43E45-DFAE-42E9-902B-DB77A9D44845}" presName="sibTrans" presStyleCnt="0"/>
      <dgm:spPr/>
    </dgm:pt>
    <dgm:pt modelId="{75CFE65C-77BE-4469-B06B-42EAA99E571D}" type="pres">
      <dgm:prSet presAssocID="{3ADEBE72-8487-4D61-A833-8D2C999FEB1C}" presName="compNode" presStyleCnt="0"/>
      <dgm:spPr/>
    </dgm:pt>
    <dgm:pt modelId="{8CBF4CCE-873E-4C5D-84E5-FB4F952D89D5}" type="pres">
      <dgm:prSet presAssocID="{3ADEBE72-8487-4D61-A833-8D2C999FEB1C}" presName="bgRect" presStyleLbl="bgShp" presStyleIdx="1" presStyleCnt="2"/>
      <dgm:spPr/>
    </dgm:pt>
    <dgm:pt modelId="{0CBFB0C3-A985-4DB9-BBBD-1433AFADAC3C}" type="pres">
      <dgm:prSet presAssocID="{3ADEBE72-8487-4D61-A833-8D2C999FEB1C}" presName="iconRect" presStyleLbl="nod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C7A1EF31-4BD0-44CF-81DF-DDEDC0DBF0F3}" type="pres">
      <dgm:prSet presAssocID="{3ADEBE72-8487-4D61-A833-8D2C999FEB1C}" presName="spaceRect" presStyleCnt="0"/>
      <dgm:spPr/>
    </dgm:pt>
    <dgm:pt modelId="{068B6548-46D2-432D-B22D-2E345D3FFADD}" type="pres">
      <dgm:prSet presAssocID="{3ADEBE72-8487-4D61-A833-8D2C999FEB1C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D11EE730-FF73-4A26-B82C-E0DDB61160F3}" type="presOf" srcId="{3ADEBE72-8487-4D61-A833-8D2C999FEB1C}" destId="{068B6548-46D2-432D-B22D-2E345D3FFADD}" srcOrd="0" destOrd="0" presId="urn:microsoft.com/office/officeart/2018/2/layout/IconVerticalSolidList"/>
    <dgm:cxn modelId="{0326A74C-B8A7-48B9-B9E8-FC76A0DE5119}" srcId="{1F70A8F6-80C2-4533-B8B0-1B6966743F18}" destId="{3ADEBE72-8487-4D61-A833-8D2C999FEB1C}" srcOrd="1" destOrd="0" parTransId="{42387354-C3DC-4928-8900-2C1546B1ECAC}" sibTransId="{4590B7DC-E0F9-4857-BE55-2F202B01E8BB}"/>
    <dgm:cxn modelId="{9D8F7881-3427-40EB-B003-A5AD0BCFE1ED}" srcId="{1F70A8F6-80C2-4533-B8B0-1B6966743F18}" destId="{FD6975EF-B1EC-4412-A795-25A608C87935}" srcOrd="0" destOrd="0" parTransId="{DB3E7919-E28D-4AA5-B90E-42356DDFECD7}" sibTransId="{3AA43E45-DFAE-42E9-902B-DB77A9D44845}"/>
    <dgm:cxn modelId="{7573D29A-BCE8-426D-B244-2AC2D573BFD0}" type="presOf" srcId="{FD6975EF-B1EC-4412-A795-25A608C87935}" destId="{AD023B0D-015D-41A2-A0F6-D77277BF7F78}" srcOrd="0" destOrd="0" presId="urn:microsoft.com/office/officeart/2018/2/layout/IconVerticalSolidList"/>
    <dgm:cxn modelId="{6C57B5C4-C519-44B0-B17A-5D088F040238}" type="presOf" srcId="{1F70A8F6-80C2-4533-B8B0-1B6966743F18}" destId="{80334A40-3EEF-436F-B456-5DE24A5EFA4E}" srcOrd="0" destOrd="0" presId="urn:microsoft.com/office/officeart/2018/2/layout/IconVerticalSolidList"/>
    <dgm:cxn modelId="{EC8A759E-8A76-45C1-96A4-6B7F685FEA84}" type="presParOf" srcId="{80334A40-3EEF-436F-B456-5DE24A5EFA4E}" destId="{864AF8AA-55AC-4B09-9C07-737A404D6F93}" srcOrd="0" destOrd="0" presId="urn:microsoft.com/office/officeart/2018/2/layout/IconVerticalSolidList"/>
    <dgm:cxn modelId="{530C5DE5-A2A7-4B52-A122-24138ABD6F77}" type="presParOf" srcId="{864AF8AA-55AC-4B09-9C07-737A404D6F93}" destId="{314F957F-E1B8-428A-BD26-351353BEF96A}" srcOrd="0" destOrd="0" presId="urn:microsoft.com/office/officeart/2018/2/layout/IconVerticalSolidList"/>
    <dgm:cxn modelId="{A71C5698-7D56-4E33-9D78-96B0416D23BF}" type="presParOf" srcId="{864AF8AA-55AC-4B09-9C07-737A404D6F93}" destId="{B9C427CE-8429-4CB2-AC02-2DCEF6F76A0F}" srcOrd="1" destOrd="0" presId="urn:microsoft.com/office/officeart/2018/2/layout/IconVerticalSolidList"/>
    <dgm:cxn modelId="{D3BFBE6E-EC47-4521-B6AC-EB0DAF5CB170}" type="presParOf" srcId="{864AF8AA-55AC-4B09-9C07-737A404D6F93}" destId="{E5CE813A-9664-4193-BFA2-6C7F7CA42503}" srcOrd="2" destOrd="0" presId="urn:microsoft.com/office/officeart/2018/2/layout/IconVerticalSolidList"/>
    <dgm:cxn modelId="{C7837939-DC48-468A-BD54-039C93851ACC}" type="presParOf" srcId="{864AF8AA-55AC-4B09-9C07-737A404D6F93}" destId="{AD023B0D-015D-41A2-A0F6-D77277BF7F78}" srcOrd="3" destOrd="0" presId="urn:microsoft.com/office/officeart/2018/2/layout/IconVerticalSolidList"/>
    <dgm:cxn modelId="{EA9D5DA0-B6ED-44E7-9BC2-BC1DCA850E3E}" type="presParOf" srcId="{80334A40-3EEF-436F-B456-5DE24A5EFA4E}" destId="{04A5C6F9-2A73-47B0-BBE5-C89C381F39C6}" srcOrd="1" destOrd="0" presId="urn:microsoft.com/office/officeart/2018/2/layout/IconVerticalSolidList"/>
    <dgm:cxn modelId="{5AF033A1-5800-4B4A-8B9D-F1B9F813FA58}" type="presParOf" srcId="{80334A40-3EEF-436F-B456-5DE24A5EFA4E}" destId="{75CFE65C-77BE-4469-B06B-42EAA99E571D}" srcOrd="2" destOrd="0" presId="urn:microsoft.com/office/officeart/2018/2/layout/IconVerticalSolidList"/>
    <dgm:cxn modelId="{FF04C206-B892-4D9D-8A64-8B5573DC114A}" type="presParOf" srcId="{75CFE65C-77BE-4469-B06B-42EAA99E571D}" destId="{8CBF4CCE-873E-4C5D-84E5-FB4F952D89D5}" srcOrd="0" destOrd="0" presId="urn:microsoft.com/office/officeart/2018/2/layout/IconVerticalSolidList"/>
    <dgm:cxn modelId="{C9B94159-CA86-4567-8EAE-A787CE3CFCA3}" type="presParOf" srcId="{75CFE65C-77BE-4469-B06B-42EAA99E571D}" destId="{0CBFB0C3-A985-4DB9-BBBD-1433AFADAC3C}" srcOrd="1" destOrd="0" presId="urn:microsoft.com/office/officeart/2018/2/layout/IconVerticalSolidList"/>
    <dgm:cxn modelId="{ABFB5C36-EBCF-4110-A4F4-3CC6836818BF}" type="presParOf" srcId="{75CFE65C-77BE-4469-B06B-42EAA99E571D}" destId="{C7A1EF31-4BD0-44CF-81DF-DDEDC0DBF0F3}" srcOrd="2" destOrd="0" presId="urn:microsoft.com/office/officeart/2018/2/layout/IconVerticalSolidList"/>
    <dgm:cxn modelId="{EBEBDC36-65FC-4AC7-88AB-865061826116}" type="presParOf" srcId="{75CFE65C-77BE-4469-B06B-42EAA99E571D}" destId="{068B6548-46D2-432D-B22D-2E345D3FFAD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35D341-D6E0-4E5A-A463-E7E3CD0FB737}">
      <dsp:nvSpPr>
        <dsp:cNvPr id="0" name=""/>
        <dsp:cNvSpPr/>
      </dsp:nvSpPr>
      <dsp:spPr>
        <a:xfrm>
          <a:off x="0" y="11325"/>
          <a:ext cx="6151562" cy="16707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THE DANGER OF A SINGLE STORY</a:t>
          </a:r>
        </a:p>
      </dsp:txBody>
      <dsp:txXfrm>
        <a:off x="81560" y="92885"/>
        <a:ext cx="5988442" cy="1507639"/>
      </dsp:txXfrm>
    </dsp:sp>
    <dsp:sp modelId="{0F4CD871-0C34-4CE1-8097-8247D680E675}">
      <dsp:nvSpPr>
        <dsp:cNvPr id="0" name=""/>
        <dsp:cNvSpPr/>
      </dsp:nvSpPr>
      <dsp:spPr>
        <a:xfrm>
          <a:off x="0" y="1803045"/>
          <a:ext cx="6151562" cy="1670759"/>
        </a:xfrm>
        <a:prstGeom prst="roundRect">
          <a:avLst/>
        </a:prstGeom>
        <a:solidFill>
          <a:schemeClr val="accent2">
            <a:hueOff val="-661686"/>
            <a:satOff val="746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200" kern="1200" dirty="0"/>
            <a:t>WHAT IS CULTURE (SANTOS)</a:t>
          </a:r>
          <a:endParaRPr lang="en-US" sz="4200" kern="1200" dirty="0"/>
        </a:p>
      </dsp:txBody>
      <dsp:txXfrm>
        <a:off x="81560" y="1884605"/>
        <a:ext cx="5988442" cy="1507639"/>
      </dsp:txXfrm>
    </dsp:sp>
    <dsp:sp modelId="{620D8E6A-FD88-4304-B21A-B03D340B1B00}">
      <dsp:nvSpPr>
        <dsp:cNvPr id="0" name=""/>
        <dsp:cNvSpPr/>
      </dsp:nvSpPr>
      <dsp:spPr>
        <a:xfrm>
          <a:off x="0" y="3594765"/>
          <a:ext cx="6151562" cy="1670759"/>
        </a:xfrm>
        <a:prstGeom prst="roundRect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OSDE + DISCUSSION (CP3)</a:t>
          </a:r>
        </a:p>
      </dsp:txBody>
      <dsp:txXfrm>
        <a:off x="81560" y="3676325"/>
        <a:ext cx="5988442" cy="15076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FF466F-61DD-4024-9ABD-FB46BF792FFA}">
      <dsp:nvSpPr>
        <dsp:cNvPr id="0" name=""/>
        <dsp:cNvSpPr/>
      </dsp:nvSpPr>
      <dsp:spPr>
        <a:xfrm>
          <a:off x="0" y="479"/>
          <a:ext cx="10058399" cy="112313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F338B1-B707-46E5-B61E-47D5D272B207}">
      <dsp:nvSpPr>
        <dsp:cNvPr id="0" name=""/>
        <dsp:cNvSpPr/>
      </dsp:nvSpPr>
      <dsp:spPr>
        <a:xfrm>
          <a:off x="339747" y="253184"/>
          <a:ext cx="617722" cy="61772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204C22-2CAA-42A1-95E7-D48ABF8D6765}">
      <dsp:nvSpPr>
        <dsp:cNvPr id="0" name=""/>
        <dsp:cNvSpPr/>
      </dsp:nvSpPr>
      <dsp:spPr>
        <a:xfrm>
          <a:off x="1297216" y="479"/>
          <a:ext cx="8761183" cy="1123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865" tIns="118865" rIns="118865" bIns="11886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/>
            <a:t>CULTURE = COMPLEX CONCEPT (NOT TAKEN FOR GRANTED)</a:t>
          </a:r>
          <a:endParaRPr lang="en-US" sz="2500" b="1" kern="1200"/>
        </a:p>
      </dsp:txBody>
      <dsp:txXfrm>
        <a:off x="1297216" y="479"/>
        <a:ext cx="8761183" cy="1123131"/>
      </dsp:txXfrm>
    </dsp:sp>
    <dsp:sp modelId="{0EF52E5E-9A42-4F4A-B578-17908101A683}">
      <dsp:nvSpPr>
        <dsp:cNvPr id="0" name=""/>
        <dsp:cNvSpPr/>
      </dsp:nvSpPr>
      <dsp:spPr>
        <a:xfrm>
          <a:off x="0" y="1404394"/>
          <a:ext cx="10058399" cy="1123131"/>
        </a:xfrm>
        <a:prstGeom prst="roundRect">
          <a:avLst>
            <a:gd name="adj" fmla="val 10000"/>
          </a:avLst>
        </a:prstGeom>
        <a:solidFill>
          <a:schemeClr val="accent2">
            <a:hueOff val="-661686"/>
            <a:satOff val="746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D78E1A-0110-4621-96FF-27175CD7BF07}">
      <dsp:nvSpPr>
        <dsp:cNvPr id="0" name=""/>
        <dsp:cNvSpPr/>
      </dsp:nvSpPr>
      <dsp:spPr>
        <a:xfrm>
          <a:off x="339747" y="1657098"/>
          <a:ext cx="617722" cy="61772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93BA46-0065-468D-AABA-727EB76ADF24}">
      <dsp:nvSpPr>
        <dsp:cNvPr id="0" name=""/>
        <dsp:cNvSpPr/>
      </dsp:nvSpPr>
      <dsp:spPr>
        <a:xfrm>
          <a:off x="1297216" y="1404394"/>
          <a:ext cx="8761183" cy="1123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865" tIns="118865" rIns="118865" bIns="11886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/>
            <a:t>RESONATES IN ALL ASPECTS OF SOCIAL LIFE...</a:t>
          </a:r>
          <a:endParaRPr lang="en-US" sz="2500" b="1" kern="1200"/>
        </a:p>
      </dsp:txBody>
      <dsp:txXfrm>
        <a:off x="1297216" y="1404394"/>
        <a:ext cx="8761183" cy="1123131"/>
      </dsp:txXfrm>
    </dsp:sp>
    <dsp:sp modelId="{F87439EE-C51D-47C0-B307-20841CF82C79}">
      <dsp:nvSpPr>
        <dsp:cNvPr id="0" name=""/>
        <dsp:cNvSpPr/>
      </dsp:nvSpPr>
      <dsp:spPr>
        <a:xfrm>
          <a:off x="0" y="2808308"/>
          <a:ext cx="10058399" cy="1123131"/>
        </a:xfrm>
        <a:prstGeom prst="roundRect">
          <a:avLst>
            <a:gd name="adj" fmla="val 10000"/>
          </a:avLst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AC493F-0C5D-4416-B12C-68566EB62D15}">
      <dsp:nvSpPr>
        <dsp:cNvPr id="0" name=""/>
        <dsp:cNvSpPr/>
      </dsp:nvSpPr>
      <dsp:spPr>
        <a:xfrm>
          <a:off x="339747" y="3061013"/>
          <a:ext cx="617722" cy="61772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60D0B6-6AC3-444D-9D18-F8ADE7FDF99B}">
      <dsp:nvSpPr>
        <dsp:cNvPr id="0" name=""/>
        <dsp:cNvSpPr/>
      </dsp:nvSpPr>
      <dsp:spPr>
        <a:xfrm>
          <a:off x="1297216" y="2808308"/>
          <a:ext cx="8761183" cy="1123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865" tIns="118865" rIns="118865" bIns="11886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/>
            <a:t>WHEN TAKEN FOR GRANTED = DANGEROUS SOCIAL CONSEQUENCES (WAR, DISCRIMINATION)</a:t>
          </a:r>
          <a:endParaRPr lang="en-US" sz="2500" b="1" kern="1200"/>
        </a:p>
      </dsp:txBody>
      <dsp:txXfrm>
        <a:off x="1297216" y="2808308"/>
        <a:ext cx="8761183" cy="11231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4F957F-E1B8-428A-BD26-351353BEF96A}">
      <dsp:nvSpPr>
        <dsp:cNvPr id="0" name=""/>
        <dsp:cNvSpPr/>
      </dsp:nvSpPr>
      <dsp:spPr>
        <a:xfrm>
          <a:off x="0" y="982909"/>
          <a:ext cx="7056784" cy="181460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C427CE-8429-4CB2-AC02-2DCEF6F76A0F}">
      <dsp:nvSpPr>
        <dsp:cNvPr id="0" name=""/>
        <dsp:cNvSpPr/>
      </dsp:nvSpPr>
      <dsp:spPr>
        <a:xfrm>
          <a:off x="548916" y="1391194"/>
          <a:ext cx="998030" cy="9980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023B0D-015D-41A2-A0F6-D77277BF7F78}">
      <dsp:nvSpPr>
        <dsp:cNvPr id="0" name=""/>
        <dsp:cNvSpPr/>
      </dsp:nvSpPr>
      <dsp:spPr>
        <a:xfrm>
          <a:off x="2095864" y="982909"/>
          <a:ext cx="4960919" cy="1814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45" tIns="192045" rIns="192045" bIns="19204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ONE OF THE THREE MOST COMPLEX TERMS IN HISTORY</a:t>
          </a:r>
          <a:endParaRPr lang="en-US" sz="1900" kern="1200" dirty="0"/>
        </a:p>
      </dsp:txBody>
      <dsp:txXfrm>
        <a:off x="2095864" y="982909"/>
        <a:ext cx="4960919" cy="1814601"/>
      </dsp:txXfrm>
    </dsp:sp>
    <dsp:sp modelId="{8CBF4CCE-873E-4C5D-84E5-FB4F952D89D5}">
      <dsp:nvSpPr>
        <dsp:cNvPr id="0" name=""/>
        <dsp:cNvSpPr/>
      </dsp:nvSpPr>
      <dsp:spPr>
        <a:xfrm>
          <a:off x="0" y="3251161"/>
          <a:ext cx="7056784" cy="181460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FB0C3-A985-4DB9-BBBD-1433AFADAC3C}">
      <dsp:nvSpPr>
        <dsp:cNvPr id="0" name=""/>
        <dsp:cNvSpPr/>
      </dsp:nvSpPr>
      <dsp:spPr>
        <a:xfrm>
          <a:off x="548916" y="3659446"/>
          <a:ext cx="998030" cy="99803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8B6548-46D2-432D-B22D-2E345D3FFADD}">
      <dsp:nvSpPr>
        <dsp:cNvPr id="0" name=""/>
        <dsp:cNvSpPr/>
      </dsp:nvSpPr>
      <dsp:spPr>
        <a:xfrm>
          <a:off x="2095864" y="3251161"/>
          <a:ext cx="4960919" cy="1814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45" tIns="192045" rIns="192045" bIns="19204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Culture can be loosely summarized as the complex of values, customs, beliefs and practices which constitute the way of life of a specific group. It </a:t>
          </a:r>
          <a:r>
            <a:rPr lang="pt-BR" sz="1900" kern="1200"/>
            <a:t>is ‘that complex whole’ (P. 37)</a:t>
          </a:r>
          <a:endParaRPr lang="en-US" sz="1900" kern="1200"/>
        </a:p>
      </dsp:txBody>
      <dsp:txXfrm>
        <a:off x="2095864" y="3251161"/>
        <a:ext cx="4960919" cy="18146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#1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A60CB310-341F-4985-A4F4-05A09CB4B26B}" type="datetimeFigureOut">
              <a:rPr lang="pt-BR" smtClean="0"/>
              <a:t>29/10/2020</a:t>
            </a:fld>
            <a:endParaRPr lang="pt-B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BD1DA9C-FFED-4798-8B29-195196CB13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644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B310-341F-4985-A4F4-05A09CB4B26B}" type="datetimeFigureOut">
              <a:rPr lang="pt-BR" smtClean="0"/>
              <a:t>29/10/2020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1DA9C-FFED-4798-8B29-195196CB13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3204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B310-341F-4985-A4F4-05A09CB4B26B}" type="datetimeFigureOut">
              <a:rPr lang="pt-BR" smtClean="0"/>
              <a:t>29/10/2020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1DA9C-FFED-4798-8B29-195196CB13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5995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69F18-8210-4228-BCA9-1468446E0489}" type="datetimeFigureOut">
              <a:rPr lang="pt-BR" smtClean="0"/>
              <a:t>29/10/2020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FFD0-74C1-4829-B219-874F1A1E31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0868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B310-341F-4985-A4F4-05A09CB4B26B}" type="datetimeFigureOut">
              <a:rPr lang="pt-BR" smtClean="0"/>
              <a:t>29/10/2020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1DA9C-FFED-4798-8B29-195196CB13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5466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60CB310-341F-4985-A4F4-05A09CB4B26B}" type="datetimeFigureOut">
              <a:rPr lang="pt-BR" smtClean="0"/>
              <a:t>29/10/2020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3BD1DA9C-FFED-4798-8B29-195196CB13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80686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B310-341F-4985-A4F4-05A09CB4B26B}" type="datetimeFigureOut">
              <a:rPr lang="pt-BR" smtClean="0"/>
              <a:t>29/10/2020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1DA9C-FFED-4798-8B29-195196CB13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8870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B310-341F-4985-A4F4-05A09CB4B26B}" type="datetimeFigureOut">
              <a:rPr lang="pt-BR" smtClean="0"/>
              <a:t>29/10/2020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1DA9C-FFED-4798-8B29-195196CB13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2480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B310-341F-4985-A4F4-05A09CB4B26B}" type="datetimeFigureOut">
              <a:rPr lang="pt-BR" smtClean="0"/>
              <a:t>29/10/2020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1DA9C-FFED-4798-8B29-195196CB13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6057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B310-341F-4985-A4F4-05A09CB4B26B}" type="datetimeFigureOut">
              <a:rPr lang="pt-BR" smtClean="0"/>
              <a:t>29/10/2020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1DA9C-FFED-4798-8B29-195196CB13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8927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B310-341F-4985-A4F4-05A09CB4B26B}" type="datetimeFigureOut">
              <a:rPr lang="pt-BR" smtClean="0"/>
              <a:t>29/10/2020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pt-B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BD1DA9C-FFED-4798-8B29-195196CB132E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4199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60CB310-341F-4985-A4F4-05A09CB4B26B}" type="datetimeFigureOut">
              <a:rPr lang="pt-BR" smtClean="0"/>
              <a:t>29/10/2020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BD1DA9C-FFED-4798-8B29-195196CB132E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0713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60CB310-341F-4985-A4F4-05A09CB4B26B}" type="datetimeFigureOut">
              <a:rPr lang="pt-BR" smtClean="0"/>
              <a:t>29/10/2020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BD1DA9C-FFED-4798-8B29-195196CB13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4445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D9Ihs241zeg" TargetMode="Externa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437F81-DF99-44C1-A44B-D0CC8866A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363323"/>
            <a:ext cx="8991600" cy="1692771"/>
          </a:xfrm>
        </p:spPr>
        <p:txBody>
          <a:bodyPr>
            <a:normAutofit fontScale="90000"/>
          </a:bodyPr>
          <a:lstStyle/>
          <a:p>
            <a:r>
              <a:rPr lang="pt-BR" dirty="0"/>
              <a:t>TOPICS IN LANGUAGE AND CULTURE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9C45F0F-5191-4B97-B6F3-8400F22B2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8022" y="4316796"/>
            <a:ext cx="3995955" cy="75828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900" b="1" dirty="0"/>
              <a:t>CLASS 7 – 26/10/2020</a:t>
            </a:r>
          </a:p>
          <a:p>
            <a:pPr>
              <a:lnSpc>
                <a:spcPct val="90000"/>
              </a:lnSpc>
            </a:pPr>
            <a:r>
              <a:rPr lang="pt-BR" sz="1900" b="1" dirty="0"/>
              <a:t>PROF. DR. DANIEL FERRAZ</a:t>
            </a:r>
          </a:p>
          <a:p>
            <a:pPr algn="r">
              <a:lnSpc>
                <a:spcPct val="90000"/>
              </a:lnSpc>
            </a:pPr>
            <a:endParaRPr lang="pt-BR" sz="1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011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0419E7-4188-413D-A794-2AE6FA843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>
            <a:normAutofit/>
          </a:bodyPr>
          <a:lstStyle/>
          <a:p>
            <a:r>
              <a:rPr lang="pt-BR" sz="3700" err="1"/>
              <a:t>Part</a:t>
            </a:r>
            <a:r>
              <a:rPr lang="pt-BR" sz="3700"/>
              <a:t> 2 - 	SANTOS – O QUE É CULTURA? (switch </a:t>
            </a:r>
            <a:r>
              <a:rPr lang="pt-BR" sz="3700" err="1"/>
              <a:t>to</a:t>
            </a:r>
            <a:r>
              <a:rPr lang="pt-BR" sz="3700"/>
              <a:t> LP?)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000060-D06D-4A48-BD8E-978966CC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654" y="727628"/>
            <a:ext cx="5367164" cy="541555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4E5113-B3D0-40F8-9F39-B2C2BF92A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3978" y="886862"/>
            <a:ext cx="5054517" cy="509708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2F052DA-8E04-4518-BBB2-2389C5832B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692" t="25835" r="13346" b="24295"/>
          <a:stretch/>
        </p:blipFill>
        <p:spPr>
          <a:xfrm>
            <a:off x="1825413" y="1206902"/>
            <a:ext cx="3171647" cy="4457005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05987A8-8772-49EF-A6F9-081B06913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450" y="2538919"/>
            <a:ext cx="4957554" cy="3496120"/>
          </a:xfrm>
        </p:spPr>
        <p:txBody>
          <a:bodyPr>
            <a:normAutofit/>
          </a:bodyPr>
          <a:lstStyle/>
          <a:p>
            <a:r>
              <a:rPr lang="pt-BR" dirty="0"/>
              <a:t>O autor José Luiz dos Santos nasceu em Santos, SP em 1949. Fez seus estudos de Ciências Sociais e Antropologia nas universidades de São Paulo, Estadual de Campinas e de Londres. É professor de antropologia na Unicamp há vários anos, tendo passado alguns períodos no Museu Paraense Emílio Goeldi e no Museu do Índio.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C6EC29C-8541-4542-9662-9523BEE59988}"/>
              </a:ext>
            </a:extLst>
          </p:cNvPr>
          <p:cNvSpPr/>
          <p:nvPr/>
        </p:nvSpPr>
        <p:spPr>
          <a:xfrm>
            <a:off x="422323" y="5561931"/>
            <a:ext cx="76947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Antrhopology</a:t>
            </a:r>
            <a:r>
              <a:rPr lang="pt-B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– 1 (80s)</a:t>
            </a:r>
            <a:endParaRPr lang="pt-BR" sz="5400" b="1" cap="none" spc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7293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ítulo 1">
            <a:extLst>
              <a:ext uri="{FF2B5EF4-FFF2-40B4-BE49-F238E27FC236}">
                <a16:creationId xmlns:a16="http://schemas.microsoft.com/office/drawing/2014/main" id="{12502E5E-F54A-4D4E-8C83-9F0B7976E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800" y="1581150"/>
            <a:ext cx="6502400" cy="890588"/>
          </a:xfrm>
          <a:solidFill>
            <a:srgbClr val="FFFFFF"/>
          </a:solidFill>
          <a:ln>
            <a:solidFill>
              <a:srgbClr val="40404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pt-BR">
                <a:solidFill>
                  <a:srgbClr val="404040"/>
                </a:solidFill>
              </a:rPr>
              <a:t>GEERTZ AND WILLIAMS</a:t>
            </a:r>
          </a:p>
        </p:txBody>
      </p:sp>
      <p:sp>
        <p:nvSpPr>
          <p:cNvPr id="53251" name="Espaço Reservado para Conteúdo 2">
            <a:extLst>
              <a:ext uri="{FF2B5EF4-FFF2-40B4-BE49-F238E27FC236}">
                <a16:creationId xmlns:a16="http://schemas.microsoft.com/office/drawing/2014/main" id="{22B2AE90-8E53-4DDA-A6DB-63FFB34BEA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73375" y="2757488"/>
            <a:ext cx="8047038" cy="3257550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en-US" altLang="pt-BR" sz="2800"/>
              <a:t>GEERTZ: culture as the webs of signification in which humanity is suspended</a:t>
            </a:r>
            <a:endParaRPr lang="pt-BR" altLang="pt-BR" sz="2800"/>
          </a:p>
          <a:p>
            <a:pPr eaLnBrk="1" hangingPunct="1"/>
            <a:endParaRPr lang="pt-BR" altLang="pt-BR" sz="2800"/>
          </a:p>
          <a:p>
            <a:pPr eaLnBrk="1" hangingPunct="1"/>
            <a:endParaRPr lang="pt-BR" altLang="pt-BR" sz="2800"/>
          </a:p>
          <a:p>
            <a:pPr eaLnBrk="1" hangingPunct="1"/>
            <a:r>
              <a:rPr lang="pt-BR" altLang="pt-BR" sz="2800"/>
              <a:t>WILILAMS: </a:t>
            </a:r>
            <a:r>
              <a:rPr lang="en-US" altLang="pt-BR" sz="2800"/>
              <a:t>Raymond Williams writes of culture as ‘the signifying system through which … a social order is communicated, reproduced, experienced and </a:t>
            </a:r>
            <a:r>
              <a:rPr lang="pt-BR" altLang="pt-BR" sz="2800"/>
              <a:t>explored’.6</a:t>
            </a:r>
          </a:p>
          <a:p>
            <a:pPr eaLnBrk="1" hangingPunct="1"/>
            <a:endParaRPr lang="pt-BR" altLang="pt-BR" sz="2800"/>
          </a:p>
          <a:p>
            <a:pPr eaLnBrk="1" hangingPunct="1"/>
            <a:r>
              <a:rPr lang="pt-BR" altLang="pt-BR" sz="2800"/>
              <a:t>(P. 36)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77BDFC-3131-4B10-AB75-9AD2775A4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pt-BR"/>
              <a:t>EAGLETON (COMPLEMENTARY)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0AC2D997-287F-45FC-B0E1-51CA5D6F1DA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66800" y="2103120"/>
          <a:ext cx="10058400" cy="393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9287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752AD1-E08B-4AD1-B3EF-AE34D91E4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2336800"/>
            <a:ext cx="2522537" cy="1120775"/>
          </a:xfrm>
          <a:ln>
            <a:solidFill>
              <a:schemeClr val="bg1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dirty="0">
                <a:solidFill>
                  <a:srgbClr val="FF0000"/>
                </a:solidFill>
              </a:rPr>
              <a:t>CULTURE FOR EAGLETON</a:t>
            </a:r>
          </a:p>
        </p:txBody>
      </p:sp>
      <p:graphicFrame>
        <p:nvGraphicFramePr>
          <p:cNvPr id="7" name="Espaço Reservado para Conteúdo 2">
            <a:extLst>
              <a:ext uri="{FF2B5EF4-FFF2-40B4-BE49-F238E27FC236}">
                <a16:creationId xmlns:a16="http://schemas.microsoft.com/office/drawing/2014/main" id="{C13B0000-E45B-49B3-BE7B-DD1574459B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4608542"/>
              </p:ext>
            </p:extLst>
          </p:nvPr>
        </p:nvGraphicFramePr>
        <p:xfrm>
          <a:off x="4727848" y="620688"/>
          <a:ext cx="7056784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307A49-83A6-45AE-828E-9C9FBEF5D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é cultura? (SANTOS, 1983)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530E364-4556-4950-8FC7-86D7B95C7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763" y="2638044"/>
            <a:ext cx="10779617" cy="3101983"/>
          </a:xfrm>
        </p:spPr>
        <p:txBody>
          <a:bodyPr>
            <a:normAutofit/>
          </a:bodyPr>
          <a:lstStyle/>
          <a:p>
            <a:r>
              <a:rPr lang="pt-BR" sz="3500" dirty="0"/>
              <a:t>Entendido assim, o estudo da cultura contribui no combate a preconceitos, oferecendo uma plataforma firme para o respeito e a dignidade nas relações humanas. 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95B286BE-CDDB-4130-A1ED-5002D5A95873}"/>
              </a:ext>
            </a:extLst>
          </p:cNvPr>
          <p:cNvSpPr/>
          <p:nvPr/>
        </p:nvSpPr>
        <p:spPr>
          <a:xfrm>
            <a:off x="875763" y="4391696"/>
            <a:ext cx="10650829" cy="20863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500" b="1" dirty="0"/>
              <a:t>AGAINST PREJUDICE,  NURTURES HUMAN RELATIONS AND RESPECT</a:t>
            </a:r>
          </a:p>
          <a:p>
            <a:pPr algn="ctr"/>
            <a:endParaRPr lang="pt-BR" sz="2500" b="1" dirty="0"/>
          </a:p>
          <a:p>
            <a:pPr algn="ctr"/>
            <a:r>
              <a:rPr lang="pt-BR" sz="2500" b="1" dirty="0"/>
              <a:t>BUT ALSO &gt;&gt;&gt; CREATE WARS, DIFFERENCES, EXCLUSION</a:t>
            </a:r>
          </a:p>
        </p:txBody>
      </p:sp>
    </p:spTree>
    <p:extLst>
      <p:ext uri="{BB962C8B-B14F-4D97-AF65-F5344CB8AC3E}">
        <p14:creationId xmlns:p14="http://schemas.microsoft.com/office/powerpoint/2010/main" val="153009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7">
            <a:extLst>
              <a:ext uri="{FF2B5EF4-FFF2-40B4-BE49-F238E27FC236}">
                <a16:creationId xmlns:a16="http://schemas.microsoft.com/office/drawing/2014/main" id="{A009E310-C7C2-4F23-B466-4417C8ED3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51A4F4A1-146B-4D29-852A-F60996679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A4C31FF5-F97E-4082-BFC5-A880DB9F3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1150" y="457200"/>
            <a:ext cx="8533646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6015B4CE-42DE-4E9B-B800-B5B8142E6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2467" y="621793"/>
            <a:ext cx="8198780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2A246D3-6C80-4127-85BA-45CFB4FA9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4616" y="881210"/>
            <a:ext cx="7417925" cy="1517035"/>
          </a:xfrm>
        </p:spPr>
        <p:txBody>
          <a:bodyPr>
            <a:normAutofit/>
          </a:bodyPr>
          <a:lstStyle/>
          <a:p>
            <a:r>
              <a:rPr lang="pt-BR">
                <a:solidFill>
                  <a:schemeClr val="tx1">
                    <a:lumMod val="75000"/>
                    <a:lumOff val="25000"/>
                  </a:schemeClr>
                </a:solidFill>
              </a:rPr>
              <a:t>Santos...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A6C619E-F797-47F3-A59C-F93BD79E9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615" y="2242632"/>
            <a:ext cx="7245103" cy="3131777"/>
          </a:xfrm>
        </p:spPr>
        <p:txBody>
          <a:bodyPr>
            <a:noAutofit/>
          </a:bodyPr>
          <a:lstStyle/>
          <a:p>
            <a:pPr algn="ctr"/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Cada cultura é o resultado de uma história particular, e isso inclui também suas relações com outras culturas, as quais podem ter características bem diferentes </a:t>
            </a:r>
          </a:p>
        </p:txBody>
      </p:sp>
    </p:spTree>
    <p:extLst>
      <p:ext uri="{BB962C8B-B14F-4D97-AF65-F5344CB8AC3E}">
        <p14:creationId xmlns:p14="http://schemas.microsoft.com/office/powerpoint/2010/main" val="2719196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B6EE3F-0280-442A-A3FF-888F646DA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BC407BC-6182-46DE-8448-7B4F4770A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1876A08-38B7-4DF9-BE37-1C889B3601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39" t="21935" r="17500" b="16086"/>
          <a:stretch/>
        </p:blipFill>
        <p:spPr>
          <a:xfrm>
            <a:off x="0" y="481818"/>
            <a:ext cx="11749691" cy="589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20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09E77C-DD22-41D8-9936-1EF49D4E1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04D5AF4F-9B0D-4451-988C-7FB2DD1F46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515" t="28433" r="17482" b="18261"/>
          <a:stretch/>
        </p:blipFill>
        <p:spPr>
          <a:xfrm>
            <a:off x="773724" y="844062"/>
            <a:ext cx="10531693" cy="444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1932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771FA47-E7AA-4DC5-BB20-591D2FF4D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512" y="870132"/>
            <a:ext cx="9792208" cy="1527078"/>
          </a:xfrm>
        </p:spPr>
        <p:txBody>
          <a:bodyPr>
            <a:normAutofit/>
          </a:bodyPr>
          <a:lstStyle/>
          <a:p>
            <a:r>
              <a:rPr lang="pt-BR" dirty="0"/>
              <a:t>SOME ASPECTS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D12EAB8-574B-47AB-930D-B7D773C68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91" y="2207623"/>
            <a:ext cx="10366829" cy="3758088"/>
          </a:xfrm>
        </p:spPr>
        <p:txBody>
          <a:bodyPr>
            <a:noAutofit/>
          </a:bodyPr>
          <a:lstStyle/>
          <a:p>
            <a:r>
              <a:rPr lang="pt-BR" sz="3200" dirty="0"/>
              <a:t>CULTURE AND EVOLUTION (P. 14) &gt;&gt; HIERARQUIES &gt;&gt;IMPOSITION OF BIG C CULTURE</a:t>
            </a:r>
          </a:p>
          <a:p>
            <a:r>
              <a:rPr lang="pt-BR" sz="3200" dirty="0"/>
              <a:t>CULTURE AND </a:t>
            </a:r>
            <a:r>
              <a:rPr lang="pt-BR" sz="3200" dirty="0" err="1"/>
              <a:t>RELATivism</a:t>
            </a:r>
            <a:r>
              <a:rPr lang="pt-BR" sz="3200" dirty="0"/>
              <a:t>: </a:t>
            </a:r>
            <a:r>
              <a:rPr lang="pt-BR" sz="3200" dirty="0" err="1"/>
              <a:t>dangerous</a:t>
            </a:r>
            <a:r>
              <a:rPr lang="pt-BR" sz="3200" dirty="0"/>
              <a:t> </a:t>
            </a:r>
            <a:r>
              <a:rPr lang="pt-BR" sz="3200" dirty="0" err="1"/>
              <a:t>concept</a:t>
            </a:r>
            <a:r>
              <a:rPr lang="pt-BR" sz="3200" dirty="0"/>
              <a:t>&gt;&gt;&gt; </a:t>
            </a:r>
            <a:r>
              <a:rPr lang="pt-BR" sz="3200" dirty="0" err="1"/>
              <a:t>every</a:t>
            </a:r>
            <a:r>
              <a:rPr lang="pt-BR" sz="3200" dirty="0"/>
              <a:t> </a:t>
            </a:r>
            <a:r>
              <a:rPr lang="pt-BR" sz="3200" dirty="0" err="1"/>
              <a:t>culture</a:t>
            </a:r>
            <a:r>
              <a:rPr lang="pt-BR" sz="3200" dirty="0"/>
              <a:t> </a:t>
            </a:r>
            <a:r>
              <a:rPr lang="pt-BR" sz="3200" dirty="0" err="1"/>
              <a:t>is</a:t>
            </a:r>
            <a:r>
              <a:rPr lang="pt-BR" sz="3200" dirty="0"/>
              <a:t> </a:t>
            </a:r>
            <a:r>
              <a:rPr lang="pt-BR" sz="3200" dirty="0" err="1"/>
              <a:t>valid</a:t>
            </a:r>
            <a:r>
              <a:rPr lang="pt-BR" sz="3200" dirty="0"/>
              <a:t>, </a:t>
            </a:r>
            <a:r>
              <a:rPr lang="pt-BR" sz="3200" dirty="0" err="1"/>
              <a:t>but</a:t>
            </a:r>
            <a:r>
              <a:rPr lang="pt-BR" sz="3200" dirty="0"/>
              <a:t> SOME CULTURES are Worth </a:t>
            </a:r>
            <a:r>
              <a:rPr lang="pt-BR" sz="3200" dirty="0" err="1"/>
              <a:t>and</a:t>
            </a:r>
            <a:r>
              <a:rPr lang="pt-BR" sz="3200" dirty="0"/>
              <a:t> </a:t>
            </a:r>
            <a:r>
              <a:rPr lang="pt-BR" sz="3200" dirty="0" err="1"/>
              <a:t>other</a:t>
            </a:r>
            <a:r>
              <a:rPr lang="pt-BR" sz="3200" dirty="0"/>
              <a:t> are </a:t>
            </a:r>
            <a:r>
              <a:rPr lang="pt-BR" sz="3200" dirty="0" err="1"/>
              <a:t>not</a:t>
            </a:r>
            <a:r>
              <a:rPr lang="pt-BR" sz="3200" dirty="0"/>
              <a:t> in </a:t>
            </a:r>
            <a:r>
              <a:rPr lang="pt-BR" sz="3200" dirty="0" err="1"/>
              <a:t>the</a:t>
            </a:r>
            <a:r>
              <a:rPr lang="pt-BR" sz="3200" dirty="0"/>
              <a:t> real world</a:t>
            </a:r>
          </a:p>
          <a:p>
            <a:r>
              <a:rPr lang="pt-BR" sz="3200" dirty="0"/>
              <a:t>CULTURE AND SOCIETY = INTERCONNECTED</a:t>
            </a:r>
          </a:p>
        </p:txBody>
      </p:sp>
    </p:spTree>
    <p:extLst>
      <p:ext uri="{BB962C8B-B14F-4D97-AF65-F5344CB8AC3E}">
        <p14:creationId xmlns:p14="http://schemas.microsoft.com/office/powerpoint/2010/main" val="198577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009E310-C7C2-4F23-B466-4417C8ED3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A4F4A1-146B-4D29-852A-F60996679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C31FF5-F97E-4082-BFC5-A880DB9F3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1150" y="457200"/>
            <a:ext cx="8533646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15B4CE-42DE-4E9B-B800-B5B8142E6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2467" y="621793"/>
            <a:ext cx="8198780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4352CBD-3C52-4F6B-9CA8-C9D460D20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4616" y="881210"/>
            <a:ext cx="7417925" cy="1517035"/>
          </a:xfrm>
        </p:spPr>
        <p:txBody>
          <a:bodyPr>
            <a:normAutofit/>
          </a:bodyPr>
          <a:lstStyle/>
          <a:p>
            <a:r>
              <a:rPr lang="pt-BR">
                <a:solidFill>
                  <a:schemeClr val="tx1">
                    <a:lumMod val="75000"/>
                    <a:lumOff val="25000"/>
                  </a:schemeClr>
                </a:solidFill>
              </a:rPr>
              <a:t>LIKE KRAMSCH...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01AC04-B53A-4C94-BC1A-3365DBCB3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5910" y="1998618"/>
            <a:ext cx="7553809" cy="3760000"/>
          </a:xfrm>
        </p:spPr>
        <p:txBody>
          <a:bodyPr>
            <a:noAutofit/>
          </a:bodyPr>
          <a:lstStyle/>
          <a:p>
            <a:pPr algn="ctr"/>
            <a:r>
              <a:rPr lang="pt-BR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Cultura é palavra de origem latina e em seu significado original está ligada às atividades agrícolas. Vem do verbo latino </a:t>
            </a:r>
            <a:r>
              <a:rPr lang="pt-BR" sz="29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colere</a:t>
            </a:r>
            <a:r>
              <a:rPr lang="pt-BR" sz="29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pt-BR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 quer dizer cultivar. Pensadores romanos antigos ampliaram esse significado e a usaram para se referir ao refinamento pessoal, e isso está presente na expressão cultura da alma (SANTOS) </a:t>
            </a:r>
          </a:p>
        </p:txBody>
      </p:sp>
    </p:spTree>
    <p:extLst>
      <p:ext uri="{BB962C8B-B14F-4D97-AF65-F5344CB8AC3E}">
        <p14:creationId xmlns:p14="http://schemas.microsoft.com/office/powerpoint/2010/main" val="3058940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009E310-C7C2-4F23-B466-4417C8ED3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A4F4A1-146B-4D29-852A-F60996679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C31FF5-F97E-4082-BFC5-A880DB9F3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1150" y="457200"/>
            <a:ext cx="8533646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15B4CE-42DE-4E9B-B800-B5B8142E6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2467" y="621793"/>
            <a:ext cx="8198780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0A63D09-95DD-402F-9C9D-4511303FF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4616" y="881210"/>
            <a:ext cx="7417925" cy="1517035"/>
          </a:xfrm>
        </p:spPr>
        <p:txBody>
          <a:bodyPr>
            <a:normAutofit/>
          </a:bodyPr>
          <a:lstStyle/>
          <a:p>
            <a:r>
              <a:rPr lang="pt-BR">
                <a:solidFill>
                  <a:schemeClr val="tx1">
                    <a:lumMod val="75000"/>
                    <a:lumOff val="25000"/>
                  </a:schemeClr>
                </a:solidFill>
              </a:rPr>
              <a:t>SOME INITIAL NOTES...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B1CDCBC-C520-48DB-BC6C-B4EA775B2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6500" y="2117389"/>
            <a:ext cx="7466041" cy="38594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NEED TO DECIDE ON THE HOLIDAY CLASS – WEEK OF HOLIDAY – 2-NOV?</a:t>
            </a:r>
          </a:p>
          <a:p>
            <a:pPr marL="0" indent="0">
              <a:buNone/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CLASS 14 WITH CINEMA OR NO CLASS?</a:t>
            </a:r>
          </a:p>
          <a:p>
            <a:pPr marL="0" indent="0">
              <a:buNone/>
            </a:pPr>
            <a:endParaRPr lang="pt-B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Tx/>
              <a:buChar char="-"/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EVALUATION SYSTEM – ALL CORRECTED AND UPDATED</a:t>
            </a:r>
          </a:p>
          <a:p>
            <a:pPr>
              <a:buFontTx/>
              <a:buChar char="-"/>
            </a:pPr>
            <a:endParaRPr lang="pt-B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Tx/>
              <a:buChar char="-"/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CLASS 10 (23/NOV) – PROFS. DRS. ANDREA COTRIM AND SOUZANA MIZAN: </a:t>
            </a:r>
            <a:r>
              <a:rPr lang="pt-BR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can</a:t>
            </a: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we</a:t>
            </a: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open for a </a:t>
            </a:r>
            <a:r>
              <a:rPr lang="pt-BR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wider</a:t>
            </a: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audience</a:t>
            </a: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</a:t>
            </a: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 </a:t>
            </a:r>
            <a:r>
              <a:rPr lang="pt-BR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you</a:t>
            </a: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prefer</a:t>
            </a: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them</a:t>
            </a: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</a:t>
            </a: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just</a:t>
            </a: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for </a:t>
            </a:r>
            <a:r>
              <a:rPr lang="pt-BR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us</a:t>
            </a: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 (</a:t>
            </a:r>
            <a:r>
              <a:rPr lang="pt-BR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wider</a:t>
            </a: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audience</a:t>
            </a: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</a:t>
            </a:r>
            <a:r>
              <a:rPr lang="pt-BR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certificate+more</a:t>
            </a: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opportunities</a:t>
            </a: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  <a:r>
              <a:rPr lang="pt-BR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just</a:t>
            </a: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for </a:t>
            </a:r>
            <a:r>
              <a:rPr lang="pt-BR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us</a:t>
            </a: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</a:t>
            </a:r>
            <a:r>
              <a:rPr lang="pt-BR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focus</a:t>
            </a: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on</a:t>
            </a: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us</a:t>
            </a: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>
              <a:buFontTx/>
              <a:buChar char="-"/>
            </a:pPr>
            <a:endParaRPr lang="pt-B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Tx/>
              <a:buChar char="-"/>
            </a:pPr>
            <a:endParaRPr lang="pt-B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Tx/>
              <a:buChar char="-"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Tx/>
              <a:buChar char="-"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2043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789775B-98C6-4A50-9201-3F43B2049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55" y="209653"/>
            <a:ext cx="9792208" cy="1527078"/>
          </a:xfrm>
        </p:spPr>
        <p:txBody>
          <a:bodyPr>
            <a:normAutofit/>
          </a:bodyPr>
          <a:lstStyle/>
          <a:p>
            <a:r>
              <a:rPr lang="pt-BR" dirty="0"/>
              <a:t>DEFINTION 1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E69FE92-6CB6-49C0-B0F0-A1EC23700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771" y="1985554"/>
            <a:ext cx="10515600" cy="4349932"/>
          </a:xfrm>
        </p:spPr>
        <p:txBody>
          <a:bodyPr>
            <a:noAutofit/>
          </a:bodyPr>
          <a:lstStyle/>
          <a:p>
            <a:pPr algn="ctr"/>
            <a:r>
              <a:rPr lang="pt-BR" sz="2800" dirty="0">
                <a:highlight>
                  <a:srgbClr val="FFFF00"/>
                </a:highlight>
              </a:rPr>
              <a:t>Cultura é uma dimensão do processo social,</a:t>
            </a:r>
            <a:r>
              <a:rPr lang="pt-BR" sz="2800" dirty="0"/>
              <a:t> da vida de uma sociedade. Não diz respeito apenas a um conjunto de práticas e concepções, como por exemplo se poderia dizer da arte. Não é apenas uma parte da vida social como por exemplo se poderia falar da religião. Não se pode dizer que cultura seja algo independente da vida social, algo que nada tenha a ver com a realidade onde existe. Entendida dessa forma, </a:t>
            </a:r>
            <a:r>
              <a:rPr lang="pt-BR" sz="2800" dirty="0">
                <a:highlight>
                  <a:srgbClr val="FFFF00"/>
                </a:highlight>
              </a:rPr>
              <a:t>cultura diz respeito a todos os aspectos da vida social, </a:t>
            </a:r>
          </a:p>
        </p:txBody>
      </p:sp>
    </p:spTree>
    <p:extLst>
      <p:ext uri="{BB962C8B-B14F-4D97-AF65-F5344CB8AC3E}">
        <p14:creationId xmlns:p14="http://schemas.microsoft.com/office/powerpoint/2010/main" val="25500825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0DCCE55-A489-44C4-8177-6B2DFD820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741" y="430508"/>
            <a:ext cx="9792208" cy="1527078"/>
          </a:xfrm>
        </p:spPr>
        <p:txBody>
          <a:bodyPr>
            <a:normAutofit/>
          </a:bodyPr>
          <a:lstStyle/>
          <a:p>
            <a:r>
              <a:rPr lang="pt-BR" dirty="0"/>
              <a:t>DEFINITON 2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998DAEE-2012-4065-8A18-FFFA2832C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4072" y="1942000"/>
            <a:ext cx="9792208" cy="3407862"/>
          </a:xfrm>
        </p:spPr>
        <p:txBody>
          <a:bodyPr>
            <a:noAutofit/>
          </a:bodyPr>
          <a:lstStyle/>
          <a:p>
            <a:pPr algn="ctr"/>
            <a:r>
              <a:rPr lang="pt-BR" sz="3200" dirty="0"/>
              <a:t>Que fique então claro que para nós a cultura é a dimensão da sociedade que inclui todo o conhecimento num sentido ampliado e todas as maneiras como esse conhecimento é expresso. É uma dimensão dinâmica, criadora, ela mesma em processo, uma dimensão fundamental das sociedades contemporâneas. </a:t>
            </a:r>
          </a:p>
        </p:txBody>
      </p:sp>
    </p:spTree>
    <p:extLst>
      <p:ext uri="{BB962C8B-B14F-4D97-AF65-F5344CB8AC3E}">
        <p14:creationId xmlns:p14="http://schemas.microsoft.com/office/powerpoint/2010/main" val="18719351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942CBC-1B66-45C0-BA8F-07E7D8AF5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Cultura e poder – modernidade – civilizar o primitivo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811DBEA0-22FA-40E4-AECC-59CC4AAB87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711" t="30937" r="18690" b="17904"/>
          <a:stretch/>
        </p:blipFill>
        <p:spPr>
          <a:xfrm>
            <a:off x="1066800" y="2138289"/>
            <a:ext cx="10524978" cy="428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2658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B88582-C60E-4841-855E-C9DA4A9E6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Cultura &gt; estado-nação</a:t>
            </a:r>
            <a:br>
              <a:rPr lang="pt-BR" dirty="0"/>
            </a:br>
            <a:r>
              <a:rPr lang="pt-BR" dirty="0"/>
              <a:t>(modernidade, </a:t>
            </a:r>
            <a:r>
              <a:rPr lang="pt-BR" dirty="0" err="1"/>
              <a:t>one</a:t>
            </a:r>
            <a:r>
              <a:rPr lang="pt-BR" dirty="0"/>
              <a:t> </a:t>
            </a:r>
            <a:r>
              <a:rPr lang="pt-BR" dirty="0" err="1"/>
              <a:t>language</a:t>
            </a:r>
            <a:r>
              <a:rPr lang="pt-BR" dirty="0"/>
              <a:t> </a:t>
            </a:r>
            <a:r>
              <a:rPr lang="pt-BR" dirty="0" err="1"/>
              <a:t>one</a:t>
            </a:r>
            <a:r>
              <a:rPr lang="pt-BR" dirty="0"/>
              <a:t> </a:t>
            </a:r>
            <a:r>
              <a:rPr lang="pt-BR" dirty="0" err="1"/>
              <a:t>culture</a:t>
            </a:r>
            <a:r>
              <a:rPr lang="pt-BR" dirty="0"/>
              <a:t>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03702247-5E85-4D42-88D7-462D99DF94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717" t="38450" r="17483" b="41516"/>
          <a:stretch/>
        </p:blipFill>
        <p:spPr>
          <a:xfrm>
            <a:off x="253218" y="2697480"/>
            <a:ext cx="11428991" cy="181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3545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8E6058-61E9-4C16-964F-FF150A754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BOURDIEU...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8158F6-380C-443E-AABC-CEDAB2004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703" y="2103120"/>
            <a:ext cx="11025051" cy="3931920"/>
          </a:xfrm>
        </p:spPr>
        <p:txBody>
          <a:bodyPr>
            <a:noAutofit/>
          </a:bodyPr>
          <a:lstStyle/>
          <a:p>
            <a:r>
              <a:rPr lang="pt-BR" sz="3600" dirty="0"/>
              <a:t>Como tudo isso se relaciona com a nossa disciplina e a área de LETRAS?</a:t>
            </a:r>
          </a:p>
          <a:p>
            <a:endParaRPr lang="pt-BR" sz="3600" dirty="0"/>
          </a:p>
          <a:p>
            <a:r>
              <a:rPr lang="pt-BR" sz="3600" dirty="0"/>
              <a:t>A reprodução (70’s) – BOURDIEU ; PASSERON</a:t>
            </a:r>
          </a:p>
          <a:p>
            <a:endParaRPr lang="pt-BR" sz="3600" dirty="0"/>
          </a:p>
          <a:p>
            <a:r>
              <a:rPr lang="pt-BR" sz="3600" dirty="0"/>
              <a:t>ARBITRÁRIO CULTURAL &lt;&lt;&lt;&lt; ESCOLA</a:t>
            </a:r>
          </a:p>
        </p:txBody>
      </p:sp>
    </p:spTree>
    <p:extLst>
      <p:ext uri="{BB962C8B-B14F-4D97-AF65-F5344CB8AC3E}">
        <p14:creationId xmlns:p14="http://schemas.microsoft.com/office/powerpoint/2010/main" val="23374517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8089CB0-2F03-4E3C-ADBB-570A3BE78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308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2DA11B6-B538-4624-9628-98B823D76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33"/>
            <a:ext cx="675365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BA80B1-3B69-49C0-8AC9-716ABA57F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7E1103-B264-49BE-BC2A-F4E40BD3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364" y="806860"/>
            <a:ext cx="3813048" cy="5239512"/>
          </a:xfrm>
          <a:prstGeom prst="rect">
            <a:avLst/>
          </a:prstGeom>
          <a:solidFill>
            <a:schemeClr val="bg1"/>
          </a:solidFill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E8D193F-B631-4C38-80CC-DD192DCD2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6281" y="1185059"/>
            <a:ext cx="3491832" cy="4487882"/>
          </a:xfrm>
        </p:spPr>
        <p:txBody>
          <a:bodyPr>
            <a:normAutofit/>
          </a:bodyPr>
          <a:lstStyle/>
          <a:p>
            <a:pPr algn="ctr"/>
            <a:r>
              <a:rPr lang="pt-BR" sz="4000" dirty="0"/>
              <a:t>PART 3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99241B-3592-45E4-86E0-9EDCFB00A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624" y="936416"/>
            <a:ext cx="4808630" cy="4985169"/>
          </a:xfrm>
        </p:spPr>
        <p:txBody>
          <a:bodyPr anchor="ctr">
            <a:normAutofit/>
          </a:bodyPr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EA9B1A1-F107-4177-AD19-45C2BD0057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85" t="17264" r="28115" b="3915"/>
          <a:stretch/>
        </p:blipFill>
        <p:spPr>
          <a:xfrm>
            <a:off x="450748" y="932183"/>
            <a:ext cx="5852160" cy="540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1947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0C3CAC-4B34-4388-8086-C6D8D2C31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Go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googledocs</a:t>
            </a:r>
            <a:r>
              <a:rPr lang="pt-BR" dirty="0"/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522ABC5-A33D-4DFB-9636-B859D7E26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YOUR CONTRIBUTION</a:t>
            </a:r>
          </a:p>
          <a:p>
            <a:endParaRPr lang="pt-BR" dirty="0"/>
          </a:p>
          <a:p>
            <a:r>
              <a:rPr lang="pt-BR" dirty="0"/>
              <a:t>DANIELF: I </a:t>
            </a:r>
            <a:r>
              <a:rPr lang="pt-BR" dirty="0" err="1"/>
              <a:t>think</a:t>
            </a:r>
            <a:r>
              <a:rPr lang="pt-BR" dirty="0"/>
              <a:t> </a:t>
            </a:r>
            <a:r>
              <a:rPr lang="pt-BR" dirty="0" err="1"/>
              <a:t>that</a:t>
            </a:r>
            <a:r>
              <a:rPr lang="pt-BR" dirty="0"/>
              <a:t> </a:t>
            </a:r>
            <a:r>
              <a:rPr lang="pt-BR" dirty="0" err="1"/>
              <a:t>this</a:t>
            </a:r>
            <a:r>
              <a:rPr lang="pt-BR" dirty="0"/>
              <a:t> </a:t>
            </a:r>
            <a:r>
              <a:rPr lang="pt-BR" dirty="0" err="1"/>
              <a:t>questions</a:t>
            </a:r>
            <a:r>
              <a:rPr lang="pt-BR" dirty="0"/>
              <a:t> </a:t>
            </a:r>
            <a:r>
              <a:rPr lang="pt-BR" dirty="0" err="1"/>
              <a:t>discusses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,,,]</a:t>
            </a:r>
          </a:p>
          <a:p>
            <a:r>
              <a:rPr lang="pt-BR" dirty="0"/>
              <a:t>MARIA: I do </a:t>
            </a:r>
            <a:r>
              <a:rPr lang="pt-BR" dirty="0" err="1"/>
              <a:t>believe</a:t>
            </a:r>
            <a:r>
              <a:rPr lang="pt-BR" dirty="0"/>
              <a:t> </a:t>
            </a:r>
            <a:r>
              <a:rPr lang="pt-BR" dirty="0" err="1"/>
              <a:t>that</a:t>
            </a:r>
            <a:r>
              <a:rPr lang="pt-BR" dirty="0"/>
              <a:t>...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89050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21B3CF-31CB-4ACD-887C-DBA652049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313A2C6-385D-4309-8FB9-0D61E7BC1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A210BE8-E0E7-433F-97B9-77192C1498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08" t="29360" r="52116" b="15265"/>
          <a:stretch/>
        </p:blipFill>
        <p:spPr>
          <a:xfrm>
            <a:off x="1066800" y="180990"/>
            <a:ext cx="9519138" cy="672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550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C2766F-F62A-4DE5-B5F2-A8D1D240F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F3DA2F-FC35-48FE-93F2-0372ADEEA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E93403D-0AC1-4075-B8A8-ABA932B607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08" t="27271" r="52577" b="37841"/>
          <a:stretch/>
        </p:blipFill>
        <p:spPr>
          <a:xfrm>
            <a:off x="378514" y="642594"/>
            <a:ext cx="11434972" cy="552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6859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3C0BAB1-34E8-4BFC-B4CE-CC49E57B92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408A61-E4F0-4A04-8F86-EE659FD586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004723"/>
            <a:ext cx="11281609" cy="2396079"/>
          </a:xfrm>
          <a:prstGeom prst="rect">
            <a:avLst/>
          </a:prstGeom>
          <a:solidFill>
            <a:schemeClr val="accent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C8C1AB-1211-45E4-9383-18E88DC9E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4169490"/>
            <a:ext cx="10954512" cy="2066544"/>
          </a:xfrm>
          <a:prstGeom prst="rect">
            <a:avLst/>
          </a:prstGeom>
          <a:noFill/>
          <a:ln w="6350" cap="sq" cmpd="sng" algn="ctr">
            <a:solidFill>
              <a:srgbClr val="FFFFFF"/>
            </a:solidFill>
            <a:prstDash val="solid"/>
            <a:miter lim="800000"/>
          </a:ln>
          <a:effectLst/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6983AD1-8536-4A90-845D-C8BF33094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21200"/>
            <a:ext cx="100584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>
                <a:solidFill>
                  <a:srgbClr val="FFFFFF"/>
                </a:solidFill>
              </a:rPr>
              <a:t>NEXT CLASS 14 – </a:t>
            </a:r>
            <a:r>
              <a:rPr lang="pt-BR" dirty="0" err="1">
                <a:solidFill>
                  <a:srgbClr val="FFFFFF"/>
                </a:solidFill>
              </a:rPr>
              <a:t>week</a:t>
            </a:r>
            <a:r>
              <a:rPr lang="pt-BR" dirty="0">
                <a:solidFill>
                  <a:srgbClr val="FFFFFF"/>
                </a:solidFill>
              </a:rPr>
              <a:t> </a:t>
            </a:r>
            <a:r>
              <a:rPr lang="pt-BR" dirty="0" err="1">
                <a:solidFill>
                  <a:srgbClr val="FFFFFF"/>
                </a:solidFill>
              </a:rPr>
              <a:t>of</a:t>
            </a:r>
            <a:r>
              <a:rPr lang="pt-BR" dirty="0">
                <a:solidFill>
                  <a:srgbClr val="FFFFFF"/>
                </a:solidFill>
              </a:rPr>
              <a:t> </a:t>
            </a:r>
            <a:r>
              <a:rPr lang="pt-BR" dirty="0" err="1">
                <a:solidFill>
                  <a:srgbClr val="FFFFFF"/>
                </a:solidFill>
              </a:rPr>
              <a:t>Nov</a:t>
            </a:r>
            <a:r>
              <a:rPr lang="pt-BR" dirty="0">
                <a:solidFill>
                  <a:srgbClr val="FFFFFF"/>
                </a:solidFill>
              </a:rPr>
              <a:t> 2nd</a:t>
            </a:r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30A09127-D2B1-4F20-BF08-413211F724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9072225"/>
              </p:ext>
            </p:extLst>
          </p:nvPr>
        </p:nvGraphicFramePr>
        <p:xfrm>
          <a:off x="1471193" y="1854939"/>
          <a:ext cx="9245601" cy="1692586"/>
        </p:xfrm>
        <a:graphic>
          <a:graphicData uri="http://schemas.openxmlformats.org/drawingml/2006/table">
            <a:tbl>
              <a:tblPr/>
              <a:tblGrid>
                <a:gridCol w="3681070">
                  <a:extLst>
                    <a:ext uri="{9D8B030D-6E8A-4147-A177-3AD203B41FA5}">
                      <a16:colId xmlns:a16="http://schemas.microsoft.com/office/drawing/2014/main" val="246138175"/>
                    </a:ext>
                  </a:extLst>
                </a:gridCol>
                <a:gridCol w="5564531">
                  <a:extLst>
                    <a:ext uri="{9D8B030D-6E8A-4147-A177-3AD203B41FA5}">
                      <a16:colId xmlns:a16="http://schemas.microsoft.com/office/drawing/2014/main" val="4096808634"/>
                    </a:ext>
                  </a:extLst>
                </a:gridCol>
              </a:tblGrid>
              <a:tr h="1692586"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i="0" u="none" strike="noStrike" kern="5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02 nov </a:t>
                      </a:r>
                      <a:r>
                        <a:rPr lang="en-US" sz="2100" b="1" i="0" u="none" strike="noStrike" kern="5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– finados</a:t>
                      </a:r>
                      <a:endParaRPr lang="en-US" sz="3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i="0" u="none" strike="noStrike" kern="5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Extra class 14 ??? extra class (volunteer)</a:t>
                      </a:r>
                      <a:endParaRPr lang="en-US" sz="3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i="0" u="none" strike="noStrike" kern="5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 </a:t>
                      </a:r>
                      <a:endParaRPr lang="en-US" sz="3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209" marR="73209" marT="73209" marB="732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 kern="50" dirty="0">
                          <a:solidFill>
                            <a:srgbClr val="000000"/>
                          </a:solidFill>
                          <a:effectLst/>
                          <a:highlight>
                            <a:srgbClr val="D3D3D3"/>
                          </a:highlight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Watch a film &gt;&gt;&gt; </a:t>
                      </a:r>
                      <a:r>
                        <a:rPr lang="en-US" sz="2300" b="0" i="0" u="none" strike="noStrike" kern="5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culture:</a:t>
                      </a:r>
                      <a:r>
                        <a:rPr lang="en-US" sz="2300" b="0" i="0" u="none" strike="noStrike" kern="50" dirty="0">
                          <a:solidFill>
                            <a:srgbClr val="000000"/>
                          </a:solidFill>
                          <a:effectLst/>
                          <a:highlight>
                            <a:srgbClr val="D3D3D3"/>
                          </a:highlight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 Babel, Crash, </a:t>
                      </a:r>
                      <a:r>
                        <a:rPr lang="en-US" sz="2300" b="0" i="0" u="none" strike="noStrike" kern="5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D3D3D3"/>
                          </a:highlight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etc</a:t>
                      </a:r>
                      <a:r>
                        <a:rPr lang="en-US" sz="2300" b="0" i="0" u="none" strike="noStrike" kern="50" dirty="0">
                          <a:solidFill>
                            <a:srgbClr val="000000"/>
                          </a:solidFill>
                          <a:effectLst/>
                          <a:highlight>
                            <a:srgbClr val="D3D3D3"/>
                          </a:highlight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… (</a:t>
                      </a:r>
                      <a:r>
                        <a:rPr lang="en-US" sz="2300" b="0" i="0" u="none" strike="noStrike" kern="5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D3D3D3"/>
                          </a:highlight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Youtube</a:t>
                      </a:r>
                      <a:r>
                        <a:rPr lang="en-US" sz="2300" b="0" i="0" u="none" strike="noStrike" kern="50" dirty="0">
                          <a:solidFill>
                            <a:srgbClr val="000000"/>
                          </a:solidFill>
                          <a:effectLst/>
                          <a:highlight>
                            <a:srgbClr val="D3D3D3"/>
                          </a:highlight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 – freely)</a:t>
                      </a:r>
                      <a:endParaRPr lang="en-US" sz="3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209" marR="73209" marT="73209" marB="7320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914329"/>
                  </a:ext>
                </a:extLst>
              </a:tr>
            </a:tbl>
          </a:graphicData>
        </a:graphic>
      </p:graphicFrame>
      <p:sp>
        <p:nvSpPr>
          <p:cNvPr id="7" name="Retângulo 6">
            <a:extLst>
              <a:ext uri="{FF2B5EF4-FFF2-40B4-BE49-F238E27FC236}">
                <a16:creationId xmlns:a16="http://schemas.microsoft.com/office/drawing/2014/main" id="{C3745EFC-B492-4F31-8FC7-89480DCAA7AC}"/>
              </a:ext>
            </a:extLst>
          </p:cNvPr>
          <p:cNvSpPr/>
          <p:nvPr/>
        </p:nvSpPr>
        <p:spPr>
          <a:xfrm>
            <a:off x="3165331" y="457198"/>
            <a:ext cx="55739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(  ) </a:t>
            </a:r>
            <a:r>
              <a:rPr lang="pt-BR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yes</a:t>
            </a:r>
            <a:r>
              <a:rPr lang="pt-B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    (   ) no</a:t>
            </a:r>
          </a:p>
        </p:txBody>
      </p:sp>
    </p:spTree>
    <p:extLst>
      <p:ext uri="{BB962C8B-B14F-4D97-AF65-F5344CB8AC3E}">
        <p14:creationId xmlns:p14="http://schemas.microsoft.com/office/powerpoint/2010/main" val="2039697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009E310-C7C2-4F23-B466-4417C8ED3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A4F4A1-146B-4D29-852A-F60996679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C31FF5-F97E-4082-BFC5-A880DB9F3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1150" y="457200"/>
            <a:ext cx="8533646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15B4CE-42DE-4E9B-B800-B5B8142E6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2467" y="621793"/>
            <a:ext cx="8198780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95C8AEF-E90D-4041-A57F-DD6997B12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4616" y="881210"/>
            <a:ext cx="7417925" cy="1517035"/>
          </a:xfrm>
        </p:spPr>
        <p:txBody>
          <a:bodyPr>
            <a:normAutofit/>
          </a:bodyPr>
          <a:lstStyle/>
          <a:p>
            <a:r>
              <a:rPr lang="pt-BR">
                <a:solidFill>
                  <a:schemeClr val="tx1">
                    <a:lumMod val="75000"/>
                    <a:lumOff val="25000"/>
                  </a:schemeClr>
                </a:solidFill>
              </a:rPr>
              <a:t>NEXT EVENTS... GEELLE 5 - NOVEMBER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E42751-1B6C-409B-97D4-E7966FD39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616" y="2626840"/>
            <a:ext cx="7245103" cy="3131777"/>
          </a:xfrm>
        </p:spPr>
        <p:txBody>
          <a:bodyPr>
            <a:normAutofit/>
          </a:bodyPr>
          <a:lstStyle/>
          <a:p>
            <a:endParaRPr lang="pt-BR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Seta: para Baixo 4">
            <a:extLst>
              <a:ext uri="{FF2B5EF4-FFF2-40B4-BE49-F238E27FC236}">
                <a16:creationId xmlns:a16="http://schemas.microsoft.com/office/drawing/2014/main" id="{6BE4D99B-88A1-41C7-A46D-7E2521BC23ED}"/>
              </a:ext>
            </a:extLst>
          </p:cNvPr>
          <p:cNvSpPr/>
          <p:nvPr/>
        </p:nvSpPr>
        <p:spPr>
          <a:xfrm>
            <a:off x="6330462" y="2626840"/>
            <a:ext cx="2349304" cy="33499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74246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3C0BAB1-34E8-4BFC-B4CE-CC49E57B92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408A61-E4F0-4A04-8F86-EE659FD586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004723"/>
            <a:ext cx="11281609" cy="2396079"/>
          </a:xfrm>
          <a:prstGeom prst="rect">
            <a:avLst/>
          </a:prstGeom>
          <a:solidFill>
            <a:schemeClr val="accent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5C8C1AB-1211-45E4-9383-18E88DC9E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4169490"/>
            <a:ext cx="10954512" cy="2066544"/>
          </a:xfrm>
          <a:prstGeom prst="rect">
            <a:avLst/>
          </a:prstGeom>
          <a:noFill/>
          <a:ln w="6350" cap="sq" cmpd="sng" algn="ctr">
            <a:solidFill>
              <a:srgbClr val="FFFFFF"/>
            </a:solidFill>
            <a:prstDash val="solid"/>
            <a:miter lim="800000"/>
          </a:ln>
          <a:effectLst/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E04DC34-98CB-4337-A2CB-0A5FA5713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21200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GB" sz="4400" kern="50" dirty="0">
                <a:solidFill>
                  <a:schemeClr val="tx1"/>
                </a:solidFill>
              </a:rPr>
              <a:t>Class 8 (09/11/20) -  </a:t>
            </a:r>
            <a:br>
              <a:rPr lang="pt-BR" sz="4400" kern="50" dirty="0">
                <a:solidFill>
                  <a:schemeClr val="tx1"/>
                </a:solidFill>
              </a:rPr>
            </a:br>
            <a:endParaRPr lang="pt-BR" sz="4400" dirty="0">
              <a:solidFill>
                <a:schemeClr val="tx1"/>
              </a:solidFill>
            </a:endParaRP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0F77CBB1-2E38-4887-A336-53AF75307A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2747017"/>
              </p:ext>
            </p:extLst>
          </p:nvPr>
        </p:nvGraphicFramePr>
        <p:xfrm>
          <a:off x="261257" y="78578"/>
          <a:ext cx="11473541" cy="37476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12935">
                  <a:extLst>
                    <a:ext uri="{9D8B030D-6E8A-4147-A177-3AD203B41FA5}">
                      <a16:colId xmlns:a16="http://schemas.microsoft.com/office/drawing/2014/main" val="4254480215"/>
                    </a:ext>
                  </a:extLst>
                </a:gridCol>
                <a:gridCol w="6960606">
                  <a:extLst>
                    <a:ext uri="{9D8B030D-6E8A-4147-A177-3AD203B41FA5}">
                      <a16:colId xmlns:a16="http://schemas.microsoft.com/office/drawing/2014/main" val="3278442911"/>
                    </a:ext>
                  </a:extLst>
                </a:gridCol>
              </a:tblGrid>
              <a:tr h="37476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kern="50" dirty="0">
                          <a:effectLst/>
                          <a:highlight>
                            <a:srgbClr val="FFFF00"/>
                          </a:highlight>
                        </a:rPr>
                        <a:t>Class 8 (09/11/20) -  </a:t>
                      </a:r>
                      <a:endParaRPr lang="pt-BR" sz="2400" kern="5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kern="50" dirty="0">
                          <a:effectLst/>
                        </a:rPr>
                        <a:t>Theme:  What is/are culture(s)? (2)</a:t>
                      </a:r>
                      <a:endParaRPr lang="pt-BR" sz="2400" kern="5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kern="50" dirty="0">
                          <a:effectLst/>
                        </a:rPr>
                        <a:t> </a:t>
                      </a:r>
                      <a:r>
                        <a:rPr lang="pt-BR" sz="2400" kern="50" dirty="0">
                          <a:effectLst/>
                        </a:rPr>
                        <a:t> </a:t>
                      </a:r>
                      <a:endParaRPr lang="pt-BR" sz="2400" kern="5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3047" marR="53047" marT="53047" marB="5304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kern="50" dirty="0" err="1">
                          <a:effectLst/>
                        </a:rPr>
                        <a:t>Text</a:t>
                      </a:r>
                      <a:r>
                        <a:rPr lang="pt-BR" sz="2400" kern="50" dirty="0">
                          <a:effectLst/>
                        </a:rPr>
                        <a:t> 6 - Cultura: Um conceito antropológico. (LARAIA, 1993).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kern="50" dirty="0">
                          <a:effectLst/>
                          <a:highlight>
                            <a:srgbClr val="D3D3D3"/>
                          </a:highlight>
                        </a:rPr>
                        <a:t> </a:t>
                      </a:r>
                      <a:endParaRPr lang="pt-BR" sz="2400" kern="50" dirty="0">
                        <a:effectLst/>
                        <a:highlight>
                          <a:srgbClr val="D3D3D3"/>
                        </a:highlight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kern="5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kern="50" dirty="0">
                          <a:effectLst/>
                          <a:highlight>
                            <a:srgbClr val="FFFF00"/>
                          </a:highlight>
                        </a:rPr>
                        <a:t>1st evaluation: hand in Response Paper 1</a:t>
                      </a:r>
                      <a:r>
                        <a:rPr lang="en-GB" sz="2400" kern="50" dirty="0">
                          <a:effectLst/>
                        </a:rPr>
                        <a:t> (on </a:t>
                      </a:r>
                      <a:r>
                        <a:rPr lang="en-GB" sz="2400" kern="50" dirty="0">
                          <a:effectLst/>
                          <a:highlight>
                            <a:srgbClr val="00FF00"/>
                          </a:highlight>
                        </a:rPr>
                        <a:t>language, language and</a:t>
                      </a:r>
                      <a:r>
                        <a:rPr lang="en-GB" sz="2400" kern="50" dirty="0">
                          <a:effectLst/>
                        </a:rPr>
                        <a:t> culture, </a:t>
                      </a:r>
                      <a:r>
                        <a:rPr lang="en-GB" sz="2400" kern="50" dirty="0">
                          <a:effectLst/>
                          <a:highlight>
                            <a:srgbClr val="00FF00"/>
                          </a:highlight>
                        </a:rPr>
                        <a:t>language education</a:t>
                      </a:r>
                      <a:r>
                        <a:rPr lang="en-GB" sz="2400" kern="50" dirty="0">
                          <a:effectLst/>
                        </a:rPr>
                        <a:t>)</a:t>
                      </a:r>
                      <a:endParaRPr lang="pt-BR" sz="2400" kern="5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kern="50" dirty="0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</a:rPr>
                        <a:t>ATTENTION: WORD DOC TO MY EMAIL</a:t>
                      </a:r>
                    </a:p>
                  </a:txBody>
                  <a:tcPr marL="53047" marR="53047" marT="53047" marB="53047"/>
                </a:tc>
                <a:extLst>
                  <a:ext uri="{0D108BD9-81ED-4DB2-BD59-A6C34878D82A}">
                    <a16:rowId xmlns:a16="http://schemas.microsoft.com/office/drawing/2014/main" val="15198223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04444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559EAF-82BC-4A9D-8B1F-9DAC3F915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End</a:t>
            </a:r>
            <a:r>
              <a:rPr lang="pt-BR" dirty="0"/>
              <a:t> notes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B3573A6-A2E5-452D-952F-E24E20DF1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5000" dirty="0">
                <a:highlight>
                  <a:srgbClr val="FFFF00"/>
                </a:highlight>
              </a:rPr>
              <a:t>danielfe@usp.br</a:t>
            </a:r>
            <a:endParaRPr lang="pt-BR" sz="500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endParaRPr lang="pt-BR" sz="500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r>
              <a:rPr lang="pt-BR" sz="5000" dirty="0">
                <a:solidFill>
                  <a:schemeClr val="tx1"/>
                </a:solidFill>
                <a:highlight>
                  <a:srgbClr val="FFFF00"/>
                </a:highlight>
              </a:rPr>
              <a:t>www.ACADEMIA.EDU/Daniel Ferraz </a:t>
            </a:r>
            <a:r>
              <a:rPr lang="pt-BR" dirty="0">
                <a:highlight>
                  <a:srgbClr val="FFFF00"/>
                </a:highligh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15428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3ADA00-4179-49C2-B410-24489CA04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820010"/>
            <a:ext cx="3415288" cy="3212654"/>
          </a:xfrm>
          <a:noFill/>
          <a:ln>
            <a:solidFill>
              <a:schemeClr val="bg1"/>
            </a:solidFill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800">
                <a:solidFill>
                  <a:schemeClr val="bg1"/>
                </a:solidFill>
              </a:rPr>
              <a:t>THANK YOU!!!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3887F4F2-2C5B-485E-8D2D-309F8138B6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5" r="10122" b="2"/>
          <a:stretch/>
        </p:blipFill>
        <p:spPr>
          <a:xfrm>
            <a:off x="4654297" y="10"/>
            <a:ext cx="7537702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984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3C46A6-CB61-4C1A-A8AD-4CA4B4D5B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73418B0-EBCC-4BF8-8877-EF4BC68CD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4" name="Objeto 3">
            <a:hlinkClick r:id="" action="ppaction://ole?verb=0"/>
            <a:extLst>
              <a:ext uri="{FF2B5EF4-FFF2-40B4-BE49-F238E27FC236}">
                <a16:creationId xmlns:a16="http://schemas.microsoft.com/office/drawing/2014/main" id="{55AA6B9D-5CC5-4A7F-8952-867100740B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6059047"/>
              </p:ext>
            </p:extLst>
          </p:nvPr>
        </p:nvGraphicFramePr>
        <p:xfrm>
          <a:off x="143691" y="0"/>
          <a:ext cx="12048309" cy="6777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Presentation" r:id="rId3" imgW="6350040" imgH="3571920" progId="PowerPoint.Show.12">
                  <p:embed/>
                </p:oleObj>
              </mc:Choice>
              <mc:Fallback>
                <p:oleObj name="Presentation" r:id="rId3" imgW="6350040" imgH="3571920" progId="PowerPoint.Show.12">
                  <p:embed/>
                  <p:pic>
                    <p:nvPicPr>
                      <p:cNvPr id="4" name="Objeto 3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C735F1F5-B586-4134-B513-AA8B719230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3691" y="0"/>
                        <a:ext cx="12048309" cy="67771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2305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B9B61E-A832-46C1-9C0D-F348F69C7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681105"/>
            <a:ext cx="3401568" cy="1495794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>
            <a:normAutofit/>
          </a:bodyPr>
          <a:lstStyle/>
          <a:p>
            <a:r>
              <a:rPr lang="pt-BR" dirty="0" err="1"/>
              <a:t>Outline</a:t>
            </a:r>
            <a:r>
              <a:rPr lang="pt-BR" dirty="0"/>
              <a:t> C5 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C75E8315-EA92-4775-889B-2907EC65F6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8817275"/>
              </p:ext>
            </p:extLst>
          </p:nvPr>
        </p:nvGraphicFramePr>
        <p:xfrm>
          <a:off x="5397500" y="639763"/>
          <a:ext cx="6151563" cy="527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2060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19751D-D7EA-47F5-AFE3-E9DBC1853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193" y="0"/>
            <a:ext cx="11495315" cy="2014194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PART 1 - The </a:t>
            </a:r>
            <a:r>
              <a:rPr lang="pt-BR" dirty="0" err="1"/>
              <a:t>danger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a single </a:t>
            </a:r>
            <a:r>
              <a:rPr lang="pt-BR" dirty="0" err="1"/>
              <a:t>story</a:t>
            </a:r>
            <a:r>
              <a:rPr lang="pt-BR" dirty="0"/>
              <a:t>...</a:t>
            </a:r>
            <a:r>
              <a:rPr lang="pt-BR" dirty="0" err="1"/>
              <a:t>Chimamanda</a:t>
            </a:r>
            <a:r>
              <a:rPr lang="pt-BR" dirty="0"/>
              <a:t> </a:t>
            </a:r>
            <a:r>
              <a:rPr lang="pt-BR" dirty="0" err="1"/>
              <a:t>Achdie</a:t>
            </a:r>
            <a:br>
              <a:rPr lang="pt-BR" dirty="0"/>
            </a:br>
            <a:endParaRPr lang="pt-BR" sz="3600" dirty="0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7FC6E6AA-068F-4FB3-909E-46D50E8B075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123285" y="2249397"/>
            <a:ext cx="7673858" cy="431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160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25BDA2-3F4D-4B38-90E7-989465ECD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5EEA05-AD42-442F-B6C6-CB9FC2894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96869A-A70D-42F7-876F-605CB171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D407CC-EF5C-486F-9A14-7F681F986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1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16DDEFC-C1BB-4A6E-B28E-BFB8BB4FD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835" y="1420706"/>
            <a:ext cx="3466540" cy="4016587"/>
          </a:xfrm>
        </p:spPr>
        <p:txBody>
          <a:bodyPr>
            <a:normAutofit/>
          </a:bodyPr>
          <a:lstStyle/>
          <a:p>
            <a:r>
              <a:rPr lang="pt-BR" sz="3600"/>
              <a:t>Take notes as you watch...(write in the chat, other idea as well!)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8897E5-3D9C-4466-B323-E5CD6BDDD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050" y="777240"/>
            <a:ext cx="6408669" cy="5140234"/>
          </a:xfrm>
        </p:spPr>
        <p:txBody>
          <a:bodyPr anchor="ctr">
            <a:normAutofit/>
          </a:bodyPr>
          <a:lstStyle/>
          <a:p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IS THE DANGER OF A SINGLE STORY? </a:t>
            </a:r>
          </a:p>
          <a:p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ARE THERE CONNECTIONS TO CANARARAJAH’S TEXT?</a:t>
            </a:r>
          </a:p>
          <a:p>
            <a:endParaRPr lang="pt-B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LANGUAGE? WHAT IS THE ROLE OF LANGUAGES IN CHIMAMANDA S LIFE? </a:t>
            </a:r>
          </a:p>
          <a:p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ARE THE VIEWS OF LANGUAGE, CULTURE AND IDENTITY?</a:t>
            </a:r>
          </a:p>
          <a:p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ARE THE POSSIBLE VIEWS OF CULTURE? CULTURE? WHAT DO YOU SEE, IN TERMS OF “NATIONAL CULTURES” (ENGLISH, NORTH AMERICAN, NIGERIAN, MEXICAN)?</a:t>
            </a:r>
          </a:p>
          <a:p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ARE THE SINGLE STORIES YOU TELL ABOUT YOURSELF?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DD76B5F-5BAA-48C6-9065-9AEF15D3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05731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011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19751D-D7EA-47F5-AFE3-E9DBC1853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193" y="0"/>
            <a:ext cx="11495315" cy="2014194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PART 1 - The </a:t>
            </a:r>
            <a:r>
              <a:rPr lang="pt-BR" dirty="0" err="1"/>
              <a:t>danger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a single </a:t>
            </a:r>
            <a:r>
              <a:rPr lang="pt-BR" dirty="0" err="1"/>
              <a:t>story</a:t>
            </a:r>
            <a:r>
              <a:rPr lang="pt-BR" dirty="0"/>
              <a:t>...</a:t>
            </a:r>
            <a:r>
              <a:rPr lang="pt-BR" dirty="0" err="1"/>
              <a:t>Chimamanda</a:t>
            </a:r>
            <a:r>
              <a:rPr lang="pt-BR" dirty="0"/>
              <a:t> </a:t>
            </a:r>
            <a:r>
              <a:rPr lang="pt-BR" dirty="0" err="1"/>
              <a:t>Achdie</a:t>
            </a:r>
            <a:br>
              <a:rPr lang="pt-BR" dirty="0"/>
            </a:br>
            <a:r>
              <a:rPr lang="pt-BR" sz="3600" dirty="0">
                <a:hlinkClick r:id="rId2"/>
              </a:rPr>
              <a:t>https://www.youtube.com/watch?v=D9Ihs241zeg</a:t>
            </a:r>
            <a:r>
              <a:rPr lang="pt-BR" sz="3600" dirty="0"/>
              <a:t> 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7FC6E6AA-068F-4FB3-909E-46D50E8B075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2123285" y="2249397"/>
            <a:ext cx="7673858" cy="431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065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6DDEFC-C1BB-4A6E-B28E-BFB8BB4FD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835" y="1420706"/>
            <a:ext cx="3466540" cy="4016587"/>
          </a:xfrm>
        </p:spPr>
        <p:txBody>
          <a:bodyPr>
            <a:normAutofit/>
          </a:bodyPr>
          <a:lstStyle/>
          <a:p>
            <a:r>
              <a:rPr lang="pt-BR" sz="3600"/>
              <a:t>Take notes as you watch...(write in the chat, other idea as well!)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8897E5-3D9C-4466-B323-E5CD6BDDD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050" y="777240"/>
            <a:ext cx="6408669" cy="5140234"/>
          </a:xfrm>
        </p:spPr>
        <p:txBody>
          <a:bodyPr anchor="ctr">
            <a:normAutofit/>
          </a:bodyPr>
          <a:lstStyle/>
          <a:p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IS THE DANGER OF A SINGLE STORY? </a:t>
            </a:r>
          </a:p>
          <a:p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ARE THERE CONNECTIONS TO CANARARAJAH’S TEXT?</a:t>
            </a:r>
          </a:p>
          <a:p>
            <a:endParaRPr lang="pt-B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LANGUAGE? WHAT IS THE ROLE OF LANGUAGES IN CHIMAMANDA S LIFE? </a:t>
            </a:r>
          </a:p>
          <a:p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ARE THE VIEWS OF LANGUAGE, CULTURE AND IDENTITY?</a:t>
            </a:r>
          </a:p>
          <a:p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ARE THE POSSIBLE VIEWS OF CULTURE? CULTURE? WHAT DO YOU SEE, IN TERMS OF “NATIONAL CULTURES” (ENGLISH, NORTH AMERICAN, NIGERIAN, MEXICAN)?</a:t>
            </a:r>
          </a:p>
          <a:p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ARE THE SINGLE STORIES YOU TELL ABOUT YOURSELF?</a:t>
            </a:r>
          </a:p>
        </p:txBody>
      </p:sp>
    </p:spTree>
    <p:extLst>
      <p:ext uri="{BB962C8B-B14F-4D97-AF65-F5344CB8AC3E}">
        <p14:creationId xmlns:p14="http://schemas.microsoft.com/office/powerpoint/2010/main" val="15825766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</TotalTime>
  <Words>1126</Words>
  <Application>Microsoft Office PowerPoint</Application>
  <PresentationFormat>Widescreen</PresentationFormat>
  <Paragraphs>103</Paragraphs>
  <Slides>32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8" baseType="lpstr">
      <vt:lpstr>Arial</vt:lpstr>
      <vt:lpstr>Century Gothic</vt:lpstr>
      <vt:lpstr>Garamond</vt:lpstr>
      <vt:lpstr>Times New Roman</vt:lpstr>
      <vt:lpstr>Savon</vt:lpstr>
      <vt:lpstr>Presentation</vt:lpstr>
      <vt:lpstr>TOPICS IN LANGUAGE AND CULTURE</vt:lpstr>
      <vt:lpstr>SOME INITIAL NOTES...</vt:lpstr>
      <vt:lpstr>NEXT EVENTS... GEELLE 5 - NOVEMBER</vt:lpstr>
      <vt:lpstr>Apresentação do PowerPoint</vt:lpstr>
      <vt:lpstr>Outline C5 </vt:lpstr>
      <vt:lpstr>PART 1 - The danger of a single story...Chimamanda Achdie </vt:lpstr>
      <vt:lpstr>Take notes as you watch...(write in the chat, other idea as well!)</vt:lpstr>
      <vt:lpstr>PART 1 - The danger of a single story...Chimamanda Achdie https://www.youtube.com/watch?v=D9Ihs241zeg </vt:lpstr>
      <vt:lpstr>Take notes as you watch...(write in the chat, other idea as well!)</vt:lpstr>
      <vt:lpstr>Part 2 -  SANTOS – O QUE É CULTURA? (switch to LP?)</vt:lpstr>
      <vt:lpstr>GEERTZ AND WILLIAMS</vt:lpstr>
      <vt:lpstr>EAGLETON (COMPLEMENTARY)</vt:lpstr>
      <vt:lpstr>CULTURE FOR EAGLETON</vt:lpstr>
      <vt:lpstr>O que é cultura? (SANTOS, 1983)</vt:lpstr>
      <vt:lpstr>Santos...</vt:lpstr>
      <vt:lpstr>Apresentação do PowerPoint</vt:lpstr>
      <vt:lpstr>Apresentação do PowerPoint</vt:lpstr>
      <vt:lpstr>SOME ASPECTS</vt:lpstr>
      <vt:lpstr>LIKE KRAMSCH... </vt:lpstr>
      <vt:lpstr>DEFINTION 1</vt:lpstr>
      <vt:lpstr>DEFINITON 2</vt:lpstr>
      <vt:lpstr>Cultura e poder – modernidade – civilizar o primitivo</vt:lpstr>
      <vt:lpstr>Cultura &gt; estado-nação (modernidade, one language one culture)</vt:lpstr>
      <vt:lpstr>BOURDIEU...</vt:lpstr>
      <vt:lpstr>PART 3 </vt:lpstr>
      <vt:lpstr>Go to googledocs </vt:lpstr>
      <vt:lpstr>Apresentação do PowerPoint</vt:lpstr>
      <vt:lpstr>Apresentação do PowerPoint</vt:lpstr>
      <vt:lpstr>NEXT CLASS 14 – week of Nov 2nd</vt:lpstr>
      <vt:lpstr>Class 8 (09/11/20) -   </vt:lpstr>
      <vt:lpstr>End notes</vt:lpstr>
      <vt:lpstr>THANK YOU!!!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TOPICS IN LANGUAGE AND CULTURE</dc:title>
  <dc:creator>SuperSonic São Paulo</dc:creator>
  <cp:lastModifiedBy>SuperSonic São Paulo</cp:lastModifiedBy>
  <cp:revision>10</cp:revision>
  <dcterms:created xsi:type="dcterms:W3CDTF">2020-10-25T17:01:04Z</dcterms:created>
  <dcterms:modified xsi:type="dcterms:W3CDTF">2020-10-29T15:54:09Z</dcterms:modified>
</cp:coreProperties>
</file>