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49" r:id="rId3"/>
    <p:sldId id="350" r:id="rId4"/>
    <p:sldId id="348" r:id="rId5"/>
    <p:sldId id="352" r:id="rId6"/>
    <p:sldId id="354" r:id="rId7"/>
    <p:sldId id="351" r:id="rId8"/>
    <p:sldId id="365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3" r:id="rId17"/>
    <p:sldId id="364" r:id="rId18"/>
    <p:sldId id="366" r:id="rId19"/>
    <p:sldId id="36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ipe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 autoAdjust="0"/>
    <p:restoredTop sz="99123" autoAdjust="0"/>
  </p:normalViewPr>
  <p:slideViewPr>
    <p:cSldViewPr>
      <p:cViewPr varScale="1">
        <p:scale>
          <a:sx n="74" d="100"/>
          <a:sy n="74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8" d="100"/>
          <a:sy n="98" d="100"/>
        </p:scale>
        <p:origin x="-1854" y="-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E3B77-DD39-4EA6-BF23-C839F90F9266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E4606-4534-452D-9A15-B91E2C0E49A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29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854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just">
              <a:buAutoNum type="arabicPeriod"/>
            </a:pPr>
            <a:r>
              <a:rPr lang="pt-BR" dirty="0" smtClean="0"/>
              <a:t>A linha</a:t>
            </a:r>
            <a:r>
              <a:rPr lang="pt-BR" baseline="0" dirty="0" smtClean="0"/>
              <a:t> listrada vermelha representa tensões nas relações bilaterais. No caso das relações EUA-Europa Ocidental, a questão da crise dos mísseis foi fundamental para ampliar tensões.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240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676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just">
              <a:buAutoNum type="arabicPeriod"/>
            </a:pPr>
            <a:r>
              <a:rPr lang="pt-BR" dirty="0" smtClean="0"/>
              <a:t>Enfatizar</a:t>
            </a:r>
            <a:r>
              <a:rPr lang="pt-BR" baseline="0" dirty="0" smtClean="0"/>
              <a:t> papel da crise dos mísseis para deslanchar da </a:t>
            </a:r>
            <a:r>
              <a:rPr lang="pt-BR" i="1" baseline="0" dirty="0" smtClean="0"/>
              <a:t>détente</a:t>
            </a:r>
            <a:r>
              <a:rPr lang="pt-BR" i="0" baseline="0" dirty="0" smtClean="0"/>
              <a:t>. De um lado, aumentou diálogos entre EUA-URSS; do outro, fez URSS investir em armamentismo nuclear, para chegar à paridade com EUA. </a:t>
            </a:r>
          </a:p>
          <a:p>
            <a:pPr marL="228600" indent="-228600" algn="just">
              <a:buAutoNum type="arabicPeriod"/>
            </a:pPr>
            <a:r>
              <a:rPr lang="pt-BR" i="0" baseline="0" dirty="0" smtClean="0"/>
              <a:t>Por que paridade nuclear incita </a:t>
            </a:r>
            <a:r>
              <a:rPr lang="pt-BR" i="1" baseline="0" dirty="0" smtClean="0"/>
              <a:t>détente</a:t>
            </a:r>
            <a:r>
              <a:rPr lang="pt-BR" i="0" baseline="0" dirty="0" smtClean="0"/>
              <a:t>? Porque nenhum dos lados “ganharia” com um guerra nuclear; assim sendo, se rivalidade continuasse, proliferação nuclear só tenderia a aumentar (você arma os aliados do seu bloco em caso de confrontação), e orçamento seria usado inutilmente para gastos militares, quando poderia ser usado para outras coisas.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4606-4534-452D-9A15-B91E2C0E49AB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24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08DB-73BA-4550-AFB0-4BEB8A1BD56D}" type="datetimeFigureOut">
              <a:rPr lang="pt-BR" smtClean="0"/>
              <a:pPr/>
              <a:t>08/11/2018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7EA5-2EA3-4214-AD64-AD50F4C1F74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9.xml"/><Relationship Id="rId4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1340768"/>
            <a:ext cx="8572560" cy="2016224"/>
          </a:xfrm>
        </p:spPr>
        <p:txBody>
          <a:bodyPr>
            <a:normAutofit/>
          </a:bodyPr>
          <a:lstStyle/>
          <a:p>
            <a:pPr>
              <a:spcAft>
                <a:spcPts val="6000"/>
              </a:spcAft>
            </a:pPr>
            <a:r>
              <a:rPr lang="pt-BR" sz="4600" b="1" dirty="0" smtClean="0"/>
              <a:t>Aula 10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5100" dirty="0" smtClean="0"/>
              <a:t>Auge e declínio da Détente</a:t>
            </a:r>
            <a:endParaRPr lang="pt-BR" sz="5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149080"/>
            <a:ext cx="9144000" cy="1633736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Felipe Pereira Loureiro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IRI-USP</a:t>
            </a:r>
          </a:p>
          <a:p>
            <a:r>
              <a:rPr lang="pt-BR" sz="2800" smtClean="0">
                <a:solidFill>
                  <a:schemeClr val="tx1"/>
                </a:solidFill>
              </a:rPr>
              <a:t>2018</a:t>
            </a:r>
            <a:endParaRPr lang="pt-BR" sz="28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t-BR" sz="4600" i="1" dirty="0" smtClean="0"/>
              <a:t>A dupla diplomacia triangular</a:t>
            </a:r>
            <a:endParaRPr lang="pt-BR" sz="4600" i="1" dirty="0"/>
          </a:p>
        </p:txBody>
      </p:sp>
      <p:sp>
        <p:nvSpPr>
          <p:cNvPr id="4" name="Retângulo 3"/>
          <p:cNvSpPr/>
          <p:nvPr/>
        </p:nvSpPr>
        <p:spPr>
          <a:xfrm>
            <a:off x="827584" y="1928239"/>
            <a:ext cx="1332148" cy="64807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EUA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27584" y="4888073"/>
            <a:ext cx="1332148" cy="64807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Europa Ocidental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720941" y="4884479"/>
            <a:ext cx="1681938" cy="64807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Europa Oriental (URSS)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944548" y="1897080"/>
            <a:ext cx="1332148" cy="64807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URSS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944548" y="4892021"/>
            <a:ext cx="1332148" cy="64807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China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reto 14"/>
          <p:cNvCxnSpPr>
            <a:endCxn id="10" idx="0"/>
          </p:cNvCxnSpPr>
          <p:nvPr/>
        </p:nvCxnSpPr>
        <p:spPr>
          <a:xfrm>
            <a:off x="1493658" y="2576311"/>
            <a:ext cx="0" cy="23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13" idx="2"/>
            <a:endCxn id="14" idx="0"/>
          </p:cNvCxnSpPr>
          <p:nvPr/>
        </p:nvCxnSpPr>
        <p:spPr>
          <a:xfrm>
            <a:off x="7610622" y="2545152"/>
            <a:ext cx="0" cy="23468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11" idx="1"/>
          </p:cNvCxnSpPr>
          <p:nvPr/>
        </p:nvCxnSpPr>
        <p:spPr>
          <a:xfrm flipH="1">
            <a:off x="2187175" y="5208515"/>
            <a:ext cx="5337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5004048" y="4888073"/>
            <a:ext cx="1249890" cy="64807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EUA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1" name="Conector reto 20"/>
          <p:cNvCxnSpPr>
            <a:stCxn id="14" idx="1"/>
          </p:cNvCxnSpPr>
          <p:nvPr/>
        </p:nvCxnSpPr>
        <p:spPr>
          <a:xfrm flipH="1">
            <a:off x="6253938" y="5216057"/>
            <a:ext cx="6906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495545" y="2572717"/>
            <a:ext cx="0" cy="23117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7610622" y="2580259"/>
            <a:ext cx="0" cy="23117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H="1" flipV="1">
            <a:off x="1495546" y="2572717"/>
            <a:ext cx="1996334" cy="23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H="1">
            <a:off x="5508104" y="2576311"/>
            <a:ext cx="2102519" cy="2308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eta para a direita 34"/>
          <p:cNvSpPr/>
          <p:nvPr/>
        </p:nvSpPr>
        <p:spPr>
          <a:xfrm>
            <a:off x="2339751" y="2046127"/>
            <a:ext cx="2063127" cy="412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a direita 35"/>
          <p:cNvSpPr/>
          <p:nvPr/>
        </p:nvSpPr>
        <p:spPr>
          <a:xfrm rot="10800000">
            <a:off x="4716016" y="2046127"/>
            <a:ext cx="2063127" cy="412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91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35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Sinais de crise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  <a:ln w="2540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  <a:buFont typeface="Arial" charset="0"/>
              <a:buChar char="•"/>
            </a:pPr>
            <a:r>
              <a:rPr lang="pt-BR" sz="3400" dirty="0" smtClean="0"/>
              <a:t>Reversão política EUA final dos anos 1970:</a:t>
            </a:r>
          </a:p>
          <a:p>
            <a:pPr lvl="1" algn="just"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pt-BR" sz="3400" dirty="0" smtClean="0"/>
              <a:t>1. Retorno fortes investimentos nucleares</a:t>
            </a:r>
          </a:p>
          <a:p>
            <a:pPr lvl="1" algn="just"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pt-BR" sz="3400" dirty="0" smtClean="0"/>
              <a:t>2. Embargo grãos contra URSS</a:t>
            </a:r>
          </a:p>
          <a:p>
            <a:pPr lvl="1" algn="just"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pt-BR" sz="3400" dirty="0" smtClean="0"/>
              <a:t>3. Boicote Olímpiadas de Moscou de 1980</a:t>
            </a:r>
          </a:p>
          <a:p>
            <a:pPr lvl="1" algn="just"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pt-BR" sz="3400" dirty="0" smtClean="0"/>
              <a:t>4. Desistência assinatura SALT II, 1979</a:t>
            </a:r>
          </a:p>
          <a:p>
            <a:pPr algn="just">
              <a:lnSpc>
                <a:spcPct val="120000"/>
              </a:lnSpc>
              <a:spcBef>
                <a:spcPts val="1500"/>
              </a:spcBef>
              <a:spcAft>
                <a:spcPts val="1500"/>
              </a:spcAft>
              <a:buFont typeface="Arial" charset="0"/>
              <a:buChar char="•"/>
            </a:pPr>
            <a:endParaRPr lang="pt-BR" sz="3300" dirty="0" smtClean="0"/>
          </a:p>
        </p:txBody>
      </p:sp>
    </p:spTree>
    <p:extLst>
      <p:ext uri="{BB962C8B-B14F-4D97-AF65-F5344CB8AC3E}">
        <p14:creationId xmlns:p14="http://schemas.microsoft.com/office/powerpoint/2010/main" val="326105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Alguns fatores da crise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  <a:ln w="2540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800"/>
              </a:spcAft>
              <a:buFont typeface="Arial" charset="0"/>
              <a:buChar char="•"/>
            </a:pPr>
            <a:r>
              <a:rPr lang="pt-BR" sz="3400" dirty="0" smtClean="0"/>
              <a:t>Críticas domésticas EUA-URSS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800"/>
              </a:spcAft>
              <a:buFont typeface="Arial" charset="0"/>
              <a:buChar char="•"/>
            </a:pPr>
            <a:r>
              <a:rPr lang="pt-BR" sz="3400" dirty="0" smtClean="0"/>
              <a:t>Crises no 3º Mundo:</a:t>
            </a:r>
          </a:p>
          <a:p>
            <a:pPr marL="360363" indent="0" algn="just">
              <a:lnSpc>
                <a:spcPct val="120000"/>
              </a:lnSpc>
              <a:spcBef>
                <a:spcPts val="1000"/>
              </a:spcBef>
              <a:spcAft>
                <a:spcPts val="800"/>
              </a:spcAft>
              <a:buNone/>
            </a:pPr>
            <a:r>
              <a:rPr lang="pt-BR" b="1" dirty="0" smtClean="0"/>
              <a:t>1.</a:t>
            </a:r>
            <a:r>
              <a:rPr lang="pt-BR" dirty="0" smtClean="0"/>
              <a:t> Guerra do Yom Kippur, out. 1973</a:t>
            </a:r>
          </a:p>
          <a:p>
            <a:pPr marL="360363" indent="0" algn="just">
              <a:lnSpc>
                <a:spcPct val="120000"/>
              </a:lnSpc>
              <a:spcBef>
                <a:spcPts val="1000"/>
              </a:spcBef>
              <a:spcAft>
                <a:spcPts val="800"/>
              </a:spcAft>
              <a:buNone/>
            </a:pPr>
            <a:r>
              <a:rPr lang="pt-BR" b="1" dirty="0" smtClean="0"/>
              <a:t>2. </a:t>
            </a:r>
            <a:r>
              <a:rPr lang="pt-BR" dirty="0" smtClean="0"/>
              <a:t>Guerra Etiópia-Somália, jul.1977-mar.1978</a:t>
            </a:r>
          </a:p>
          <a:p>
            <a:pPr marL="360363" indent="0" algn="just">
              <a:lnSpc>
                <a:spcPct val="120000"/>
              </a:lnSpc>
              <a:spcBef>
                <a:spcPts val="1000"/>
              </a:spcBef>
              <a:spcAft>
                <a:spcPts val="800"/>
              </a:spcAft>
              <a:buNone/>
            </a:pPr>
            <a:r>
              <a:rPr lang="pt-BR" b="1" dirty="0" smtClean="0"/>
              <a:t>3. </a:t>
            </a:r>
            <a:r>
              <a:rPr lang="pt-BR" dirty="0" smtClean="0"/>
              <a:t>Revolução Iraniana, jan. 1979</a:t>
            </a:r>
          </a:p>
          <a:p>
            <a:pPr marL="360363" indent="0" algn="just">
              <a:lnSpc>
                <a:spcPct val="120000"/>
              </a:lnSpc>
              <a:spcBef>
                <a:spcPts val="1000"/>
              </a:spcBef>
              <a:spcAft>
                <a:spcPts val="800"/>
              </a:spcAft>
              <a:buNone/>
            </a:pPr>
            <a:r>
              <a:rPr lang="pt-BR" b="1" dirty="0" smtClean="0"/>
              <a:t>4.</a:t>
            </a:r>
            <a:r>
              <a:rPr lang="pt-BR" dirty="0" smtClean="0"/>
              <a:t> Invasão Afeganistão, dez. 1979</a:t>
            </a:r>
          </a:p>
        </p:txBody>
      </p:sp>
    </p:spTree>
    <p:extLst>
      <p:ext uri="{BB962C8B-B14F-4D97-AF65-F5344CB8AC3E}">
        <p14:creationId xmlns:p14="http://schemas.microsoft.com/office/powerpoint/2010/main" val="356244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Considerações finais (I)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  <a:ln w="25400"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1700"/>
              </a:spcBef>
              <a:spcAft>
                <a:spcPts val="1700"/>
              </a:spcAft>
              <a:buNone/>
            </a:pPr>
            <a:r>
              <a:rPr lang="pt-BR" sz="3300" b="1" dirty="0" smtClean="0"/>
              <a:t>1. </a:t>
            </a:r>
            <a:r>
              <a:rPr lang="pt-BR" sz="3300" dirty="0" smtClean="0"/>
              <a:t>Détente foi um processo múltiplo (EUA-URSS, Europas, EUA-China) e marcado por marchas e contramarchas.</a:t>
            </a:r>
          </a:p>
          <a:p>
            <a:pPr marL="0" indent="0" algn="just">
              <a:lnSpc>
                <a:spcPct val="120000"/>
              </a:lnSpc>
              <a:spcBef>
                <a:spcPts val="1700"/>
              </a:spcBef>
              <a:spcAft>
                <a:spcPts val="1700"/>
              </a:spcAft>
              <a:buNone/>
            </a:pPr>
            <a:r>
              <a:rPr lang="pt-BR" sz="3300" b="1" dirty="0" smtClean="0"/>
              <a:t>2. </a:t>
            </a:r>
            <a:r>
              <a:rPr lang="pt-BR" sz="3300" dirty="0" smtClean="0"/>
              <a:t>Auge da détente EUA-URSS deu-se em 1969-1975: relações bilaterais ganharam caráter de cooperação, apesar de competição (sobretudo no 3º Mundo) não ter deixado de existir.</a:t>
            </a:r>
          </a:p>
        </p:txBody>
      </p:sp>
    </p:spTree>
    <p:extLst>
      <p:ext uri="{BB962C8B-B14F-4D97-AF65-F5344CB8AC3E}">
        <p14:creationId xmlns:p14="http://schemas.microsoft.com/office/powerpoint/2010/main" val="35551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Considerações finais (II)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  <a:ln w="25400"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pt-BR" sz="3150" b="1" dirty="0" smtClean="0"/>
              <a:t>3. </a:t>
            </a:r>
            <a:r>
              <a:rPr lang="pt-BR" sz="3150" dirty="0" smtClean="0"/>
              <a:t>Crise dos mísseis teve papel fundamental para détente: não só efeitos na relação EUA-URSS, mas também na relação entre superpotências e outras regiões (Europa, China).</a:t>
            </a:r>
          </a:p>
          <a:p>
            <a:pPr marL="0" indent="0" algn="just">
              <a:lnSpc>
                <a:spcPct val="12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pt-BR" sz="3150" b="1" dirty="0" smtClean="0"/>
              <a:t>4. </a:t>
            </a:r>
            <a:r>
              <a:rPr lang="pt-BR" sz="3150" dirty="0" smtClean="0"/>
              <a:t>No geral, estudiosos enfatizam papel da simetria nuclear, da détente europeia, e do conflito sino-soviético para détente EUA-URSS.</a:t>
            </a:r>
          </a:p>
        </p:txBody>
      </p:sp>
    </p:spTree>
    <p:extLst>
      <p:ext uri="{BB962C8B-B14F-4D97-AF65-F5344CB8AC3E}">
        <p14:creationId xmlns:p14="http://schemas.microsoft.com/office/powerpoint/2010/main" val="145723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Considerações finais (III)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  <a:ln w="25400"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3300" b="1" dirty="0" smtClean="0"/>
              <a:t>5. </a:t>
            </a:r>
            <a:r>
              <a:rPr lang="pt-BR" sz="3300" dirty="0" smtClean="0"/>
              <a:t>Estudiosos</a:t>
            </a:r>
            <a:r>
              <a:rPr lang="pt-BR" sz="3300" b="1" dirty="0" smtClean="0"/>
              <a:t> </a:t>
            </a:r>
            <a:r>
              <a:rPr lang="pt-BR" sz="3300" dirty="0" smtClean="0"/>
              <a:t>ressaltam que crise da détente teria decorrido, sobretudo, de desalinhamento de expectativas entre EUA e URSS, exemplificadas por crises no 3º Mundo.</a:t>
            </a:r>
          </a:p>
          <a:p>
            <a:pPr marL="0" indent="0"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3300" b="1" dirty="0" smtClean="0"/>
              <a:t>6. </a:t>
            </a:r>
            <a:r>
              <a:rPr lang="pt-BR" sz="3300" dirty="0" smtClean="0"/>
              <a:t>Exatamente no momento em que relações EUA-URSS ganharam caráter mais tenso desde crise dos mísseis, Guerra Fria acabou. Como entender essa aparente contradição?</a:t>
            </a:r>
          </a:p>
        </p:txBody>
      </p:sp>
    </p:spTree>
    <p:extLst>
      <p:ext uri="{BB962C8B-B14F-4D97-AF65-F5344CB8AC3E}">
        <p14:creationId xmlns:p14="http://schemas.microsoft.com/office/powerpoint/2010/main" val="28968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900" i="1" dirty="0" smtClean="0"/>
              <a:t>Número de ogivas nucleares</a:t>
            </a:r>
            <a:r>
              <a:rPr lang="pt-BR" sz="4600" i="1" dirty="0" smtClean="0"/>
              <a:t/>
            </a:r>
            <a:br>
              <a:rPr lang="pt-BR" sz="4600" i="1" dirty="0" smtClean="0"/>
            </a:br>
            <a:r>
              <a:rPr lang="pt-BR" sz="3300" i="1" dirty="0" smtClean="0"/>
              <a:t>EUA e URSS, 1956 e 1961</a:t>
            </a:r>
            <a:endParaRPr lang="pt-BR" sz="3300" i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85992"/>
            <a:ext cx="6215106" cy="230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1285852" y="4643446"/>
            <a:ext cx="65722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Fonte:</a:t>
            </a:r>
            <a:r>
              <a:rPr lang="pt-BR" sz="1500" dirty="0" smtClean="0"/>
              <a:t> </a:t>
            </a:r>
            <a:r>
              <a:rPr lang="pt-BR" sz="1500" dirty="0" err="1" smtClean="0"/>
              <a:t>Burr</a:t>
            </a:r>
            <a:r>
              <a:rPr lang="pt-BR" sz="1500" dirty="0" smtClean="0"/>
              <a:t> e Rosenberg, ‘Nuclear </a:t>
            </a:r>
            <a:r>
              <a:rPr lang="pt-BR" sz="1500" dirty="0" err="1" smtClean="0"/>
              <a:t>Competition</a:t>
            </a:r>
            <a:r>
              <a:rPr lang="pt-BR" sz="1500" dirty="0" smtClean="0"/>
              <a:t> in </a:t>
            </a:r>
            <a:r>
              <a:rPr lang="pt-BR" sz="1500" dirty="0" err="1" smtClean="0"/>
              <a:t>an</a:t>
            </a:r>
            <a:r>
              <a:rPr lang="pt-BR" sz="1500" dirty="0" smtClean="0"/>
              <a:t> Era </a:t>
            </a:r>
            <a:r>
              <a:rPr lang="pt-BR" sz="1500" dirty="0" err="1" smtClean="0"/>
              <a:t>of</a:t>
            </a:r>
            <a:r>
              <a:rPr lang="pt-BR" sz="1500" dirty="0" smtClean="0"/>
              <a:t> </a:t>
            </a:r>
            <a:r>
              <a:rPr lang="pt-BR" sz="1500" dirty="0" err="1" smtClean="0"/>
              <a:t>Stalemate</a:t>
            </a:r>
            <a:r>
              <a:rPr lang="pt-BR" sz="1500" dirty="0" smtClean="0"/>
              <a:t>, 1963-1975’, in </a:t>
            </a:r>
            <a:r>
              <a:rPr lang="pt-BR" sz="1500" dirty="0" err="1" smtClean="0"/>
              <a:t>Leffler</a:t>
            </a:r>
            <a:r>
              <a:rPr lang="pt-BR" sz="1500" dirty="0" smtClean="0"/>
              <a:t> e </a:t>
            </a:r>
            <a:r>
              <a:rPr lang="pt-BR" sz="1500" dirty="0" err="1" smtClean="0"/>
              <a:t>Westad</a:t>
            </a:r>
            <a:r>
              <a:rPr lang="pt-BR" sz="1500" dirty="0" smtClean="0"/>
              <a:t>, </a:t>
            </a:r>
            <a:r>
              <a:rPr lang="pt-BR" sz="1500" i="1" dirty="0" smtClean="0"/>
              <a:t>Cambridge </a:t>
            </a:r>
            <a:r>
              <a:rPr lang="pt-BR" sz="1500" i="1" dirty="0" err="1" smtClean="0"/>
              <a:t>History</a:t>
            </a:r>
            <a:r>
              <a:rPr lang="pt-BR" sz="1500" i="1" dirty="0" smtClean="0"/>
              <a:t> </a:t>
            </a:r>
            <a:r>
              <a:rPr lang="pt-BR" sz="1500" i="1" dirty="0" err="1" smtClean="0"/>
              <a:t>of</a:t>
            </a:r>
            <a:r>
              <a:rPr lang="pt-BR" sz="1500" i="1" dirty="0" smtClean="0"/>
              <a:t> the </a:t>
            </a:r>
            <a:r>
              <a:rPr lang="pt-BR" sz="1500" i="1" dirty="0" err="1" smtClean="0"/>
              <a:t>Cold</a:t>
            </a:r>
            <a:r>
              <a:rPr lang="pt-BR" sz="1500" i="1" dirty="0" smtClean="0"/>
              <a:t> War, </a:t>
            </a:r>
            <a:r>
              <a:rPr lang="pt-BR" sz="1500" dirty="0" smtClean="0"/>
              <a:t>Vol. II, p. 97. </a:t>
            </a:r>
            <a:endParaRPr lang="pt-BR" sz="1500" dirty="0"/>
          </a:p>
        </p:txBody>
      </p:sp>
      <p:sp>
        <p:nvSpPr>
          <p:cNvPr id="7" name="Seta para a direita 6">
            <a:hlinkClick r:id="rId4" action="ppaction://hlinksldjump"/>
          </p:cNvPr>
          <p:cNvSpPr/>
          <p:nvPr/>
        </p:nvSpPr>
        <p:spPr>
          <a:xfrm>
            <a:off x="7429520" y="5857892"/>
            <a:ext cx="1143008" cy="64294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900" i="1" dirty="0" smtClean="0"/>
              <a:t>Número de lançadores de </a:t>
            </a:r>
            <a:r>
              <a:rPr lang="pt-BR" sz="4900" i="1" dirty="0" err="1" smtClean="0"/>
              <a:t>ICBMs</a:t>
            </a:r>
            <a:r>
              <a:rPr lang="pt-BR" sz="4600" i="1" dirty="0" smtClean="0"/>
              <a:t/>
            </a:r>
            <a:br>
              <a:rPr lang="pt-BR" sz="4600" i="1" dirty="0" smtClean="0"/>
            </a:br>
            <a:r>
              <a:rPr lang="pt-BR" sz="3300" i="1" dirty="0" smtClean="0"/>
              <a:t>EUA e URSS, 1959-2002</a:t>
            </a:r>
            <a:endParaRPr lang="pt-BR" sz="33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14770" y="6000769"/>
            <a:ext cx="5471886" cy="42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/>
              <a:t>Fonte:</a:t>
            </a:r>
            <a:r>
              <a:rPr lang="pt-BR" sz="1100" dirty="0" smtClean="0"/>
              <a:t> </a:t>
            </a:r>
            <a:r>
              <a:rPr lang="pt-BR" sz="1100" dirty="0" err="1" smtClean="0"/>
              <a:t>Burr</a:t>
            </a:r>
            <a:r>
              <a:rPr lang="pt-BR" sz="1100" dirty="0" smtClean="0"/>
              <a:t> e Rosenberg, ‘Nuclear </a:t>
            </a:r>
            <a:r>
              <a:rPr lang="pt-BR" sz="1100" dirty="0" err="1" smtClean="0"/>
              <a:t>Competition</a:t>
            </a:r>
            <a:r>
              <a:rPr lang="pt-BR" sz="1100" dirty="0" smtClean="0"/>
              <a:t> in </a:t>
            </a:r>
            <a:r>
              <a:rPr lang="pt-BR" sz="1100" dirty="0" err="1" smtClean="0"/>
              <a:t>an</a:t>
            </a:r>
            <a:r>
              <a:rPr lang="pt-BR" sz="1100" dirty="0" smtClean="0"/>
              <a:t> Era </a:t>
            </a:r>
            <a:r>
              <a:rPr lang="pt-BR" sz="1100" dirty="0" err="1" smtClean="0"/>
              <a:t>of</a:t>
            </a:r>
            <a:r>
              <a:rPr lang="pt-BR" sz="1100" dirty="0" smtClean="0"/>
              <a:t> </a:t>
            </a:r>
            <a:r>
              <a:rPr lang="pt-BR" sz="1100" dirty="0" err="1" smtClean="0"/>
              <a:t>Stalemate</a:t>
            </a:r>
            <a:r>
              <a:rPr lang="pt-BR" sz="1100" dirty="0" smtClean="0"/>
              <a:t>, 1963-1975’, in </a:t>
            </a:r>
            <a:r>
              <a:rPr lang="pt-BR" sz="1100" dirty="0" err="1" smtClean="0"/>
              <a:t>Leffler</a:t>
            </a:r>
            <a:r>
              <a:rPr lang="pt-BR" sz="1100" dirty="0" smtClean="0"/>
              <a:t> e </a:t>
            </a:r>
            <a:r>
              <a:rPr lang="pt-BR" sz="1100" dirty="0" err="1" smtClean="0"/>
              <a:t>Westad</a:t>
            </a:r>
            <a:r>
              <a:rPr lang="pt-BR" sz="1100" dirty="0" smtClean="0"/>
              <a:t>, </a:t>
            </a:r>
            <a:r>
              <a:rPr lang="pt-BR" sz="1100" i="1" dirty="0" smtClean="0"/>
              <a:t>Cambridge </a:t>
            </a:r>
            <a:r>
              <a:rPr lang="pt-BR" sz="1100" i="1" dirty="0" err="1" smtClean="0"/>
              <a:t>History</a:t>
            </a:r>
            <a:r>
              <a:rPr lang="pt-BR" sz="1100" i="1" dirty="0" smtClean="0"/>
              <a:t> </a:t>
            </a:r>
            <a:r>
              <a:rPr lang="pt-BR" sz="1100" i="1" dirty="0" err="1" smtClean="0"/>
              <a:t>of</a:t>
            </a:r>
            <a:r>
              <a:rPr lang="pt-BR" sz="1100" i="1" dirty="0" smtClean="0"/>
              <a:t> the </a:t>
            </a:r>
            <a:r>
              <a:rPr lang="pt-BR" sz="1100" i="1" dirty="0" err="1" smtClean="0"/>
              <a:t>Cold</a:t>
            </a:r>
            <a:r>
              <a:rPr lang="pt-BR" sz="1100" i="1" dirty="0" smtClean="0"/>
              <a:t> War, </a:t>
            </a:r>
            <a:r>
              <a:rPr lang="pt-BR" sz="1100" dirty="0" smtClean="0"/>
              <a:t>Vol. II, p. 101 </a:t>
            </a:r>
            <a:endParaRPr lang="pt-BR" sz="1100" dirty="0"/>
          </a:p>
        </p:txBody>
      </p:sp>
      <p:sp>
        <p:nvSpPr>
          <p:cNvPr id="7" name="Seta para a direita 6">
            <a:hlinkClick r:id="rId3" action="ppaction://hlinksldjump"/>
          </p:cNvPr>
          <p:cNvSpPr/>
          <p:nvPr/>
        </p:nvSpPr>
        <p:spPr>
          <a:xfrm>
            <a:off x="7643834" y="5929330"/>
            <a:ext cx="1143008" cy="64294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37884" t="37109" r="35761" b="32617"/>
          <a:stretch>
            <a:fillRect/>
          </a:stretch>
        </p:blipFill>
        <p:spPr bwMode="auto">
          <a:xfrm>
            <a:off x="1000100" y="1857364"/>
            <a:ext cx="6500858" cy="419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900" i="1" dirty="0" smtClean="0"/>
              <a:t>SALT I: ICMB e SLBM</a:t>
            </a:r>
            <a:br>
              <a:rPr lang="pt-BR" sz="4900" i="1" dirty="0" smtClean="0"/>
            </a:br>
            <a:r>
              <a:rPr lang="pt-BR" sz="3300" i="1" dirty="0" smtClean="0"/>
              <a:t>EUA e URSS, 1972</a:t>
            </a:r>
            <a:endParaRPr lang="pt-BR" sz="33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57290" y="4714884"/>
            <a:ext cx="70009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/>
              <a:t>Fonte:</a:t>
            </a:r>
            <a:r>
              <a:rPr lang="pt-BR" sz="1100" dirty="0" smtClean="0"/>
              <a:t> </a:t>
            </a:r>
            <a:r>
              <a:rPr lang="pt-BR" sz="1100" dirty="0" err="1" smtClean="0"/>
              <a:t>Burr</a:t>
            </a:r>
            <a:r>
              <a:rPr lang="pt-BR" sz="1100" dirty="0" smtClean="0"/>
              <a:t> e Rosenberg, ‘Nuclear </a:t>
            </a:r>
            <a:r>
              <a:rPr lang="pt-BR" sz="1100" dirty="0" err="1" smtClean="0"/>
              <a:t>Competition</a:t>
            </a:r>
            <a:r>
              <a:rPr lang="pt-BR" sz="1100" dirty="0" smtClean="0"/>
              <a:t> in </a:t>
            </a:r>
            <a:r>
              <a:rPr lang="pt-BR" sz="1100" dirty="0" err="1" smtClean="0"/>
              <a:t>an</a:t>
            </a:r>
            <a:r>
              <a:rPr lang="pt-BR" sz="1100" dirty="0" smtClean="0"/>
              <a:t> Era </a:t>
            </a:r>
            <a:r>
              <a:rPr lang="pt-BR" sz="1100" dirty="0" err="1" smtClean="0"/>
              <a:t>of</a:t>
            </a:r>
            <a:r>
              <a:rPr lang="pt-BR" sz="1100" dirty="0" smtClean="0"/>
              <a:t> </a:t>
            </a:r>
            <a:r>
              <a:rPr lang="pt-BR" sz="1100" dirty="0" err="1" smtClean="0"/>
              <a:t>Stalemate</a:t>
            </a:r>
            <a:r>
              <a:rPr lang="pt-BR" sz="1100" dirty="0" smtClean="0"/>
              <a:t>, 1963-1975’, in </a:t>
            </a:r>
            <a:r>
              <a:rPr lang="pt-BR" sz="1100" dirty="0" err="1" smtClean="0"/>
              <a:t>Leffler</a:t>
            </a:r>
            <a:r>
              <a:rPr lang="pt-BR" sz="1100" dirty="0" smtClean="0"/>
              <a:t> e </a:t>
            </a:r>
            <a:r>
              <a:rPr lang="pt-BR" sz="1100" dirty="0" err="1" smtClean="0"/>
              <a:t>Westad</a:t>
            </a:r>
            <a:r>
              <a:rPr lang="pt-BR" sz="1100" dirty="0" smtClean="0"/>
              <a:t>, </a:t>
            </a:r>
            <a:r>
              <a:rPr lang="pt-BR" sz="1100" i="1" dirty="0" smtClean="0"/>
              <a:t>Cambridge </a:t>
            </a:r>
            <a:r>
              <a:rPr lang="pt-BR" sz="1100" i="1" dirty="0" err="1" smtClean="0"/>
              <a:t>History</a:t>
            </a:r>
            <a:r>
              <a:rPr lang="pt-BR" sz="1100" i="1" dirty="0" smtClean="0"/>
              <a:t> </a:t>
            </a:r>
            <a:r>
              <a:rPr lang="pt-BR" sz="1100" i="1" dirty="0" err="1" smtClean="0"/>
              <a:t>of</a:t>
            </a:r>
            <a:r>
              <a:rPr lang="pt-BR" sz="1100" i="1" dirty="0" smtClean="0"/>
              <a:t> the </a:t>
            </a:r>
            <a:r>
              <a:rPr lang="pt-BR" sz="1100" i="1" dirty="0" err="1" smtClean="0"/>
              <a:t>Cold</a:t>
            </a:r>
            <a:r>
              <a:rPr lang="pt-BR" sz="1100" i="1" dirty="0" smtClean="0"/>
              <a:t> War, </a:t>
            </a:r>
            <a:r>
              <a:rPr lang="pt-BR" sz="1100" dirty="0" smtClean="0"/>
              <a:t>Vol. II.</a:t>
            </a:r>
            <a:endParaRPr lang="pt-BR" sz="1100" dirty="0"/>
          </a:p>
        </p:txBody>
      </p:sp>
      <p:sp>
        <p:nvSpPr>
          <p:cNvPr id="7" name="Seta para a direita 6">
            <a:hlinkClick r:id="rId3" action="ppaction://hlinksldjump"/>
          </p:cNvPr>
          <p:cNvSpPr/>
          <p:nvPr/>
        </p:nvSpPr>
        <p:spPr>
          <a:xfrm>
            <a:off x="7643834" y="5929330"/>
            <a:ext cx="1143008" cy="64294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2357430"/>
            <a:ext cx="650362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20" y="2143116"/>
            <a:ext cx="1442990" cy="2143140"/>
          </a:xfrm>
        </p:spPr>
        <p:txBody>
          <a:bodyPr>
            <a:noAutofit/>
          </a:bodyPr>
          <a:lstStyle/>
          <a:p>
            <a:r>
              <a:rPr lang="pt-BR" sz="2000" i="1" dirty="0" smtClean="0"/>
              <a:t>Alcance dos mísseis balísticos URSS: Cuba, 1962</a:t>
            </a:r>
            <a:endParaRPr lang="pt-BR" sz="20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5720" y="6286520"/>
            <a:ext cx="6786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  Fonte:</a:t>
            </a:r>
            <a:r>
              <a:rPr lang="pt-BR" sz="1000" dirty="0" smtClean="0"/>
              <a:t> Michael Weaver, ‘The </a:t>
            </a:r>
            <a:r>
              <a:rPr lang="pt-BR" sz="1000" dirty="0" err="1" smtClean="0"/>
              <a:t>Relationship</a:t>
            </a:r>
            <a:r>
              <a:rPr lang="pt-BR" sz="1000" dirty="0" smtClean="0"/>
              <a:t> </a:t>
            </a:r>
            <a:r>
              <a:rPr lang="pt-BR" sz="1000" dirty="0" err="1" smtClean="0"/>
              <a:t>Between</a:t>
            </a:r>
            <a:r>
              <a:rPr lang="pt-BR" sz="1000" dirty="0" smtClean="0"/>
              <a:t> </a:t>
            </a:r>
            <a:r>
              <a:rPr lang="pt-BR" sz="1000" dirty="0" err="1" smtClean="0"/>
              <a:t>Diplomacy</a:t>
            </a:r>
            <a:r>
              <a:rPr lang="pt-BR" sz="1000" dirty="0" smtClean="0"/>
              <a:t> and </a:t>
            </a:r>
            <a:r>
              <a:rPr lang="pt-BR" sz="1000" dirty="0" err="1" smtClean="0"/>
              <a:t>Military</a:t>
            </a:r>
            <a:r>
              <a:rPr lang="pt-BR" sz="1000" dirty="0" smtClean="0"/>
              <a:t> Force’, </a:t>
            </a:r>
            <a:r>
              <a:rPr lang="pt-BR" sz="1000" i="1" dirty="0" err="1" smtClean="0"/>
              <a:t>Diplomatic</a:t>
            </a:r>
            <a:r>
              <a:rPr lang="pt-BR" sz="1000" i="1" dirty="0" smtClean="0"/>
              <a:t> </a:t>
            </a:r>
            <a:r>
              <a:rPr lang="pt-BR" sz="1000" dirty="0" err="1" smtClean="0"/>
              <a:t>History</a:t>
            </a:r>
            <a:r>
              <a:rPr lang="pt-BR" sz="1000" dirty="0" smtClean="0"/>
              <a:t>, 38 (1), 2014, p. 141.</a:t>
            </a:r>
            <a:endParaRPr lang="pt-BR" sz="1000" dirty="0"/>
          </a:p>
        </p:txBody>
      </p:sp>
      <p:sp>
        <p:nvSpPr>
          <p:cNvPr id="7" name="Seta para a direita 6">
            <a:hlinkClick r:id="rId3" action="ppaction://hlinksldjump"/>
          </p:cNvPr>
          <p:cNvSpPr/>
          <p:nvPr/>
        </p:nvSpPr>
        <p:spPr>
          <a:xfrm>
            <a:off x="7643834" y="5929330"/>
            <a:ext cx="1143008" cy="64294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35688" t="29297" r="31369" b="19922"/>
          <a:stretch>
            <a:fillRect/>
          </a:stretch>
        </p:blipFill>
        <p:spPr bwMode="auto">
          <a:xfrm>
            <a:off x="428596" y="428604"/>
            <a:ext cx="6715172" cy="58198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5100" i="1" dirty="0" smtClean="0"/>
              <a:t>Eisenhower</a:t>
            </a:r>
            <a:r>
              <a:rPr lang="pt-BR" sz="4600" i="1" dirty="0" smtClean="0"/>
              <a:t/>
            </a:r>
            <a:br>
              <a:rPr lang="pt-BR" sz="4600" i="1" dirty="0" smtClean="0"/>
            </a:br>
            <a:r>
              <a:rPr lang="pt-BR" sz="3900" i="1" dirty="0" smtClean="0"/>
              <a:t>Discurso de despedida à nação, jan. 1961</a:t>
            </a:r>
            <a:endParaRPr lang="pt-BR" sz="39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71612"/>
            <a:ext cx="8229600" cy="5025740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t-BR" sz="2550" dirty="0" smtClean="0">
                <a:solidFill>
                  <a:prstClr val="black"/>
                </a:solidFill>
              </a:rPr>
              <a:t>Estamos diante de uma ideologia hostil de âmbito mundial, atéia em caráter, implacável na finalidade e insidiosa no método. Infelizmente o perigo que ela representa promete ser de duração indeterminada. Para enfrentá-la com sucesso são necessários não apenas os sacrifícios emocionais e transitórios de uma crise, mas também aqueles que nos permitem levar adiante de forma constante, e sem reclamar, os encargos de uma luta prolongada e complexa – tendo a liberdade em jogo. Só assim vamos permanecer, apesar de todas as provocações, em nosso caminho traçado em direção à paz permanente e ao aperfeiçoamento humano.</a:t>
            </a:r>
            <a:endParaRPr lang="en-US" sz="2550" dirty="0" smtClean="0">
              <a:solidFill>
                <a:prstClr val="black"/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4500"/>
              </a:spcAft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5100" i="1" dirty="0" smtClean="0"/>
              <a:t>Nixon</a:t>
            </a:r>
            <a:r>
              <a:rPr lang="pt-BR" sz="4600" i="1" dirty="0" smtClean="0"/>
              <a:t/>
            </a:r>
            <a:br>
              <a:rPr lang="pt-BR" sz="4600" i="1" dirty="0" smtClean="0"/>
            </a:br>
            <a:r>
              <a:rPr lang="pt-BR" sz="3900" i="1" dirty="0" smtClean="0"/>
              <a:t>Discurso de posse, jan. 1969</a:t>
            </a:r>
            <a:endParaRPr lang="pt-BR" sz="39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28802"/>
            <a:ext cx="8229600" cy="4429156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900" dirty="0" err="1" smtClean="0"/>
              <a:t>Que</a:t>
            </a:r>
            <a:r>
              <a:rPr lang="en-US" sz="2900" dirty="0" smtClean="0"/>
              <a:t> </a:t>
            </a:r>
            <a:r>
              <a:rPr lang="en-US" sz="2900" dirty="0" err="1" smtClean="0"/>
              <a:t>seja</a:t>
            </a:r>
            <a:r>
              <a:rPr lang="en-US" sz="2900" dirty="0" smtClean="0"/>
              <a:t> o </a:t>
            </a:r>
            <a:r>
              <a:rPr lang="en-US" sz="2900" dirty="0" err="1" smtClean="0"/>
              <a:t>nosso</a:t>
            </a:r>
            <a:r>
              <a:rPr lang="en-US" sz="2900" dirty="0" smtClean="0"/>
              <a:t> </a:t>
            </a:r>
            <a:r>
              <a:rPr lang="en-US" sz="2900" dirty="0" err="1" smtClean="0"/>
              <a:t>objetivo</a:t>
            </a:r>
            <a:r>
              <a:rPr lang="en-US" sz="2900" dirty="0" smtClean="0"/>
              <a:t>: </a:t>
            </a:r>
            <a:r>
              <a:rPr lang="en-US" sz="2900" dirty="0" err="1" smtClean="0"/>
              <a:t>aonde</a:t>
            </a:r>
            <a:r>
              <a:rPr lang="en-US" sz="2900" dirty="0" smtClean="0"/>
              <a:t> a </a:t>
            </a:r>
            <a:r>
              <a:rPr lang="en-US" sz="2900" dirty="0" err="1" smtClean="0"/>
              <a:t>paz</a:t>
            </a:r>
            <a:r>
              <a:rPr lang="en-US" sz="2900" dirty="0" smtClean="0"/>
              <a:t> for </a:t>
            </a:r>
            <a:r>
              <a:rPr lang="en-US" sz="2900" dirty="0" err="1" smtClean="0"/>
              <a:t>desconhecida</a:t>
            </a:r>
            <a:r>
              <a:rPr lang="en-US" sz="2900" dirty="0" smtClean="0"/>
              <a:t>, </a:t>
            </a:r>
            <a:r>
              <a:rPr lang="en-US" sz="2900" dirty="0" err="1" smtClean="0"/>
              <a:t>vamos</a:t>
            </a:r>
            <a:r>
              <a:rPr lang="en-US" sz="2900" dirty="0" smtClean="0"/>
              <a:t> </a:t>
            </a:r>
            <a:r>
              <a:rPr lang="en-US" sz="2900" dirty="0" err="1" smtClean="0"/>
              <a:t>fazê</a:t>
            </a:r>
            <a:r>
              <a:rPr lang="en-US" sz="2900" dirty="0" smtClean="0"/>
              <a:t>-la ser </a:t>
            </a:r>
            <a:r>
              <a:rPr lang="en-US" sz="2900" dirty="0" err="1" smtClean="0"/>
              <a:t>bem-vinda</a:t>
            </a:r>
            <a:r>
              <a:rPr lang="en-US" sz="2900" dirty="0" smtClean="0"/>
              <a:t>; </a:t>
            </a:r>
            <a:r>
              <a:rPr lang="en-US" sz="2900" dirty="0" err="1" smtClean="0"/>
              <a:t>aonde</a:t>
            </a:r>
            <a:r>
              <a:rPr lang="en-US" sz="2900" dirty="0" smtClean="0"/>
              <a:t> a </a:t>
            </a:r>
            <a:r>
              <a:rPr lang="en-US" sz="2900" dirty="0" err="1" smtClean="0"/>
              <a:t>paz</a:t>
            </a:r>
            <a:r>
              <a:rPr lang="en-US" sz="2900" dirty="0" smtClean="0"/>
              <a:t> for </a:t>
            </a:r>
            <a:r>
              <a:rPr lang="en-US" sz="2900" dirty="0" err="1" smtClean="0"/>
              <a:t>frágil</a:t>
            </a:r>
            <a:r>
              <a:rPr lang="en-US" sz="2900" dirty="0" smtClean="0"/>
              <a:t>, </a:t>
            </a:r>
            <a:r>
              <a:rPr lang="en-US" sz="2900" dirty="0" err="1" smtClean="0"/>
              <a:t>vamos</a:t>
            </a:r>
            <a:r>
              <a:rPr lang="en-US" sz="2900" dirty="0" smtClean="0"/>
              <a:t> </a:t>
            </a:r>
            <a:r>
              <a:rPr lang="en-US" sz="2900" dirty="0" err="1" smtClean="0"/>
              <a:t>fazê</a:t>
            </a:r>
            <a:r>
              <a:rPr lang="en-US" sz="2900" dirty="0" smtClean="0"/>
              <a:t>-la forte; </a:t>
            </a:r>
            <a:r>
              <a:rPr lang="en-US" sz="2900" dirty="0" err="1" smtClean="0"/>
              <a:t>aonde</a:t>
            </a:r>
            <a:r>
              <a:rPr lang="en-US" sz="2900" dirty="0" smtClean="0"/>
              <a:t> a </a:t>
            </a:r>
            <a:r>
              <a:rPr lang="en-US" sz="2900" dirty="0" err="1" smtClean="0"/>
              <a:t>paz</a:t>
            </a:r>
            <a:r>
              <a:rPr lang="en-US" sz="2900" dirty="0" smtClean="0"/>
              <a:t> for </a:t>
            </a:r>
            <a:r>
              <a:rPr lang="en-US" sz="2900" dirty="0" err="1" smtClean="0"/>
              <a:t>temporária</a:t>
            </a:r>
            <a:r>
              <a:rPr lang="en-US" sz="2900" dirty="0" smtClean="0"/>
              <a:t>, </a:t>
            </a:r>
            <a:r>
              <a:rPr lang="en-US" sz="2900" dirty="0" err="1" smtClean="0"/>
              <a:t>vamos</a:t>
            </a:r>
            <a:r>
              <a:rPr lang="en-US" sz="2900" dirty="0" smtClean="0"/>
              <a:t> </a:t>
            </a:r>
            <a:r>
              <a:rPr lang="en-US" sz="2900" dirty="0" err="1" smtClean="0"/>
              <a:t>fazê</a:t>
            </a:r>
            <a:r>
              <a:rPr lang="en-US" sz="2900" dirty="0" smtClean="0"/>
              <a:t>-la </a:t>
            </a:r>
            <a:r>
              <a:rPr lang="en-US" sz="2900" dirty="0" err="1" smtClean="0"/>
              <a:t>permanente</a:t>
            </a:r>
            <a:r>
              <a:rPr lang="en-US" sz="2900" dirty="0" smtClean="0"/>
              <a:t>. </a:t>
            </a:r>
            <a:r>
              <a:rPr lang="en-US" sz="2900" dirty="0" err="1" smtClean="0"/>
              <a:t>Após</a:t>
            </a:r>
            <a:r>
              <a:rPr lang="en-US" sz="2900" dirty="0" smtClean="0"/>
              <a:t> um </a:t>
            </a:r>
            <a:r>
              <a:rPr lang="en-US" sz="2900" dirty="0" err="1" smtClean="0"/>
              <a:t>período</a:t>
            </a:r>
            <a:r>
              <a:rPr lang="en-US" sz="2900" dirty="0" smtClean="0"/>
              <a:t> de </a:t>
            </a:r>
            <a:r>
              <a:rPr lang="en-US" sz="2900" dirty="0" err="1" smtClean="0"/>
              <a:t>confrontação</a:t>
            </a:r>
            <a:r>
              <a:rPr lang="en-US" sz="2900" dirty="0" smtClean="0"/>
              <a:t>, </a:t>
            </a:r>
            <a:r>
              <a:rPr lang="en-US" sz="2900" dirty="0" err="1" smtClean="0"/>
              <a:t>nós</a:t>
            </a:r>
            <a:r>
              <a:rPr lang="en-US" sz="2900" dirty="0" smtClean="0"/>
              <a:t> </a:t>
            </a:r>
            <a:r>
              <a:rPr lang="en-US" sz="2900" dirty="0" err="1" smtClean="0"/>
              <a:t>estamos</a:t>
            </a:r>
            <a:r>
              <a:rPr lang="en-US" sz="2900" dirty="0" smtClean="0"/>
              <a:t> </a:t>
            </a:r>
            <a:r>
              <a:rPr lang="en-US" sz="2900" dirty="0" err="1" smtClean="0"/>
              <a:t>entrando</a:t>
            </a:r>
            <a:r>
              <a:rPr lang="en-US" sz="2900" dirty="0" smtClean="0"/>
              <a:t> em </a:t>
            </a:r>
            <a:r>
              <a:rPr lang="en-US" sz="2900" dirty="0" err="1" smtClean="0"/>
              <a:t>uma</a:t>
            </a:r>
            <a:r>
              <a:rPr lang="en-US" sz="2900" dirty="0" smtClean="0"/>
              <a:t> era de </a:t>
            </a:r>
            <a:r>
              <a:rPr lang="en-US" sz="2900" dirty="0" err="1" smtClean="0"/>
              <a:t>negociação</a:t>
            </a:r>
            <a:r>
              <a:rPr lang="en-US" sz="2900" dirty="0" smtClean="0"/>
              <a:t> (…). </a:t>
            </a:r>
            <a:r>
              <a:rPr lang="en-US" sz="2900" dirty="0" err="1" smtClean="0"/>
              <a:t>Não</a:t>
            </a:r>
            <a:r>
              <a:rPr lang="en-US" sz="2900" dirty="0" smtClean="0"/>
              <a:t> </a:t>
            </a:r>
            <a:r>
              <a:rPr lang="en-US" sz="2900" dirty="0" err="1" smtClean="0"/>
              <a:t>podemos</a:t>
            </a:r>
            <a:r>
              <a:rPr lang="en-US" sz="2900" dirty="0" smtClean="0"/>
              <a:t> </a:t>
            </a:r>
            <a:r>
              <a:rPr lang="en-US" sz="2900" dirty="0" err="1" smtClean="0"/>
              <a:t>esperar</a:t>
            </a:r>
            <a:r>
              <a:rPr lang="en-US" sz="2900" dirty="0" smtClean="0"/>
              <a:t> </a:t>
            </a:r>
            <a:r>
              <a:rPr lang="en-US" sz="2900" dirty="0" err="1" smtClean="0"/>
              <a:t>que</a:t>
            </a:r>
            <a:r>
              <a:rPr lang="en-US" sz="2900" dirty="0" smtClean="0"/>
              <a:t> </a:t>
            </a:r>
            <a:r>
              <a:rPr lang="en-US" sz="2900" dirty="0" err="1" smtClean="0"/>
              <a:t>todos</a:t>
            </a:r>
            <a:r>
              <a:rPr lang="en-US" sz="2900" dirty="0" smtClean="0"/>
              <a:t> </a:t>
            </a:r>
            <a:r>
              <a:rPr lang="en-US" sz="2900" dirty="0" err="1" smtClean="0"/>
              <a:t>sejam</a:t>
            </a:r>
            <a:r>
              <a:rPr lang="en-US" sz="2900" dirty="0" smtClean="0"/>
              <a:t> </a:t>
            </a:r>
            <a:r>
              <a:rPr lang="en-US" sz="2900" dirty="0" err="1" smtClean="0"/>
              <a:t>nossos</a:t>
            </a:r>
            <a:r>
              <a:rPr lang="en-US" sz="2900" dirty="0" smtClean="0"/>
              <a:t> amigos, </a:t>
            </a:r>
            <a:r>
              <a:rPr lang="en-US" sz="2900" dirty="0" err="1" smtClean="0"/>
              <a:t>mas</a:t>
            </a:r>
            <a:r>
              <a:rPr lang="en-US" sz="2900" dirty="0" smtClean="0"/>
              <a:t> </a:t>
            </a:r>
            <a:r>
              <a:rPr lang="en-US" sz="2900" dirty="0" err="1" smtClean="0"/>
              <a:t>podemos</a:t>
            </a:r>
            <a:r>
              <a:rPr lang="en-US" sz="2900" dirty="0" smtClean="0"/>
              <a:t> </a:t>
            </a:r>
            <a:r>
              <a:rPr lang="en-US" sz="2900" dirty="0" err="1" smtClean="0"/>
              <a:t>tentar</a:t>
            </a:r>
            <a:r>
              <a:rPr lang="en-US" sz="2900" dirty="0" smtClean="0"/>
              <a:t> </a:t>
            </a:r>
            <a:r>
              <a:rPr lang="en-US" sz="2900" dirty="0" err="1" smtClean="0"/>
              <a:t>fazer</a:t>
            </a:r>
            <a:r>
              <a:rPr lang="en-US" sz="2900" dirty="0" smtClean="0"/>
              <a:t> com </a:t>
            </a:r>
            <a:r>
              <a:rPr lang="en-US" sz="2900" dirty="0" err="1" smtClean="0"/>
              <a:t>que</a:t>
            </a:r>
            <a:r>
              <a:rPr lang="en-US" sz="2900" dirty="0" smtClean="0"/>
              <a:t> </a:t>
            </a:r>
            <a:r>
              <a:rPr lang="en-US" sz="2900" dirty="0" err="1" smtClean="0"/>
              <a:t>ninguém</a:t>
            </a:r>
            <a:r>
              <a:rPr lang="en-US" sz="2900" dirty="0" smtClean="0"/>
              <a:t> </a:t>
            </a:r>
            <a:r>
              <a:rPr lang="en-US" sz="2900" dirty="0" err="1" smtClean="0"/>
              <a:t>seja</a:t>
            </a:r>
            <a:r>
              <a:rPr lang="en-US" sz="2900" dirty="0" smtClean="0"/>
              <a:t> </a:t>
            </a:r>
            <a:r>
              <a:rPr lang="en-US" sz="2900" dirty="0" err="1" smtClean="0"/>
              <a:t>nosso</a:t>
            </a:r>
            <a:r>
              <a:rPr lang="en-US" sz="2900" dirty="0" smtClean="0"/>
              <a:t> </a:t>
            </a:r>
            <a:r>
              <a:rPr lang="en-US" sz="2900" dirty="0" err="1" smtClean="0"/>
              <a:t>inimigo</a:t>
            </a:r>
            <a:r>
              <a:rPr lang="en-US" sz="29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Introdução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  <a:ln w="2540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4500"/>
              </a:spcAft>
              <a:buFont typeface="Arial" charset="0"/>
              <a:buChar char="•"/>
            </a:pP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Détente</a:t>
            </a:r>
            <a:r>
              <a:rPr lang="pt-BR" sz="3600" dirty="0" smtClean="0"/>
              <a:t>: relaxamento tensões EUA-URSS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4500"/>
              </a:spcAft>
              <a:buFont typeface="Arial" charset="0"/>
              <a:buChar char="•"/>
            </a:pP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Questão</a:t>
            </a:r>
            <a:r>
              <a:rPr lang="pt-BR" sz="3600" dirty="0" smtClean="0"/>
              <a:t>: Como explicar surgimento e crise da détente?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4500"/>
              </a:spcAft>
              <a:buFont typeface="Arial" charset="0"/>
              <a:buChar char="•"/>
            </a:pP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Caminho da aula</a:t>
            </a:r>
            <a:r>
              <a:rPr lang="pt-BR" sz="3600" dirty="0" smtClean="0"/>
              <a:t>: 1. Conceito détente; 2. Surgimento détente; 3. Crise détente.</a:t>
            </a:r>
          </a:p>
        </p:txBody>
      </p:sp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O que foi a </a:t>
            </a:r>
            <a:r>
              <a:rPr lang="pt-BR" sz="4600" i="1" dirty="0" err="1" smtClean="0"/>
              <a:t>Détente</a:t>
            </a:r>
            <a:r>
              <a:rPr lang="pt-BR" sz="4600" i="1" dirty="0" smtClean="0"/>
              <a:t>?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43050"/>
            <a:ext cx="8229600" cy="4954302"/>
          </a:xfrm>
          <a:ln w="2540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0"/>
              </a:spcAft>
              <a:buFont typeface="Arial" charset="0"/>
              <a:buChar char="•"/>
            </a:pPr>
            <a:r>
              <a:rPr lang="pt-BR" sz="3450" dirty="0" smtClean="0"/>
              <a:t>Divergências estudiosos: período X política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0"/>
              </a:spcAft>
              <a:buFont typeface="Arial" charset="0"/>
              <a:buChar char="•"/>
            </a:pPr>
            <a:r>
              <a:rPr lang="pt-BR" sz="3450" dirty="0" smtClean="0"/>
              <a:t>Garthoff  (1982): Ondas de </a:t>
            </a:r>
            <a:r>
              <a:rPr lang="pt-BR" sz="3450" dirty="0" err="1" smtClean="0"/>
              <a:t>détente</a:t>
            </a:r>
            <a:endParaRPr lang="pt-BR" sz="3450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0"/>
              </a:spcAft>
              <a:buFont typeface="Arial" charset="0"/>
              <a:buChar char="•"/>
            </a:pPr>
            <a:r>
              <a:rPr lang="pt-BR" sz="3450" dirty="0" smtClean="0"/>
              <a:t>Várias détentes: superpotências, Europa e EUA-China</a:t>
            </a:r>
          </a:p>
        </p:txBody>
      </p:sp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Auge Détente EUA-URSS, 1969-75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71612"/>
            <a:ext cx="8229600" cy="5025740"/>
          </a:xfrm>
          <a:ln w="2540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pt-BR" sz="3400" dirty="0" smtClean="0"/>
              <a:t>Marcos: Nixon (jan. 1969) a Ford (1974-7)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pt-BR" sz="3400" dirty="0" smtClean="0"/>
              <a:t>Principais resultados:</a:t>
            </a:r>
          </a:p>
          <a:p>
            <a:pPr marL="357188" indent="3175" algn="just">
              <a:lnSpc>
                <a:spcPct val="12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t-BR" sz="3400" b="1" dirty="0" smtClean="0"/>
              <a:t>1. </a:t>
            </a:r>
            <a:r>
              <a:rPr lang="pt-BR" sz="3400" dirty="0" smtClean="0"/>
              <a:t>SALT I e Acordo sobre Defesa Antimíssil</a:t>
            </a:r>
          </a:p>
          <a:p>
            <a:pPr marL="357188" indent="3175" algn="just">
              <a:lnSpc>
                <a:spcPct val="12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t-BR" sz="3400" b="1" dirty="0" smtClean="0"/>
              <a:t>2.</a:t>
            </a:r>
            <a:r>
              <a:rPr lang="pt-BR" sz="3400" dirty="0" smtClean="0"/>
              <a:t> Conferência Geral de Segurança Europeia</a:t>
            </a:r>
          </a:p>
          <a:p>
            <a:pPr marL="357188" indent="3175" algn="just">
              <a:lnSpc>
                <a:spcPct val="12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t-BR" sz="3400" b="1" dirty="0" smtClean="0"/>
              <a:t>3.</a:t>
            </a:r>
            <a:r>
              <a:rPr lang="pt-BR" sz="3400" dirty="0" smtClean="0"/>
              <a:t> Princípios Básicos Relação EUA-URSS</a:t>
            </a:r>
          </a:p>
        </p:txBody>
      </p:sp>
      <p:sp>
        <p:nvSpPr>
          <p:cNvPr id="5" name="Retângulo 4">
            <a:hlinkClick r:id="rId3" action="ppaction://hlinksldjump"/>
          </p:cNvPr>
          <p:cNvSpPr/>
          <p:nvPr/>
        </p:nvSpPr>
        <p:spPr>
          <a:xfrm>
            <a:off x="8286776" y="5643578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hlinkClick r:id="rId4" action="ppaction://hlinksldjump"/>
              </a:rPr>
              <a:t>A</a:t>
            </a:r>
            <a:endParaRPr lang="pt-BR" sz="5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0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28604"/>
            <a:ext cx="8229600" cy="1214446"/>
          </a:xfrm>
        </p:spPr>
        <p:txBody>
          <a:bodyPr>
            <a:noAutofit/>
          </a:bodyPr>
          <a:lstStyle/>
          <a:p>
            <a:r>
              <a:rPr lang="pt-BR" sz="4200" i="1" dirty="0" smtClean="0"/>
              <a:t>Princípios Básicos das Relações entre EUA e URSS, maio 1972</a:t>
            </a:r>
            <a:endParaRPr lang="pt-BR" sz="4200" i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071834"/>
          </a:xfrm>
          <a:ln w="19050"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Art. 1. </a:t>
            </a:r>
            <a:r>
              <a:rPr lang="en-US" dirty="0" err="1" smtClean="0"/>
              <a:t>Diferenças</a:t>
            </a:r>
            <a:r>
              <a:rPr lang="en-US" dirty="0" smtClean="0"/>
              <a:t> em </a:t>
            </a:r>
            <a:r>
              <a:rPr lang="en-US" dirty="0" err="1" smtClean="0"/>
              <a:t>ideologia</a:t>
            </a:r>
            <a:r>
              <a:rPr lang="en-US" dirty="0" smtClean="0"/>
              <a:t> e em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dos EUA e da URSS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obstáculos</a:t>
            </a:r>
            <a:r>
              <a:rPr lang="en-US" dirty="0" smtClean="0"/>
              <a:t> para o </a:t>
            </a:r>
            <a:r>
              <a:rPr lang="en-US" dirty="0" err="1" smtClean="0"/>
              <a:t>desenvolvimento</a:t>
            </a:r>
            <a:r>
              <a:rPr lang="en-US" dirty="0" smtClean="0"/>
              <a:t> bilateral de </a:t>
            </a:r>
            <a:r>
              <a:rPr lang="en-US" dirty="0" err="1" smtClean="0"/>
              <a:t>relações</a:t>
            </a:r>
            <a:r>
              <a:rPr lang="en-US" dirty="0" smtClean="0"/>
              <a:t> </a:t>
            </a:r>
            <a:r>
              <a:rPr lang="en-US" dirty="0" err="1" smtClean="0"/>
              <a:t>baseadas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princípios</a:t>
            </a:r>
            <a:r>
              <a:rPr lang="en-US" dirty="0" smtClean="0"/>
              <a:t> de </a:t>
            </a:r>
            <a:r>
              <a:rPr lang="en-US" dirty="0" err="1" smtClean="0"/>
              <a:t>soberania</a:t>
            </a:r>
            <a:r>
              <a:rPr lang="en-US" dirty="0" smtClean="0"/>
              <a:t>, </a:t>
            </a:r>
            <a:r>
              <a:rPr lang="en-US" dirty="0" err="1" smtClean="0"/>
              <a:t>igualdade</a:t>
            </a:r>
            <a:r>
              <a:rPr lang="en-US" dirty="0" smtClean="0"/>
              <a:t>, </a:t>
            </a:r>
            <a:r>
              <a:rPr lang="en-US" dirty="0" err="1" smtClean="0"/>
              <a:t>não-interferência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assuntos</a:t>
            </a:r>
            <a:r>
              <a:rPr lang="en-US" dirty="0" smtClean="0"/>
              <a:t> </a:t>
            </a:r>
            <a:r>
              <a:rPr lang="en-US" dirty="0" err="1" smtClean="0"/>
              <a:t>internos</a:t>
            </a:r>
            <a:r>
              <a:rPr lang="en-US" dirty="0" smtClean="0"/>
              <a:t> e </a:t>
            </a:r>
            <a:r>
              <a:rPr lang="en-US" dirty="0" err="1" smtClean="0"/>
              <a:t>vantagem</a:t>
            </a:r>
            <a:r>
              <a:rPr lang="en-US" dirty="0" smtClean="0"/>
              <a:t> </a:t>
            </a:r>
            <a:r>
              <a:rPr lang="en-US" dirty="0" err="1" smtClean="0"/>
              <a:t>mútua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4600" i="1" dirty="0" smtClean="0"/>
              <a:t>Fortalecimento da Détente</a:t>
            </a:r>
            <a:endParaRPr lang="pt-BR" sz="4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71612"/>
            <a:ext cx="8229600" cy="5025740"/>
          </a:xfrm>
          <a:ln w="2540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pt-BR" sz="3300" dirty="0" smtClean="0"/>
              <a:t>Crises início dos anos 1960, sobretudo Cuba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pt-BR" sz="3300" dirty="0" smtClean="0"/>
              <a:t>Impactos múltiplos – EUA/URSS e aliados:</a:t>
            </a:r>
          </a:p>
          <a:p>
            <a:pPr marL="823913" indent="-511175"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t-BR" b="1" dirty="0" smtClean="0"/>
              <a:t>1.</a:t>
            </a:r>
            <a:r>
              <a:rPr lang="pt-BR" dirty="0" smtClean="0"/>
              <a:t> Perigo escalada nuclear</a:t>
            </a:r>
          </a:p>
          <a:p>
            <a:pPr marL="823913" indent="-511175"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t-BR" b="1" dirty="0" smtClean="0"/>
              <a:t>2.</a:t>
            </a:r>
            <a:r>
              <a:rPr lang="pt-BR" dirty="0" smtClean="0"/>
              <a:t> Investimento nuclear URSS</a:t>
            </a:r>
          </a:p>
          <a:p>
            <a:pPr marL="823913" indent="-511175"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t-BR" b="1" dirty="0" smtClean="0"/>
              <a:t>3. </a:t>
            </a:r>
            <a:r>
              <a:rPr lang="pt-BR" dirty="0" smtClean="0"/>
              <a:t>Aproximação Eur. Ocidental – bloco URSS</a:t>
            </a:r>
          </a:p>
          <a:p>
            <a:pPr marL="823913" indent="-511175"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pt-BR" b="1" dirty="0" smtClean="0"/>
              <a:t>4.</a:t>
            </a:r>
            <a:r>
              <a:rPr lang="pt-BR" dirty="0" smtClean="0"/>
              <a:t> Aprofundamento racha sino-soviético</a:t>
            </a:r>
          </a:p>
          <a:p>
            <a:pPr marL="1085850" indent="-5143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pt-BR" sz="3300" dirty="0" smtClean="0"/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sz="3300" dirty="0" smtClean="0"/>
          </a:p>
        </p:txBody>
      </p:sp>
      <p:sp>
        <p:nvSpPr>
          <p:cNvPr id="4" name="Retângulo 3">
            <a:hlinkClick r:id="rId3" action="ppaction://hlinksldjump"/>
          </p:cNvPr>
          <p:cNvSpPr/>
          <p:nvPr/>
        </p:nvSpPr>
        <p:spPr>
          <a:xfrm>
            <a:off x="8286776" y="3286124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hlinkClick r:id="rId4" action="ppaction://hlinksldjump"/>
              </a:rPr>
              <a:t>A</a:t>
            </a:r>
            <a:endParaRPr lang="pt-BR" sz="5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5" name="Retângulo 4">
            <a:hlinkClick r:id="rId5" action="ppaction://hlinksldjump"/>
          </p:cNvPr>
          <p:cNvSpPr/>
          <p:nvPr/>
        </p:nvSpPr>
        <p:spPr>
          <a:xfrm>
            <a:off x="8286776" y="4214818"/>
            <a:ext cx="571504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hlinkClick r:id="rId6" action="ppaction://hlinksldjump"/>
              </a:rPr>
              <a:t>B</a:t>
            </a:r>
            <a:endParaRPr lang="pt-BR" sz="5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" name="Retângulo 5">
            <a:hlinkClick r:id="rId7" action="ppaction://hlinksldjump"/>
          </p:cNvPr>
          <p:cNvSpPr/>
          <p:nvPr/>
        </p:nvSpPr>
        <p:spPr>
          <a:xfrm>
            <a:off x="8286776" y="5143512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hlinkClick r:id="rId7" action="ppaction://hlinksldjump"/>
              </a:rPr>
              <a:t>C</a:t>
            </a:r>
            <a:endParaRPr lang="pt-BR" sz="5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240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t-BR" sz="4600" i="1" dirty="0" smtClean="0"/>
              <a:t>Quais fatores da </a:t>
            </a:r>
            <a:r>
              <a:rPr lang="pt-BR" sz="4600" dirty="0" smtClean="0"/>
              <a:t>détente?</a:t>
            </a:r>
            <a:endParaRPr lang="pt-BR" sz="4600" i="1" dirty="0"/>
          </a:p>
        </p:txBody>
      </p:sp>
      <p:sp>
        <p:nvSpPr>
          <p:cNvPr id="4" name="Retângulo 3"/>
          <p:cNvSpPr/>
          <p:nvPr/>
        </p:nvSpPr>
        <p:spPr>
          <a:xfrm>
            <a:off x="3131840" y="1617676"/>
            <a:ext cx="2952328" cy="80416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PARIDADE NUCLEAR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Triângulo isósceles 4"/>
          <p:cNvSpPr/>
          <p:nvPr/>
        </p:nvSpPr>
        <p:spPr>
          <a:xfrm>
            <a:off x="2807804" y="2636912"/>
            <a:ext cx="3600400" cy="2478828"/>
          </a:xfrm>
          <a:prstGeom prst="triangle">
            <a:avLst>
              <a:gd name="adj" fmla="val 504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67544" y="5517232"/>
            <a:ext cx="2880320" cy="79208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>
                <a:solidFill>
                  <a:schemeClr val="tx1"/>
                </a:solidFill>
              </a:rPr>
              <a:t>DÉTENTE</a:t>
            </a:r>
            <a:r>
              <a:rPr lang="pt-BR" dirty="0" smtClean="0">
                <a:solidFill>
                  <a:schemeClr val="tx1"/>
                </a:solidFill>
              </a:rPr>
              <a:t> EUROPEIA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83520" y="5517232"/>
            <a:ext cx="3024336" cy="79208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CONFLITO SINO-SOVIÉTICO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5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96658</TotalTime>
  <Words>986</Words>
  <Application>Microsoft Office PowerPoint</Application>
  <PresentationFormat>Apresentação na tela (4:3)</PresentationFormat>
  <Paragraphs>98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Aula 10 Auge e declínio da Détente</vt:lpstr>
      <vt:lpstr>Eisenhower Discurso de despedida à nação, jan. 1961</vt:lpstr>
      <vt:lpstr>Nixon Discurso de posse, jan. 1969</vt:lpstr>
      <vt:lpstr>Introdução</vt:lpstr>
      <vt:lpstr>O que foi a Détente?</vt:lpstr>
      <vt:lpstr>Auge Détente EUA-URSS, 1969-75</vt:lpstr>
      <vt:lpstr>Princípios Básicos das Relações entre EUA e URSS, maio 1972</vt:lpstr>
      <vt:lpstr>Fortalecimento da Détente</vt:lpstr>
      <vt:lpstr>Quais fatores da détente?</vt:lpstr>
      <vt:lpstr>A dupla diplomacia triangular</vt:lpstr>
      <vt:lpstr>Sinais de crise</vt:lpstr>
      <vt:lpstr>Alguns fatores da crise</vt:lpstr>
      <vt:lpstr>Considerações finais (I)</vt:lpstr>
      <vt:lpstr>Considerações finais (II)</vt:lpstr>
      <vt:lpstr>Considerações finais (III)</vt:lpstr>
      <vt:lpstr>Número de ogivas nucleares EUA e URSS, 1956 e 1961</vt:lpstr>
      <vt:lpstr>Número de lançadores de ICBMs EUA e URSS, 1959-2002</vt:lpstr>
      <vt:lpstr>SALT I: ICMB e SLBM EUA e URSS, 1972</vt:lpstr>
      <vt:lpstr>Alcance dos mísseis balísticos URSS: Cuba, 1962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A ordem econômica mundial pré-1914: internacionalização e padrão ouro</dc:title>
  <dc:creator>Felipe</dc:creator>
  <cp:lastModifiedBy>Prof</cp:lastModifiedBy>
  <cp:revision>1750</cp:revision>
  <dcterms:created xsi:type="dcterms:W3CDTF">2013-01-26T18:31:01Z</dcterms:created>
  <dcterms:modified xsi:type="dcterms:W3CDTF">2018-11-08T15:27:45Z</dcterms:modified>
</cp:coreProperties>
</file>