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4"/>
  </p:sldMasterIdLst>
  <p:notesMasterIdLst>
    <p:notesMasterId r:id="rId32"/>
  </p:notesMasterIdLst>
  <p:sldIdLst>
    <p:sldId id="256" r:id="rId5"/>
    <p:sldId id="277" r:id="rId6"/>
    <p:sldId id="278" r:id="rId7"/>
    <p:sldId id="279" r:id="rId8"/>
    <p:sldId id="262" r:id="rId9"/>
    <p:sldId id="280" r:id="rId10"/>
    <p:sldId id="281" r:id="rId11"/>
    <p:sldId id="258" r:id="rId12"/>
    <p:sldId id="260" r:id="rId13"/>
    <p:sldId id="257" r:id="rId14"/>
    <p:sldId id="282" r:id="rId15"/>
    <p:sldId id="274" r:id="rId16"/>
    <p:sldId id="259" r:id="rId17"/>
    <p:sldId id="275" r:id="rId18"/>
    <p:sldId id="261" r:id="rId19"/>
    <p:sldId id="276" r:id="rId20"/>
    <p:sldId id="263" r:id="rId21"/>
    <p:sldId id="264" r:id="rId22"/>
    <p:sldId id="265" r:id="rId23"/>
    <p:sldId id="266" r:id="rId24"/>
    <p:sldId id="267" r:id="rId25"/>
    <p:sldId id="268" r:id="rId26"/>
    <p:sldId id="270" r:id="rId27"/>
    <p:sldId id="269" r:id="rId28"/>
    <p:sldId id="271" r:id="rId29"/>
    <p:sldId id="272" r:id="rId30"/>
    <p:sldId id="273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9"/>
    <p:restoredTop sz="86474"/>
  </p:normalViewPr>
  <p:slideViewPr>
    <p:cSldViewPr snapToGrid="0" snapToObjects="1">
      <p:cViewPr varScale="1">
        <p:scale>
          <a:sx n="62" d="100"/>
          <a:sy n="62" d="100"/>
        </p:scale>
        <p:origin x="208" y="952"/>
      </p:cViewPr>
      <p:guideLst/>
    </p:cSldViewPr>
  </p:slideViewPr>
  <p:outlineViewPr>
    <p:cViewPr>
      <p:scale>
        <a:sx n="33" d="100"/>
        <a:sy n="33" d="100"/>
      </p:scale>
      <p:origin x="0" y="-173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BAA8FB-72DC-344C-942E-57493734D643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</dgm:pt>
    <dgm:pt modelId="{E0A6FFE4-09DE-8C47-9F28-A3255B1F179A}">
      <dgm:prSet phldrT="[Texto]"/>
      <dgm:spPr/>
      <dgm:t>
        <a:bodyPr/>
        <a:lstStyle/>
        <a:p>
          <a:r>
            <a:rPr lang="pt-BR" dirty="0"/>
            <a:t>Maximalistas</a:t>
          </a:r>
        </a:p>
      </dgm:t>
    </dgm:pt>
    <dgm:pt modelId="{E2DD06A2-4FA6-F943-A495-ADE949C56273}" type="parTrans" cxnId="{3B2ED57B-9DA7-894D-BBAA-BDF7EABDF9B0}">
      <dgm:prSet/>
      <dgm:spPr/>
      <dgm:t>
        <a:bodyPr/>
        <a:lstStyle/>
        <a:p>
          <a:endParaRPr lang="pt-BR"/>
        </a:p>
      </dgm:t>
    </dgm:pt>
    <dgm:pt modelId="{F0DCDE56-CF6D-E244-A3B0-FD629C256F1A}" type="sibTrans" cxnId="{3B2ED57B-9DA7-894D-BBAA-BDF7EABDF9B0}">
      <dgm:prSet/>
      <dgm:spPr/>
      <dgm:t>
        <a:bodyPr/>
        <a:lstStyle/>
        <a:p>
          <a:endParaRPr lang="pt-BR"/>
        </a:p>
      </dgm:t>
    </dgm:pt>
    <dgm:pt modelId="{26351595-C237-8544-921E-BD189779F709}">
      <dgm:prSet phldrT="[Texto]"/>
      <dgm:spPr/>
      <dgm:t>
        <a:bodyPr/>
        <a:lstStyle/>
        <a:p>
          <a:r>
            <a:rPr lang="pt-BR" dirty="0"/>
            <a:t>Destinação Física </a:t>
          </a:r>
        </a:p>
      </dgm:t>
    </dgm:pt>
    <dgm:pt modelId="{C0E02875-E93B-C740-B1A5-9F13A174884E}" type="parTrans" cxnId="{53903FC1-802E-E445-987E-701EF4BDBDCA}">
      <dgm:prSet/>
      <dgm:spPr/>
      <dgm:t>
        <a:bodyPr/>
        <a:lstStyle/>
        <a:p>
          <a:endParaRPr lang="pt-BR"/>
        </a:p>
      </dgm:t>
    </dgm:pt>
    <dgm:pt modelId="{AAE4C3FC-0146-AD44-8B9E-E0C528AF71AA}" type="sibTrans" cxnId="{53903FC1-802E-E445-987E-701EF4BDBDCA}">
      <dgm:prSet/>
      <dgm:spPr/>
      <dgm:t>
        <a:bodyPr/>
        <a:lstStyle/>
        <a:p>
          <a:endParaRPr lang="pt-BR"/>
        </a:p>
      </dgm:t>
    </dgm:pt>
    <dgm:pt modelId="{91F3347D-1A13-6148-99F5-B051AA2CCD05}">
      <dgm:prSet phldrT="[Texto]"/>
      <dgm:spPr/>
      <dgm:t>
        <a:bodyPr/>
        <a:lstStyle/>
        <a:p>
          <a:r>
            <a:rPr lang="pt-BR" dirty="0"/>
            <a:t>Empresas podem assim ser destinatárias finais de vários produtos e serviços, ampliando aplicação do CDC</a:t>
          </a:r>
        </a:p>
      </dgm:t>
    </dgm:pt>
    <dgm:pt modelId="{4965C04A-72EA-6D4E-AA0B-7D988918FF62}" type="parTrans" cxnId="{F0376D0D-E494-EE46-B870-C4CD89C7BB1E}">
      <dgm:prSet/>
      <dgm:spPr/>
      <dgm:t>
        <a:bodyPr/>
        <a:lstStyle/>
        <a:p>
          <a:endParaRPr lang="pt-BR"/>
        </a:p>
      </dgm:t>
    </dgm:pt>
    <dgm:pt modelId="{D3442602-6B89-684B-97EC-CDB4DA250858}" type="sibTrans" cxnId="{F0376D0D-E494-EE46-B870-C4CD89C7BB1E}">
      <dgm:prSet/>
      <dgm:spPr/>
      <dgm:t>
        <a:bodyPr/>
        <a:lstStyle/>
        <a:p>
          <a:endParaRPr lang="pt-BR"/>
        </a:p>
      </dgm:t>
    </dgm:pt>
    <dgm:pt modelId="{7D0D0829-B1E7-5947-AEDC-0B8407D84322}" type="pres">
      <dgm:prSet presAssocID="{61BAA8FB-72DC-344C-942E-57493734D643}" presName="Name0" presStyleCnt="0">
        <dgm:presLayoutVars>
          <dgm:dir/>
          <dgm:resizeHandles val="exact"/>
        </dgm:presLayoutVars>
      </dgm:prSet>
      <dgm:spPr/>
    </dgm:pt>
    <dgm:pt modelId="{D69FA09E-F312-6C40-B087-AE6383F82146}" type="pres">
      <dgm:prSet presAssocID="{E0A6FFE4-09DE-8C47-9F28-A3255B1F179A}" presName="node" presStyleLbl="node1" presStyleIdx="0" presStyleCnt="3">
        <dgm:presLayoutVars>
          <dgm:bulletEnabled val="1"/>
        </dgm:presLayoutVars>
      </dgm:prSet>
      <dgm:spPr/>
    </dgm:pt>
    <dgm:pt modelId="{D10F0AFC-2985-6845-B1AD-47F7DAF40010}" type="pres">
      <dgm:prSet presAssocID="{F0DCDE56-CF6D-E244-A3B0-FD629C256F1A}" presName="sibTrans" presStyleLbl="sibTrans2D1" presStyleIdx="0" presStyleCnt="2"/>
      <dgm:spPr/>
    </dgm:pt>
    <dgm:pt modelId="{92FA8F5B-65DE-6041-AC75-B088B5357CFC}" type="pres">
      <dgm:prSet presAssocID="{F0DCDE56-CF6D-E244-A3B0-FD629C256F1A}" presName="connectorText" presStyleLbl="sibTrans2D1" presStyleIdx="0" presStyleCnt="2"/>
      <dgm:spPr/>
    </dgm:pt>
    <dgm:pt modelId="{79F1605D-4CC5-434B-B839-66A22346CA6A}" type="pres">
      <dgm:prSet presAssocID="{26351595-C237-8544-921E-BD189779F709}" presName="node" presStyleLbl="node1" presStyleIdx="1" presStyleCnt="3">
        <dgm:presLayoutVars>
          <dgm:bulletEnabled val="1"/>
        </dgm:presLayoutVars>
      </dgm:prSet>
      <dgm:spPr/>
    </dgm:pt>
    <dgm:pt modelId="{188E6315-272F-C04C-9752-4B172B0FCDFE}" type="pres">
      <dgm:prSet presAssocID="{AAE4C3FC-0146-AD44-8B9E-E0C528AF71AA}" presName="sibTrans" presStyleLbl="sibTrans2D1" presStyleIdx="1" presStyleCnt="2"/>
      <dgm:spPr/>
    </dgm:pt>
    <dgm:pt modelId="{F8CA8030-7650-E84C-B91E-308F631D4F1D}" type="pres">
      <dgm:prSet presAssocID="{AAE4C3FC-0146-AD44-8B9E-E0C528AF71AA}" presName="connectorText" presStyleLbl="sibTrans2D1" presStyleIdx="1" presStyleCnt="2"/>
      <dgm:spPr/>
    </dgm:pt>
    <dgm:pt modelId="{DC2D2BFF-6CA1-4447-9EDE-7E7CB581AD4B}" type="pres">
      <dgm:prSet presAssocID="{91F3347D-1A13-6148-99F5-B051AA2CCD05}" presName="node" presStyleLbl="node1" presStyleIdx="2" presStyleCnt="3">
        <dgm:presLayoutVars>
          <dgm:bulletEnabled val="1"/>
        </dgm:presLayoutVars>
      </dgm:prSet>
      <dgm:spPr/>
    </dgm:pt>
  </dgm:ptLst>
  <dgm:cxnLst>
    <dgm:cxn modelId="{F0376D0D-E494-EE46-B870-C4CD89C7BB1E}" srcId="{61BAA8FB-72DC-344C-942E-57493734D643}" destId="{91F3347D-1A13-6148-99F5-B051AA2CCD05}" srcOrd="2" destOrd="0" parTransId="{4965C04A-72EA-6D4E-AA0B-7D988918FF62}" sibTransId="{D3442602-6B89-684B-97EC-CDB4DA250858}"/>
    <dgm:cxn modelId="{D9003119-F155-8946-BBD3-555FF843CFED}" type="presOf" srcId="{26351595-C237-8544-921E-BD189779F709}" destId="{79F1605D-4CC5-434B-B839-66A22346CA6A}" srcOrd="0" destOrd="0" presId="urn:microsoft.com/office/officeart/2005/8/layout/process1"/>
    <dgm:cxn modelId="{FF241B28-918F-1E43-AB7D-556B68A55CD4}" type="presOf" srcId="{AAE4C3FC-0146-AD44-8B9E-E0C528AF71AA}" destId="{188E6315-272F-C04C-9752-4B172B0FCDFE}" srcOrd="0" destOrd="0" presId="urn:microsoft.com/office/officeart/2005/8/layout/process1"/>
    <dgm:cxn modelId="{BFBA6E32-AD1A-7549-9AB2-BAFD31308342}" type="presOf" srcId="{F0DCDE56-CF6D-E244-A3B0-FD629C256F1A}" destId="{92FA8F5B-65DE-6041-AC75-B088B5357CFC}" srcOrd="1" destOrd="0" presId="urn:microsoft.com/office/officeart/2005/8/layout/process1"/>
    <dgm:cxn modelId="{3B2ED57B-9DA7-894D-BBAA-BDF7EABDF9B0}" srcId="{61BAA8FB-72DC-344C-942E-57493734D643}" destId="{E0A6FFE4-09DE-8C47-9F28-A3255B1F179A}" srcOrd="0" destOrd="0" parTransId="{E2DD06A2-4FA6-F943-A495-ADE949C56273}" sibTransId="{F0DCDE56-CF6D-E244-A3B0-FD629C256F1A}"/>
    <dgm:cxn modelId="{C3C06C9B-480C-6E49-A628-A294D294705F}" type="presOf" srcId="{F0DCDE56-CF6D-E244-A3B0-FD629C256F1A}" destId="{D10F0AFC-2985-6845-B1AD-47F7DAF40010}" srcOrd="0" destOrd="0" presId="urn:microsoft.com/office/officeart/2005/8/layout/process1"/>
    <dgm:cxn modelId="{308809A6-A055-D349-8D56-D7AB0542BA5E}" type="presOf" srcId="{E0A6FFE4-09DE-8C47-9F28-A3255B1F179A}" destId="{D69FA09E-F312-6C40-B087-AE6383F82146}" srcOrd="0" destOrd="0" presId="urn:microsoft.com/office/officeart/2005/8/layout/process1"/>
    <dgm:cxn modelId="{CA8FFFB2-4769-6F42-97D3-CC62290A4075}" type="presOf" srcId="{AAE4C3FC-0146-AD44-8B9E-E0C528AF71AA}" destId="{F8CA8030-7650-E84C-B91E-308F631D4F1D}" srcOrd="1" destOrd="0" presId="urn:microsoft.com/office/officeart/2005/8/layout/process1"/>
    <dgm:cxn modelId="{E7A635B7-D6F6-A940-A130-1BFC005F5009}" type="presOf" srcId="{61BAA8FB-72DC-344C-942E-57493734D643}" destId="{7D0D0829-B1E7-5947-AEDC-0B8407D84322}" srcOrd="0" destOrd="0" presId="urn:microsoft.com/office/officeart/2005/8/layout/process1"/>
    <dgm:cxn modelId="{53903FC1-802E-E445-987E-701EF4BDBDCA}" srcId="{61BAA8FB-72DC-344C-942E-57493734D643}" destId="{26351595-C237-8544-921E-BD189779F709}" srcOrd="1" destOrd="0" parTransId="{C0E02875-E93B-C740-B1A5-9F13A174884E}" sibTransId="{AAE4C3FC-0146-AD44-8B9E-E0C528AF71AA}"/>
    <dgm:cxn modelId="{6ECDC6FE-4AC2-534A-B450-996B262B0E1F}" type="presOf" srcId="{91F3347D-1A13-6148-99F5-B051AA2CCD05}" destId="{DC2D2BFF-6CA1-4447-9EDE-7E7CB581AD4B}" srcOrd="0" destOrd="0" presId="urn:microsoft.com/office/officeart/2005/8/layout/process1"/>
    <dgm:cxn modelId="{BC9DDFA1-F5B9-B041-82A1-DAB805F6EF6C}" type="presParOf" srcId="{7D0D0829-B1E7-5947-AEDC-0B8407D84322}" destId="{D69FA09E-F312-6C40-B087-AE6383F82146}" srcOrd="0" destOrd="0" presId="urn:microsoft.com/office/officeart/2005/8/layout/process1"/>
    <dgm:cxn modelId="{A9D5A1A3-6E88-E945-B059-578E65778932}" type="presParOf" srcId="{7D0D0829-B1E7-5947-AEDC-0B8407D84322}" destId="{D10F0AFC-2985-6845-B1AD-47F7DAF40010}" srcOrd="1" destOrd="0" presId="urn:microsoft.com/office/officeart/2005/8/layout/process1"/>
    <dgm:cxn modelId="{23CF7087-4DCF-224A-94F6-FAE0A58738DD}" type="presParOf" srcId="{D10F0AFC-2985-6845-B1AD-47F7DAF40010}" destId="{92FA8F5B-65DE-6041-AC75-B088B5357CFC}" srcOrd="0" destOrd="0" presId="urn:microsoft.com/office/officeart/2005/8/layout/process1"/>
    <dgm:cxn modelId="{7F54A966-E162-5047-9394-873711FEDCF0}" type="presParOf" srcId="{7D0D0829-B1E7-5947-AEDC-0B8407D84322}" destId="{79F1605D-4CC5-434B-B839-66A22346CA6A}" srcOrd="2" destOrd="0" presId="urn:microsoft.com/office/officeart/2005/8/layout/process1"/>
    <dgm:cxn modelId="{9ACAE72C-1E4D-7844-87BB-93EC50981FB8}" type="presParOf" srcId="{7D0D0829-B1E7-5947-AEDC-0B8407D84322}" destId="{188E6315-272F-C04C-9752-4B172B0FCDFE}" srcOrd="3" destOrd="0" presId="urn:microsoft.com/office/officeart/2005/8/layout/process1"/>
    <dgm:cxn modelId="{F0F1FF0A-1424-714F-A02F-6FEBCE9F409C}" type="presParOf" srcId="{188E6315-272F-C04C-9752-4B172B0FCDFE}" destId="{F8CA8030-7650-E84C-B91E-308F631D4F1D}" srcOrd="0" destOrd="0" presId="urn:microsoft.com/office/officeart/2005/8/layout/process1"/>
    <dgm:cxn modelId="{B720D5C5-47F4-0F48-9261-E9054C2A2A18}" type="presParOf" srcId="{7D0D0829-B1E7-5947-AEDC-0B8407D84322}" destId="{DC2D2BFF-6CA1-4447-9EDE-7E7CB581AD4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BAA8FB-72DC-344C-942E-57493734D643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</dgm:pt>
    <dgm:pt modelId="{E0A6FFE4-09DE-8C47-9F28-A3255B1F179A}">
      <dgm:prSet phldrT="[Texto]"/>
      <dgm:spPr/>
      <dgm:t>
        <a:bodyPr/>
        <a:lstStyle/>
        <a:p>
          <a:r>
            <a:rPr lang="pt-BR" dirty="0"/>
            <a:t>Finalistas</a:t>
          </a:r>
        </a:p>
      </dgm:t>
    </dgm:pt>
    <dgm:pt modelId="{E2DD06A2-4FA6-F943-A495-ADE949C56273}" type="parTrans" cxnId="{3B2ED57B-9DA7-894D-BBAA-BDF7EABDF9B0}">
      <dgm:prSet/>
      <dgm:spPr/>
      <dgm:t>
        <a:bodyPr/>
        <a:lstStyle/>
        <a:p>
          <a:endParaRPr lang="pt-BR"/>
        </a:p>
      </dgm:t>
    </dgm:pt>
    <dgm:pt modelId="{F0DCDE56-CF6D-E244-A3B0-FD629C256F1A}" type="sibTrans" cxnId="{3B2ED57B-9DA7-894D-BBAA-BDF7EABDF9B0}">
      <dgm:prSet/>
      <dgm:spPr/>
      <dgm:t>
        <a:bodyPr/>
        <a:lstStyle/>
        <a:p>
          <a:endParaRPr lang="pt-BR"/>
        </a:p>
      </dgm:t>
    </dgm:pt>
    <dgm:pt modelId="{26351595-C237-8544-921E-BD189779F709}">
      <dgm:prSet phldrT="[Texto]"/>
      <dgm:spPr/>
      <dgm:t>
        <a:bodyPr/>
        <a:lstStyle/>
        <a:p>
          <a:r>
            <a:rPr lang="pt-BR" dirty="0"/>
            <a:t>Destinação Física E Econômica </a:t>
          </a:r>
        </a:p>
      </dgm:t>
    </dgm:pt>
    <dgm:pt modelId="{C0E02875-E93B-C740-B1A5-9F13A174884E}" type="parTrans" cxnId="{53903FC1-802E-E445-987E-701EF4BDBDCA}">
      <dgm:prSet/>
      <dgm:spPr/>
      <dgm:t>
        <a:bodyPr/>
        <a:lstStyle/>
        <a:p>
          <a:endParaRPr lang="pt-BR"/>
        </a:p>
      </dgm:t>
    </dgm:pt>
    <dgm:pt modelId="{AAE4C3FC-0146-AD44-8B9E-E0C528AF71AA}" type="sibTrans" cxnId="{53903FC1-802E-E445-987E-701EF4BDBDCA}">
      <dgm:prSet/>
      <dgm:spPr/>
      <dgm:t>
        <a:bodyPr/>
        <a:lstStyle/>
        <a:p>
          <a:endParaRPr lang="pt-BR"/>
        </a:p>
      </dgm:t>
    </dgm:pt>
    <dgm:pt modelId="{91F3347D-1A13-6148-99F5-B051AA2CCD05}">
      <dgm:prSet phldrT="[Texto]"/>
      <dgm:spPr/>
      <dgm:t>
        <a:bodyPr/>
        <a:lstStyle/>
        <a:p>
          <a:r>
            <a:rPr lang="pt-BR" dirty="0"/>
            <a:t>Empresas não têm proteção do CDC, pois suas compras de bens ou serviços são insumos do processo produtivo</a:t>
          </a:r>
        </a:p>
        <a:p>
          <a:endParaRPr lang="pt-BR" dirty="0"/>
        </a:p>
      </dgm:t>
    </dgm:pt>
    <dgm:pt modelId="{4965C04A-72EA-6D4E-AA0B-7D988918FF62}" type="parTrans" cxnId="{F0376D0D-E494-EE46-B870-C4CD89C7BB1E}">
      <dgm:prSet/>
      <dgm:spPr/>
      <dgm:t>
        <a:bodyPr/>
        <a:lstStyle/>
        <a:p>
          <a:endParaRPr lang="pt-BR"/>
        </a:p>
      </dgm:t>
    </dgm:pt>
    <dgm:pt modelId="{D3442602-6B89-684B-97EC-CDB4DA250858}" type="sibTrans" cxnId="{F0376D0D-E494-EE46-B870-C4CD89C7BB1E}">
      <dgm:prSet/>
      <dgm:spPr/>
      <dgm:t>
        <a:bodyPr/>
        <a:lstStyle/>
        <a:p>
          <a:endParaRPr lang="pt-BR"/>
        </a:p>
      </dgm:t>
    </dgm:pt>
    <dgm:pt modelId="{7D0D0829-B1E7-5947-AEDC-0B8407D84322}" type="pres">
      <dgm:prSet presAssocID="{61BAA8FB-72DC-344C-942E-57493734D643}" presName="Name0" presStyleCnt="0">
        <dgm:presLayoutVars>
          <dgm:dir/>
          <dgm:resizeHandles val="exact"/>
        </dgm:presLayoutVars>
      </dgm:prSet>
      <dgm:spPr/>
    </dgm:pt>
    <dgm:pt modelId="{D69FA09E-F312-6C40-B087-AE6383F82146}" type="pres">
      <dgm:prSet presAssocID="{E0A6FFE4-09DE-8C47-9F28-A3255B1F179A}" presName="node" presStyleLbl="node1" presStyleIdx="0" presStyleCnt="3">
        <dgm:presLayoutVars>
          <dgm:bulletEnabled val="1"/>
        </dgm:presLayoutVars>
      </dgm:prSet>
      <dgm:spPr/>
    </dgm:pt>
    <dgm:pt modelId="{D10F0AFC-2985-6845-B1AD-47F7DAF40010}" type="pres">
      <dgm:prSet presAssocID="{F0DCDE56-CF6D-E244-A3B0-FD629C256F1A}" presName="sibTrans" presStyleLbl="sibTrans2D1" presStyleIdx="0" presStyleCnt="2"/>
      <dgm:spPr/>
    </dgm:pt>
    <dgm:pt modelId="{92FA8F5B-65DE-6041-AC75-B088B5357CFC}" type="pres">
      <dgm:prSet presAssocID="{F0DCDE56-CF6D-E244-A3B0-FD629C256F1A}" presName="connectorText" presStyleLbl="sibTrans2D1" presStyleIdx="0" presStyleCnt="2"/>
      <dgm:spPr/>
    </dgm:pt>
    <dgm:pt modelId="{79F1605D-4CC5-434B-B839-66A22346CA6A}" type="pres">
      <dgm:prSet presAssocID="{26351595-C237-8544-921E-BD189779F709}" presName="node" presStyleLbl="node1" presStyleIdx="1" presStyleCnt="3">
        <dgm:presLayoutVars>
          <dgm:bulletEnabled val="1"/>
        </dgm:presLayoutVars>
      </dgm:prSet>
      <dgm:spPr/>
    </dgm:pt>
    <dgm:pt modelId="{188E6315-272F-C04C-9752-4B172B0FCDFE}" type="pres">
      <dgm:prSet presAssocID="{AAE4C3FC-0146-AD44-8B9E-E0C528AF71AA}" presName="sibTrans" presStyleLbl="sibTrans2D1" presStyleIdx="1" presStyleCnt="2"/>
      <dgm:spPr/>
    </dgm:pt>
    <dgm:pt modelId="{F8CA8030-7650-E84C-B91E-308F631D4F1D}" type="pres">
      <dgm:prSet presAssocID="{AAE4C3FC-0146-AD44-8B9E-E0C528AF71AA}" presName="connectorText" presStyleLbl="sibTrans2D1" presStyleIdx="1" presStyleCnt="2"/>
      <dgm:spPr/>
    </dgm:pt>
    <dgm:pt modelId="{DC2D2BFF-6CA1-4447-9EDE-7E7CB581AD4B}" type="pres">
      <dgm:prSet presAssocID="{91F3347D-1A13-6148-99F5-B051AA2CCD05}" presName="node" presStyleLbl="node1" presStyleIdx="2" presStyleCnt="3">
        <dgm:presLayoutVars>
          <dgm:bulletEnabled val="1"/>
        </dgm:presLayoutVars>
      </dgm:prSet>
      <dgm:spPr/>
    </dgm:pt>
  </dgm:ptLst>
  <dgm:cxnLst>
    <dgm:cxn modelId="{F0376D0D-E494-EE46-B870-C4CD89C7BB1E}" srcId="{61BAA8FB-72DC-344C-942E-57493734D643}" destId="{91F3347D-1A13-6148-99F5-B051AA2CCD05}" srcOrd="2" destOrd="0" parTransId="{4965C04A-72EA-6D4E-AA0B-7D988918FF62}" sibTransId="{D3442602-6B89-684B-97EC-CDB4DA250858}"/>
    <dgm:cxn modelId="{D9003119-F155-8946-BBD3-555FF843CFED}" type="presOf" srcId="{26351595-C237-8544-921E-BD189779F709}" destId="{79F1605D-4CC5-434B-B839-66A22346CA6A}" srcOrd="0" destOrd="0" presId="urn:microsoft.com/office/officeart/2005/8/layout/process1"/>
    <dgm:cxn modelId="{FF241B28-918F-1E43-AB7D-556B68A55CD4}" type="presOf" srcId="{AAE4C3FC-0146-AD44-8B9E-E0C528AF71AA}" destId="{188E6315-272F-C04C-9752-4B172B0FCDFE}" srcOrd="0" destOrd="0" presId="urn:microsoft.com/office/officeart/2005/8/layout/process1"/>
    <dgm:cxn modelId="{BFBA6E32-AD1A-7549-9AB2-BAFD31308342}" type="presOf" srcId="{F0DCDE56-CF6D-E244-A3B0-FD629C256F1A}" destId="{92FA8F5B-65DE-6041-AC75-B088B5357CFC}" srcOrd="1" destOrd="0" presId="urn:microsoft.com/office/officeart/2005/8/layout/process1"/>
    <dgm:cxn modelId="{3B2ED57B-9DA7-894D-BBAA-BDF7EABDF9B0}" srcId="{61BAA8FB-72DC-344C-942E-57493734D643}" destId="{E0A6FFE4-09DE-8C47-9F28-A3255B1F179A}" srcOrd="0" destOrd="0" parTransId="{E2DD06A2-4FA6-F943-A495-ADE949C56273}" sibTransId="{F0DCDE56-CF6D-E244-A3B0-FD629C256F1A}"/>
    <dgm:cxn modelId="{C3C06C9B-480C-6E49-A628-A294D294705F}" type="presOf" srcId="{F0DCDE56-CF6D-E244-A3B0-FD629C256F1A}" destId="{D10F0AFC-2985-6845-B1AD-47F7DAF40010}" srcOrd="0" destOrd="0" presId="urn:microsoft.com/office/officeart/2005/8/layout/process1"/>
    <dgm:cxn modelId="{308809A6-A055-D349-8D56-D7AB0542BA5E}" type="presOf" srcId="{E0A6FFE4-09DE-8C47-9F28-A3255B1F179A}" destId="{D69FA09E-F312-6C40-B087-AE6383F82146}" srcOrd="0" destOrd="0" presId="urn:microsoft.com/office/officeart/2005/8/layout/process1"/>
    <dgm:cxn modelId="{CA8FFFB2-4769-6F42-97D3-CC62290A4075}" type="presOf" srcId="{AAE4C3FC-0146-AD44-8B9E-E0C528AF71AA}" destId="{F8CA8030-7650-E84C-B91E-308F631D4F1D}" srcOrd="1" destOrd="0" presId="urn:microsoft.com/office/officeart/2005/8/layout/process1"/>
    <dgm:cxn modelId="{E7A635B7-D6F6-A940-A130-1BFC005F5009}" type="presOf" srcId="{61BAA8FB-72DC-344C-942E-57493734D643}" destId="{7D0D0829-B1E7-5947-AEDC-0B8407D84322}" srcOrd="0" destOrd="0" presId="urn:microsoft.com/office/officeart/2005/8/layout/process1"/>
    <dgm:cxn modelId="{53903FC1-802E-E445-987E-701EF4BDBDCA}" srcId="{61BAA8FB-72DC-344C-942E-57493734D643}" destId="{26351595-C237-8544-921E-BD189779F709}" srcOrd="1" destOrd="0" parTransId="{C0E02875-E93B-C740-B1A5-9F13A174884E}" sibTransId="{AAE4C3FC-0146-AD44-8B9E-E0C528AF71AA}"/>
    <dgm:cxn modelId="{6ECDC6FE-4AC2-534A-B450-996B262B0E1F}" type="presOf" srcId="{91F3347D-1A13-6148-99F5-B051AA2CCD05}" destId="{DC2D2BFF-6CA1-4447-9EDE-7E7CB581AD4B}" srcOrd="0" destOrd="0" presId="urn:microsoft.com/office/officeart/2005/8/layout/process1"/>
    <dgm:cxn modelId="{BC9DDFA1-F5B9-B041-82A1-DAB805F6EF6C}" type="presParOf" srcId="{7D0D0829-B1E7-5947-AEDC-0B8407D84322}" destId="{D69FA09E-F312-6C40-B087-AE6383F82146}" srcOrd="0" destOrd="0" presId="urn:microsoft.com/office/officeart/2005/8/layout/process1"/>
    <dgm:cxn modelId="{A9D5A1A3-6E88-E945-B059-578E65778932}" type="presParOf" srcId="{7D0D0829-B1E7-5947-AEDC-0B8407D84322}" destId="{D10F0AFC-2985-6845-B1AD-47F7DAF40010}" srcOrd="1" destOrd="0" presId="urn:microsoft.com/office/officeart/2005/8/layout/process1"/>
    <dgm:cxn modelId="{23CF7087-4DCF-224A-94F6-FAE0A58738DD}" type="presParOf" srcId="{D10F0AFC-2985-6845-B1AD-47F7DAF40010}" destId="{92FA8F5B-65DE-6041-AC75-B088B5357CFC}" srcOrd="0" destOrd="0" presId="urn:microsoft.com/office/officeart/2005/8/layout/process1"/>
    <dgm:cxn modelId="{7F54A966-E162-5047-9394-873711FEDCF0}" type="presParOf" srcId="{7D0D0829-B1E7-5947-AEDC-0B8407D84322}" destId="{79F1605D-4CC5-434B-B839-66A22346CA6A}" srcOrd="2" destOrd="0" presId="urn:microsoft.com/office/officeart/2005/8/layout/process1"/>
    <dgm:cxn modelId="{9ACAE72C-1E4D-7844-87BB-93EC50981FB8}" type="presParOf" srcId="{7D0D0829-B1E7-5947-AEDC-0B8407D84322}" destId="{188E6315-272F-C04C-9752-4B172B0FCDFE}" srcOrd="3" destOrd="0" presId="urn:microsoft.com/office/officeart/2005/8/layout/process1"/>
    <dgm:cxn modelId="{F0F1FF0A-1424-714F-A02F-6FEBCE9F409C}" type="presParOf" srcId="{188E6315-272F-C04C-9752-4B172B0FCDFE}" destId="{F8CA8030-7650-E84C-B91E-308F631D4F1D}" srcOrd="0" destOrd="0" presId="urn:microsoft.com/office/officeart/2005/8/layout/process1"/>
    <dgm:cxn modelId="{B720D5C5-47F4-0F48-9261-E9054C2A2A18}" type="presParOf" srcId="{7D0D0829-B1E7-5947-AEDC-0B8407D84322}" destId="{DC2D2BFF-6CA1-4447-9EDE-7E7CB581AD4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92AFAA-8E9C-4EE7-80F3-202100F084B8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B12C29D-6466-4A72-83D5-AD2889933BAD}">
      <dgm:prSet/>
      <dgm:spPr/>
      <dgm:t>
        <a:bodyPr/>
        <a:lstStyle/>
        <a:p>
          <a:r>
            <a:rPr lang="en-US" dirty="0" err="1"/>
            <a:t>Informação</a:t>
          </a:r>
          <a:r>
            <a:rPr lang="en-US" dirty="0"/>
            <a:t> </a:t>
          </a:r>
          <a:r>
            <a:rPr lang="en-US" dirty="0" err="1"/>
            <a:t>adequada</a:t>
          </a:r>
          <a:r>
            <a:rPr lang="en-US" dirty="0"/>
            <a:t> e </a:t>
          </a:r>
          <a:r>
            <a:rPr lang="en-US" dirty="0" err="1"/>
            <a:t>clara</a:t>
          </a:r>
          <a:endParaRPr lang="en-US" dirty="0"/>
        </a:p>
      </dgm:t>
    </dgm:pt>
    <dgm:pt modelId="{17C8F025-3C4E-4FAA-AD97-C66915ABBD16}" type="parTrans" cxnId="{3BB80F0A-CD44-4984-8796-249675202B32}">
      <dgm:prSet/>
      <dgm:spPr/>
      <dgm:t>
        <a:bodyPr/>
        <a:lstStyle/>
        <a:p>
          <a:endParaRPr lang="en-US"/>
        </a:p>
      </dgm:t>
    </dgm:pt>
    <dgm:pt modelId="{654C0EC9-023E-41BC-A5F2-92AA283C610E}" type="sibTrans" cxnId="{3BB80F0A-CD44-4984-8796-249675202B32}">
      <dgm:prSet/>
      <dgm:spPr/>
      <dgm:t>
        <a:bodyPr/>
        <a:lstStyle/>
        <a:p>
          <a:endParaRPr lang="en-US"/>
        </a:p>
      </dgm:t>
    </dgm:pt>
    <dgm:pt modelId="{8F65DC5B-1198-45B3-A951-AD0022C9E6A0}">
      <dgm:prSet/>
      <dgm:spPr/>
      <dgm:t>
        <a:bodyPr/>
        <a:lstStyle/>
        <a:p>
          <a:r>
            <a:rPr lang="en-US" dirty="0" err="1"/>
            <a:t>Proteção</a:t>
          </a:r>
          <a:r>
            <a:rPr lang="en-US" dirty="0"/>
            <a:t> contra a </a:t>
          </a:r>
          <a:r>
            <a:rPr lang="en-US" dirty="0" err="1"/>
            <a:t>publicidade</a:t>
          </a:r>
          <a:r>
            <a:rPr lang="en-US" dirty="0"/>
            <a:t> </a:t>
          </a:r>
          <a:r>
            <a:rPr lang="en-US" dirty="0" err="1"/>
            <a:t>enganosa</a:t>
          </a:r>
          <a:r>
            <a:rPr lang="en-US" dirty="0"/>
            <a:t> e </a:t>
          </a:r>
          <a:r>
            <a:rPr lang="en-US" dirty="0" err="1"/>
            <a:t>abusiva</a:t>
          </a:r>
          <a:endParaRPr lang="en-US" dirty="0"/>
        </a:p>
      </dgm:t>
    </dgm:pt>
    <dgm:pt modelId="{0FACDFE3-8F0E-4FB5-BEFB-4247422E0C5A}" type="parTrans" cxnId="{33564E02-5A9C-44CD-BCEA-F00BF0A9B34F}">
      <dgm:prSet/>
      <dgm:spPr/>
      <dgm:t>
        <a:bodyPr/>
        <a:lstStyle/>
        <a:p>
          <a:endParaRPr lang="en-US"/>
        </a:p>
      </dgm:t>
    </dgm:pt>
    <dgm:pt modelId="{011D25BC-0CD7-484B-A8A8-C7D044523BC7}" type="sibTrans" cxnId="{33564E02-5A9C-44CD-BCEA-F00BF0A9B34F}">
      <dgm:prSet/>
      <dgm:spPr/>
      <dgm:t>
        <a:bodyPr/>
        <a:lstStyle/>
        <a:p>
          <a:endParaRPr lang="en-US"/>
        </a:p>
      </dgm:t>
    </dgm:pt>
    <dgm:pt modelId="{28137448-3708-4CD1-A7EE-B2D3CC631693}">
      <dgm:prSet/>
      <dgm:spPr/>
      <dgm:t>
        <a:bodyPr/>
        <a:lstStyle/>
        <a:p>
          <a:r>
            <a:rPr lang="pt-BR" dirty="0"/>
            <a:t>Revisão das cláusulas  que estabeleçam prestações desproporcionais</a:t>
          </a:r>
        </a:p>
      </dgm:t>
    </dgm:pt>
    <dgm:pt modelId="{1967EF28-7B89-4938-BC2A-87DC51F185F8}" type="parTrans" cxnId="{E6C2C747-4CF0-4B8E-92CE-BBEB0EC482E9}">
      <dgm:prSet/>
      <dgm:spPr/>
      <dgm:t>
        <a:bodyPr/>
        <a:lstStyle/>
        <a:p>
          <a:endParaRPr lang="en-US"/>
        </a:p>
      </dgm:t>
    </dgm:pt>
    <dgm:pt modelId="{76620445-9666-405A-A001-5364276F3BCF}" type="sibTrans" cxnId="{E6C2C747-4CF0-4B8E-92CE-BBEB0EC482E9}">
      <dgm:prSet/>
      <dgm:spPr/>
      <dgm:t>
        <a:bodyPr/>
        <a:lstStyle/>
        <a:p>
          <a:endParaRPr lang="en-US"/>
        </a:p>
      </dgm:t>
    </dgm:pt>
    <dgm:pt modelId="{59EDF947-B5B3-4290-892C-06F8CEFC9225}">
      <dgm:prSet/>
      <dgm:spPr/>
      <dgm:t>
        <a:bodyPr/>
        <a:lstStyle/>
        <a:p>
          <a:r>
            <a:rPr lang="en-US" dirty="0" err="1"/>
            <a:t>Revisão</a:t>
          </a:r>
          <a:r>
            <a:rPr lang="en-US" dirty="0"/>
            <a:t> das </a:t>
          </a:r>
          <a:r>
            <a:rPr lang="en-US" dirty="0" err="1"/>
            <a:t>cláusulas</a:t>
          </a:r>
          <a:r>
            <a:rPr lang="en-US" dirty="0"/>
            <a:t> </a:t>
          </a:r>
          <a:r>
            <a:rPr lang="en-US" dirty="0" err="1"/>
            <a:t>em</a:t>
          </a:r>
          <a:r>
            <a:rPr lang="en-US" dirty="0"/>
            <a:t> </a:t>
          </a:r>
          <a:r>
            <a:rPr lang="en-US" dirty="0" err="1"/>
            <a:t>razão</a:t>
          </a:r>
          <a:r>
            <a:rPr lang="en-US" dirty="0"/>
            <a:t> de </a:t>
          </a:r>
          <a:r>
            <a:rPr lang="en-US" dirty="0" err="1"/>
            <a:t>fatos</a:t>
          </a:r>
          <a:r>
            <a:rPr lang="en-US" dirty="0"/>
            <a:t> </a:t>
          </a:r>
          <a:r>
            <a:rPr lang="en-US" dirty="0" err="1"/>
            <a:t>supervenientes</a:t>
          </a:r>
          <a:r>
            <a:rPr lang="en-US" dirty="0"/>
            <a:t> que as </a:t>
          </a:r>
          <a:r>
            <a:rPr lang="en-US" dirty="0" err="1"/>
            <a:t>tornem</a:t>
          </a:r>
          <a:r>
            <a:rPr lang="en-US" dirty="0"/>
            <a:t> </a:t>
          </a:r>
          <a:r>
            <a:rPr lang="en-US" dirty="0" err="1"/>
            <a:t>excessivamente</a:t>
          </a:r>
          <a:r>
            <a:rPr lang="en-US" dirty="0"/>
            <a:t> </a:t>
          </a:r>
          <a:r>
            <a:rPr lang="en-US" dirty="0" err="1"/>
            <a:t>onerosas</a:t>
          </a:r>
          <a:endParaRPr lang="en-US" dirty="0"/>
        </a:p>
      </dgm:t>
    </dgm:pt>
    <dgm:pt modelId="{1E28211C-A245-4E1D-9AE7-CCCC178362CB}" type="parTrans" cxnId="{06265A37-E540-485D-BDF7-8A149F2848F6}">
      <dgm:prSet/>
      <dgm:spPr/>
      <dgm:t>
        <a:bodyPr/>
        <a:lstStyle/>
        <a:p>
          <a:endParaRPr lang="en-US"/>
        </a:p>
      </dgm:t>
    </dgm:pt>
    <dgm:pt modelId="{7F7C79A2-718A-4A2E-8DC1-334BD79C393D}" type="sibTrans" cxnId="{06265A37-E540-485D-BDF7-8A149F2848F6}">
      <dgm:prSet/>
      <dgm:spPr/>
      <dgm:t>
        <a:bodyPr/>
        <a:lstStyle/>
        <a:p>
          <a:endParaRPr lang="en-US"/>
        </a:p>
      </dgm:t>
    </dgm:pt>
    <dgm:pt modelId="{7BE3C450-F9D9-47C1-A1F4-B51002488A82}">
      <dgm:prSet/>
      <dgm:spPr/>
      <dgm:t>
        <a:bodyPr/>
        <a:lstStyle/>
        <a:p>
          <a:r>
            <a:rPr lang="pt-BR"/>
            <a:t>Proibição de discriminação </a:t>
          </a:r>
          <a:endParaRPr lang="en-US"/>
        </a:p>
      </dgm:t>
    </dgm:pt>
    <dgm:pt modelId="{1A37CE34-EE6F-4674-A00D-CA519BD42A95}" type="parTrans" cxnId="{A7307E94-0F38-4C32-A11D-DF6CEB06FD02}">
      <dgm:prSet/>
      <dgm:spPr/>
      <dgm:t>
        <a:bodyPr/>
        <a:lstStyle/>
        <a:p>
          <a:endParaRPr lang="en-US"/>
        </a:p>
      </dgm:t>
    </dgm:pt>
    <dgm:pt modelId="{1F99AB3B-1C39-49B8-ACD5-779413975948}" type="sibTrans" cxnId="{A7307E94-0F38-4C32-A11D-DF6CEB06FD02}">
      <dgm:prSet/>
      <dgm:spPr/>
      <dgm:t>
        <a:bodyPr/>
        <a:lstStyle/>
        <a:p>
          <a:endParaRPr lang="en-US"/>
        </a:p>
      </dgm:t>
    </dgm:pt>
    <dgm:pt modelId="{12ACBB3E-C7D6-493D-82B4-F9D533EDF0B9}">
      <dgm:prSet/>
      <dgm:spPr/>
      <dgm:t>
        <a:bodyPr/>
        <a:lstStyle/>
        <a:p>
          <a:r>
            <a:rPr lang="pt-BR" dirty="0"/>
            <a:t>Inversão do ônus da prova  quando verossímil a alegação e for hipossuficiente</a:t>
          </a:r>
          <a:endParaRPr lang="en-US" dirty="0"/>
        </a:p>
      </dgm:t>
    </dgm:pt>
    <dgm:pt modelId="{F0388783-86D2-4F0E-ACC9-B31AE45D72A8}" type="parTrans" cxnId="{89D0DDE9-3FF9-4206-8555-21AE7A15C39D}">
      <dgm:prSet/>
      <dgm:spPr/>
      <dgm:t>
        <a:bodyPr/>
        <a:lstStyle/>
        <a:p>
          <a:endParaRPr lang="en-US"/>
        </a:p>
      </dgm:t>
    </dgm:pt>
    <dgm:pt modelId="{4BA1A954-856C-4A05-851A-31C4F4C353F1}" type="sibTrans" cxnId="{89D0DDE9-3FF9-4206-8555-21AE7A15C39D}">
      <dgm:prSet/>
      <dgm:spPr/>
      <dgm:t>
        <a:bodyPr/>
        <a:lstStyle/>
        <a:p>
          <a:endParaRPr lang="en-US"/>
        </a:p>
      </dgm:t>
    </dgm:pt>
    <dgm:pt modelId="{9265A127-4BF7-40B0-BA73-5A9DB336B404}">
      <dgm:prSet/>
      <dgm:spPr/>
      <dgm:t>
        <a:bodyPr/>
        <a:lstStyle/>
        <a:p>
          <a:r>
            <a:rPr lang="pt-BR" dirty="0"/>
            <a:t>Ação Civil Publica para reparação de danos individuais homogêneos, coletivos e difusos</a:t>
          </a:r>
          <a:endParaRPr lang="en-US" dirty="0"/>
        </a:p>
      </dgm:t>
    </dgm:pt>
    <dgm:pt modelId="{B7ED49EB-3A41-4418-9D47-6FDE19E7DA13}" type="parTrans" cxnId="{E1B0D641-94EF-4962-AF21-3F806C5ECE2E}">
      <dgm:prSet/>
      <dgm:spPr/>
      <dgm:t>
        <a:bodyPr/>
        <a:lstStyle/>
        <a:p>
          <a:endParaRPr lang="en-US"/>
        </a:p>
      </dgm:t>
    </dgm:pt>
    <dgm:pt modelId="{27243E08-B32C-4F67-B49A-9F0B1CC242C7}" type="sibTrans" cxnId="{E1B0D641-94EF-4962-AF21-3F806C5ECE2E}">
      <dgm:prSet/>
      <dgm:spPr/>
      <dgm:t>
        <a:bodyPr/>
        <a:lstStyle/>
        <a:p>
          <a:endParaRPr lang="en-US"/>
        </a:p>
      </dgm:t>
    </dgm:pt>
    <dgm:pt modelId="{39543A41-0986-4626-BDE2-900F9B34BC52}">
      <dgm:prSet/>
      <dgm:spPr/>
      <dgm:t>
        <a:bodyPr/>
        <a:lstStyle/>
        <a:p>
          <a:r>
            <a:rPr lang="en-US" dirty="0" err="1"/>
            <a:t>Responsabilidade</a:t>
          </a:r>
          <a:r>
            <a:rPr lang="en-US" dirty="0"/>
            <a:t> </a:t>
          </a:r>
          <a:r>
            <a:rPr lang="en-US" dirty="0" err="1"/>
            <a:t>Objetiva</a:t>
          </a:r>
          <a:r>
            <a:rPr lang="en-US" dirty="0"/>
            <a:t> por </a:t>
          </a:r>
          <a:r>
            <a:rPr lang="en-US" dirty="0" err="1"/>
            <a:t>defeitos</a:t>
          </a:r>
          <a:r>
            <a:rPr lang="en-US" dirty="0"/>
            <a:t>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prestação</a:t>
          </a:r>
          <a:r>
            <a:rPr lang="en-US" dirty="0"/>
            <a:t> de </a:t>
          </a:r>
          <a:r>
            <a:rPr lang="en-US" dirty="0" err="1"/>
            <a:t>serviços</a:t>
          </a:r>
          <a:r>
            <a:rPr lang="en-US" dirty="0"/>
            <a:t> </a:t>
          </a:r>
          <a:r>
            <a:rPr lang="en-US" dirty="0" err="1"/>
            <a:t>ou</a:t>
          </a:r>
          <a:r>
            <a:rPr lang="en-US" dirty="0"/>
            <a:t> </a:t>
          </a:r>
          <a:r>
            <a:rPr lang="en-US" dirty="0" err="1"/>
            <a:t>informação</a:t>
          </a:r>
          <a:r>
            <a:rPr lang="en-US" dirty="0"/>
            <a:t>  </a:t>
          </a:r>
          <a:r>
            <a:rPr lang="en-US" dirty="0" err="1"/>
            <a:t>insuficiente</a:t>
          </a:r>
          <a:r>
            <a:rPr lang="en-US" dirty="0"/>
            <a:t> (</a:t>
          </a:r>
          <a:r>
            <a:rPr lang="en-US" dirty="0" err="1"/>
            <a:t>artigo</a:t>
          </a:r>
          <a:r>
            <a:rPr lang="en-US" dirty="0"/>
            <a:t> 14)</a:t>
          </a:r>
        </a:p>
      </dgm:t>
    </dgm:pt>
    <dgm:pt modelId="{AD2BF2A7-25B3-41E0-819F-8345A37C1704}" type="parTrans" cxnId="{88B1DC33-5553-4B47-BA50-F11B6EBCBB84}">
      <dgm:prSet/>
      <dgm:spPr/>
      <dgm:t>
        <a:bodyPr/>
        <a:lstStyle/>
        <a:p>
          <a:endParaRPr lang="en-US"/>
        </a:p>
      </dgm:t>
    </dgm:pt>
    <dgm:pt modelId="{8B226E48-6CFA-4D7C-BA82-2BA0F1860A57}" type="sibTrans" cxnId="{88B1DC33-5553-4B47-BA50-F11B6EBCBB84}">
      <dgm:prSet/>
      <dgm:spPr/>
      <dgm:t>
        <a:bodyPr/>
        <a:lstStyle/>
        <a:p>
          <a:endParaRPr lang="en-US"/>
        </a:p>
      </dgm:t>
    </dgm:pt>
    <dgm:pt modelId="{567096E9-A728-444B-BE04-E5110791B0D6}">
      <dgm:prSet/>
      <dgm:spPr/>
      <dgm:t>
        <a:bodyPr/>
        <a:lstStyle/>
        <a:p>
          <a:r>
            <a:rPr lang="pt-BR" dirty="0"/>
            <a:t>Desconsideração de foro de </a:t>
          </a:r>
          <a:r>
            <a:rPr lang="pt-BR" dirty="0" err="1"/>
            <a:t>eleiçao</a:t>
          </a:r>
          <a:r>
            <a:rPr lang="pt-BR" dirty="0"/>
            <a:t> e cláusula arbitral. Ação pode ser proposta no domicilio do consumidor</a:t>
          </a:r>
        </a:p>
      </dgm:t>
    </dgm:pt>
    <dgm:pt modelId="{1D196CD7-D19D-5F4B-B092-03E67C93364E}" type="parTrans" cxnId="{CC0DCA01-8CF3-424A-BDA0-48152561E844}">
      <dgm:prSet/>
      <dgm:spPr/>
    </dgm:pt>
    <dgm:pt modelId="{E63663F4-B1FE-0742-A59F-6F542E131CB9}" type="sibTrans" cxnId="{CC0DCA01-8CF3-424A-BDA0-48152561E844}">
      <dgm:prSet/>
      <dgm:spPr/>
    </dgm:pt>
    <dgm:pt modelId="{114EFA04-467A-B540-9A27-2B21D9BAEDF1}" type="pres">
      <dgm:prSet presAssocID="{AB92AFAA-8E9C-4EE7-80F3-202100F084B8}" presName="diagram" presStyleCnt="0">
        <dgm:presLayoutVars>
          <dgm:dir/>
          <dgm:resizeHandles val="exact"/>
        </dgm:presLayoutVars>
      </dgm:prSet>
      <dgm:spPr/>
    </dgm:pt>
    <dgm:pt modelId="{A77C4E2E-9BB2-4341-836C-93D350ECDC98}" type="pres">
      <dgm:prSet presAssocID="{9B12C29D-6466-4A72-83D5-AD2889933BAD}" presName="node" presStyleLbl="node1" presStyleIdx="0" presStyleCnt="9">
        <dgm:presLayoutVars>
          <dgm:bulletEnabled val="1"/>
        </dgm:presLayoutVars>
      </dgm:prSet>
      <dgm:spPr/>
    </dgm:pt>
    <dgm:pt modelId="{588305A5-0BAE-B74B-A7BA-FE691659C0FB}" type="pres">
      <dgm:prSet presAssocID="{654C0EC9-023E-41BC-A5F2-92AA283C610E}" presName="sibTrans" presStyleCnt="0"/>
      <dgm:spPr/>
    </dgm:pt>
    <dgm:pt modelId="{43148805-EC76-0B43-B56D-23EDD9FC2DB1}" type="pres">
      <dgm:prSet presAssocID="{8F65DC5B-1198-45B3-A951-AD0022C9E6A0}" presName="node" presStyleLbl="node1" presStyleIdx="1" presStyleCnt="9">
        <dgm:presLayoutVars>
          <dgm:bulletEnabled val="1"/>
        </dgm:presLayoutVars>
      </dgm:prSet>
      <dgm:spPr/>
    </dgm:pt>
    <dgm:pt modelId="{AE2B1E4C-AFF3-6741-BD3E-8FDDCBB67C5B}" type="pres">
      <dgm:prSet presAssocID="{011D25BC-0CD7-484B-A8A8-C7D044523BC7}" presName="sibTrans" presStyleCnt="0"/>
      <dgm:spPr/>
    </dgm:pt>
    <dgm:pt modelId="{8750E43E-F9EF-3E42-80F1-C5CACBD47D60}" type="pres">
      <dgm:prSet presAssocID="{28137448-3708-4CD1-A7EE-B2D3CC631693}" presName="node" presStyleLbl="node1" presStyleIdx="2" presStyleCnt="9">
        <dgm:presLayoutVars>
          <dgm:bulletEnabled val="1"/>
        </dgm:presLayoutVars>
      </dgm:prSet>
      <dgm:spPr/>
    </dgm:pt>
    <dgm:pt modelId="{0989DC4F-A502-9944-80F2-6F4081A1C74F}" type="pres">
      <dgm:prSet presAssocID="{76620445-9666-405A-A001-5364276F3BCF}" presName="sibTrans" presStyleCnt="0"/>
      <dgm:spPr/>
    </dgm:pt>
    <dgm:pt modelId="{39621C41-12C7-2342-9E82-78D1D6B5CF6D}" type="pres">
      <dgm:prSet presAssocID="{59EDF947-B5B3-4290-892C-06F8CEFC9225}" presName="node" presStyleLbl="node1" presStyleIdx="3" presStyleCnt="9">
        <dgm:presLayoutVars>
          <dgm:bulletEnabled val="1"/>
        </dgm:presLayoutVars>
      </dgm:prSet>
      <dgm:spPr/>
    </dgm:pt>
    <dgm:pt modelId="{91599D40-F3C9-0C42-B96B-8110DB72BAD5}" type="pres">
      <dgm:prSet presAssocID="{7F7C79A2-718A-4A2E-8DC1-334BD79C393D}" presName="sibTrans" presStyleCnt="0"/>
      <dgm:spPr/>
    </dgm:pt>
    <dgm:pt modelId="{697C97C1-08F7-BC40-BBFF-0103BB4F734E}" type="pres">
      <dgm:prSet presAssocID="{7BE3C450-F9D9-47C1-A1F4-B51002488A82}" presName="node" presStyleLbl="node1" presStyleIdx="4" presStyleCnt="9">
        <dgm:presLayoutVars>
          <dgm:bulletEnabled val="1"/>
        </dgm:presLayoutVars>
      </dgm:prSet>
      <dgm:spPr/>
    </dgm:pt>
    <dgm:pt modelId="{5EC8C436-9B8E-124E-875E-276534A60709}" type="pres">
      <dgm:prSet presAssocID="{1F99AB3B-1C39-49B8-ACD5-779413975948}" presName="sibTrans" presStyleCnt="0"/>
      <dgm:spPr/>
    </dgm:pt>
    <dgm:pt modelId="{82DEF842-4023-1347-B60A-91554D1BFEF5}" type="pres">
      <dgm:prSet presAssocID="{12ACBB3E-C7D6-493D-82B4-F9D533EDF0B9}" presName="node" presStyleLbl="node1" presStyleIdx="5" presStyleCnt="9">
        <dgm:presLayoutVars>
          <dgm:bulletEnabled val="1"/>
        </dgm:presLayoutVars>
      </dgm:prSet>
      <dgm:spPr/>
    </dgm:pt>
    <dgm:pt modelId="{FFDC50D8-112F-3747-B31E-65ED72628F2B}" type="pres">
      <dgm:prSet presAssocID="{4BA1A954-856C-4A05-851A-31C4F4C353F1}" presName="sibTrans" presStyleCnt="0"/>
      <dgm:spPr/>
    </dgm:pt>
    <dgm:pt modelId="{D79A5641-34A2-A246-9F01-0EFF3C67B23B}" type="pres">
      <dgm:prSet presAssocID="{9265A127-4BF7-40B0-BA73-5A9DB336B404}" presName="node" presStyleLbl="node1" presStyleIdx="6" presStyleCnt="9">
        <dgm:presLayoutVars>
          <dgm:bulletEnabled val="1"/>
        </dgm:presLayoutVars>
      </dgm:prSet>
      <dgm:spPr/>
    </dgm:pt>
    <dgm:pt modelId="{F0057648-B98E-6C4F-95F4-5033984E6754}" type="pres">
      <dgm:prSet presAssocID="{27243E08-B32C-4F67-B49A-9F0B1CC242C7}" presName="sibTrans" presStyleCnt="0"/>
      <dgm:spPr/>
    </dgm:pt>
    <dgm:pt modelId="{E223927A-A8D0-CD45-9378-8AADD49EB143}" type="pres">
      <dgm:prSet presAssocID="{39543A41-0986-4626-BDE2-900F9B34BC52}" presName="node" presStyleLbl="node1" presStyleIdx="7" presStyleCnt="9">
        <dgm:presLayoutVars>
          <dgm:bulletEnabled val="1"/>
        </dgm:presLayoutVars>
      </dgm:prSet>
      <dgm:spPr/>
    </dgm:pt>
    <dgm:pt modelId="{055A5301-0207-7E42-8911-452BEB35C64E}" type="pres">
      <dgm:prSet presAssocID="{8B226E48-6CFA-4D7C-BA82-2BA0F1860A57}" presName="sibTrans" presStyleCnt="0"/>
      <dgm:spPr/>
    </dgm:pt>
    <dgm:pt modelId="{A89B5934-021D-E641-BDB4-A798AEF569FB}" type="pres">
      <dgm:prSet presAssocID="{567096E9-A728-444B-BE04-E5110791B0D6}" presName="node" presStyleLbl="node1" presStyleIdx="8" presStyleCnt="9">
        <dgm:presLayoutVars>
          <dgm:bulletEnabled val="1"/>
        </dgm:presLayoutVars>
      </dgm:prSet>
      <dgm:spPr/>
    </dgm:pt>
  </dgm:ptLst>
  <dgm:cxnLst>
    <dgm:cxn modelId="{BB7C7B00-69A8-9742-8355-E14870A08A33}" type="presOf" srcId="{8F65DC5B-1198-45B3-A951-AD0022C9E6A0}" destId="{43148805-EC76-0B43-B56D-23EDD9FC2DB1}" srcOrd="0" destOrd="0" presId="urn:microsoft.com/office/officeart/2005/8/layout/default"/>
    <dgm:cxn modelId="{CC0DCA01-8CF3-424A-BDA0-48152561E844}" srcId="{AB92AFAA-8E9C-4EE7-80F3-202100F084B8}" destId="{567096E9-A728-444B-BE04-E5110791B0D6}" srcOrd="8" destOrd="0" parTransId="{1D196CD7-D19D-5F4B-B092-03E67C93364E}" sibTransId="{E63663F4-B1FE-0742-A59F-6F542E131CB9}"/>
    <dgm:cxn modelId="{33564E02-5A9C-44CD-BCEA-F00BF0A9B34F}" srcId="{AB92AFAA-8E9C-4EE7-80F3-202100F084B8}" destId="{8F65DC5B-1198-45B3-A951-AD0022C9E6A0}" srcOrd="1" destOrd="0" parTransId="{0FACDFE3-8F0E-4FB5-BEFB-4247422E0C5A}" sibTransId="{011D25BC-0CD7-484B-A8A8-C7D044523BC7}"/>
    <dgm:cxn modelId="{3BB80F0A-CD44-4984-8796-249675202B32}" srcId="{AB92AFAA-8E9C-4EE7-80F3-202100F084B8}" destId="{9B12C29D-6466-4A72-83D5-AD2889933BAD}" srcOrd="0" destOrd="0" parTransId="{17C8F025-3C4E-4FAA-AD97-C66915ABBD16}" sibTransId="{654C0EC9-023E-41BC-A5F2-92AA283C610E}"/>
    <dgm:cxn modelId="{40912725-64BF-EB42-BB03-92BBCB481D04}" type="presOf" srcId="{59EDF947-B5B3-4290-892C-06F8CEFC9225}" destId="{39621C41-12C7-2342-9E82-78D1D6B5CF6D}" srcOrd="0" destOrd="0" presId="urn:microsoft.com/office/officeart/2005/8/layout/default"/>
    <dgm:cxn modelId="{B2D55E2E-BF7D-2949-871C-A6D41AFAC828}" type="presOf" srcId="{567096E9-A728-444B-BE04-E5110791B0D6}" destId="{A89B5934-021D-E641-BDB4-A798AEF569FB}" srcOrd="0" destOrd="0" presId="urn:microsoft.com/office/officeart/2005/8/layout/default"/>
    <dgm:cxn modelId="{88B1DC33-5553-4B47-BA50-F11B6EBCBB84}" srcId="{AB92AFAA-8E9C-4EE7-80F3-202100F084B8}" destId="{39543A41-0986-4626-BDE2-900F9B34BC52}" srcOrd="7" destOrd="0" parTransId="{AD2BF2A7-25B3-41E0-819F-8345A37C1704}" sibTransId="{8B226E48-6CFA-4D7C-BA82-2BA0F1860A57}"/>
    <dgm:cxn modelId="{06265A37-E540-485D-BDF7-8A149F2848F6}" srcId="{AB92AFAA-8E9C-4EE7-80F3-202100F084B8}" destId="{59EDF947-B5B3-4290-892C-06F8CEFC9225}" srcOrd="3" destOrd="0" parTransId="{1E28211C-A245-4E1D-9AE7-CCCC178362CB}" sibTransId="{7F7C79A2-718A-4A2E-8DC1-334BD79C393D}"/>
    <dgm:cxn modelId="{3EFC2338-EA22-CE49-A4B7-6A23BDA0C584}" type="presOf" srcId="{AB92AFAA-8E9C-4EE7-80F3-202100F084B8}" destId="{114EFA04-467A-B540-9A27-2B21D9BAEDF1}" srcOrd="0" destOrd="0" presId="urn:microsoft.com/office/officeart/2005/8/layout/default"/>
    <dgm:cxn modelId="{E1B0D641-94EF-4962-AF21-3F806C5ECE2E}" srcId="{AB92AFAA-8E9C-4EE7-80F3-202100F084B8}" destId="{9265A127-4BF7-40B0-BA73-5A9DB336B404}" srcOrd="6" destOrd="0" parTransId="{B7ED49EB-3A41-4418-9D47-6FDE19E7DA13}" sibTransId="{27243E08-B32C-4F67-B49A-9F0B1CC242C7}"/>
    <dgm:cxn modelId="{E6C2C747-4CF0-4B8E-92CE-BBEB0EC482E9}" srcId="{AB92AFAA-8E9C-4EE7-80F3-202100F084B8}" destId="{28137448-3708-4CD1-A7EE-B2D3CC631693}" srcOrd="2" destOrd="0" parTransId="{1967EF28-7B89-4938-BC2A-87DC51F185F8}" sibTransId="{76620445-9666-405A-A001-5364276F3BCF}"/>
    <dgm:cxn modelId="{BF56F34B-F8A7-724F-9F92-7E3086FB9775}" type="presOf" srcId="{39543A41-0986-4626-BDE2-900F9B34BC52}" destId="{E223927A-A8D0-CD45-9378-8AADD49EB143}" srcOrd="0" destOrd="0" presId="urn:microsoft.com/office/officeart/2005/8/layout/default"/>
    <dgm:cxn modelId="{57612651-739E-1D47-A7A5-62AC434BA52D}" type="presOf" srcId="{7BE3C450-F9D9-47C1-A1F4-B51002488A82}" destId="{697C97C1-08F7-BC40-BBFF-0103BB4F734E}" srcOrd="0" destOrd="0" presId="urn:microsoft.com/office/officeart/2005/8/layout/default"/>
    <dgm:cxn modelId="{0DF32771-667D-7A42-8AB4-EECDD5A03C38}" type="presOf" srcId="{28137448-3708-4CD1-A7EE-B2D3CC631693}" destId="{8750E43E-F9EF-3E42-80F1-C5CACBD47D60}" srcOrd="0" destOrd="0" presId="urn:microsoft.com/office/officeart/2005/8/layout/default"/>
    <dgm:cxn modelId="{66E19F77-DEAA-7845-B7F2-1B8253A63A5B}" type="presOf" srcId="{9B12C29D-6466-4A72-83D5-AD2889933BAD}" destId="{A77C4E2E-9BB2-4341-836C-93D350ECDC98}" srcOrd="0" destOrd="0" presId="urn:microsoft.com/office/officeart/2005/8/layout/default"/>
    <dgm:cxn modelId="{E53E2C88-9340-6A4D-8284-9A78954D6A0A}" type="presOf" srcId="{9265A127-4BF7-40B0-BA73-5A9DB336B404}" destId="{D79A5641-34A2-A246-9F01-0EFF3C67B23B}" srcOrd="0" destOrd="0" presId="urn:microsoft.com/office/officeart/2005/8/layout/default"/>
    <dgm:cxn modelId="{A7307E94-0F38-4C32-A11D-DF6CEB06FD02}" srcId="{AB92AFAA-8E9C-4EE7-80F3-202100F084B8}" destId="{7BE3C450-F9D9-47C1-A1F4-B51002488A82}" srcOrd="4" destOrd="0" parTransId="{1A37CE34-EE6F-4674-A00D-CA519BD42A95}" sibTransId="{1F99AB3B-1C39-49B8-ACD5-779413975948}"/>
    <dgm:cxn modelId="{3332E9AB-A19A-754C-91AA-57120BA52E8E}" type="presOf" srcId="{12ACBB3E-C7D6-493D-82B4-F9D533EDF0B9}" destId="{82DEF842-4023-1347-B60A-91554D1BFEF5}" srcOrd="0" destOrd="0" presId="urn:microsoft.com/office/officeart/2005/8/layout/default"/>
    <dgm:cxn modelId="{89D0DDE9-3FF9-4206-8555-21AE7A15C39D}" srcId="{AB92AFAA-8E9C-4EE7-80F3-202100F084B8}" destId="{12ACBB3E-C7D6-493D-82B4-F9D533EDF0B9}" srcOrd="5" destOrd="0" parTransId="{F0388783-86D2-4F0E-ACC9-B31AE45D72A8}" sibTransId="{4BA1A954-856C-4A05-851A-31C4F4C353F1}"/>
    <dgm:cxn modelId="{72F9DA45-7100-9741-B435-C276469F379B}" type="presParOf" srcId="{114EFA04-467A-B540-9A27-2B21D9BAEDF1}" destId="{A77C4E2E-9BB2-4341-836C-93D350ECDC98}" srcOrd="0" destOrd="0" presId="urn:microsoft.com/office/officeart/2005/8/layout/default"/>
    <dgm:cxn modelId="{D67A123D-F47E-A548-A5A0-07D642D1B13E}" type="presParOf" srcId="{114EFA04-467A-B540-9A27-2B21D9BAEDF1}" destId="{588305A5-0BAE-B74B-A7BA-FE691659C0FB}" srcOrd="1" destOrd="0" presId="urn:microsoft.com/office/officeart/2005/8/layout/default"/>
    <dgm:cxn modelId="{5586636D-283D-8743-8709-48A6AAF63519}" type="presParOf" srcId="{114EFA04-467A-B540-9A27-2B21D9BAEDF1}" destId="{43148805-EC76-0B43-B56D-23EDD9FC2DB1}" srcOrd="2" destOrd="0" presId="urn:microsoft.com/office/officeart/2005/8/layout/default"/>
    <dgm:cxn modelId="{E6F05EA2-3E0F-7044-A282-F9692C15EF2F}" type="presParOf" srcId="{114EFA04-467A-B540-9A27-2B21D9BAEDF1}" destId="{AE2B1E4C-AFF3-6741-BD3E-8FDDCBB67C5B}" srcOrd="3" destOrd="0" presId="urn:microsoft.com/office/officeart/2005/8/layout/default"/>
    <dgm:cxn modelId="{7E143FAB-51A3-E548-A035-3F4C7D4C31B5}" type="presParOf" srcId="{114EFA04-467A-B540-9A27-2B21D9BAEDF1}" destId="{8750E43E-F9EF-3E42-80F1-C5CACBD47D60}" srcOrd="4" destOrd="0" presId="urn:microsoft.com/office/officeart/2005/8/layout/default"/>
    <dgm:cxn modelId="{BB31C1EE-38CA-6A40-ABDC-B46F34FE8256}" type="presParOf" srcId="{114EFA04-467A-B540-9A27-2B21D9BAEDF1}" destId="{0989DC4F-A502-9944-80F2-6F4081A1C74F}" srcOrd="5" destOrd="0" presId="urn:microsoft.com/office/officeart/2005/8/layout/default"/>
    <dgm:cxn modelId="{6F66E5A1-404F-1846-9301-71CE4FD5E0A1}" type="presParOf" srcId="{114EFA04-467A-B540-9A27-2B21D9BAEDF1}" destId="{39621C41-12C7-2342-9E82-78D1D6B5CF6D}" srcOrd="6" destOrd="0" presId="urn:microsoft.com/office/officeart/2005/8/layout/default"/>
    <dgm:cxn modelId="{C34B4245-BFE5-2C4F-AE9E-E793F93DDFF1}" type="presParOf" srcId="{114EFA04-467A-B540-9A27-2B21D9BAEDF1}" destId="{91599D40-F3C9-0C42-B96B-8110DB72BAD5}" srcOrd="7" destOrd="0" presId="urn:microsoft.com/office/officeart/2005/8/layout/default"/>
    <dgm:cxn modelId="{1645335C-2D6C-9B46-A91F-9C43CBA7B6CC}" type="presParOf" srcId="{114EFA04-467A-B540-9A27-2B21D9BAEDF1}" destId="{697C97C1-08F7-BC40-BBFF-0103BB4F734E}" srcOrd="8" destOrd="0" presId="urn:microsoft.com/office/officeart/2005/8/layout/default"/>
    <dgm:cxn modelId="{F68264B3-3B97-7B4B-8489-6F6FDE67E59D}" type="presParOf" srcId="{114EFA04-467A-B540-9A27-2B21D9BAEDF1}" destId="{5EC8C436-9B8E-124E-875E-276534A60709}" srcOrd="9" destOrd="0" presId="urn:microsoft.com/office/officeart/2005/8/layout/default"/>
    <dgm:cxn modelId="{8091E430-64C5-814F-909E-440EDBB4D2AB}" type="presParOf" srcId="{114EFA04-467A-B540-9A27-2B21D9BAEDF1}" destId="{82DEF842-4023-1347-B60A-91554D1BFEF5}" srcOrd="10" destOrd="0" presId="urn:microsoft.com/office/officeart/2005/8/layout/default"/>
    <dgm:cxn modelId="{E89089D5-45DB-C44E-8086-20110B75EEB9}" type="presParOf" srcId="{114EFA04-467A-B540-9A27-2B21D9BAEDF1}" destId="{FFDC50D8-112F-3747-B31E-65ED72628F2B}" srcOrd="11" destOrd="0" presId="urn:microsoft.com/office/officeart/2005/8/layout/default"/>
    <dgm:cxn modelId="{895D39B0-56CD-2B49-B3AF-ECDC100379AA}" type="presParOf" srcId="{114EFA04-467A-B540-9A27-2B21D9BAEDF1}" destId="{D79A5641-34A2-A246-9F01-0EFF3C67B23B}" srcOrd="12" destOrd="0" presId="urn:microsoft.com/office/officeart/2005/8/layout/default"/>
    <dgm:cxn modelId="{1B2332AD-1944-304C-B21D-693D0A7E5D27}" type="presParOf" srcId="{114EFA04-467A-B540-9A27-2B21D9BAEDF1}" destId="{F0057648-B98E-6C4F-95F4-5033984E6754}" srcOrd="13" destOrd="0" presId="urn:microsoft.com/office/officeart/2005/8/layout/default"/>
    <dgm:cxn modelId="{2A662B66-5ED4-8147-9506-2AED7893BA7F}" type="presParOf" srcId="{114EFA04-467A-B540-9A27-2B21D9BAEDF1}" destId="{E223927A-A8D0-CD45-9378-8AADD49EB143}" srcOrd="14" destOrd="0" presId="urn:microsoft.com/office/officeart/2005/8/layout/default"/>
    <dgm:cxn modelId="{D064D89E-385F-AC4E-B3C8-CC965558A546}" type="presParOf" srcId="{114EFA04-467A-B540-9A27-2B21D9BAEDF1}" destId="{055A5301-0207-7E42-8911-452BEB35C64E}" srcOrd="15" destOrd="0" presId="urn:microsoft.com/office/officeart/2005/8/layout/default"/>
    <dgm:cxn modelId="{0071C6CB-5B71-F44C-ACE2-F204EA39A304}" type="presParOf" srcId="{114EFA04-467A-B540-9A27-2B21D9BAEDF1}" destId="{A89B5934-021D-E641-BDB4-A798AEF569FB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FA09E-F312-6C40-B087-AE6383F82146}">
      <dsp:nvSpPr>
        <dsp:cNvPr id="0" name=""/>
        <dsp:cNvSpPr/>
      </dsp:nvSpPr>
      <dsp:spPr>
        <a:xfrm>
          <a:off x="9909" y="1209345"/>
          <a:ext cx="2961787" cy="1777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Maximalistas</a:t>
          </a:r>
        </a:p>
      </dsp:txBody>
      <dsp:txXfrm>
        <a:off x="61958" y="1261394"/>
        <a:ext cx="2857689" cy="1672974"/>
      </dsp:txXfrm>
    </dsp:sp>
    <dsp:sp modelId="{D10F0AFC-2985-6845-B1AD-47F7DAF40010}">
      <dsp:nvSpPr>
        <dsp:cNvPr id="0" name=""/>
        <dsp:cNvSpPr/>
      </dsp:nvSpPr>
      <dsp:spPr>
        <a:xfrm>
          <a:off x="3267875" y="1730619"/>
          <a:ext cx="627898" cy="7345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/>
        </a:p>
      </dsp:txBody>
      <dsp:txXfrm>
        <a:off x="3267875" y="1877524"/>
        <a:ext cx="439529" cy="440713"/>
      </dsp:txXfrm>
    </dsp:sp>
    <dsp:sp modelId="{79F1605D-4CC5-434B-B839-66A22346CA6A}">
      <dsp:nvSpPr>
        <dsp:cNvPr id="0" name=""/>
        <dsp:cNvSpPr/>
      </dsp:nvSpPr>
      <dsp:spPr>
        <a:xfrm>
          <a:off x="4156412" y="1209345"/>
          <a:ext cx="2961787" cy="1777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Destinação Física </a:t>
          </a:r>
        </a:p>
      </dsp:txBody>
      <dsp:txXfrm>
        <a:off x="4208461" y="1261394"/>
        <a:ext cx="2857689" cy="1672974"/>
      </dsp:txXfrm>
    </dsp:sp>
    <dsp:sp modelId="{188E6315-272F-C04C-9752-4B172B0FCDFE}">
      <dsp:nvSpPr>
        <dsp:cNvPr id="0" name=""/>
        <dsp:cNvSpPr/>
      </dsp:nvSpPr>
      <dsp:spPr>
        <a:xfrm>
          <a:off x="7414378" y="1730619"/>
          <a:ext cx="627898" cy="7345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/>
        </a:p>
      </dsp:txBody>
      <dsp:txXfrm>
        <a:off x="7414378" y="1877524"/>
        <a:ext cx="439529" cy="440713"/>
      </dsp:txXfrm>
    </dsp:sp>
    <dsp:sp modelId="{DC2D2BFF-6CA1-4447-9EDE-7E7CB581AD4B}">
      <dsp:nvSpPr>
        <dsp:cNvPr id="0" name=""/>
        <dsp:cNvSpPr/>
      </dsp:nvSpPr>
      <dsp:spPr>
        <a:xfrm>
          <a:off x="8302914" y="1209345"/>
          <a:ext cx="2961787" cy="1777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Empresas podem assim ser destinatárias finais de vários produtos e serviços, ampliando aplicação do CDC</a:t>
          </a:r>
        </a:p>
      </dsp:txBody>
      <dsp:txXfrm>
        <a:off x="8354963" y="1261394"/>
        <a:ext cx="2857689" cy="16729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FA09E-F312-6C40-B087-AE6383F82146}">
      <dsp:nvSpPr>
        <dsp:cNvPr id="0" name=""/>
        <dsp:cNvSpPr/>
      </dsp:nvSpPr>
      <dsp:spPr>
        <a:xfrm>
          <a:off x="9909" y="1167695"/>
          <a:ext cx="2961787" cy="1860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Finalistas</a:t>
          </a:r>
        </a:p>
      </dsp:txBody>
      <dsp:txXfrm>
        <a:off x="64397" y="1222183"/>
        <a:ext cx="2852811" cy="1751396"/>
      </dsp:txXfrm>
    </dsp:sp>
    <dsp:sp modelId="{D10F0AFC-2985-6845-B1AD-47F7DAF40010}">
      <dsp:nvSpPr>
        <dsp:cNvPr id="0" name=""/>
        <dsp:cNvSpPr/>
      </dsp:nvSpPr>
      <dsp:spPr>
        <a:xfrm>
          <a:off x="3267875" y="1730619"/>
          <a:ext cx="627898" cy="7345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>
        <a:off x="3267875" y="1877524"/>
        <a:ext cx="439529" cy="440713"/>
      </dsp:txXfrm>
    </dsp:sp>
    <dsp:sp modelId="{79F1605D-4CC5-434B-B839-66A22346CA6A}">
      <dsp:nvSpPr>
        <dsp:cNvPr id="0" name=""/>
        <dsp:cNvSpPr/>
      </dsp:nvSpPr>
      <dsp:spPr>
        <a:xfrm>
          <a:off x="4156412" y="1167695"/>
          <a:ext cx="2961787" cy="1860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Destinação Física E Econômica </a:t>
          </a:r>
        </a:p>
      </dsp:txBody>
      <dsp:txXfrm>
        <a:off x="4210900" y="1222183"/>
        <a:ext cx="2852811" cy="1751396"/>
      </dsp:txXfrm>
    </dsp:sp>
    <dsp:sp modelId="{188E6315-272F-C04C-9752-4B172B0FCDFE}">
      <dsp:nvSpPr>
        <dsp:cNvPr id="0" name=""/>
        <dsp:cNvSpPr/>
      </dsp:nvSpPr>
      <dsp:spPr>
        <a:xfrm>
          <a:off x="7414378" y="1730619"/>
          <a:ext cx="627898" cy="7345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>
        <a:off x="7414378" y="1877524"/>
        <a:ext cx="439529" cy="440713"/>
      </dsp:txXfrm>
    </dsp:sp>
    <dsp:sp modelId="{DC2D2BFF-6CA1-4447-9EDE-7E7CB581AD4B}">
      <dsp:nvSpPr>
        <dsp:cNvPr id="0" name=""/>
        <dsp:cNvSpPr/>
      </dsp:nvSpPr>
      <dsp:spPr>
        <a:xfrm>
          <a:off x="8302914" y="1167695"/>
          <a:ext cx="2961787" cy="1860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Empresas não têm proteção do CDC, pois suas compras de bens ou serviços são insumos do processo produtivo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>
        <a:off x="8357402" y="1222183"/>
        <a:ext cx="2852811" cy="1751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C4E2E-9BB2-4341-836C-93D350ECDC98}">
      <dsp:nvSpPr>
        <dsp:cNvPr id="0" name=""/>
        <dsp:cNvSpPr/>
      </dsp:nvSpPr>
      <dsp:spPr>
        <a:xfrm>
          <a:off x="3594" y="566280"/>
          <a:ext cx="1946002" cy="11676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Informação</a:t>
          </a:r>
          <a:r>
            <a:rPr lang="en-US" sz="1200" kern="1200" dirty="0"/>
            <a:t> </a:t>
          </a:r>
          <a:r>
            <a:rPr lang="en-US" sz="1200" kern="1200" dirty="0" err="1"/>
            <a:t>adequada</a:t>
          </a:r>
          <a:r>
            <a:rPr lang="en-US" sz="1200" kern="1200" dirty="0"/>
            <a:t> e </a:t>
          </a:r>
          <a:r>
            <a:rPr lang="en-US" sz="1200" kern="1200" dirty="0" err="1"/>
            <a:t>clara</a:t>
          </a:r>
          <a:endParaRPr lang="en-US" sz="1200" kern="1200" dirty="0"/>
        </a:p>
      </dsp:txBody>
      <dsp:txXfrm>
        <a:off x="3594" y="566280"/>
        <a:ext cx="1946002" cy="1167601"/>
      </dsp:txXfrm>
    </dsp:sp>
    <dsp:sp modelId="{43148805-EC76-0B43-B56D-23EDD9FC2DB1}">
      <dsp:nvSpPr>
        <dsp:cNvPr id="0" name=""/>
        <dsp:cNvSpPr/>
      </dsp:nvSpPr>
      <dsp:spPr>
        <a:xfrm>
          <a:off x="2144196" y="566280"/>
          <a:ext cx="1946002" cy="11676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Proteção</a:t>
          </a:r>
          <a:r>
            <a:rPr lang="en-US" sz="1200" kern="1200" dirty="0"/>
            <a:t> contra a </a:t>
          </a:r>
          <a:r>
            <a:rPr lang="en-US" sz="1200" kern="1200" dirty="0" err="1"/>
            <a:t>publicidade</a:t>
          </a:r>
          <a:r>
            <a:rPr lang="en-US" sz="1200" kern="1200" dirty="0"/>
            <a:t> </a:t>
          </a:r>
          <a:r>
            <a:rPr lang="en-US" sz="1200" kern="1200" dirty="0" err="1"/>
            <a:t>enganosa</a:t>
          </a:r>
          <a:r>
            <a:rPr lang="en-US" sz="1200" kern="1200" dirty="0"/>
            <a:t> e </a:t>
          </a:r>
          <a:r>
            <a:rPr lang="en-US" sz="1200" kern="1200" dirty="0" err="1"/>
            <a:t>abusiva</a:t>
          </a:r>
          <a:endParaRPr lang="en-US" sz="1200" kern="1200" dirty="0"/>
        </a:p>
      </dsp:txBody>
      <dsp:txXfrm>
        <a:off x="2144196" y="566280"/>
        <a:ext cx="1946002" cy="1167601"/>
      </dsp:txXfrm>
    </dsp:sp>
    <dsp:sp modelId="{8750E43E-F9EF-3E42-80F1-C5CACBD47D60}">
      <dsp:nvSpPr>
        <dsp:cNvPr id="0" name=""/>
        <dsp:cNvSpPr/>
      </dsp:nvSpPr>
      <dsp:spPr>
        <a:xfrm>
          <a:off x="4284798" y="566280"/>
          <a:ext cx="1946002" cy="11676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Revisão das cláusulas  que estabeleçam prestações desproporcionais</a:t>
          </a:r>
        </a:p>
      </dsp:txBody>
      <dsp:txXfrm>
        <a:off x="4284798" y="566280"/>
        <a:ext cx="1946002" cy="1167601"/>
      </dsp:txXfrm>
    </dsp:sp>
    <dsp:sp modelId="{39621C41-12C7-2342-9E82-78D1D6B5CF6D}">
      <dsp:nvSpPr>
        <dsp:cNvPr id="0" name=""/>
        <dsp:cNvSpPr/>
      </dsp:nvSpPr>
      <dsp:spPr>
        <a:xfrm>
          <a:off x="6425401" y="566280"/>
          <a:ext cx="1946002" cy="11676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Revisão</a:t>
          </a:r>
          <a:r>
            <a:rPr lang="en-US" sz="1200" kern="1200" dirty="0"/>
            <a:t> das </a:t>
          </a:r>
          <a:r>
            <a:rPr lang="en-US" sz="1200" kern="1200" dirty="0" err="1"/>
            <a:t>cláusulas</a:t>
          </a:r>
          <a:r>
            <a:rPr lang="en-US" sz="1200" kern="1200" dirty="0"/>
            <a:t> </a:t>
          </a:r>
          <a:r>
            <a:rPr lang="en-US" sz="1200" kern="1200" dirty="0" err="1"/>
            <a:t>em</a:t>
          </a:r>
          <a:r>
            <a:rPr lang="en-US" sz="1200" kern="1200" dirty="0"/>
            <a:t> </a:t>
          </a:r>
          <a:r>
            <a:rPr lang="en-US" sz="1200" kern="1200" dirty="0" err="1"/>
            <a:t>razão</a:t>
          </a:r>
          <a:r>
            <a:rPr lang="en-US" sz="1200" kern="1200" dirty="0"/>
            <a:t> de </a:t>
          </a:r>
          <a:r>
            <a:rPr lang="en-US" sz="1200" kern="1200" dirty="0" err="1"/>
            <a:t>fatos</a:t>
          </a:r>
          <a:r>
            <a:rPr lang="en-US" sz="1200" kern="1200" dirty="0"/>
            <a:t> </a:t>
          </a:r>
          <a:r>
            <a:rPr lang="en-US" sz="1200" kern="1200" dirty="0" err="1"/>
            <a:t>supervenientes</a:t>
          </a:r>
          <a:r>
            <a:rPr lang="en-US" sz="1200" kern="1200" dirty="0"/>
            <a:t> que as </a:t>
          </a:r>
          <a:r>
            <a:rPr lang="en-US" sz="1200" kern="1200" dirty="0" err="1"/>
            <a:t>tornem</a:t>
          </a:r>
          <a:r>
            <a:rPr lang="en-US" sz="1200" kern="1200" dirty="0"/>
            <a:t> </a:t>
          </a:r>
          <a:r>
            <a:rPr lang="en-US" sz="1200" kern="1200" dirty="0" err="1"/>
            <a:t>excessivamente</a:t>
          </a:r>
          <a:r>
            <a:rPr lang="en-US" sz="1200" kern="1200" dirty="0"/>
            <a:t> </a:t>
          </a:r>
          <a:r>
            <a:rPr lang="en-US" sz="1200" kern="1200" dirty="0" err="1"/>
            <a:t>onerosas</a:t>
          </a:r>
          <a:endParaRPr lang="en-US" sz="1200" kern="1200" dirty="0"/>
        </a:p>
      </dsp:txBody>
      <dsp:txXfrm>
        <a:off x="6425401" y="566280"/>
        <a:ext cx="1946002" cy="1167601"/>
      </dsp:txXfrm>
    </dsp:sp>
    <dsp:sp modelId="{697C97C1-08F7-BC40-BBFF-0103BB4F734E}">
      <dsp:nvSpPr>
        <dsp:cNvPr id="0" name=""/>
        <dsp:cNvSpPr/>
      </dsp:nvSpPr>
      <dsp:spPr>
        <a:xfrm>
          <a:off x="8566003" y="566280"/>
          <a:ext cx="1946002" cy="11676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Proibição de discriminação </a:t>
          </a:r>
          <a:endParaRPr lang="en-US" sz="1200" kern="1200"/>
        </a:p>
      </dsp:txBody>
      <dsp:txXfrm>
        <a:off x="8566003" y="566280"/>
        <a:ext cx="1946002" cy="1167601"/>
      </dsp:txXfrm>
    </dsp:sp>
    <dsp:sp modelId="{82DEF842-4023-1347-B60A-91554D1BFEF5}">
      <dsp:nvSpPr>
        <dsp:cNvPr id="0" name=""/>
        <dsp:cNvSpPr/>
      </dsp:nvSpPr>
      <dsp:spPr>
        <a:xfrm>
          <a:off x="1073895" y="1928481"/>
          <a:ext cx="1946002" cy="11676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Inversão do ônus da prova  quando verossímil a alegação e for hipossuficiente</a:t>
          </a:r>
          <a:endParaRPr lang="en-US" sz="1200" kern="1200" dirty="0"/>
        </a:p>
      </dsp:txBody>
      <dsp:txXfrm>
        <a:off x="1073895" y="1928481"/>
        <a:ext cx="1946002" cy="1167601"/>
      </dsp:txXfrm>
    </dsp:sp>
    <dsp:sp modelId="{D79A5641-34A2-A246-9F01-0EFF3C67B23B}">
      <dsp:nvSpPr>
        <dsp:cNvPr id="0" name=""/>
        <dsp:cNvSpPr/>
      </dsp:nvSpPr>
      <dsp:spPr>
        <a:xfrm>
          <a:off x="3214497" y="1928481"/>
          <a:ext cx="1946002" cy="11676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Ação Civil Publica para reparação de danos individuais homogêneos, coletivos e difusos</a:t>
          </a:r>
          <a:endParaRPr lang="en-US" sz="1200" kern="1200" dirty="0"/>
        </a:p>
      </dsp:txBody>
      <dsp:txXfrm>
        <a:off x="3214497" y="1928481"/>
        <a:ext cx="1946002" cy="1167601"/>
      </dsp:txXfrm>
    </dsp:sp>
    <dsp:sp modelId="{E223927A-A8D0-CD45-9378-8AADD49EB143}">
      <dsp:nvSpPr>
        <dsp:cNvPr id="0" name=""/>
        <dsp:cNvSpPr/>
      </dsp:nvSpPr>
      <dsp:spPr>
        <a:xfrm>
          <a:off x="5355100" y="1928481"/>
          <a:ext cx="1946002" cy="11676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Responsabilidade</a:t>
          </a:r>
          <a:r>
            <a:rPr lang="en-US" sz="1200" kern="1200" dirty="0"/>
            <a:t> </a:t>
          </a:r>
          <a:r>
            <a:rPr lang="en-US" sz="1200" kern="1200" dirty="0" err="1"/>
            <a:t>Objetiva</a:t>
          </a:r>
          <a:r>
            <a:rPr lang="en-US" sz="1200" kern="1200" dirty="0"/>
            <a:t> por </a:t>
          </a:r>
          <a:r>
            <a:rPr lang="en-US" sz="1200" kern="1200" dirty="0" err="1"/>
            <a:t>defeitos</a:t>
          </a:r>
          <a:r>
            <a:rPr lang="en-US" sz="1200" kern="1200" dirty="0"/>
            <a:t> </a:t>
          </a:r>
          <a:r>
            <a:rPr lang="en-US" sz="1200" kern="1200" dirty="0" err="1"/>
            <a:t>na</a:t>
          </a:r>
          <a:r>
            <a:rPr lang="en-US" sz="1200" kern="1200" dirty="0"/>
            <a:t> </a:t>
          </a:r>
          <a:r>
            <a:rPr lang="en-US" sz="1200" kern="1200" dirty="0" err="1"/>
            <a:t>prestação</a:t>
          </a:r>
          <a:r>
            <a:rPr lang="en-US" sz="1200" kern="1200" dirty="0"/>
            <a:t> de </a:t>
          </a:r>
          <a:r>
            <a:rPr lang="en-US" sz="1200" kern="1200" dirty="0" err="1"/>
            <a:t>serviços</a:t>
          </a:r>
          <a:r>
            <a:rPr lang="en-US" sz="1200" kern="1200" dirty="0"/>
            <a:t> </a:t>
          </a:r>
          <a:r>
            <a:rPr lang="en-US" sz="1200" kern="1200" dirty="0" err="1"/>
            <a:t>ou</a:t>
          </a:r>
          <a:r>
            <a:rPr lang="en-US" sz="1200" kern="1200" dirty="0"/>
            <a:t> </a:t>
          </a:r>
          <a:r>
            <a:rPr lang="en-US" sz="1200" kern="1200" dirty="0" err="1"/>
            <a:t>informação</a:t>
          </a:r>
          <a:r>
            <a:rPr lang="en-US" sz="1200" kern="1200" dirty="0"/>
            <a:t>  </a:t>
          </a:r>
          <a:r>
            <a:rPr lang="en-US" sz="1200" kern="1200" dirty="0" err="1"/>
            <a:t>insuficiente</a:t>
          </a:r>
          <a:r>
            <a:rPr lang="en-US" sz="1200" kern="1200" dirty="0"/>
            <a:t> (</a:t>
          </a:r>
          <a:r>
            <a:rPr lang="en-US" sz="1200" kern="1200" dirty="0" err="1"/>
            <a:t>artigo</a:t>
          </a:r>
          <a:r>
            <a:rPr lang="en-US" sz="1200" kern="1200" dirty="0"/>
            <a:t> 14)</a:t>
          </a:r>
        </a:p>
      </dsp:txBody>
      <dsp:txXfrm>
        <a:off x="5355100" y="1928481"/>
        <a:ext cx="1946002" cy="1167601"/>
      </dsp:txXfrm>
    </dsp:sp>
    <dsp:sp modelId="{A89B5934-021D-E641-BDB4-A798AEF569FB}">
      <dsp:nvSpPr>
        <dsp:cNvPr id="0" name=""/>
        <dsp:cNvSpPr/>
      </dsp:nvSpPr>
      <dsp:spPr>
        <a:xfrm>
          <a:off x="7495702" y="1928481"/>
          <a:ext cx="1946002" cy="11676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Desconsideração de foro de </a:t>
          </a:r>
          <a:r>
            <a:rPr lang="pt-BR" sz="1200" kern="1200" dirty="0" err="1"/>
            <a:t>eleiçao</a:t>
          </a:r>
          <a:r>
            <a:rPr lang="pt-BR" sz="1200" kern="1200" dirty="0"/>
            <a:t> e cláusula arbitral. Ação pode ser proposta no domicilio do consumidor</a:t>
          </a:r>
        </a:p>
      </dsp:txBody>
      <dsp:txXfrm>
        <a:off x="7495702" y="1928481"/>
        <a:ext cx="1946002" cy="1167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3AA96-9B83-F74B-BC41-7E34F48EBAC6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26EB3-52F9-1246-8338-89BD59C6A7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8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26EB3-52F9-1246-8338-89BD59C6A79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161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26EB3-52F9-1246-8338-89BD59C6A79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893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26EB3-52F9-1246-8338-89BD59C6A79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8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8/14/23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41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4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8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8/14/23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6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7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8/14/23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8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8/14/23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4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8/14/23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6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8/14/23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77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8/14/23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2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8/14/23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5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8/14/23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8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21D2F52-57D3-9D48-B640-5C0A8479F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13189"/>
            <a:ext cx="5797883" cy="2667000"/>
          </a:xfrm>
        </p:spPr>
        <p:txBody>
          <a:bodyPr anchor="b">
            <a:normAutofit/>
          </a:bodyPr>
          <a:lstStyle/>
          <a:p>
            <a:pPr algn="l"/>
            <a:r>
              <a:rPr lang="pt-BR" dirty="0">
                <a:solidFill>
                  <a:schemeClr val="tx2"/>
                </a:solidFill>
              </a:rPr>
              <a:t>Dependência econômica nos contratos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F16DCB-8E0E-D84B-9513-99D298688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408788"/>
            <a:ext cx="5797882" cy="1785690"/>
          </a:xfrm>
        </p:spPr>
        <p:txBody>
          <a:bodyPr anchor="t">
            <a:normAutofit/>
          </a:bodyPr>
          <a:lstStyle/>
          <a:p>
            <a:pPr algn="l"/>
            <a:endParaRPr lang="pt-BR" sz="2200" dirty="0">
              <a:solidFill>
                <a:schemeClr val="tx2"/>
              </a:solidFill>
            </a:endParaRPr>
          </a:p>
          <a:p>
            <a:pPr algn="l"/>
            <a:r>
              <a:rPr lang="pt-BR" sz="2200" dirty="0">
                <a:solidFill>
                  <a:schemeClr val="tx2"/>
                </a:solidFill>
              </a:rPr>
              <a:t>Professor Doutor Ruy Pereira Camilo Junior</a:t>
            </a:r>
          </a:p>
          <a:p>
            <a:pPr algn="l"/>
            <a:endParaRPr lang="pt-BR" sz="2200" dirty="0">
              <a:solidFill>
                <a:schemeClr val="tx2"/>
              </a:solidFill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93741E61-3B32-4360-9433-9B592ADB5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" r="8892" b="3"/>
          <a:stretch/>
        </p:blipFill>
        <p:spPr>
          <a:xfrm>
            <a:off x="7162800" y="10"/>
            <a:ext cx="5029200" cy="5693802"/>
          </a:xfrm>
          <a:prstGeom prst="rect">
            <a:avLst/>
          </a:prstGeom>
        </p:spPr>
      </p:pic>
      <p:sp>
        <p:nvSpPr>
          <p:cNvPr id="23" name="Rectangle 12">
            <a:extLst>
              <a:ext uri="{FF2B5EF4-FFF2-40B4-BE49-F238E27FC236}">
                <a16:creationId xmlns:a16="http://schemas.microsoft.com/office/drawing/2014/main" id="{04D834C7-8223-43DA-AA30-E15A1BC7B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3812"/>
            <a:ext cx="12192000" cy="116418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2DE6C5-8EB8-4E41-B0FF-93563AA4C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1" y="5693811"/>
            <a:ext cx="12191999" cy="1164188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44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F3E6E2-4ADE-2D43-A1A6-C8A51642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Superávit do contrato. Exemplo: compra e venda de um carro usado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BB001B-6535-E64D-91EE-2F6592064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Vendedor avalia o carro em </a:t>
            </a:r>
            <a:r>
              <a:rPr lang="pt-BR" dirty="0" err="1"/>
              <a:t>R</a:t>
            </a:r>
            <a:r>
              <a:rPr lang="pt-BR" dirty="0"/>
              <a:t>$ 12.000,00</a:t>
            </a:r>
          </a:p>
          <a:p>
            <a:endParaRPr lang="pt-BR" dirty="0"/>
          </a:p>
          <a:p>
            <a:r>
              <a:rPr lang="pt-BR" dirty="0"/>
              <a:t>Comprador avalia o carro em </a:t>
            </a:r>
            <a:r>
              <a:rPr lang="pt-BR" dirty="0" err="1"/>
              <a:t>R</a:t>
            </a:r>
            <a:r>
              <a:rPr lang="pt-BR" dirty="0"/>
              <a:t>$ 15.000,00</a:t>
            </a:r>
          </a:p>
          <a:p>
            <a:endParaRPr lang="pt-BR" dirty="0"/>
          </a:p>
          <a:p>
            <a:r>
              <a:rPr lang="pt-BR" dirty="0"/>
              <a:t>A diferença entre os dois preços é o superávit da transação. A questão é como se rateia esse superávit...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 Se o preço da transação for </a:t>
            </a:r>
            <a:r>
              <a:rPr lang="pt-BR" dirty="0" err="1"/>
              <a:t>R</a:t>
            </a:r>
            <a:r>
              <a:rPr lang="pt-BR" dirty="0"/>
              <a:t>$ 13.500, o vendedor tem um ¨ganho¨ de </a:t>
            </a:r>
            <a:r>
              <a:rPr lang="pt-BR" dirty="0" err="1"/>
              <a:t>R</a:t>
            </a:r>
            <a:r>
              <a:rPr lang="pt-BR" dirty="0"/>
              <a:t>$ 1.500,00, em relação à sua valoração. O comprador tem o mesmo ganho.</a:t>
            </a:r>
          </a:p>
          <a:p>
            <a:endParaRPr lang="pt-BR" b="1" dirty="0"/>
          </a:p>
          <a:p>
            <a:r>
              <a:rPr lang="pt-BR" b="1" dirty="0"/>
              <a:t>NA DEPENDÊNCIA, O SUPERÁVIT É QUASE TODO APROPRIADO PELA PARTE FORTE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255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7E59C5-3AD7-F34E-AC78-BC7A4AE0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As situações de dependência econômica ocorrem de modo quase inevitável em vários setores e operações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EED866-FF7A-884D-ABF5-AECEE6786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Não se trata de uma  questão de abuso, ou má fé.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Se é tão disseminado, dependência econômica deve produzir algum resultado eficiente. Se não fosse assim, as empresas quebrariam e as práticas seriam abandonadas.</a:t>
            </a:r>
          </a:p>
        </p:txBody>
      </p:sp>
    </p:spTree>
    <p:extLst>
      <p:ext uri="{BB962C8B-B14F-4D97-AF65-F5344CB8AC3E}">
        <p14:creationId xmlns:p14="http://schemas.microsoft.com/office/powerpoint/2010/main" val="3736572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23CC59-C7F2-E54E-A42C-8410A11A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que é dependência econômica contratual?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26E695-E74C-9A42-AB9E-CD2FBF0C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Em essência, na dependência contratual temos </a:t>
            </a:r>
            <a:r>
              <a:rPr lang="pt-BR" b="1" dirty="0"/>
              <a:t>uma </a:t>
            </a:r>
            <a:r>
              <a:rPr lang="pt-BR" b="1" dirty="0" err="1"/>
              <a:t>situacao</a:t>
            </a:r>
            <a:r>
              <a:rPr lang="pt-BR" b="1" dirty="0"/>
              <a:t> de fato, estável e estrutural,  do exercício de um poder que não é jurídico, mas econômico, de ditar termos contratuais</a:t>
            </a:r>
            <a:r>
              <a:rPr lang="pt-BR" dirty="0"/>
              <a:t>.  Como poder, implica sujeição, implica domar a vontade alheia. Franceses falam em ¨avassalar¨ a outra parte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836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4ABD6B-822C-1B45-879C-E1CE3665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pt-BR" sz="3200" dirty="0"/>
              <a:t>Qual o fundamento filosófico da obrigatoriedade dos contratos (</a:t>
            </a:r>
            <a:r>
              <a:rPr lang="pt-BR" sz="3200" i="1" dirty="0"/>
              <a:t>Pacta sunt servanda</a:t>
            </a:r>
            <a:r>
              <a:rPr lang="pt-BR" sz="3200" dirty="0"/>
              <a:t>)?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957269-2449-7145-8F5C-4E00E6B54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 A –  A igualdade econômica das partes               (     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B –  A equivalência das prestações                       (     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C –  A liberdade  das prestações                           (     )</a:t>
            </a:r>
          </a:p>
          <a:p>
            <a:pPr marL="0" indent="0">
              <a:buNone/>
            </a:pPr>
            <a:r>
              <a:rPr lang="pt-BR" dirty="0"/>
              <a:t> </a:t>
            </a:r>
          </a:p>
          <a:p>
            <a:pPr marL="0" indent="0">
              <a:buNone/>
            </a:pPr>
            <a:r>
              <a:rPr lang="pt-BR" dirty="0" err="1"/>
              <a:t>D</a:t>
            </a:r>
            <a:r>
              <a:rPr lang="pt-BR" dirty="0"/>
              <a:t> –  Nenhuma das anteriores                                  (     )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7442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573E92-FCB0-E24E-BD44-1252B998D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189"/>
            <a:ext cx="5797883" cy="2667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chemeClr val="tx2"/>
                </a:solidFill>
              </a:rPr>
              <a:t>Há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acórdãos</a:t>
            </a:r>
            <a:r>
              <a:rPr lang="en-US" sz="2400" dirty="0">
                <a:solidFill>
                  <a:schemeClr val="tx2"/>
                </a:solidFill>
              </a:rPr>
              <a:t> que </a:t>
            </a:r>
            <a:r>
              <a:rPr lang="en-US" sz="2400" dirty="0" err="1">
                <a:solidFill>
                  <a:schemeClr val="tx2"/>
                </a:solidFill>
              </a:rPr>
              <a:t>entendem</a:t>
            </a:r>
            <a:r>
              <a:rPr lang="en-US" sz="2400" dirty="0">
                <a:solidFill>
                  <a:schemeClr val="tx2"/>
                </a:solidFill>
              </a:rPr>
              <a:t> que </a:t>
            </a:r>
            <a:r>
              <a:rPr lang="en-US" sz="2400" dirty="0" err="1">
                <a:solidFill>
                  <a:schemeClr val="tx2"/>
                </a:solidFill>
              </a:rPr>
              <a:t>dependência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não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é</a:t>
            </a:r>
            <a:r>
              <a:rPr lang="en-US" sz="2400" dirty="0">
                <a:solidFill>
                  <a:schemeClr val="tx2"/>
                </a:solidFill>
              </a:rPr>
              <a:t> um </a:t>
            </a:r>
            <a:r>
              <a:rPr lang="en-US" sz="2400" dirty="0" err="1">
                <a:solidFill>
                  <a:schemeClr val="tx2"/>
                </a:solidFill>
              </a:rPr>
              <a:t>problema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  <a:br>
              <a:rPr lang="en-US" sz="2400" dirty="0">
                <a:solidFill>
                  <a:schemeClr val="tx2"/>
                </a:solidFill>
              </a:rPr>
            </a:b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 err="1">
                <a:solidFill>
                  <a:schemeClr val="tx2"/>
                </a:solidFill>
              </a:rPr>
              <a:t>Afinal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segundo</a:t>
            </a:r>
            <a:r>
              <a:rPr lang="en-US" sz="2400" dirty="0">
                <a:solidFill>
                  <a:schemeClr val="tx2"/>
                </a:solidFill>
              </a:rPr>
              <a:t> o </a:t>
            </a:r>
            <a:r>
              <a:rPr lang="en-US" sz="2400" dirty="0" err="1">
                <a:solidFill>
                  <a:schemeClr val="tx2"/>
                </a:solidFill>
              </a:rPr>
              <a:t>Ministro</a:t>
            </a:r>
            <a:r>
              <a:rPr lang="en-US" sz="2400" dirty="0">
                <a:solidFill>
                  <a:schemeClr val="tx2"/>
                </a:solidFill>
              </a:rPr>
              <a:t> Ricardo Villas Boas Cueva, do STJ,  a </a:t>
            </a:r>
            <a:r>
              <a:rPr lang="en-US" sz="2400" dirty="0" err="1">
                <a:solidFill>
                  <a:schemeClr val="tx2"/>
                </a:solidFill>
              </a:rPr>
              <a:t>parte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ingressa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voluntariamente</a:t>
            </a:r>
            <a:r>
              <a:rPr lang="en-US" sz="2400" dirty="0">
                <a:solidFill>
                  <a:schemeClr val="tx2"/>
                </a:solidFill>
              </a:rPr>
              <a:t> no </a:t>
            </a:r>
            <a:r>
              <a:rPr lang="en-US" sz="2400" dirty="0" err="1">
                <a:solidFill>
                  <a:schemeClr val="tx2"/>
                </a:solidFill>
              </a:rPr>
              <a:t>contrato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assimétrico</a:t>
            </a:r>
            <a:r>
              <a:rPr lang="en-US" sz="2400" dirty="0">
                <a:solidFill>
                  <a:schemeClr val="tx2"/>
                </a:solidFill>
              </a:rPr>
              <a:t>, e assume o </a:t>
            </a:r>
            <a:r>
              <a:rPr lang="en-US" sz="2400" dirty="0" err="1">
                <a:solidFill>
                  <a:schemeClr val="tx2"/>
                </a:solidFill>
              </a:rPr>
              <a:t>risco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BA6F884-955F-6147-946E-E0CE52153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402" r="21653" b="1"/>
          <a:stretch/>
        </p:blipFill>
        <p:spPr>
          <a:xfrm>
            <a:off x="7162800" y="10"/>
            <a:ext cx="5029200" cy="569380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4D834C7-8223-43DA-AA30-E15A1BC7B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3812"/>
            <a:ext cx="12192000" cy="116418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62DE6C5-8EB8-4E41-B0FF-93563AA4C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1" y="5693811"/>
            <a:ext cx="12191999" cy="1164188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2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53FAF-9D87-9543-B841-251F6B45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que NÃO  é dependência econômica contratual? Não é posição dominante!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E43680-7A7D-6841-8594-FAC4C5DCB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pt-BR" dirty="0"/>
          </a:p>
          <a:p>
            <a:pPr lvl="0"/>
            <a:r>
              <a:rPr lang="pt-BR" dirty="0"/>
              <a:t>Referência do conceito de posição dominante é o mercado, com sua pluralidade de agentes, em geral anônimos.</a:t>
            </a:r>
          </a:p>
          <a:p>
            <a:pPr lvl="0"/>
            <a:r>
              <a:rPr lang="pt-BR" dirty="0"/>
              <a:t>Dependência econômica é conceito relacional – partes específicas</a:t>
            </a:r>
          </a:p>
          <a:p>
            <a:pPr lvl="0"/>
            <a:r>
              <a:rPr lang="pt-BR" dirty="0"/>
              <a:t>É claro que situações de ABD e DP podem coincidir. Mas ai o ilícito antitruste absorve o contratual, e já tem tratamento jurídico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9165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53FAF-9D87-9543-B841-251F6B45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que NÃO  é dependência econômica contratual? Não é hipossuficiência!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E43680-7A7D-6841-8594-FAC4C5DCB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pt-BR" dirty="0"/>
          </a:p>
          <a:p>
            <a:pPr lvl="0"/>
            <a:r>
              <a:rPr lang="pt-BR" dirty="0"/>
              <a:t>Consumidor é status. Dependência econômica é própria de uma relação específica. Parte dominada pode se relacionar com outros agentes por contratos paritários.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1700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86A7BF-B5A0-F94A-A861-D1ED2A769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189"/>
            <a:ext cx="5797883" cy="2667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solidFill>
                  <a:schemeClr val="tx2"/>
                </a:solidFill>
              </a:rPr>
              <a:t>Há uma categoria dogmática própria de contratos de dependência econômica?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F7926F-D194-3245-A5AF-E8D5BE076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08788"/>
            <a:ext cx="5797882" cy="178569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¨Il </a:t>
            </a:r>
            <a:r>
              <a:rPr lang="en-US" sz="2400" dirty="0" err="1">
                <a:solidFill>
                  <a:schemeClr val="tx2"/>
                </a:solidFill>
              </a:rPr>
              <a:t>Terzo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Contratto</a:t>
            </a:r>
            <a:r>
              <a:rPr lang="en-US" sz="2400" dirty="0">
                <a:solidFill>
                  <a:schemeClr val="tx2"/>
                </a:solidFill>
              </a:rPr>
              <a:t>¨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tx2"/>
                </a:solidFill>
              </a:rPr>
              <a:t>Críticas</a:t>
            </a:r>
            <a:r>
              <a:rPr lang="en-US" sz="2400" dirty="0">
                <a:solidFill>
                  <a:schemeClr val="tx2"/>
                </a:solidFill>
              </a:rPr>
              <a:t>: a) </a:t>
            </a:r>
            <a:r>
              <a:rPr lang="en-US" sz="2400" dirty="0" err="1">
                <a:solidFill>
                  <a:schemeClr val="tx2"/>
                </a:solidFill>
              </a:rPr>
              <a:t>hibridismo</a:t>
            </a:r>
            <a:r>
              <a:rPr lang="en-US" sz="2400" dirty="0">
                <a:solidFill>
                  <a:schemeClr val="tx2"/>
                </a:solidFill>
              </a:rPr>
              <a:t>; b) </a:t>
            </a:r>
            <a:r>
              <a:rPr lang="en-US" sz="2400" dirty="0" err="1">
                <a:solidFill>
                  <a:schemeClr val="tx2"/>
                </a:solidFill>
              </a:rPr>
              <a:t>desconsidera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gradação</a:t>
            </a:r>
            <a:r>
              <a:rPr lang="en-US" sz="2400" dirty="0">
                <a:solidFill>
                  <a:schemeClr val="tx2"/>
                </a:solidFill>
              </a:rPr>
              <a:t> de </a:t>
            </a:r>
            <a:r>
              <a:rPr lang="en-US" sz="2400" dirty="0" err="1">
                <a:solidFill>
                  <a:schemeClr val="tx2"/>
                </a:solidFill>
              </a:rPr>
              <a:t>dependência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4" name="Imagem 3" descr="Homem de terno e óculos&#10;&#10;Descrição gerada automaticamente">
            <a:extLst>
              <a:ext uri="{FF2B5EF4-FFF2-40B4-BE49-F238E27FC236}">
                <a16:creationId xmlns:a16="http://schemas.microsoft.com/office/drawing/2014/main" id="{CA8F3054-9AD7-1D44-92F7-1CEF00F2A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70" r="34970"/>
          <a:stretch/>
        </p:blipFill>
        <p:spPr>
          <a:xfrm>
            <a:off x="7162800" y="10"/>
            <a:ext cx="5029200" cy="56938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4D834C7-8223-43DA-AA30-E15A1BC7B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3812"/>
            <a:ext cx="12192000" cy="116418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2DE6C5-8EB8-4E41-B0FF-93563AA4C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1" y="5693811"/>
            <a:ext cx="12191999" cy="1164188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52C20E-523F-744E-BBFE-71E06A4E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400" dirty="0">
                <a:solidFill>
                  <a:schemeClr val="tx2"/>
                </a:solidFill>
              </a:rPr>
              <a:t>Qual a origem da dependência econômica contratual?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6DF456-E48A-A24B-9B60-6C05D1432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1653"/>
            <a:ext cx="4952681" cy="372861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t-BR" dirty="0">
                <a:solidFill>
                  <a:schemeClr val="tx2"/>
                </a:solidFill>
              </a:rPr>
              <a:t>A resposta de Oliver Williamson: os Investimentos idiossincráticos e os ¨reféns contratuais¨</a:t>
            </a:r>
          </a:p>
          <a:p>
            <a:pPr marL="0" lvl="0" indent="0">
              <a:buNone/>
            </a:pPr>
            <a:endParaRPr lang="pt-BR" i="1" dirty="0">
              <a:solidFill>
                <a:schemeClr val="tx2"/>
              </a:solidFill>
            </a:endParaRPr>
          </a:p>
          <a:p>
            <a:pPr marL="0" lvl="0" indent="0">
              <a:buNone/>
            </a:pPr>
            <a:r>
              <a:rPr lang="pt-BR" i="1" dirty="0" err="1">
                <a:solidFill>
                  <a:schemeClr val="tx2"/>
                </a:solidFill>
              </a:rPr>
              <a:t>Sunk</a:t>
            </a:r>
            <a:r>
              <a:rPr lang="pt-BR" i="1" dirty="0">
                <a:solidFill>
                  <a:schemeClr val="tx2"/>
                </a:solidFill>
              </a:rPr>
              <a:t> </a:t>
            </a:r>
            <a:r>
              <a:rPr lang="pt-BR" i="1" dirty="0" err="1">
                <a:solidFill>
                  <a:schemeClr val="tx2"/>
                </a:solidFill>
              </a:rPr>
              <a:t>costs</a:t>
            </a:r>
            <a:endParaRPr lang="pt-BR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2DB257-3E16-4A3C-9E28-46828281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5352" y="0"/>
            <a:ext cx="5946647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7685E6-1160-459B-8C70-301404C06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245352" y="0"/>
            <a:ext cx="5943600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m 3" descr="Homem falando no microfone&#10;&#10;Descrição gerada automaticamente">
            <a:extLst>
              <a:ext uri="{FF2B5EF4-FFF2-40B4-BE49-F238E27FC236}">
                <a16:creationId xmlns:a16="http://schemas.microsoft.com/office/drawing/2014/main" id="{F38497A0-147A-0D4D-81C5-64EA31B3BD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60" r="-1" b="-1"/>
          <a:stretch/>
        </p:blipFill>
        <p:spPr>
          <a:xfrm>
            <a:off x="6858001" y="567942"/>
            <a:ext cx="4724400" cy="571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52C20E-523F-744E-BBFE-71E06A4EF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Qual a origem da dependência econômica contratual?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6DF456-E48A-A24B-9B60-6C05D1432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t-BR" dirty="0"/>
              <a:t>Outra fonte relevante: Ativos materiais e Imateriais essenciais, com, por exemplo, o acesso a redes (</a:t>
            </a:r>
            <a:r>
              <a:rPr lang="pt-BR" i="1" dirty="0" err="1"/>
              <a:t>essential</a:t>
            </a:r>
            <a:r>
              <a:rPr lang="pt-BR" i="1" dirty="0"/>
              <a:t> </a:t>
            </a:r>
            <a:r>
              <a:rPr lang="pt-BR" i="1" dirty="0" err="1"/>
              <a:t>facilities</a:t>
            </a:r>
            <a:r>
              <a:rPr lang="pt-BR" dirty="0"/>
              <a:t>) deve ser FRAND: </a:t>
            </a:r>
            <a:r>
              <a:rPr lang="pt-BR" b="1" dirty="0"/>
              <a:t> </a:t>
            </a:r>
            <a:r>
              <a:rPr lang="pt-BR" dirty="0"/>
              <a:t>FAIR, REASONABLE AND NON DISCRIMINATORY (JUSTO, RAZOÁVEL E NÃO DISCRIMINATÓRIO)</a:t>
            </a:r>
            <a:endParaRPr lang="pt-BR" b="1" dirty="0"/>
          </a:p>
          <a:p>
            <a:pPr marL="0" lvl="0" indent="0">
              <a:buNone/>
            </a:pPr>
            <a:endParaRPr lang="pt-BR" dirty="0"/>
          </a:p>
          <a:p>
            <a:pPr marL="0" lvl="0" indent="0">
              <a:buNone/>
            </a:pPr>
            <a:r>
              <a:rPr lang="pt-BR" dirty="0"/>
              <a:t>De onde vem o poder contratual da Big Tech? Redes, </a:t>
            </a:r>
            <a:r>
              <a:rPr lang="pt-BR" dirty="0" err="1"/>
              <a:t>lock</a:t>
            </a:r>
            <a:r>
              <a:rPr lang="pt-BR" dirty="0"/>
              <a:t>-in e </a:t>
            </a:r>
            <a:r>
              <a:rPr lang="pt-BR" dirty="0" err="1"/>
              <a:t>winner-takes-all</a:t>
            </a:r>
            <a:r>
              <a:rPr lang="pt-BR" dirty="0"/>
              <a:t> (padrão vencedor domina o mercado).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706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12A00-A314-7742-898A-E35278E51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Uma dicotomia fundamental (e que tem sido respeitada pelo Poder Judiciário)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8F2FD1-FA4F-6A4B-99EB-FA4372A1D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pt-BR" b="1" dirty="0"/>
          </a:p>
          <a:p>
            <a:pPr marL="0" indent="0" algn="ctr">
              <a:buNone/>
            </a:pPr>
            <a:r>
              <a:rPr lang="pt-BR" b="1" dirty="0"/>
              <a:t>Contratos Empresariais    </a:t>
            </a:r>
            <a:r>
              <a:rPr lang="pt-BR" b="1" dirty="0" err="1"/>
              <a:t>X</a:t>
            </a:r>
            <a:r>
              <a:rPr lang="pt-BR" b="1" dirty="0"/>
              <a:t>    Contratos de Consumo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Os primeiros têm intuito de lucro; os segundos, função existencial 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Lógicas totalmente diferentes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CDC veio para proteger o consumidor, considerado VULNERÁVEL, do ponto de vista econômico, técnico, jurídico, etc...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CONSUMIDOR NEM PRECISA LER O CONTRATO: O JUIZ O PROTEGERÁ SE ABUSIVO</a:t>
            </a:r>
          </a:p>
        </p:txBody>
      </p:sp>
    </p:spTree>
    <p:extLst>
      <p:ext uri="{BB962C8B-B14F-4D97-AF65-F5344CB8AC3E}">
        <p14:creationId xmlns:p14="http://schemas.microsoft.com/office/powerpoint/2010/main" val="967790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8D870-B784-4A43-A2ED-77503422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Quais as espécies de dependência econômica? A resposta da lei alemã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91CDAA-BD4E-9542-A0D1-C5AEF66E9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dependência econômica pela  relevância do fornecimento</a:t>
            </a:r>
          </a:p>
          <a:p>
            <a:pPr lvl="0"/>
            <a:r>
              <a:rPr lang="pt-BR" dirty="0"/>
              <a:t>dependência econômica pelo poder de compra: o caso da grande distribuição </a:t>
            </a:r>
          </a:p>
          <a:p>
            <a:pPr lvl="0"/>
            <a:r>
              <a:rPr lang="pt-BR" dirty="0"/>
              <a:t>dependência econômica derivada de relações empresariais: a exclusividade </a:t>
            </a:r>
          </a:p>
          <a:p>
            <a:pPr lvl="0"/>
            <a:r>
              <a:rPr lang="pt-BR" dirty="0"/>
              <a:t>dependência econômica por causa da penúria da empresa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1992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07C1A-7010-124A-B65A-5573FC674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t-BR" sz="3600" dirty="0"/>
            </a:br>
            <a:r>
              <a:rPr lang="pt-BR" sz="3600" dirty="0"/>
              <a:t>Como prevenir conflitos derivados da dependência econômica contratual?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8C6B89-ABC8-2840-BBA1-04B6A654C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pt-BR" dirty="0"/>
          </a:p>
          <a:p>
            <a:r>
              <a:rPr lang="pt-BR" dirty="0"/>
              <a:t>O conselho da Professora Paula </a:t>
            </a:r>
            <a:r>
              <a:rPr lang="pt-BR" dirty="0" err="1"/>
              <a:t>Forgioni</a:t>
            </a:r>
            <a:r>
              <a:rPr lang="pt-BR" dirty="0"/>
              <a:t>: </a:t>
            </a:r>
            <a:r>
              <a:rPr lang="pt-BR" b="1" dirty="0"/>
              <a:t> </a:t>
            </a:r>
            <a:r>
              <a:rPr lang="pt-BR" dirty="0"/>
              <a:t>¨</a:t>
            </a:r>
            <a:r>
              <a:rPr lang="pt-BR" b="1" dirty="0"/>
              <a:t>diante de contratações que implicam a assunção de elevado grau de dependência, seria mais prudente evitar o vínculo estável e preferir a "solução interna", ou seja, produzir a própria empresa o produto ou serviço que buscaria junto a um terceiro¨</a:t>
            </a:r>
            <a:endParaRPr lang="pt-BR" dirty="0"/>
          </a:p>
          <a:p>
            <a:endParaRPr lang="pt-BR" dirty="0"/>
          </a:p>
          <a:p>
            <a:pPr lvl="0"/>
            <a:r>
              <a:rPr lang="pt-BR" dirty="0"/>
              <a:t>Mitigação de riscos pelo design contratual e pela explicitação da situação de dependência nos </a:t>
            </a:r>
            <a:r>
              <a:rPr lang="pt-BR" dirty="0" err="1"/>
              <a:t>considerandos</a:t>
            </a:r>
            <a:endParaRPr lang="pt-BR" dirty="0"/>
          </a:p>
          <a:p>
            <a:pPr lvl="0"/>
            <a:endParaRPr lang="pt-BR" dirty="0"/>
          </a:p>
          <a:p>
            <a:pPr lvl="0"/>
            <a:r>
              <a:rPr lang="pt-BR" dirty="0"/>
              <a:t>Negociação Coletiva</a:t>
            </a:r>
          </a:p>
        </p:txBody>
      </p:sp>
    </p:spTree>
    <p:extLst>
      <p:ext uri="{BB962C8B-B14F-4D97-AF65-F5344CB8AC3E}">
        <p14:creationId xmlns:p14="http://schemas.microsoft.com/office/powerpoint/2010/main" val="1603747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8970B-05DA-7443-923E-3604F82EB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 </a:t>
            </a:r>
            <a:br>
              <a:rPr lang="pt-BR" dirty="0"/>
            </a:br>
            <a:r>
              <a:rPr lang="pt-BR" dirty="0"/>
              <a:t>Como invocar o Código Civil para a proteção da parte dependente?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9ECDB6-8575-C24D-8B83-CE65038B5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/>
              <a:t>Coação econômica?</a:t>
            </a:r>
          </a:p>
          <a:p>
            <a:r>
              <a:rPr lang="pt-BR" dirty="0"/>
              <a:t>Lesão? “</a:t>
            </a:r>
            <a:r>
              <a:rPr lang="pt-BR" b="1" i="1" dirty="0"/>
              <a:t>Art. 157</a:t>
            </a:r>
            <a:r>
              <a:rPr lang="pt-BR" i="1" dirty="0"/>
              <a:t>. Ocorre a lesão quando uma pessoa, sob </a:t>
            </a:r>
            <a:r>
              <a:rPr lang="pt-BR" b="1" i="1" dirty="0"/>
              <a:t>premente necessidade</a:t>
            </a:r>
            <a:r>
              <a:rPr lang="pt-BR" i="1" dirty="0"/>
              <a:t>, ou por </a:t>
            </a:r>
            <a:r>
              <a:rPr lang="pt-BR" b="1" i="1" dirty="0"/>
              <a:t>inexperiência</a:t>
            </a:r>
            <a:r>
              <a:rPr lang="pt-BR" i="1" dirty="0"/>
              <a:t>, se obriga a prestação manifestamente desproporcional ao valor da prestação oposta.</a:t>
            </a:r>
            <a:endParaRPr lang="pt-BR" dirty="0"/>
          </a:p>
          <a:p>
            <a:pPr lvl="0"/>
            <a:r>
              <a:rPr lang="pt-BR" dirty="0"/>
              <a:t>Abuso de Direito? Mas é situação de fato!</a:t>
            </a:r>
          </a:p>
          <a:p>
            <a:pPr lvl="0"/>
            <a:r>
              <a:rPr lang="pt-BR" dirty="0"/>
              <a:t>A importância da polivalente boa fé objetiva</a:t>
            </a:r>
          </a:p>
        </p:txBody>
      </p:sp>
    </p:spTree>
    <p:extLst>
      <p:ext uri="{BB962C8B-B14F-4D97-AF65-F5344CB8AC3E}">
        <p14:creationId xmlns:p14="http://schemas.microsoft.com/office/powerpoint/2010/main" val="191336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06EABE-6138-6944-A609-C1A9D5F8A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br>
              <a:rPr lang="pt-BR" dirty="0"/>
            </a:br>
            <a:r>
              <a:rPr lang="pt-BR" sz="3600" dirty="0"/>
              <a:t>Um  instrumento eficaz contra o oportunismo contratual e o abuso de dependência econômica.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30A473-3E1F-E04B-A680-EA687D0E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/>
              <a:t>Art. 473 do Código Civil.</a:t>
            </a:r>
            <a:r>
              <a:rPr lang="pt-BR" dirty="0"/>
              <a:t> A resilição unilateral, nos casos em que a lei expressa ou implicitamente o permita, opera mediante denúncia notificada à outra parte.</a:t>
            </a:r>
          </a:p>
          <a:p>
            <a:pPr marL="0" indent="0">
              <a:buNone/>
            </a:pPr>
            <a:r>
              <a:rPr lang="pt-BR" b="1" dirty="0"/>
              <a:t>Parágrafo único</a:t>
            </a:r>
            <a:r>
              <a:rPr lang="pt-BR" dirty="0"/>
              <a:t>. Se, porém, dada a natureza do contrato, uma das partes houver feito investimentos consideráveis para a sua execução, a denúncia unilateral só produzirá efeito depois de transcorrido prazo compatível com a natureza e o vulto dos investimentos.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0395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82C09-F543-F74D-81DE-0EDBB623D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dirty="0"/>
              <a:t>Deve haver  uma normatização direta das situações de dependência econômica contratual?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C71A6F-E4D0-E64E-A6E4-C14653E3B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pt-BR" dirty="0"/>
              <a:t>A tradição do dirigismo contratual e a solução da dependência em tipos específicos</a:t>
            </a:r>
          </a:p>
          <a:p>
            <a:pPr lvl="0"/>
            <a:r>
              <a:rPr lang="pt-BR" dirty="0"/>
              <a:t>A omissão do direito comunitário europeu</a:t>
            </a:r>
          </a:p>
          <a:p>
            <a:pPr lvl="0"/>
            <a:r>
              <a:rPr lang="pt-BR" dirty="0"/>
              <a:t>A tradição nacional europeia de proteção à pequena e média empresa: construção do poder econômico contratual a partir da ideia de poder de mercado. </a:t>
            </a:r>
          </a:p>
          <a:p>
            <a:pPr marL="0" lvl="0" indent="0">
              <a:buNone/>
            </a:pPr>
            <a:r>
              <a:rPr lang="pt-BR" dirty="0"/>
              <a:t>Exemplos:</a:t>
            </a:r>
          </a:p>
          <a:p>
            <a:pPr marL="514350" lvl="0" indent="-514350">
              <a:buAutoNum type="arabicParenR"/>
            </a:pPr>
            <a:r>
              <a:rPr lang="pt-BR" dirty="0"/>
              <a:t>Alemanha: poder de mercado relativo. </a:t>
            </a:r>
          </a:p>
          <a:p>
            <a:pPr marL="514350" lvl="0" indent="-514350">
              <a:buAutoNum type="arabicParenR"/>
            </a:pPr>
            <a:r>
              <a:rPr lang="pt-BR" dirty="0"/>
              <a:t>França e Portugal: falta de alternativas.</a:t>
            </a:r>
          </a:p>
          <a:p>
            <a:pPr marL="514350" lvl="0" indent="-514350">
              <a:buAutoNum type="arabicParenR"/>
            </a:pPr>
            <a:r>
              <a:rPr lang="pt-BR" dirty="0"/>
              <a:t>EUA: Suprema corte considerou o  mercado  específico de peças de reposição das copiadoras Kodak era (Adriana Valéria </a:t>
            </a:r>
            <a:r>
              <a:rPr lang="pt-BR" dirty="0" err="1"/>
              <a:t>Pugliesi</a:t>
            </a:r>
            <a:r>
              <a:rPr lang="pt-BR" dirty="0"/>
              <a:t> (</a:t>
            </a:r>
            <a:r>
              <a:rPr lang="pt-BR" cap="all" dirty="0"/>
              <a:t>O ABUSO DA DEPENDÊNCIA ECONÔMICA, </a:t>
            </a:r>
            <a:r>
              <a:rPr lang="pt-BR" dirty="0"/>
              <a:t>The abuse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economic</a:t>
            </a:r>
            <a:r>
              <a:rPr lang="pt-BR" dirty="0"/>
              <a:t> </a:t>
            </a:r>
            <a:r>
              <a:rPr lang="pt-BR" dirty="0" err="1"/>
              <a:t>dependence</a:t>
            </a:r>
            <a:r>
              <a:rPr lang="pt-BR" dirty="0"/>
              <a:t>, Revista de Direito </a:t>
            </a:r>
            <a:r>
              <a:rPr lang="pt-BR" dirty="0" err="1"/>
              <a:t>Recuperacional</a:t>
            </a:r>
            <a:r>
              <a:rPr lang="pt-BR" dirty="0"/>
              <a:t> e Empresa | vol. 7/2018 | Jan - Mar / 2018 | DTR\2018\10395)</a:t>
            </a:r>
          </a:p>
          <a:p>
            <a:pPr marL="0" lvl="0" indent="0">
              <a:buNone/>
            </a:pPr>
            <a:r>
              <a:rPr lang="pt-BR" dirty="0"/>
              <a:t>Mas essas soluções desconsideram a dependência que nasce de um contrato, em que havia alternativas na origem</a:t>
            </a:r>
          </a:p>
          <a:p>
            <a:pPr lvl="0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4478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EF3B8-D6AA-C84F-BD90-40F51007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É necessária uma  regulação que rompa os elos com   aspectos concorrenciais 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9E6DB4-1177-B14F-BDE2-B84EB14E1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Lei italiana de 1998 sobre subfornecimento: Considera-se dependência econômica a situação na qual uma empresa esteja em grau de determinar, nas relações comerciais com outra empresa, um excessivo desequilíbrio de direitos e obrigações. Falta de alternativas pode ser considerada.</a:t>
            </a:r>
          </a:p>
          <a:p>
            <a:endParaRPr lang="pt-BR" dirty="0"/>
          </a:p>
          <a:p>
            <a:r>
              <a:rPr lang="pt-BR" dirty="0"/>
              <a:t>Corte de Cassação italiana entendeu em 2011 que é </a:t>
            </a:r>
            <a:r>
              <a:rPr lang="pt-BR" dirty="0" err="1"/>
              <a:t>fattispecie</a:t>
            </a:r>
            <a:r>
              <a:rPr lang="pt-BR" dirty="0"/>
              <a:t> de aplicação geral,  passível de aplicação a todos os contratos</a:t>
            </a:r>
          </a:p>
        </p:txBody>
      </p:sp>
    </p:spTree>
    <p:extLst>
      <p:ext uri="{BB962C8B-B14F-4D97-AF65-F5344CB8AC3E}">
        <p14:creationId xmlns:p14="http://schemas.microsoft.com/office/powerpoint/2010/main" val="3097595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185FD-506A-B14A-B8F2-0FDD8790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 o Brasil?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5B7BC0-E7C8-3D41-9BE4-5CAC8B4F6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/>
              <a:t>Regramento protetivo de alguns tipos contratuais específicos: locação, compromisso de compra e venda, franquia, etc...</a:t>
            </a:r>
          </a:p>
          <a:p>
            <a:pPr marL="0" indent="0">
              <a:buNone/>
            </a:pPr>
            <a:r>
              <a:rPr lang="pt-BR" b="1" dirty="0"/>
              <a:t>Art. 421</a:t>
            </a:r>
            <a:r>
              <a:rPr lang="pt-BR" dirty="0"/>
              <a:t>-A. Os contratos civis e empresariais presumem-se paritários e simétricos até a presença de elementos concretos que justifiquem o afastamento dessa presunção, ressalvados os regimes jurídicos previstos em leis especiais, garantido também que: </a:t>
            </a:r>
          </a:p>
          <a:p>
            <a:pPr marL="0" indent="0">
              <a:buNone/>
            </a:pPr>
            <a:r>
              <a:rPr lang="pt-BR" b="1" dirty="0" err="1"/>
              <a:t>I</a:t>
            </a:r>
            <a:r>
              <a:rPr lang="pt-BR" dirty="0"/>
              <a:t> - as partes negociantes poderão estabelecer parâmetros objetivos para a interpretação das cláusulas negociais e de seus pressupostos de revisão ou de resolução; </a:t>
            </a:r>
          </a:p>
          <a:p>
            <a:pPr marL="0" indent="0">
              <a:buNone/>
            </a:pPr>
            <a:r>
              <a:rPr lang="pt-BR" b="1" dirty="0"/>
              <a:t>II</a:t>
            </a:r>
            <a:r>
              <a:rPr lang="pt-BR" dirty="0"/>
              <a:t> - a alocação de riscos definida pelas partes deve ser respeitada e observada; e</a:t>
            </a:r>
          </a:p>
          <a:p>
            <a:pPr marL="0" indent="0">
              <a:buNone/>
            </a:pPr>
            <a:r>
              <a:rPr lang="pt-BR" b="1" dirty="0"/>
              <a:t>III</a:t>
            </a:r>
            <a:r>
              <a:rPr lang="pt-BR" dirty="0"/>
              <a:t> - a revisão contratual somente ocorrerá de maneira excepcional e limitada. </a:t>
            </a:r>
          </a:p>
          <a:p>
            <a:pPr marL="0" indent="0">
              <a:buNone/>
            </a:pPr>
            <a:r>
              <a:rPr lang="pt-BR" dirty="0"/>
              <a:t>(redação dada pelo Estatuto da Liberdade Econômica)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5999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AF1EFB-A996-A746-8D59-E68D130D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6307"/>
            <a:ext cx="5257800" cy="22613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700" dirty="0">
                <a:solidFill>
                  <a:schemeClr val="tx2"/>
                </a:solidFill>
              </a:rPr>
              <a:t>Como resolver um conflito em situações de dependência contratual recíproca?</a:t>
            </a:r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3A0AB1E0-FFE6-4D14-96E0-C0F76F64B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 rot="16200000">
            <a:off x="36314" y="-76122"/>
            <a:ext cx="1295924" cy="137464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1AEBF5-E19F-B141-844F-FBC7B387E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1423"/>
            <a:ext cx="5257800" cy="2957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tx2"/>
                </a:solidFill>
              </a:rPr>
              <a:t>O juiz </a:t>
            </a:r>
            <a:r>
              <a:rPr lang="pt-BR" dirty="0" err="1">
                <a:solidFill>
                  <a:schemeClr val="tx2"/>
                </a:solidFill>
              </a:rPr>
              <a:t>Mehrige</a:t>
            </a:r>
            <a:r>
              <a:rPr lang="pt-BR" dirty="0">
                <a:solidFill>
                  <a:schemeClr val="tx2"/>
                </a:solidFill>
              </a:rPr>
              <a:t> e o conflito da </a:t>
            </a:r>
            <a:r>
              <a:rPr lang="pt-BR" dirty="0" err="1">
                <a:solidFill>
                  <a:schemeClr val="tx2"/>
                </a:solidFill>
              </a:rPr>
              <a:t>Westinghouse</a:t>
            </a:r>
            <a:r>
              <a:rPr lang="pt-BR" dirty="0">
                <a:solidFill>
                  <a:schemeClr val="tx2"/>
                </a:solidFill>
              </a:rPr>
              <a:t> com as operadoras elétricas sobre o fornecimento de urânio para as usinas nucleares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431FF51-B4BE-8F4F-9191-B8EFBD490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38" r="-2" b="29087"/>
          <a:stretch/>
        </p:blipFill>
        <p:spPr>
          <a:xfrm>
            <a:off x="6477000" y="-36760"/>
            <a:ext cx="5722070" cy="346169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2D0A40E-4C99-D74B-B9F2-3701C0A79F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67" r="-1" b="-1"/>
          <a:stretch/>
        </p:blipFill>
        <p:spPr>
          <a:xfrm>
            <a:off x="6477000" y="3396303"/>
            <a:ext cx="5722070" cy="3461697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7047E834-B9F5-403B-98C3-A4B024A64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48"/>
          <a:stretch/>
        </p:blipFill>
        <p:spPr>
          <a:xfrm>
            <a:off x="10820400" y="3144779"/>
            <a:ext cx="1371600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09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49455-CDDF-BE4D-93A8-2C517A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pt-BR" sz="3200" dirty="0"/>
              <a:t>Mas, dependendo da forma de interpretar o  conceito de consumidor, alguns conseguem atrair sua proteção para empresas, em determinados casos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C5F9F3-1E59-814D-85E4-7EE067E30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endParaRPr lang="pt-BR" dirty="0"/>
          </a:p>
          <a:p>
            <a:pPr marL="0" indent="0" algn="just">
              <a:buNone/>
            </a:pPr>
            <a:r>
              <a:rPr lang="pt-BR" dirty="0"/>
              <a:t>Em lugar do critério da </a:t>
            </a:r>
            <a:r>
              <a:rPr lang="pt-BR" dirty="0" err="1"/>
              <a:t>profissionalidade</a:t>
            </a:r>
            <a:r>
              <a:rPr lang="pt-BR" dirty="0"/>
              <a:t> (o mais usado no direito comparado), CDC define como consumidor como destinatário final do produto ou serviço (artigo 2º).</a:t>
            </a:r>
          </a:p>
          <a:p>
            <a:pPr marL="0" indent="0" algn="just">
              <a:buNone/>
            </a:pPr>
            <a:endParaRPr lang="pt-BR" b="1" dirty="0"/>
          </a:p>
          <a:p>
            <a:pPr marL="0" indent="0" algn="just">
              <a:buNone/>
            </a:pPr>
            <a:r>
              <a:rPr lang="pt-BR" b="1" dirty="0"/>
              <a:t>Art. 2°  CDC Consumidor é toda pessoa física ou jurídica que adquire ou utiliza produto ou serviço como destinatário final.</a:t>
            </a:r>
          </a:p>
          <a:p>
            <a:pPr marL="0" indent="0" algn="just">
              <a:buNone/>
            </a:pPr>
            <a:endParaRPr lang="pt-BR" b="1" dirty="0"/>
          </a:p>
          <a:p>
            <a:pPr marL="0" indent="0" algn="ctr">
              <a:buNone/>
            </a:pPr>
            <a:r>
              <a:rPr lang="pt-BR" b="1" dirty="0"/>
              <a:t>MAS O QUE É DESTINATÁRIO FINAL?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820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ABF8A-855E-5448-B4BC-F6561BBB5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dirty="0"/>
              <a:t>MAXIMALISTAS: AMPLIAM A ABRANGÊNCIA DO CDC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E68F22A-49F9-F341-BE92-8D90EF0997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8694" y="1949450"/>
          <a:ext cx="11274612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257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ABF8A-855E-5448-B4BC-F6561BBB5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dirty="0"/>
              <a:t>FINALISTAS: RESTRINGEM A ABRANGÊNCIA DO CDC A NÃO EMPRESAS (O QUE PERMITE, PORÉM, AVANÇAR MAIS NA CRIAÇAO DE NORMAS PARA QUEM DE FATO PRECISA)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E68F22A-49F9-F341-BE92-8D90EF0997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8694" y="1949450"/>
          <a:ext cx="11274612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7590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B9546E-20BE-462C-8BE8-4EBDB46F8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E5D2E8-C366-48AC-97AE-18C67E4E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2F426DB-D1AF-7441-A361-0243C6896599}"/>
              </a:ext>
            </a:extLst>
          </p:cNvPr>
          <p:cNvSpPr txBox="1">
            <a:spLocks/>
          </p:cNvSpPr>
          <p:nvPr/>
        </p:nvSpPr>
        <p:spPr>
          <a:xfrm>
            <a:off x="1198182" y="381000"/>
            <a:ext cx="10003218" cy="1600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1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1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100" b="1">
                <a:solidFill>
                  <a:schemeClr val="bg1"/>
                </a:solidFill>
              </a:rPr>
              <a:t>Consequências da aplicação do CDC às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100" b="1">
                <a:solidFill>
                  <a:schemeClr val="bg1"/>
                </a:solidFill>
              </a:rPr>
              <a:t>Relações Empresariais</a:t>
            </a:r>
          </a:p>
        </p:txBody>
      </p:sp>
      <p:graphicFrame>
        <p:nvGraphicFramePr>
          <p:cNvPr id="9" name="Espaço Reservado para Conteúdo 2">
            <a:extLst>
              <a:ext uri="{FF2B5EF4-FFF2-40B4-BE49-F238E27FC236}">
                <a16:creationId xmlns:a16="http://schemas.microsoft.com/office/drawing/2014/main" id="{9E86D4F3-E388-D348-BAC5-AFD4B54516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240391"/>
              </p:ext>
            </p:extLst>
          </p:nvPr>
        </p:nvGraphicFramePr>
        <p:xfrm>
          <a:off x="838200" y="2514600"/>
          <a:ext cx="10515600" cy="366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1253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F711E-AB58-9A4D-A298-4853140E3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CDC não é a solução....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168971-6A57-8745-AC52-95849AD5A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sz="3600" dirty="0"/>
          </a:p>
          <a:p>
            <a:pPr marL="0" indent="0" algn="ctr">
              <a:buNone/>
            </a:pPr>
            <a:endParaRPr lang="pt-BR" sz="3600" dirty="0"/>
          </a:p>
          <a:p>
            <a:pPr marL="0" indent="0" algn="ctr">
              <a:buNone/>
            </a:pPr>
            <a:r>
              <a:rPr lang="pt-BR" sz="3600" dirty="0"/>
              <a:t>Mas como ligamos com o desequilíbrio no poder das partes contratuais?</a:t>
            </a:r>
          </a:p>
        </p:txBody>
      </p:sp>
    </p:spTree>
    <p:extLst>
      <p:ext uri="{BB962C8B-B14F-4D97-AF65-F5344CB8AC3E}">
        <p14:creationId xmlns:p14="http://schemas.microsoft.com/office/powerpoint/2010/main" val="1750433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74AF79-E44E-954B-A48D-BF10C909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dependência contratual?</a:t>
            </a:r>
          </a:p>
        </p:txBody>
      </p:sp>
      <p:pic>
        <p:nvPicPr>
          <p:cNvPr id="4" name="Espaço Reservado para Conteúdo 3" descr="Texto, Carta&#10;&#10;Descrição gerada automaticamente">
            <a:extLst>
              <a:ext uri="{FF2B5EF4-FFF2-40B4-BE49-F238E27FC236}">
                <a16:creationId xmlns:a16="http://schemas.microsoft.com/office/drawing/2014/main" id="{0A22390F-36D5-D044-B400-5833C8C559A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37631"/>
            <a:ext cx="80772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908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100C1-7512-2A4E-BA76-E743334A6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Dependência econômica é situação de fato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76E62B-F55C-0C4B-9570-81B6932B7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 </a:t>
            </a:r>
            <a:r>
              <a:rPr lang="pt-BR" b="1" dirty="0" err="1"/>
              <a:t>Desequílibrio</a:t>
            </a:r>
            <a:r>
              <a:rPr lang="pt-BR" dirty="0"/>
              <a:t> na relação prestação - contraprestação.</a:t>
            </a:r>
          </a:p>
          <a:p>
            <a:pPr lvl="0"/>
            <a:r>
              <a:rPr lang="pt-BR" dirty="0"/>
              <a:t> Imposição de  </a:t>
            </a:r>
            <a:r>
              <a:rPr lang="pt-BR" b="1" dirty="0"/>
              <a:t>estruturas organizacionais</a:t>
            </a:r>
            <a:r>
              <a:rPr lang="pt-BR" dirty="0"/>
              <a:t>. </a:t>
            </a:r>
          </a:p>
          <a:p>
            <a:pPr lvl="0"/>
            <a:r>
              <a:rPr lang="pt-BR" dirty="0"/>
              <a:t>Exigência de   i</a:t>
            </a:r>
            <a:r>
              <a:rPr lang="pt-BR" b="1" dirty="0"/>
              <a:t>nvestimentos</a:t>
            </a:r>
            <a:r>
              <a:rPr lang="pt-BR" dirty="0"/>
              <a:t>, que  revertem em benefícios para a parte dominante</a:t>
            </a:r>
          </a:p>
          <a:p>
            <a:pPr lvl="0"/>
            <a:r>
              <a:rPr lang="pt-BR" dirty="0"/>
              <a:t>Imposição unilateral dos termos da integração contratual, nos </a:t>
            </a:r>
            <a:r>
              <a:rPr lang="pt-BR" b="1" dirty="0"/>
              <a:t>contratos incompletos</a:t>
            </a:r>
            <a:endParaRPr lang="pt-BR" dirty="0"/>
          </a:p>
          <a:p>
            <a:r>
              <a:rPr lang="pt-BR" dirty="0"/>
              <a:t> </a:t>
            </a:r>
            <a:r>
              <a:rPr lang="pt-BR" b="1" dirty="0"/>
              <a:t>Ruptura contratual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1961835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AnalogousFromDarkSeedLeftStep">
      <a:dk1>
        <a:srgbClr val="000000"/>
      </a:dk1>
      <a:lt1>
        <a:srgbClr val="FFFFFF"/>
      </a:lt1>
      <a:dk2>
        <a:srgbClr val="1D2A34"/>
      </a:dk2>
      <a:lt2>
        <a:srgbClr val="E2E8E3"/>
      </a:lt2>
      <a:accent1>
        <a:srgbClr val="C34DB8"/>
      </a:accent1>
      <a:accent2>
        <a:srgbClr val="8B3BB1"/>
      </a:accent2>
      <a:accent3>
        <a:srgbClr val="6B4DC3"/>
      </a:accent3>
      <a:accent4>
        <a:srgbClr val="3B4EB1"/>
      </a:accent4>
      <a:accent5>
        <a:srgbClr val="4D91C3"/>
      </a:accent5>
      <a:accent6>
        <a:srgbClr val="3BB0B1"/>
      </a:accent6>
      <a:hlink>
        <a:srgbClr val="3F73BF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6" ma:contentTypeDescription="Crie um novo documento." ma:contentTypeScope="" ma:versionID="66f9a464c5f8b2bbfe198461755c292d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039b16e6fac43b79a128687017738e6c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19546FED-29AC-47F1-9DBB-728FF7724E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64032E-49D2-4B30-8F20-A6590E4FCB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77954C-D989-48D4-9DB9-DB62C959785D}">
  <ds:schemaRefs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bba5f7d-3b76-4a58-9735-74f0064eafba"/>
    <ds:schemaRef ds:uri="4c414ac8-549e-4ca5-81e3-16b3f3eb5c2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1616</Words>
  <Application>Microsoft Macintosh PowerPoint</Application>
  <PresentationFormat>Widescreen</PresentationFormat>
  <Paragraphs>148</Paragraphs>
  <Slides>27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2" baseType="lpstr">
      <vt:lpstr>Arial</vt:lpstr>
      <vt:lpstr>Avenir Next LT Pro</vt:lpstr>
      <vt:lpstr>AvenirNext LT Pro Medium</vt:lpstr>
      <vt:lpstr>Calibri</vt:lpstr>
      <vt:lpstr>BlockprintVTI</vt:lpstr>
      <vt:lpstr>Dependência econômica nos contratos</vt:lpstr>
      <vt:lpstr>Uma dicotomia fundamental (e que tem sido respeitada pelo Poder Judiciário)</vt:lpstr>
      <vt:lpstr>Mas, dependendo da forma de interpretar o  conceito de consumidor, alguns conseguem atrair sua proteção para empresas, em determinados casos</vt:lpstr>
      <vt:lpstr>MAXIMALISTAS: AMPLIAM A ABRANGÊNCIA DO CDC</vt:lpstr>
      <vt:lpstr>FINALISTAS: RESTRINGEM A ABRANGÊNCIA DO CDC A NÃO EMPRESAS (O QUE PERMITE, PORÉM, AVANÇAR MAIS NA CRIAÇAO DE NORMAS PARA QUEM DE FATO PRECISA)</vt:lpstr>
      <vt:lpstr>Apresentação do PowerPoint</vt:lpstr>
      <vt:lpstr>CDC não é a solução....</vt:lpstr>
      <vt:lpstr>O que é dependência contratual?</vt:lpstr>
      <vt:lpstr>Dependência econômica é situação de fato</vt:lpstr>
      <vt:lpstr>Superávit do contrato. Exemplo: compra e venda de um carro usado</vt:lpstr>
      <vt:lpstr>As situações de dependência econômica ocorrem de modo quase inevitável em vários setores e operações</vt:lpstr>
      <vt:lpstr>O que é dependência econômica contratual?</vt:lpstr>
      <vt:lpstr>Qual o fundamento filosófico da obrigatoriedade dos contratos (Pacta sunt servanda)?</vt:lpstr>
      <vt:lpstr>Há acórdãos que entendem que dependência não é um problema.  Afinal, segundo o Ministro Ricardo Villas Boas Cueva, do STJ,  a parte ingressa voluntariamente no contrato assimétrico, e assume o risco</vt:lpstr>
      <vt:lpstr>O que NÃO  é dependência econômica contratual? Não é posição dominante! </vt:lpstr>
      <vt:lpstr>O que NÃO  é dependência econômica contratual? Não é hipossuficiência! </vt:lpstr>
      <vt:lpstr>Há uma categoria dogmática própria de contratos de dependência econômica?</vt:lpstr>
      <vt:lpstr>Qual a origem da dependência econômica contratual?</vt:lpstr>
      <vt:lpstr>Qual a origem da dependência econômica contratual?</vt:lpstr>
      <vt:lpstr>Quais as espécies de dependência econômica? A resposta da lei alemã</vt:lpstr>
      <vt:lpstr> Como prevenir conflitos derivados da dependência econômica contratual? </vt:lpstr>
      <vt:lpstr>  Como invocar o Código Civil para a proteção da parte dependente? </vt:lpstr>
      <vt:lpstr> Um  instrumento eficaz contra o oportunismo contratual e o abuso de dependência econômica. </vt:lpstr>
      <vt:lpstr>Deve haver  uma normatização direta das situações de dependência econômica contratual? </vt:lpstr>
      <vt:lpstr>É necessária uma  regulação que rompa os elos com   aspectos concorrenciais ...</vt:lpstr>
      <vt:lpstr>E o Brasil?</vt:lpstr>
      <vt:lpstr>Como resolver um conflito em situações de dependência contratual recíproca?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Dependência econômica nos contratos</dc:title>
  <dc:creator>Ruy Pereira Camilo Junior</dc:creator>
  <cp:lastModifiedBy>Ruy Camilo</cp:lastModifiedBy>
  <cp:revision>1</cp:revision>
  <dcterms:created xsi:type="dcterms:W3CDTF">2023-08-15T00:35:45Z</dcterms:created>
  <dcterms:modified xsi:type="dcterms:W3CDTF">2023-08-15T00:48:15Z</dcterms:modified>
</cp:coreProperties>
</file>