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60" r:id="rId2"/>
    <p:sldId id="256" r:id="rId3"/>
    <p:sldId id="257" r:id="rId4"/>
    <p:sldId id="258" r:id="rId5"/>
    <p:sldId id="259" r:id="rId6"/>
    <p:sldId id="264" r:id="rId7"/>
    <p:sldId id="262" r:id="rId8"/>
    <p:sldId id="263" r:id="rId9"/>
    <p:sldId id="265" r:id="rId10"/>
    <p:sldId id="267" r:id="rId11"/>
    <p:sldId id="268" r:id="rId1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470"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AD4C50-BB63-4267-B6A3-50FB06FD1523}" type="datetimeFigureOut">
              <a:rPr lang="pt-BR" smtClean="0"/>
              <a:pPr/>
              <a:t>03/10/2018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D4242-30E3-4936-B5B5-2299DE24932F}"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1"/>
      </p:bgRef>
    </p:bg>
    <p:spTree>
      <p:nvGrpSpPr>
        <p:cNvPr id="1" name=""/>
        <p:cNvGrpSpPr/>
        <p:nvPr/>
      </p:nvGrpSpPr>
      <p:grpSpPr>
        <a:xfrm>
          <a:off x="0" y="0"/>
          <a:ext cx="0" cy="0"/>
          <a:chOff x="0" y="0"/>
          <a:chExt cx="0" cy="0"/>
        </a:xfrm>
      </p:grpSpPr>
      <p:sp>
        <p:nvSpPr>
          <p:cNvPr id="12" name="Retâ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ângulo de cantos arredondado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0145400A-182D-4139-BE4E-F0E548CA7E45}" type="datetimeFigureOut">
              <a:rPr lang="pt-BR" smtClean="0"/>
              <a:pPr/>
              <a:t>03/10/2018</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29" name="Espaço Reservado para Número de Slide 28"/>
          <p:cNvSpPr>
            <a:spLocks noGrp="1"/>
          </p:cNvSpPr>
          <p:nvPr>
            <p:ph type="sldNum" sz="quarter" idx="12"/>
          </p:nvPr>
        </p:nvSpPr>
        <p:spPr/>
        <p:txBody>
          <a:bodyPr lIns="0" tIns="0" rIns="0" bIns="0">
            <a:noAutofit/>
          </a:bodyPr>
          <a:lstStyle>
            <a:lvl1pPr>
              <a:defRPr sz="1400">
                <a:solidFill>
                  <a:srgbClr val="FFFFFF"/>
                </a:solidFill>
              </a:defRPr>
            </a:lvl1pPr>
          </a:lstStyle>
          <a:p>
            <a:fld id="{CF0DA453-151E-42BD-86D5-A411CDD10852}" type="slidenum">
              <a:rPr lang="pt-BR" smtClean="0"/>
              <a:pPr/>
              <a:t>‹nº›</a:t>
            </a:fld>
            <a:endParaRPr lang="pt-BR"/>
          </a:p>
        </p:txBody>
      </p:sp>
      <p:sp>
        <p:nvSpPr>
          <p:cNvPr id="7" name="Retângu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145400A-182D-4139-BE4E-F0E548CA7E45}" type="datetimeFigureOut">
              <a:rPr lang="pt-BR" smtClean="0"/>
              <a:pPr/>
              <a:t>03/10/2018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F0DA453-151E-42BD-86D5-A411CDD10852}"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914400" y="274640"/>
            <a:ext cx="55626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145400A-182D-4139-BE4E-F0E548CA7E45}" type="datetimeFigureOut">
              <a:rPr lang="pt-BR" smtClean="0"/>
              <a:pPr/>
              <a:t>03/10/2018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F0DA453-151E-42BD-86D5-A411CDD10852}"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0145400A-182D-4139-BE4E-F0E548CA7E45}" type="datetimeFigureOut">
              <a:rPr lang="pt-BR" smtClean="0"/>
              <a:pPr/>
              <a:t>03/10/2018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F0DA453-151E-42BD-86D5-A411CDD10852}" type="slidenum">
              <a:rPr lang="pt-BR" smtClean="0"/>
              <a:pPr/>
              <a:t>‹nº›</a:t>
            </a:fld>
            <a:endParaRPr lang="pt-BR"/>
          </a:p>
        </p:txBody>
      </p:sp>
      <p:sp>
        <p:nvSpPr>
          <p:cNvPr id="8" name="Espaço Reservado para Conteúdo 7"/>
          <p:cNvSpPr>
            <a:spLocks noGrp="1"/>
          </p:cNvSpPr>
          <p:nvPr>
            <p:ph sz="quarter" idx="1"/>
          </p:nvPr>
        </p:nvSpPr>
        <p:spPr>
          <a:xfrm>
            <a:off x="914400" y="1447800"/>
            <a:ext cx="7772400" cy="45720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11" name="Retâ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ângulo de cantos arredondado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0145400A-182D-4139-BE4E-F0E548CA7E45}" type="datetimeFigureOut">
              <a:rPr lang="pt-BR" smtClean="0"/>
              <a:pPr/>
              <a:t>03/10/2018</a:t>
            </a:fld>
            <a:endParaRPr lang="pt-BR"/>
          </a:p>
        </p:txBody>
      </p:sp>
      <p:sp>
        <p:nvSpPr>
          <p:cNvPr id="5" name="Espaço Reservado para Rodapé 4"/>
          <p:cNvSpPr>
            <a:spLocks noGrp="1"/>
          </p:cNvSpPr>
          <p:nvPr>
            <p:ph type="ftr" sz="quarter" idx="11"/>
          </p:nvPr>
        </p:nvSpPr>
        <p:spPr>
          <a:xfrm>
            <a:off x="800100" y="6172200"/>
            <a:ext cx="4000500" cy="457200"/>
          </a:xfrm>
        </p:spPr>
        <p:txBody>
          <a:bodyPr/>
          <a:lstStyle/>
          <a:p>
            <a:endParaRPr lang="pt-BR"/>
          </a:p>
        </p:txBody>
      </p:sp>
      <p:sp>
        <p:nvSpPr>
          <p:cNvPr id="7" name="Retângu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146304" y="6208776"/>
            <a:ext cx="457200" cy="457200"/>
          </a:xfrm>
        </p:spPr>
        <p:txBody>
          <a:bodyPr/>
          <a:lstStyle/>
          <a:p>
            <a:fld id="{CF0DA453-151E-42BD-86D5-A411CDD10852}"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0145400A-182D-4139-BE4E-F0E548CA7E45}" type="datetimeFigureOut">
              <a:rPr lang="pt-BR" smtClean="0"/>
              <a:pPr/>
              <a:t>03/10/2018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F0DA453-151E-42BD-86D5-A411CDD10852}" type="slidenum">
              <a:rPr lang="pt-BR" smtClean="0"/>
              <a:pPr/>
              <a:t>‹nº›</a:t>
            </a:fld>
            <a:endParaRPr lang="pt-BR"/>
          </a:p>
        </p:txBody>
      </p:sp>
      <p:sp>
        <p:nvSpPr>
          <p:cNvPr id="9" name="Espaço Reservado para Conteúdo 8"/>
          <p:cNvSpPr>
            <a:spLocks noGrp="1"/>
          </p:cNvSpPr>
          <p:nvPr>
            <p:ph sz="quarter" idx="1"/>
          </p:nvPr>
        </p:nvSpPr>
        <p:spPr>
          <a:xfrm>
            <a:off x="914400" y="1447800"/>
            <a:ext cx="3749040" cy="45720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933950" y="1447800"/>
            <a:ext cx="3749040" cy="45720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nchor="b" anchorCtr="0"/>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0145400A-182D-4139-BE4E-F0E548CA7E45}" type="datetimeFigureOut">
              <a:rPr lang="pt-BR" smtClean="0"/>
              <a:pPr/>
              <a:t>03/10/2018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F0DA453-151E-42BD-86D5-A411CDD10852}" type="slidenum">
              <a:rPr lang="pt-BR" smtClean="0"/>
              <a:pPr/>
              <a:t>‹nº›</a:t>
            </a:fld>
            <a:endParaRPr lang="pt-BR"/>
          </a:p>
        </p:txBody>
      </p:sp>
      <p:sp>
        <p:nvSpPr>
          <p:cNvPr id="11" name="Espaço Reservado para Conteúdo 10"/>
          <p:cNvSpPr>
            <a:spLocks noGrp="1"/>
          </p:cNvSpPr>
          <p:nvPr>
            <p:ph sz="half" idx="2"/>
          </p:nvPr>
        </p:nvSpPr>
        <p:spPr>
          <a:xfrm>
            <a:off x="914400" y="2247900"/>
            <a:ext cx="3733800" cy="38862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4"/>
          </p:nvPr>
        </p:nvSpPr>
        <p:spPr>
          <a:xfrm>
            <a:off x="4953000" y="2247900"/>
            <a:ext cx="3733800" cy="38862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0145400A-182D-4139-BE4E-F0E548CA7E45}" type="datetimeFigureOut">
              <a:rPr lang="pt-BR" smtClean="0"/>
              <a:pPr/>
              <a:t>03/10/2018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F0DA453-151E-42BD-86D5-A411CDD10852}"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145400A-182D-4139-BE4E-F0E548CA7E45}" type="datetimeFigureOut">
              <a:rPr lang="pt-BR" smtClean="0"/>
              <a:pPr/>
              <a:t>03/10/2018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F0DA453-151E-42BD-86D5-A411CDD10852}"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tângu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ângulo de cantos arredondado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914400" y="273050"/>
            <a:ext cx="7772400" cy="1143000"/>
          </a:xfrm>
        </p:spPr>
        <p:txBody>
          <a:bodyPr anchor="b" anchorCtr="0"/>
          <a:lstStyle>
            <a:lvl1pPr algn="l">
              <a:buNone/>
              <a:defRPr sz="4000" b="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0145400A-182D-4139-BE4E-F0E548CA7E45}" type="datetimeFigureOut">
              <a:rPr lang="pt-BR" smtClean="0"/>
              <a:pPr/>
              <a:t>03/10/2018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F0DA453-151E-42BD-86D5-A411CDD10852}" type="slidenum">
              <a:rPr lang="pt-BR" smtClean="0"/>
              <a:pPr/>
              <a:t>‹nº›</a:t>
            </a:fld>
            <a:endParaRPr lang="pt-BR"/>
          </a:p>
        </p:txBody>
      </p:sp>
      <p:sp>
        <p:nvSpPr>
          <p:cNvPr id="11" name="Espaço Reservado para Conteúdo 10"/>
          <p:cNvSpPr>
            <a:spLocks noGrp="1"/>
          </p:cNvSpPr>
          <p:nvPr>
            <p:ph sz="quarter" idx="1"/>
          </p:nvPr>
        </p:nvSpPr>
        <p:spPr>
          <a:xfrm>
            <a:off x="2971800" y="1600200"/>
            <a:ext cx="5715000" cy="44958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0145400A-182D-4139-BE4E-F0E548CA7E45}" type="datetimeFigureOut">
              <a:rPr lang="pt-BR" smtClean="0"/>
              <a:pPr/>
              <a:t>03/10/2018</a:t>
            </a:fld>
            <a:endParaRPr lang="pt-BR"/>
          </a:p>
        </p:txBody>
      </p:sp>
      <p:sp>
        <p:nvSpPr>
          <p:cNvPr id="6" name="Espaço Reservado para Rodapé 5"/>
          <p:cNvSpPr>
            <a:spLocks noGrp="1"/>
          </p:cNvSpPr>
          <p:nvPr>
            <p:ph type="ftr" sz="quarter" idx="11"/>
          </p:nvPr>
        </p:nvSpPr>
        <p:spPr>
          <a:xfrm>
            <a:off x="914400" y="6172200"/>
            <a:ext cx="3886200" cy="457200"/>
          </a:xfrm>
        </p:spPr>
        <p:txBody>
          <a:bodyPr/>
          <a:lstStyle/>
          <a:p>
            <a:endParaRPr lang="pt-BR"/>
          </a:p>
        </p:txBody>
      </p:sp>
      <p:sp>
        <p:nvSpPr>
          <p:cNvPr id="7" name="Espaço Reservado para Número de Slide 6"/>
          <p:cNvSpPr>
            <a:spLocks noGrp="1"/>
          </p:cNvSpPr>
          <p:nvPr>
            <p:ph type="sldNum" sz="quarter" idx="12"/>
          </p:nvPr>
        </p:nvSpPr>
        <p:spPr>
          <a:xfrm>
            <a:off x="146304" y="6208776"/>
            <a:ext cx="457200" cy="457200"/>
          </a:xfrm>
        </p:spPr>
        <p:txBody>
          <a:bodyPr/>
          <a:lstStyle/>
          <a:p>
            <a:fld id="{CF0DA453-151E-42BD-86D5-A411CDD10852}" type="slidenum">
              <a:rPr lang="pt-BR" smtClean="0"/>
              <a:pPr/>
              <a:t>‹nº›</a:t>
            </a:fld>
            <a:endParaRPr lang="pt-BR"/>
          </a:p>
        </p:txBody>
      </p:sp>
      <p:sp>
        <p:nvSpPr>
          <p:cNvPr id="11" name="Retângu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ço Reservado para Imagem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t-BR" smtClean="0"/>
              <a:t>Clique no ícone para adicionar uma imagem</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ângulo de cantos arredondado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ço Reservado para Títu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45400A-182D-4139-BE4E-F0E548CA7E45}" type="datetimeFigureOut">
              <a:rPr lang="pt-BR" smtClean="0"/>
              <a:pPr/>
              <a:t>03/10/2018</a:t>
            </a:fld>
            <a:endParaRPr lang="pt-BR"/>
          </a:p>
        </p:txBody>
      </p:sp>
      <p:sp>
        <p:nvSpPr>
          <p:cNvPr id="3" name="Espaço Reservado para Rodapé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F0DA453-151E-42BD-86D5-A411CDD10852}"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85786" y="1357298"/>
            <a:ext cx="7643866" cy="3416320"/>
          </a:xfrm>
          <a:prstGeom prst="rect">
            <a:avLst/>
          </a:prstGeom>
        </p:spPr>
        <p:txBody>
          <a:bodyPr wrap="square">
            <a:spAutoFit/>
          </a:bodyPr>
          <a:lstStyle/>
          <a:p>
            <a:pPr algn="ctr"/>
            <a:r>
              <a:rPr lang="es-ES" sz="3600" b="1" dirty="0" smtClean="0">
                <a:solidFill>
                  <a:schemeClr val="tx2">
                    <a:lumMod val="60000"/>
                    <a:lumOff val="40000"/>
                  </a:schemeClr>
                </a:solidFill>
                <a:effectLst>
                  <a:outerShdw blurRad="38100" dist="38100" dir="2700000" algn="tl">
                    <a:srgbClr val="000000">
                      <a:alpha val="43137"/>
                    </a:srgbClr>
                  </a:outerShdw>
                </a:effectLst>
              </a:rPr>
              <a:t>El enfoque reflexivo en la enseñanza de ELE: </a:t>
            </a:r>
          </a:p>
          <a:p>
            <a:pPr algn="ctr"/>
            <a:r>
              <a:rPr lang="es-ES" sz="3600" b="1" dirty="0" smtClean="0">
                <a:solidFill>
                  <a:schemeClr val="tx2">
                    <a:lumMod val="60000"/>
                    <a:lumOff val="40000"/>
                  </a:schemeClr>
                </a:solidFill>
                <a:effectLst>
                  <a:outerShdw blurRad="38100" dist="38100" dir="2700000" algn="tl">
                    <a:srgbClr val="000000">
                      <a:alpha val="43137"/>
                    </a:srgbClr>
                  </a:outerShdw>
                </a:effectLst>
              </a:rPr>
              <a:t>la competencia docente y el desarrollo profesional </a:t>
            </a:r>
          </a:p>
          <a:p>
            <a:endParaRPr lang="es-ES" b="1" dirty="0" smtClean="0">
              <a:solidFill>
                <a:schemeClr val="tx2">
                  <a:lumMod val="60000"/>
                  <a:lumOff val="40000"/>
                </a:schemeClr>
              </a:solidFill>
              <a:effectLst>
                <a:outerShdw blurRad="38100" dist="38100" dir="2700000" algn="tl">
                  <a:srgbClr val="000000">
                    <a:alpha val="43137"/>
                  </a:srgbClr>
                </a:outerShdw>
              </a:effectLst>
            </a:endParaRPr>
          </a:p>
          <a:p>
            <a:endParaRPr lang="es-ES" b="1" dirty="0">
              <a:solidFill>
                <a:schemeClr val="tx2">
                  <a:lumMod val="60000"/>
                  <a:lumOff val="40000"/>
                </a:schemeClr>
              </a:solidFill>
              <a:effectLst>
                <a:outerShdw blurRad="38100" dist="38100" dir="2700000" algn="tl">
                  <a:srgbClr val="000000">
                    <a:alpha val="43137"/>
                  </a:srgbClr>
                </a:outerShdw>
              </a:effectLst>
            </a:endParaRPr>
          </a:p>
          <a:p>
            <a:endParaRPr lang="es-ES" b="1" dirty="0" smtClean="0">
              <a:solidFill>
                <a:schemeClr val="tx2">
                  <a:lumMod val="60000"/>
                  <a:lumOff val="40000"/>
                </a:schemeClr>
              </a:solidFill>
              <a:effectLst>
                <a:outerShdw blurRad="38100" dist="38100" dir="2700000" algn="tl">
                  <a:srgbClr val="000000">
                    <a:alpha val="43137"/>
                  </a:srgbClr>
                </a:outerShdw>
              </a:effectLst>
            </a:endParaRPr>
          </a:p>
          <a:p>
            <a:pPr algn="ctr"/>
            <a:r>
              <a:rPr lang="es-ES" b="1" dirty="0" smtClean="0">
                <a:solidFill>
                  <a:schemeClr val="tx2">
                    <a:lumMod val="60000"/>
                    <a:lumOff val="40000"/>
                  </a:schemeClr>
                </a:solidFill>
                <a:effectLst>
                  <a:outerShdw blurRad="38100" dist="38100" dir="2700000" algn="tl">
                    <a:srgbClr val="000000">
                      <a:alpha val="43137"/>
                    </a:srgbClr>
                  </a:outerShdw>
                </a:effectLst>
              </a:rPr>
              <a:t>Gregorio Pérez de </a:t>
            </a:r>
            <a:r>
              <a:rPr lang="es-ES" b="1" dirty="0" err="1" smtClean="0">
                <a:solidFill>
                  <a:schemeClr val="tx2">
                    <a:lumMod val="60000"/>
                    <a:lumOff val="40000"/>
                  </a:schemeClr>
                </a:solidFill>
                <a:effectLst>
                  <a:outerShdw blurRad="38100" dist="38100" dir="2700000" algn="tl">
                    <a:srgbClr val="000000">
                      <a:alpha val="43137"/>
                    </a:srgbClr>
                  </a:outerShdw>
                </a:effectLst>
              </a:rPr>
              <a:t>Óbanos</a:t>
            </a:r>
            <a:r>
              <a:rPr lang="es-ES" b="1" dirty="0" smtClean="0">
                <a:solidFill>
                  <a:schemeClr val="tx2">
                    <a:lumMod val="60000"/>
                    <a:lumOff val="40000"/>
                  </a:schemeClr>
                </a:solidFill>
                <a:effectLst>
                  <a:outerShdw blurRad="38100" dist="38100" dir="2700000" algn="tl">
                    <a:srgbClr val="000000">
                      <a:alpha val="43137"/>
                    </a:srgbClr>
                  </a:outerShdw>
                </a:effectLst>
              </a:rPr>
              <a:t> Romero</a:t>
            </a:r>
            <a:endParaRPr lang="pt-BR" b="1" dirty="0">
              <a:solidFill>
                <a:schemeClr val="tx2">
                  <a:lumMod val="60000"/>
                  <a:lumOff val="4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b="1" dirty="0" smtClean="0">
                <a:solidFill>
                  <a:schemeClr val="tx2">
                    <a:lumMod val="60000"/>
                    <a:lumOff val="40000"/>
                  </a:schemeClr>
                </a:solidFill>
                <a:effectLst>
                  <a:outerShdw blurRad="38100" dist="38100" dir="2700000" algn="tl">
                    <a:srgbClr val="000000">
                      <a:alpha val="43137"/>
                    </a:srgbClr>
                  </a:outerShdw>
                </a:effectLst>
              </a:rPr>
              <a:t>¿</a:t>
            </a:r>
            <a:r>
              <a:rPr lang="pt-BR" b="1" dirty="0" err="1" smtClean="0">
                <a:solidFill>
                  <a:schemeClr val="tx2">
                    <a:lumMod val="60000"/>
                    <a:lumOff val="40000"/>
                  </a:schemeClr>
                </a:solidFill>
                <a:effectLst>
                  <a:outerShdw blurRad="38100" dist="38100" dir="2700000" algn="tl">
                    <a:srgbClr val="000000">
                      <a:alpha val="43137"/>
                    </a:srgbClr>
                  </a:outerShdw>
                </a:effectLst>
              </a:rPr>
              <a:t>Qué</a:t>
            </a:r>
            <a:r>
              <a:rPr lang="pt-BR" b="1" dirty="0" smtClean="0">
                <a:solidFill>
                  <a:schemeClr val="tx2">
                    <a:lumMod val="60000"/>
                    <a:lumOff val="40000"/>
                  </a:schemeClr>
                </a:solidFill>
                <a:effectLst>
                  <a:outerShdw blurRad="38100" dist="38100" dir="2700000" algn="tl">
                    <a:srgbClr val="000000">
                      <a:alpha val="43137"/>
                    </a:srgbClr>
                  </a:outerShdw>
                </a:effectLst>
              </a:rPr>
              <a:t> </a:t>
            </a:r>
            <a:r>
              <a:rPr lang="pt-BR" b="1" dirty="0" err="1" smtClean="0">
                <a:solidFill>
                  <a:schemeClr val="tx2">
                    <a:lumMod val="60000"/>
                    <a:lumOff val="40000"/>
                  </a:schemeClr>
                </a:solidFill>
                <a:effectLst>
                  <a:outerShdw blurRad="38100" dist="38100" dir="2700000" algn="tl">
                    <a:srgbClr val="000000">
                      <a:alpha val="43137"/>
                    </a:srgbClr>
                  </a:outerShdw>
                </a:effectLst>
              </a:rPr>
              <a:t>cambios</a:t>
            </a:r>
            <a:r>
              <a:rPr lang="pt-BR" b="1" dirty="0" smtClean="0">
                <a:solidFill>
                  <a:schemeClr val="tx2">
                    <a:lumMod val="60000"/>
                    <a:lumOff val="40000"/>
                  </a:schemeClr>
                </a:solidFill>
                <a:effectLst>
                  <a:outerShdw blurRad="38100" dist="38100" dir="2700000" algn="tl">
                    <a:srgbClr val="000000">
                      <a:alpha val="43137"/>
                    </a:srgbClr>
                  </a:outerShdw>
                </a:effectLst>
              </a:rPr>
              <a:t> esperas </a:t>
            </a:r>
            <a:br>
              <a:rPr lang="pt-BR" b="1" dirty="0" smtClean="0">
                <a:solidFill>
                  <a:schemeClr val="tx2">
                    <a:lumMod val="60000"/>
                    <a:lumOff val="40000"/>
                  </a:schemeClr>
                </a:solidFill>
                <a:effectLst>
                  <a:outerShdw blurRad="38100" dist="38100" dir="2700000" algn="tl">
                    <a:srgbClr val="000000">
                      <a:alpha val="43137"/>
                    </a:srgbClr>
                  </a:outerShdw>
                </a:effectLst>
              </a:rPr>
            </a:br>
            <a:r>
              <a:rPr lang="pt-BR" b="1" dirty="0" err="1" smtClean="0">
                <a:solidFill>
                  <a:schemeClr val="tx2">
                    <a:lumMod val="60000"/>
                    <a:lumOff val="40000"/>
                  </a:schemeClr>
                </a:solidFill>
                <a:effectLst>
                  <a:outerShdw blurRad="38100" dist="38100" dir="2700000" algn="tl">
                    <a:srgbClr val="000000">
                      <a:alpha val="43137"/>
                    </a:srgbClr>
                  </a:outerShdw>
                </a:effectLst>
              </a:rPr>
              <a:t>obtener</a:t>
            </a:r>
            <a:r>
              <a:rPr lang="pt-BR" b="1" dirty="0" smtClean="0">
                <a:solidFill>
                  <a:schemeClr val="tx2">
                    <a:lumMod val="60000"/>
                    <a:lumOff val="40000"/>
                  </a:schemeClr>
                </a:solidFill>
                <a:effectLst>
                  <a:outerShdw blurRad="38100" dist="38100" dir="2700000" algn="tl">
                    <a:srgbClr val="000000">
                      <a:alpha val="43137"/>
                    </a:srgbClr>
                  </a:outerShdw>
                </a:effectLst>
              </a:rPr>
              <a:t> </a:t>
            </a:r>
            <a:r>
              <a:rPr lang="pt-BR" b="1" dirty="0" err="1" smtClean="0">
                <a:solidFill>
                  <a:schemeClr val="tx2">
                    <a:lumMod val="60000"/>
                    <a:lumOff val="40000"/>
                  </a:schemeClr>
                </a:solidFill>
                <a:effectLst>
                  <a:outerShdw blurRad="38100" dist="38100" dir="2700000" algn="tl">
                    <a:srgbClr val="000000">
                      <a:alpha val="43137"/>
                    </a:srgbClr>
                  </a:outerShdw>
                </a:effectLst>
              </a:rPr>
              <a:t>en</a:t>
            </a:r>
            <a:r>
              <a:rPr lang="pt-BR" b="1" dirty="0" smtClean="0">
                <a:solidFill>
                  <a:schemeClr val="tx2">
                    <a:lumMod val="60000"/>
                    <a:lumOff val="40000"/>
                  </a:schemeClr>
                </a:solidFill>
                <a:effectLst>
                  <a:outerShdw blurRad="38100" dist="38100" dir="2700000" algn="tl">
                    <a:srgbClr val="000000">
                      <a:alpha val="43137"/>
                    </a:srgbClr>
                  </a:outerShdw>
                </a:effectLst>
              </a:rPr>
              <a:t> </a:t>
            </a:r>
            <a:r>
              <a:rPr lang="pt-BR" b="1" dirty="0" err="1" smtClean="0">
                <a:solidFill>
                  <a:schemeClr val="tx2">
                    <a:lumMod val="60000"/>
                    <a:lumOff val="40000"/>
                  </a:schemeClr>
                </a:solidFill>
                <a:effectLst>
                  <a:outerShdw blurRad="38100" dist="38100" dir="2700000" algn="tl">
                    <a:srgbClr val="000000">
                      <a:alpha val="43137"/>
                    </a:srgbClr>
                  </a:outerShdw>
                </a:effectLst>
              </a:rPr>
              <a:t>tus</a:t>
            </a:r>
            <a:r>
              <a:rPr lang="pt-BR" b="1" dirty="0" smtClean="0">
                <a:solidFill>
                  <a:schemeClr val="tx2">
                    <a:lumMod val="60000"/>
                    <a:lumOff val="40000"/>
                  </a:schemeClr>
                </a:solidFill>
                <a:effectLst>
                  <a:outerShdw blurRad="38100" dist="38100" dir="2700000" algn="tl">
                    <a:srgbClr val="000000">
                      <a:alpha val="43137"/>
                    </a:srgbClr>
                  </a:outerShdw>
                </a:effectLst>
              </a:rPr>
              <a:t> </a:t>
            </a:r>
            <a:r>
              <a:rPr lang="pt-BR" b="1" dirty="0" err="1" smtClean="0">
                <a:solidFill>
                  <a:schemeClr val="tx2">
                    <a:lumMod val="60000"/>
                    <a:lumOff val="40000"/>
                  </a:schemeClr>
                </a:solidFill>
                <a:effectLst>
                  <a:outerShdw blurRad="38100" dist="38100" dir="2700000" algn="tl">
                    <a:srgbClr val="000000">
                      <a:alpha val="43137"/>
                    </a:srgbClr>
                  </a:outerShdw>
                </a:effectLst>
              </a:rPr>
              <a:t>prácticas</a:t>
            </a:r>
            <a:r>
              <a:rPr lang="pt-BR" b="1" dirty="0" smtClean="0">
                <a:solidFill>
                  <a:schemeClr val="tx2">
                    <a:lumMod val="60000"/>
                    <a:lumOff val="40000"/>
                  </a:schemeClr>
                </a:solidFill>
                <a:effectLst>
                  <a:outerShdw blurRad="38100" dist="38100" dir="2700000" algn="tl">
                    <a:srgbClr val="000000">
                      <a:alpha val="43137"/>
                    </a:srgbClr>
                  </a:outerShdw>
                </a:effectLst>
              </a:rPr>
              <a:t>?</a:t>
            </a:r>
            <a:endParaRPr lang="pt-BR" b="1" dirty="0">
              <a:solidFill>
                <a:schemeClr val="tx2">
                  <a:lumMod val="60000"/>
                  <a:lumOff val="40000"/>
                </a:schemeClr>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lnSpcReduction="10000"/>
          </a:bodyPr>
          <a:lstStyle/>
          <a:p>
            <a:r>
              <a:rPr lang="pt-BR" dirty="0" err="1" smtClean="0"/>
              <a:t>Cómo</a:t>
            </a:r>
            <a:r>
              <a:rPr lang="pt-BR" dirty="0" smtClean="0"/>
              <a:t> </a:t>
            </a:r>
            <a:r>
              <a:rPr lang="pt-BR" dirty="0" err="1" smtClean="0"/>
              <a:t>enseñar</a:t>
            </a:r>
            <a:r>
              <a:rPr lang="pt-BR" dirty="0" smtClean="0"/>
              <a:t> </a:t>
            </a:r>
            <a:r>
              <a:rPr lang="pt-BR" dirty="0" err="1" smtClean="0"/>
              <a:t>la</a:t>
            </a:r>
            <a:r>
              <a:rPr lang="pt-BR" dirty="0" smtClean="0"/>
              <a:t> gramática;</a:t>
            </a:r>
          </a:p>
          <a:p>
            <a:r>
              <a:rPr lang="pt-BR" dirty="0" err="1" smtClean="0"/>
              <a:t>Cómo</a:t>
            </a:r>
            <a:r>
              <a:rPr lang="pt-BR" dirty="0" smtClean="0"/>
              <a:t> </a:t>
            </a:r>
            <a:r>
              <a:rPr lang="pt-BR" dirty="0" err="1" smtClean="0"/>
              <a:t>presentarles</a:t>
            </a:r>
            <a:r>
              <a:rPr lang="pt-BR" dirty="0" smtClean="0"/>
              <a:t> a </a:t>
            </a:r>
            <a:r>
              <a:rPr lang="pt-BR" dirty="0" err="1" smtClean="0"/>
              <a:t>los</a:t>
            </a:r>
            <a:r>
              <a:rPr lang="pt-BR" dirty="0" smtClean="0"/>
              <a:t> </a:t>
            </a:r>
            <a:r>
              <a:rPr lang="pt-BR" dirty="0" err="1" smtClean="0"/>
              <a:t>alumnos</a:t>
            </a:r>
            <a:r>
              <a:rPr lang="pt-BR" dirty="0" smtClean="0"/>
              <a:t> </a:t>
            </a:r>
            <a:r>
              <a:rPr lang="pt-BR" dirty="0" err="1" smtClean="0"/>
              <a:t>las</a:t>
            </a:r>
            <a:r>
              <a:rPr lang="pt-BR" dirty="0" smtClean="0"/>
              <a:t> variedades </a:t>
            </a:r>
            <a:r>
              <a:rPr lang="pt-BR" dirty="0" err="1" smtClean="0"/>
              <a:t>linguísticas</a:t>
            </a:r>
            <a:r>
              <a:rPr lang="pt-BR" dirty="0" smtClean="0"/>
              <a:t>;</a:t>
            </a:r>
          </a:p>
          <a:p>
            <a:r>
              <a:rPr lang="pt-BR" dirty="0" err="1" smtClean="0"/>
              <a:t>Cómo</a:t>
            </a:r>
            <a:r>
              <a:rPr lang="pt-BR" dirty="0" smtClean="0"/>
              <a:t> </a:t>
            </a:r>
            <a:r>
              <a:rPr lang="pt-BR" dirty="0" err="1" smtClean="0"/>
              <a:t>presentarles</a:t>
            </a:r>
            <a:r>
              <a:rPr lang="pt-BR" dirty="0" smtClean="0"/>
              <a:t> distintos </a:t>
            </a:r>
            <a:r>
              <a:rPr lang="pt-BR" dirty="0" err="1" smtClean="0"/>
              <a:t>géneros</a:t>
            </a:r>
            <a:r>
              <a:rPr lang="pt-BR" dirty="0" smtClean="0"/>
              <a:t> </a:t>
            </a:r>
            <a:r>
              <a:rPr lang="pt-BR" dirty="0" err="1" smtClean="0"/>
              <a:t>textuales</a:t>
            </a:r>
            <a:r>
              <a:rPr lang="pt-BR" dirty="0" smtClean="0"/>
              <a:t>;</a:t>
            </a:r>
          </a:p>
          <a:p>
            <a:r>
              <a:rPr lang="pt-BR" dirty="0" err="1" smtClean="0"/>
              <a:t>Cómo</a:t>
            </a:r>
            <a:r>
              <a:rPr lang="pt-BR" dirty="0" smtClean="0"/>
              <a:t> elaborar </a:t>
            </a:r>
            <a:r>
              <a:rPr lang="pt-BR" dirty="0" err="1" smtClean="0"/>
              <a:t>materiales</a:t>
            </a:r>
            <a:r>
              <a:rPr lang="pt-BR" dirty="0" smtClean="0"/>
              <a:t> más </a:t>
            </a:r>
            <a:r>
              <a:rPr lang="pt-BR" dirty="0" err="1" smtClean="0"/>
              <a:t>interactivos</a:t>
            </a:r>
            <a:r>
              <a:rPr lang="pt-BR" dirty="0" smtClean="0"/>
              <a:t>;</a:t>
            </a:r>
          </a:p>
          <a:p>
            <a:r>
              <a:rPr lang="pt-BR" dirty="0" err="1" smtClean="0"/>
              <a:t>Cómo</a:t>
            </a:r>
            <a:r>
              <a:rPr lang="pt-BR" dirty="0" smtClean="0"/>
              <a:t> </a:t>
            </a:r>
            <a:r>
              <a:rPr lang="pt-BR" dirty="0" err="1" smtClean="0"/>
              <a:t>trabajar</a:t>
            </a:r>
            <a:r>
              <a:rPr lang="pt-BR" dirty="0" smtClean="0"/>
              <a:t> </a:t>
            </a:r>
            <a:r>
              <a:rPr lang="pt-BR" dirty="0" err="1" smtClean="0"/>
              <a:t>con</a:t>
            </a:r>
            <a:r>
              <a:rPr lang="pt-BR" dirty="0" smtClean="0"/>
              <a:t> </a:t>
            </a:r>
            <a:r>
              <a:rPr lang="pt-BR" dirty="0" err="1" smtClean="0"/>
              <a:t>las</a:t>
            </a:r>
            <a:r>
              <a:rPr lang="pt-BR" dirty="0" smtClean="0"/>
              <a:t> </a:t>
            </a:r>
            <a:r>
              <a:rPr lang="pt-BR" dirty="0" err="1" smtClean="0"/>
              <a:t>TICs</a:t>
            </a:r>
            <a:r>
              <a:rPr lang="pt-BR" dirty="0" smtClean="0"/>
              <a:t> </a:t>
            </a:r>
            <a:r>
              <a:rPr lang="pt-BR" dirty="0" err="1" smtClean="0"/>
              <a:t>en</a:t>
            </a:r>
            <a:r>
              <a:rPr lang="pt-BR" dirty="0" smtClean="0"/>
              <a:t> </a:t>
            </a:r>
            <a:r>
              <a:rPr lang="pt-BR" dirty="0" err="1" smtClean="0"/>
              <a:t>el</a:t>
            </a:r>
            <a:r>
              <a:rPr lang="pt-BR" dirty="0" smtClean="0"/>
              <a:t> aula;</a:t>
            </a:r>
          </a:p>
          <a:p>
            <a:r>
              <a:rPr lang="pt-BR" dirty="0" err="1" smtClean="0"/>
              <a:t>Cómo</a:t>
            </a:r>
            <a:r>
              <a:rPr lang="pt-BR" dirty="0" smtClean="0"/>
              <a:t> </a:t>
            </a:r>
            <a:r>
              <a:rPr lang="pt-BR" dirty="0" err="1" smtClean="0"/>
              <a:t>desarrollar</a:t>
            </a:r>
            <a:r>
              <a:rPr lang="pt-BR" dirty="0" smtClean="0"/>
              <a:t> técnicas de </a:t>
            </a:r>
            <a:r>
              <a:rPr lang="pt-BR" dirty="0" err="1" smtClean="0"/>
              <a:t>corrección</a:t>
            </a:r>
            <a:r>
              <a:rPr lang="pt-BR" dirty="0" smtClean="0"/>
              <a:t> oral y escrita;</a:t>
            </a:r>
          </a:p>
          <a:p>
            <a:r>
              <a:rPr lang="pt-BR" dirty="0" err="1" smtClean="0"/>
              <a:t>Cómo</a:t>
            </a:r>
            <a:r>
              <a:rPr lang="pt-BR" dirty="0" smtClean="0"/>
              <a:t> </a:t>
            </a:r>
            <a:r>
              <a:rPr lang="pt-BR" dirty="0" err="1" smtClean="0"/>
              <a:t>trabajar</a:t>
            </a:r>
            <a:r>
              <a:rPr lang="pt-BR" dirty="0" smtClean="0"/>
              <a:t> </a:t>
            </a:r>
            <a:r>
              <a:rPr lang="pt-BR" dirty="0" err="1" smtClean="0"/>
              <a:t>la</a:t>
            </a:r>
            <a:r>
              <a:rPr lang="pt-BR" dirty="0" smtClean="0"/>
              <a:t> </a:t>
            </a:r>
            <a:r>
              <a:rPr lang="pt-BR" dirty="0" err="1" smtClean="0"/>
              <a:t>lectura</a:t>
            </a:r>
            <a:r>
              <a:rPr lang="pt-BR" dirty="0" smtClean="0"/>
              <a:t> y </a:t>
            </a:r>
            <a:r>
              <a:rPr lang="pt-BR" dirty="0" err="1" smtClean="0"/>
              <a:t>la</a:t>
            </a:r>
            <a:r>
              <a:rPr lang="pt-BR" dirty="0" smtClean="0"/>
              <a:t> escritura;</a:t>
            </a:r>
          </a:p>
          <a:p>
            <a:r>
              <a:rPr lang="pt-BR" dirty="0" err="1" smtClean="0"/>
              <a:t>Cómo</a:t>
            </a:r>
            <a:r>
              <a:rPr lang="pt-BR" dirty="0" smtClean="0"/>
              <a:t> </a:t>
            </a:r>
            <a:r>
              <a:rPr lang="pt-BR" dirty="0" err="1" smtClean="0"/>
              <a:t>trabajar</a:t>
            </a:r>
            <a:r>
              <a:rPr lang="pt-BR" dirty="0" smtClean="0"/>
              <a:t> </a:t>
            </a:r>
            <a:r>
              <a:rPr lang="pt-BR" dirty="0" err="1" smtClean="0"/>
              <a:t>la</a:t>
            </a:r>
            <a:r>
              <a:rPr lang="pt-BR" dirty="0" smtClean="0"/>
              <a:t> </a:t>
            </a:r>
            <a:r>
              <a:rPr lang="pt-BR" dirty="0" err="1" smtClean="0"/>
              <a:t>producción</a:t>
            </a:r>
            <a:r>
              <a:rPr lang="pt-BR" dirty="0" smtClean="0"/>
              <a:t> y </a:t>
            </a:r>
            <a:r>
              <a:rPr lang="pt-BR" dirty="0" err="1" smtClean="0"/>
              <a:t>expresión</a:t>
            </a:r>
            <a:r>
              <a:rPr lang="pt-BR" dirty="0" smtClean="0"/>
              <a:t> oral;</a:t>
            </a:r>
          </a:p>
          <a:p>
            <a:r>
              <a:rPr lang="pt-BR" dirty="0" err="1" smtClean="0"/>
              <a:t>Cómo</a:t>
            </a:r>
            <a:r>
              <a:rPr lang="pt-BR" dirty="0" smtClean="0"/>
              <a:t> </a:t>
            </a:r>
            <a:r>
              <a:rPr lang="pt-BR" dirty="0" err="1" smtClean="0"/>
              <a:t>establecer</a:t>
            </a:r>
            <a:r>
              <a:rPr lang="pt-BR" dirty="0" smtClean="0"/>
              <a:t> </a:t>
            </a:r>
            <a:r>
              <a:rPr lang="pt-BR" dirty="0" err="1" smtClean="0"/>
              <a:t>los</a:t>
            </a:r>
            <a:r>
              <a:rPr lang="pt-BR" dirty="0" smtClean="0"/>
              <a:t> </a:t>
            </a:r>
            <a:r>
              <a:rPr lang="pt-BR" dirty="0" err="1" smtClean="0"/>
              <a:t>criterios</a:t>
            </a:r>
            <a:r>
              <a:rPr lang="pt-BR" dirty="0" smtClean="0"/>
              <a:t> y </a:t>
            </a:r>
            <a:r>
              <a:rPr lang="pt-BR" dirty="0" err="1" smtClean="0"/>
              <a:t>evaluar</a:t>
            </a:r>
            <a:r>
              <a:rPr lang="pt-BR" dirty="0" smtClean="0"/>
              <a:t> </a:t>
            </a:r>
            <a:r>
              <a:rPr lang="pt-BR" dirty="0" err="1" smtClean="0"/>
              <a:t>las</a:t>
            </a:r>
            <a:r>
              <a:rPr lang="pt-BR" dirty="0" smtClean="0"/>
              <a:t> 4 habilidades;</a:t>
            </a:r>
          </a:p>
          <a:p>
            <a:r>
              <a:rPr lang="pt-BR" dirty="0" smtClean="0"/>
              <a:t>...</a:t>
            </a:r>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Propuesta: queremos enseñarles a los alumnos el tema…</a:t>
            </a:r>
            <a:endParaRPr lang="es-ES" dirty="0"/>
          </a:p>
        </p:txBody>
      </p:sp>
      <p:sp>
        <p:nvSpPr>
          <p:cNvPr id="3" name="Espaço Reservado para Conteúdo 2"/>
          <p:cNvSpPr>
            <a:spLocks noGrp="1"/>
          </p:cNvSpPr>
          <p:nvPr>
            <p:ph sz="quarter" idx="1"/>
          </p:nvPr>
        </p:nvSpPr>
        <p:spPr/>
        <p:txBody>
          <a:bodyPr>
            <a:normAutofit lnSpcReduction="10000"/>
          </a:bodyPr>
          <a:lstStyle/>
          <a:p>
            <a:pPr>
              <a:buNone/>
            </a:pPr>
            <a:r>
              <a:rPr lang="es-ES" dirty="0" smtClean="0"/>
              <a:t>1. elegir un tema de la secuencia didáctica en conjunto con los compañeros</a:t>
            </a:r>
          </a:p>
          <a:p>
            <a:pPr>
              <a:buNone/>
            </a:pPr>
            <a:r>
              <a:rPr lang="es-ES" dirty="0" smtClean="0"/>
              <a:t>2. cada un / pareja desarrollará , para ese mismo tema elegido, una clase sobre:</a:t>
            </a:r>
          </a:p>
          <a:p>
            <a:r>
              <a:rPr lang="pt-BR" dirty="0" smtClean="0"/>
              <a:t>gramática</a:t>
            </a:r>
            <a:r>
              <a:rPr lang="pt-BR" dirty="0" smtClean="0"/>
              <a:t>;</a:t>
            </a:r>
          </a:p>
          <a:p>
            <a:r>
              <a:rPr lang="pt-BR" dirty="0" smtClean="0"/>
              <a:t>variedades linguísticas y </a:t>
            </a:r>
            <a:r>
              <a:rPr lang="pt-BR" dirty="0" err="1" smtClean="0"/>
              <a:t>culturales</a:t>
            </a:r>
            <a:r>
              <a:rPr lang="pt-BR" dirty="0" smtClean="0"/>
              <a:t>;</a:t>
            </a:r>
            <a:endParaRPr lang="pt-BR" dirty="0" smtClean="0"/>
          </a:p>
          <a:p>
            <a:r>
              <a:rPr lang="pt-BR" dirty="0" smtClean="0"/>
              <a:t>distintos </a:t>
            </a:r>
            <a:r>
              <a:rPr lang="pt-BR" dirty="0" err="1" smtClean="0"/>
              <a:t>géneros</a:t>
            </a:r>
            <a:r>
              <a:rPr lang="pt-BR" dirty="0" smtClean="0"/>
              <a:t> </a:t>
            </a:r>
            <a:r>
              <a:rPr lang="pt-BR" dirty="0" err="1" smtClean="0"/>
              <a:t>textuales</a:t>
            </a:r>
            <a:r>
              <a:rPr lang="pt-BR" dirty="0" smtClean="0"/>
              <a:t> , </a:t>
            </a:r>
            <a:r>
              <a:rPr lang="pt-BR" dirty="0" err="1" smtClean="0"/>
              <a:t>lectura</a:t>
            </a:r>
            <a:r>
              <a:rPr lang="pt-BR" dirty="0" smtClean="0"/>
              <a:t>, escritura y técnicas de </a:t>
            </a:r>
            <a:r>
              <a:rPr lang="pt-BR" dirty="0" err="1" smtClean="0"/>
              <a:t>corrección</a:t>
            </a:r>
            <a:r>
              <a:rPr lang="pt-BR" dirty="0" smtClean="0"/>
              <a:t> escrita;</a:t>
            </a:r>
            <a:endParaRPr lang="pt-BR" dirty="0" smtClean="0"/>
          </a:p>
          <a:p>
            <a:r>
              <a:rPr lang="pt-BR" dirty="0" err="1" smtClean="0"/>
              <a:t>materiales</a:t>
            </a:r>
            <a:r>
              <a:rPr lang="pt-BR" dirty="0" smtClean="0"/>
              <a:t> </a:t>
            </a:r>
            <a:r>
              <a:rPr lang="pt-BR" dirty="0" smtClean="0"/>
              <a:t>más </a:t>
            </a:r>
            <a:r>
              <a:rPr lang="pt-BR" dirty="0" err="1" smtClean="0"/>
              <a:t>interactivos</a:t>
            </a:r>
            <a:r>
              <a:rPr lang="pt-BR" dirty="0" smtClean="0"/>
              <a:t> y </a:t>
            </a:r>
            <a:r>
              <a:rPr lang="pt-BR" dirty="0" err="1" smtClean="0"/>
              <a:t>las</a:t>
            </a:r>
            <a:r>
              <a:rPr lang="pt-BR" dirty="0" smtClean="0"/>
              <a:t> </a:t>
            </a:r>
            <a:r>
              <a:rPr lang="pt-BR" dirty="0" err="1" smtClean="0"/>
              <a:t>TICs</a:t>
            </a:r>
            <a:r>
              <a:rPr lang="pt-BR" dirty="0" smtClean="0"/>
              <a:t> </a:t>
            </a:r>
            <a:r>
              <a:rPr lang="pt-BR" dirty="0" err="1" smtClean="0"/>
              <a:t>en</a:t>
            </a:r>
            <a:r>
              <a:rPr lang="pt-BR" dirty="0" smtClean="0"/>
              <a:t> </a:t>
            </a:r>
            <a:r>
              <a:rPr lang="pt-BR" dirty="0" err="1" smtClean="0"/>
              <a:t>el</a:t>
            </a:r>
            <a:r>
              <a:rPr lang="pt-BR" dirty="0" smtClean="0"/>
              <a:t> aula;</a:t>
            </a:r>
          </a:p>
          <a:p>
            <a:r>
              <a:rPr lang="pt-BR" dirty="0" err="1" smtClean="0"/>
              <a:t>la</a:t>
            </a:r>
            <a:r>
              <a:rPr lang="pt-BR" dirty="0" smtClean="0"/>
              <a:t> </a:t>
            </a:r>
            <a:r>
              <a:rPr lang="pt-BR" dirty="0" err="1" smtClean="0"/>
              <a:t>producción</a:t>
            </a:r>
            <a:r>
              <a:rPr lang="pt-BR" dirty="0" smtClean="0"/>
              <a:t> y </a:t>
            </a:r>
            <a:r>
              <a:rPr lang="pt-BR" dirty="0" err="1" smtClean="0"/>
              <a:t>expresión</a:t>
            </a:r>
            <a:r>
              <a:rPr lang="pt-BR" dirty="0" smtClean="0"/>
              <a:t> oral </a:t>
            </a:r>
            <a:r>
              <a:rPr lang="pt-BR" dirty="0" smtClean="0"/>
              <a:t>y técnicas </a:t>
            </a:r>
            <a:r>
              <a:rPr lang="pt-BR" dirty="0" smtClean="0"/>
              <a:t>de </a:t>
            </a:r>
            <a:r>
              <a:rPr lang="pt-BR" dirty="0" err="1" smtClean="0"/>
              <a:t>corrección</a:t>
            </a:r>
            <a:r>
              <a:rPr lang="pt-BR" dirty="0" smtClean="0"/>
              <a:t> </a:t>
            </a:r>
            <a:r>
              <a:rPr lang="pt-BR" dirty="0" smtClean="0"/>
              <a:t>oral;</a:t>
            </a:r>
            <a:endParaRPr lang="pt-BR" dirty="0" smtClean="0"/>
          </a:p>
          <a:p>
            <a:r>
              <a:rPr lang="pt-BR" dirty="0" err="1" smtClean="0"/>
              <a:t>los</a:t>
            </a:r>
            <a:r>
              <a:rPr lang="pt-BR" dirty="0" smtClean="0"/>
              <a:t> </a:t>
            </a:r>
            <a:r>
              <a:rPr lang="pt-BR" dirty="0" err="1" smtClean="0"/>
              <a:t>criterios</a:t>
            </a:r>
            <a:r>
              <a:rPr lang="pt-BR" dirty="0" smtClean="0"/>
              <a:t> y </a:t>
            </a:r>
            <a:r>
              <a:rPr lang="pt-BR" dirty="0" err="1" smtClean="0"/>
              <a:t>evaluar</a:t>
            </a:r>
            <a:r>
              <a:rPr lang="pt-BR" dirty="0" smtClean="0"/>
              <a:t> </a:t>
            </a:r>
            <a:r>
              <a:rPr lang="pt-BR" dirty="0" err="1" smtClean="0"/>
              <a:t>las</a:t>
            </a:r>
            <a:r>
              <a:rPr lang="pt-BR" dirty="0" smtClean="0"/>
              <a:t> 4 habilidades</a:t>
            </a:r>
            <a:endParaRPr lang="es-ES" dirty="0" smtClean="0"/>
          </a:p>
          <a:p>
            <a:endParaRPr lang="es-ES" dirty="0" smtClean="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85813" y="500063"/>
            <a:ext cx="8358187" cy="6072187"/>
          </a:xfrm>
        </p:spPr>
        <p:txBody>
          <a:bodyPr>
            <a:noAutofit/>
          </a:bodyPr>
          <a:lstStyle/>
          <a:p>
            <a:pPr algn="l">
              <a:buFont typeface="+mj-lt"/>
              <a:buAutoNum type="arabicPeriod"/>
            </a:pPr>
            <a:r>
              <a:rPr lang="es-ES" sz="2400" dirty="0" smtClean="0"/>
              <a:t> ¿Por qué es importante reflexionar sobre nuestra práctica docente? </a:t>
            </a:r>
            <a:br>
              <a:rPr lang="es-ES" sz="2400" dirty="0" smtClean="0"/>
            </a:br>
            <a:r>
              <a:rPr lang="es-ES" sz="2400" dirty="0" smtClean="0"/>
              <a:t>2. ¿Qué características definen a un buen profesor? </a:t>
            </a:r>
            <a:br>
              <a:rPr lang="es-ES" sz="2400" dirty="0" smtClean="0"/>
            </a:br>
            <a:r>
              <a:rPr lang="es-ES" sz="2400" dirty="0" smtClean="0"/>
              <a:t>3. ¿Un buen profesor nace o se hace? </a:t>
            </a:r>
            <a:br>
              <a:rPr lang="es-ES" sz="2400" dirty="0" smtClean="0"/>
            </a:br>
            <a:r>
              <a:rPr lang="es-ES" sz="2400" dirty="0" smtClean="0"/>
              <a:t>4. ¿Es posible aprender a serlo? </a:t>
            </a:r>
            <a:br>
              <a:rPr lang="es-ES" sz="2400" dirty="0" smtClean="0"/>
            </a:br>
            <a:r>
              <a:rPr lang="es-ES" sz="2400" dirty="0" smtClean="0"/>
              <a:t>5. ¿Es un profesor un mero transmisor de conocimientos? </a:t>
            </a:r>
            <a:br>
              <a:rPr lang="es-ES" sz="2400" dirty="0" smtClean="0"/>
            </a:br>
            <a:r>
              <a:rPr lang="es-ES" sz="2400" dirty="0" smtClean="0"/>
              <a:t>6. ¿Es fácil ser profesor de lenguas extranjeras? </a:t>
            </a:r>
            <a:br>
              <a:rPr lang="es-ES" sz="2400" dirty="0" smtClean="0"/>
            </a:br>
            <a:r>
              <a:rPr lang="es-ES" sz="2400" dirty="0" smtClean="0"/>
              <a:t>7. ¿Todo el mundo puede serlo?</a:t>
            </a:r>
            <a:br>
              <a:rPr lang="es-ES" sz="2400" dirty="0" smtClean="0"/>
            </a:br>
            <a:r>
              <a:rPr lang="es-ES" sz="2400" dirty="0" smtClean="0"/>
              <a:t>8. ¿Cómo se forma un profesor?</a:t>
            </a:r>
            <a:br>
              <a:rPr lang="es-ES" sz="2400" dirty="0" smtClean="0"/>
            </a:br>
            <a:r>
              <a:rPr lang="es-ES" sz="2400" dirty="0" smtClean="0"/>
              <a:t>9. ¿La experiencia es un grado?</a:t>
            </a:r>
            <a:br>
              <a:rPr lang="es-ES" sz="2400" dirty="0" smtClean="0"/>
            </a:br>
            <a:r>
              <a:rPr lang="es-ES" sz="2400" dirty="0" smtClean="0"/>
              <a:t>10. ¿Por qué es importante reflexionar sobre nuestra práctica docente?</a:t>
            </a:r>
            <a:br>
              <a:rPr lang="es-ES" sz="2400" dirty="0" smtClean="0"/>
            </a:br>
            <a:r>
              <a:rPr lang="es-ES" sz="2400" dirty="0" smtClean="0"/>
              <a:t>11. ¿Qué </a:t>
            </a:r>
            <a:r>
              <a:rPr lang="es-ES" sz="2400" dirty="0" smtClean="0"/>
              <a:t>componens </a:t>
            </a:r>
            <a:r>
              <a:rPr lang="es-ES" sz="2400" dirty="0" smtClean="0"/>
              <a:t>debe dominar un buen profesional?</a:t>
            </a:r>
            <a:br>
              <a:rPr lang="es-ES" sz="2400" dirty="0" smtClean="0"/>
            </a:br>
            <a:r>
              <a:rPr lang="es-ES" sz="2400" dirty="0" smtClean="0"/>
              <a:t>12. ¿Qué significa reflexionar sobre nuestra forma de pensar y actuar en el aula?</a:t>
            </a:r>
            <a:endParaRPr lang="pt-BR" sz="2400" dirty="0"/>
          </a:p>
        </p:txBody>
      </p:sp>
      <p:sp>
        <p:nvSpPr>
          <p:cNvPr id="3" name="Subtítulo 2"/>
          <p:cNvSpPr>
            <a:spLocks noGrp="1"/>
          </p:cNvSpPr>
          <p:nvPr>
            <p:ph type="subTitle" idx="4294967295"/>
          </p:nvPr>
        </p:nvSpPr>
        <p:spPr>
          <a:xfrm>
            <a:off x="9540552" y="2924944"/>
            <a:ext cx="6858000" cy="533400"/>
          </a:xfrm>
        </p:spPr>
        <p:txBody>
          <a:bodyPr>
            <a:normAutofit/>
          </a:bodyPr>
          <a:lstStyle/>
          <a:p>
            <a:endParaRPr lang="pt-BR" dirty="0" smtClean="0"/>
          </a:p>
          <a:p>
            <a:endParaRPr lang="pt-BR" dirty="0" smtClean="0"/>
          </a:p>
          <a:p>
            <a:endParaRPr lang="pt-BR" dirty="0" smtClean="0"/>
          </a:p>
          <a:p>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pt-BR" b="1" dirty="0" err="1" smtClean="0">
                <a:effectLst>
                  <a:outerShdw blurRad="38100" dist="38100" dir="2700000" algn="tl">
                    <a:srgbClr val="000000">
                      <a:alpha val="43137"/>
                    </a:srgbClr>
                  </a:outerShdw>
                </a:effectLst>
              </a:rPr>
              <a:t>Desarrollo</a:t>
            </a:r>
            <a:r>
              <a:rPr lang="pt-BR" b="1" dirty="0" smtClean="0">
                <a:effectLst>
                  <a:outerShdw blurRad="38100" dist="38100" dir="2700000" algn="tl">
                    <a:srgbClr val="000000">
                      <a:alpha val="43137"/>
                    </a:srgbClr>
                  </a:outerShdw>
                </a:effectLst>
              </a:rPr>
              <a:t> </a:t>
            </a:r>
            <a:r>
              <a:rPr lang="pt-BR" b="1" dirty="0" err="1" smtClean="0">
                <a:effectLst>
                  <a:outerShdw blurRad="38100" dist="38100" dir="2700000" algn="tl">
                    <a:srgbClr val="000000">
                      <a:alpha val="43137"/>
                    </a:srgbClr>
                  </a:outerShdw>
                </a:effectLst>
              </a:rPr>
              <a:t>profesional</a:t>
            </a:r>
            <a:r>
              <a:rPr lang="pt-BR" b="1" dirty="0" smtClean="0">
                <a:effectLst>
                  <a:outerShdw blurRad="38100" dist="38100" dir="2700000" algn="tl">
                    <a:srgbClr val="000000">
                      <a:alpha val="43137"/>
                    </a:srgbClr>
                  </a:outerShdw>
                </a:effectLst>
              </a:rPr>
              <a:t> </a:t>
            </a:r>
            <a:r>
              <a:rPr lang="pt-BR" b="1" dirty="0" err="1" smtClean="0">
                <a:effectLst>
                  <a:outerShdw blurRad="38100" dist="38100" dir="2700000" algn="tl">
                    <a:srgbClr val="000000">
                      <a:alpha val="43137"/>
                    </a:srgbClr>
                  </a:outerShdw>
                </a:effectLst>
              </a:rPr>
              <a:t>del</a:t>
            </a:r>
            <a:r>
              <a:rPr lang="pt-BR" b="1" dirty="0" smtClean="0">
                <a:effectLst>
                  <a:outerShdw blurRad="38100" dist="38100" dir="2700000" algn="tl">
                    <a:srgbClr val="000000">
                      <a:alpha val="43137"/>
                    </a:srgbClr>
                  </a:outerShdw>
                </a:effectLst>
              </a:rPr>
              <a:t> docente</a:t>
            </a:r>
            <a:endParaRPr lang="pt-BR" b="1" dirty="0">
              <a:effectLst>
                <a:outerShdw blurRad="38100" dist="38100" dir="2700000" algn="tl">
                  <a:srgbClr val="000000">
                    <a:alpha val="43137"/>
                  </a:srgbClr>
                </a:outerShdw>
              </a:effectLst>
            </a:endParaRPr>
          </a:p>
        </p:txBody>
      </p:sp>
      <p:sp>
        <p:nvSpPr>
          <p:cNvPr id="5" name="Espaço Reservado para Texto 4"/>
          <p:cNvSpPr>
            <a:spLocks noGrp="1"/>
          </p:cNvSpPr>
          <p:nvPr>
            <p:ph type="body" idx="1"/>
          </p:nvPr>
        </p:nvSpPr>
        <p:spPr/>
        <p:txBody>
          <a:bodyPr/>
          <a:lstStyle/>
          <a:p>
            <a:pPr algn="ctr"/>
            <a:r>
              <a:rPr lang="pt-BR" dirty="0" err="1" smtClean="0">
                <a:effectLst>
                  <a:outerShdw blurRad="38100" dist="38100" dir="2700000" algn="tl">
                    <a:srgbClr val="000000">
                      <a:alpha val="43137"/>
                    </a:srgbClr>
                  </a:outerShdw>
                </a:effectLst>
              </a:rPr>
              <a:t>Competencia</a:t>
            </a:r>
            <a:r>
              <a:rPr lang="pt-BR" dirty="0" smtClean="0">
                <a:effectLst>
                  <a:outerShdw blurRad="38100" dist="38100" dir="2700000" algn="tl">
                    <a:srgbClr val="000000">
                      <a:alpha val="43137"/>
                    </a:srgbClr>
                  </a:outerShdw>
                </a:effectLst>
              </a:rPr>
              <a:t> docente</a:t>
            </a:r>
            <a:endParaRPr lang="pt-BR" dirty="0">
              <a:effectLst>
                <a:outerShdw blurRad="38100" dist="38100" dir="2700000" algn="tl">
                  <a:srgbClr val="000000">
                    <a:alpha val="43137"/>
                  </a:srgbClr>
                </a:outerShdw>
              </a:effectLst>
            </a:endParaRPr>
          </a:p>
        </p:txBody>
      </p:sp>
      <p:sp>
        <p:nvSpPr>
          <p:cNvPr id="7" name="Espaço Reservado para Texto 6"/>
          <p:cNvSpPr>
            <a:spLocks noGrp="1"/>
          </p:cNvSpPr>
          <p:nvPr>
            <p:ph type="body" sz="half" idx="3"/>
          </p:nvPr>
        </p:nvSpPr>
        <p:spPr/>
        <p:txBody>
          <a:bodyPr/>
          <a:lstStyle/>
          <a:p>
            <a:pPr algn="ctr"/>
            <a:r>
              <a:rPr lang="pt-BR" dirty="0" smtClean="0">
                <a:effectLst>
                  <a:outerShdw blurRad="38100" dist="38100" dir="2700000" algn="tl">
                    <a:srgbClr val="000000">
                      <a:alpha val="43137"/>
                    </a:srgbClr>
                  </a:outerShdw>
                </a:effectLst>
              </a:rPr>
              <a:t>Enfoque reflexivo</a:t>
            </a:r>
            <a:endParaRPr lang="pt-BR" dirty="0">
              <a:effectLst>
                <a:outerShdw blurRad="38100" dist="38100" dir="2700000" algn="tl">
                  <a:srgbClr val="000000">
                    <a:alpha val="43137"/>
                  </a:srgbClr>
                </a:outerShdw>
              </a:effectLst>
            </a:endParaRPr>
          </a:p>
        </p:txBody>
      </p:sp>
      <p:sp>
        <p:nvSpPr>
          <p:cNvPr id="6" name="Espaço Reservado para Conteúdo 5"/>
          <p:cNvSpPr>
            <a:spLocks noGrp="1"/>
          </p:cNvSpPr>
          <p:nvPr>
            <p:ph sz="half" idx="2"/>
          </p:nvPr>
        </p:nvSpPr>
        <p:spPr/>
        <p:txBody>
          <a:bodyPr>
            <a:normAutofit/>
          </a:bodyPr>
          <a:lstStyle/>
          <a:p>
            <a:r>
              <a:rPr lang="pt-BR" dirty="0" smtClean="0"/>
              <a:t>El </a:t>
            </a:r>
            <a:r>
              <a:rPr lang="pt-BR" dirty="0" err="1" smtClean="0">
                <a:effectLst>
                  <a:outerShdw blurRad="38100" dist="38100" dir="2700000" algn="tl">
                    <a:srgbClr val="000000">
                      <a:alpha val="43137"/>
                    </a:srgbClr>
                  </a:outerShdw>
                </a:effectLst>
              </a:rPr>
              <a:t>lector</a:t>
            </a:r>
            <a:r>
              <a:rPr lang="pt-BR" dirty="0" smtClean="0"/>
              <a:t>: </a:t>
            </a:r>
            <a:r>
              <a:rPr lang="pt-BR" dirty="0" err="1" smtClean="0"/>
              <a:t>el</a:t>
            </a:r>
            <a:r>
              <a:rPr lang="pt-BR" dirty="0" smtClean="0"/>
              <a:t> </a:t>
            </a:r>
            <a:r>
              <a:rPr lang="pt-BR" dirty="0" err="1" smtClean="0"/>
              <a:t>conocimiento</a:t>
            </a:r>
            <a:r>
              <a:rPr lang="pt-BR" dirty="0" smtClean="0"/>
              <a:t>, </a:t>
            </a:r>
            <a:r>
              <a:rPr lang="pt-BR" dirty="0" err="1" smtClean="0"/>
              <a:t>el</a:t>
            </a:r>
            <a:r>
              <a:rPr lang="pt-BR" dirty="0" smtClean="0"/>
              <a:t> saber</a:t>
            </a:r>
          </a:p>
          <a:p>
            <a:r>
              <a:rPr lang="pt-BR" dirty="0" smtClean="0"/>
              <a:t>El </a:t>
            </a:r>
            <a:r>
              <a:rPr lang="pt-BR" dirty="0" err="1" smtClean="0">
                <a:effectLst>
                  <a:outerShdw blurRad="38100" dist="38100" dir="2700000" algn="tl">
                    <a:srgbClr val="000000">
                      <a:alpha val="43137"/>
                    </a:srgbClr>
                  </a:outerShdw>
                </a:effectLst>
              </a:rPr>
              <a:t>profesor</a:t>
            </a:r>
            <a:r>
              <a:rPr lang="pt-BR" dirty="0" smtClean="0"/>
              <a:t>: </a:t>
            </a:r>
            <a:r>
              <a:rPr lang="pt-BR" dirty="0" err="1" smtClean="0"/>
              <a:t>el</a:t>
            </a:r>
            <a:r>
              <a:rPr lang="pt-BR" dirty="0" smtClean="0"/>
              <a:t> </a:t>
            </a:r>
            <a:r>
              <a:rPr lang="pt-BR" dirty="0" err="1" smtClean="0"/>
              <a:t>conocimiento</a:t>
            </a:r>
            <a:r>
              <a:rPr lang="pt-BR" dirty="0" smtClean="0"/>
              <a:t> y </a:t>
            </a:r>
            <a:r>
              <a:rPr lang="pt-BR" dirty="0" err="1" smtClean="0"/>
              <a:t>las</a:t>
            </a:r>
            <a:r>
              <a:rPr lang="pt-BR" dirty="0" smtClean="0"/>
              <a:t> habilidades, </a:t>
            </a:r>
            <a:r>
              <a:rPr lang="pt-BR" dirty="0" err="1" smtClean="0"/>
              <a:t>el</a:t>
            </a:r>
            <a:r>
              <a:rPr lang="pt-BR" dirty="0" smtClean="0"/>
              <a:t> saber </a:t>
            </a:r>
            <a:r>
              <a:rPr lang="pt-BR" dirty="0" err="1" smtClean="0"/>
              <a:t>hacer</a:t>
            </a:r>
            <a:endParaRPr lang="pt-BR" dirty="0" smtClean="0"/>
          </a:p>
          <a:p>
            <a:r>
              <a:rPr lang="pt-BR" dirty="0" smtClean="0"/>
              <a:t>El </a:t>
            </a:r>
            <a:r>
              <a:rPr lang="pt-BR" dirty="0" smtClean="0">
                <a:effectLst>
                  <a:outerShdw blurRad="38100" dist="38100" dir="2700000" algn="tl">
                    <a:srgbClr val="000000">
                      <a:alpha val="43137"/>
                    </a:srgbClr>
                  </a:outerShdw>
                </a:effectLst>
              </a:rPr>
              <a:t>facilitador</a:t>
            </a:r>
            <a:r>
              <a:rPr lang="pt-BR" dirty="0" smtClean="0"/>
              <a:t>: </a:t>
            </a:r>
            <a:r>
              <a:rPr lang="pt-BR" dirty="0" err="1" smtClean="0"/>
              <a:t>el</a:t>
            </a:r>
            <a:r>
              <a:rPr lang="pt-BR" dirty="0" smtClean="0"/>
              <a:t> </a:t>
            </a:r>
            <a:r>
              <a:rPr lang="pt-BR" dirty="0" err="1" smtClean="0"/>
              <a:t>conocimiento</a:t>
            </a:r>
            <a:r>
              <a:rPr lang="pt-BR" dirty="0" smtClean="0"/>
              <a:t>, </a:t>
            </a:r>
            <a:r>
              <a:rPr lang="pt-BR" dirty="0" err="1" smtClean="0"/>
              <a:t>las</a:t>
            </a:r>
            <a:r>
              <a:rPr lang="pt-BR" dirty="0" smtClean="0"/>
              <a:t> habilidades y </a:t>
            </a:r>
            <a:r>
              <a:rPr lang="pt-BR" dirty="0" err="1" smtClean="0"/>
              <a:t>la</a:t>
            </a:r>
            <a:r>
              <a:rPr lang="pt-BR" dirty="0" smtClean="0"/>
              <a:t> </a:t>
            </a:r>
            <a:r>
              <a:rPr lang="pt-BR" dirty="0" err="1" smtClean="0"/>
              <a:t>actitud</a:t>
            </a:r>
            <a:r>
              <a:rPr lang="pt-BR" dirty="0" smtClean="0"/>
              <a:t>, </a:t>
            </a:r>
            <a:r>
              <a:rPr lang="pt-BR" dirty="0" err="1" smtClean="0"/>
              <a:t>el</a:t>
            </a:r>
            <a:r>
              <a:rPr lang="pt-BR" dirty="0" smtClean="0"/>
              <a:t> saber ser</a:t>
            </a:r>
            <a:endParaRPr lang="pt-BR" dirty="0"/>
          </a:p>
        </p:txBody>
      </p:sp>
      <p:sp>
        <p:nvSpPr>
          <p:cNvPr id="8" name="Espaço Reservado para Conteúdo 7"/>
          <p:cNvSpPr>
            <a:spLocks noGrp="1"/>
          </p:cNvSpPr>
          <p:nvPr>
            <p:ph sz="half" idx="4"/>
          </p:nvPr>
        </p:nvSpPr>
        <p:spPr/>
        <p:txBody>
          <a:bodyPr>
            <a:normAutofit fontScale="92500" lnSpcReduction="10000"/>
          </a:bodyPr>
          <a:lstStyle/>
          <a:p>
            <a:pPr algn="just"/>
            <a:r>
              <a:rPr lang="pt-BR" dirty="0" smtClean="0"/>
              <a:t>El </a:t>
            </a:r>
            <a:r>
              <a:rPr lang="pt-BR" dirty="0" err="1" smtClean="0"/>
              <a:t>profesor</a:t>
            </a:r>
            <a:r>
              <a:rPr lang="pt-BR" dirty="0" smtClean="0"/>
              <a:t> </a:t>
            </a:r>
            <a:r>
              <a:rPr lang="pt-BR" dirty="0" err="1" smtClean="0"/>
              <a:t>en</a:t>
            </a:r>
            <a:r>
              <a:rPr lang="pt-BR" dirty="0" smtClean="0"/>
              <a:t> </a:t>
            </a:r>
            <a:r>
              <a:rPr lang="pt-BR" dirty="0" err="1" smtClean="0"/>
              <a:t>formación</a:t>
            </a:r>
            <a:r>
              <a:rPr lang="pt-BR" dirty="0" smtClean="0"/>
              <a:t> da </a:t>
            </a:r>
            <a:r>
              <a:rPr lang="pt-BR" dirty="0" err="1" smtClean="0"/>
              <a:t>el</a:t>
            </a:r>
            <a:r>
              <a:rPr lang="pt-BR" dirty="0" smtClean="0"/>
              <a:t> significado a </a:t>
            </a:r>
            <a:r>
              <a:rPr lang="pt-BR" dirty="0" err="1" smtClean="0"/>
              <a:t>los</a:t>
            </a:r>
            <a:r>
              <a:rPr lang="pt-BR" dirty="0" smtClean="0"/>
              <a:t> </a:t>
            </a:r>
            <a:r>
              <a:rPr lang="pt-BR" dirty="0" err="1" smtClean="0"/>
              <a:t>contenidos</a:t>
            </a:r>
            <a:r>
              <a:rPr lang="pt-BR" dirty="0" smtClean="0"/>
              <a:t> por </a:t>
            </a:r>
            <a:r>
              <a:rPr lang="pt-BR" dirty="0" err="1" smtClean="0"/>
              <a:t>medio</a:t>
            </a:r>
            <a:r>
              <a:rPr lang="pt-BR" dirty="0" smtClean="0"/>
              <a:t> de </a:t>
            </a:r>
            <a:r>
              <a:rPr lang="pt-BR" dirty="0" err="1" smtClean="0"/>
              <a:t>su</a:t>
            </a:r>
            <a:r>
              <a:rPr lang="pt-BR" dirty="0" smtClean="0"/>
              <a:t> </a:t>
            </a:r>
            <a:r>
              <a:rPr lang="pt-BR" dirty="0" err="1" smtClean="0"/>
              <a:t>interacción</a:t>
            </a:r>
            <a:r>
              <a:rPr lang="pt-BR" dirty="0" smtClean="0"/>
              <a:t> </a:t>
            </a:r>
            <a:r>
              <a:rPr lang="pt-BR" dirty="0" err="1" smtClean="0"/>
              <a:t>con</a:t>
            </a:r>
            <a:r>
              <a:rPr lang="pt-BR" dirty="0" smtClean="0"/>
              <a:t> </a:t>
            </a:r>
            <a:r>
              <a:rPr lang="pt-BR" dirty="0" err="1" smtClean="0"/>
              <a:t>los</a:t>
            </a:r>
            <a:r>
              <a:rPr lang="pt-BR" dirty="0" smtClean="0"/>
              <a:t> </a:t>
            </a:r>
            <a:r>
              <a:rPr lang="pt-BR" dirty="0" err="1" smtClean="0"/>
              <a:t>alumnos</a:t>
            </a:r>
            <a:r>
              <a:rPr lang="pt-BR" dirty="0" smtClean="0"/>
              <a:t> sistemática y ordenada.</a:t>
            </a:r>
          </a:p>
          <a:p>
            <a:pPr algn="just"/>
            <a:r>
              <a:rPr lang="pt-BR" dirty="0" smtClean="0"/>
              <a:t>1º   </a:t>
            </a:r>
            <a:r>
              <a:rPr lang="pt-BR" dirty="0" err="1" smtClean="0"/>
              <a:t>la</a:t>
            </a:r>
            <a:r>
              <a:rPr lang="pt-BR" dirty="0" smtClean="0"/>
              <a:t> </a:t>
            </a:r>
            <a:r>
              <a:rPr lang="pt-BR" dirty="0" err="1" smtClean="0"/>
              <a:t>recogida</a:t>
            </a:r>
            <a:r>
              <a:rPr lang="pt-BR" dirty="0" smtClean="0"/>
              <a:t> de </a:t>
            </a:r>
            <a:r>
              <a:rPr lang="pt-BR" dirty="0" err="1" smtClean="0"/>
              <a:t>datos</a:t>
            </a:r>
            <a:endParaRPr lang="pt-BR" dirty="0" smtClean="0"/>
          </a:p>
          <a:p>
            <a:pPr algn="just"/>
            <a:r>
              <a:rPr lang="pt-BR" dirty="0" smtClean="0"/>
              <a:t>2º </a:t>
            </a:r>
            <a:r>
              <a:rPr lang="pt-BR" dirty="0" err="1" smtClean="0"/>
              <a:t>su</a:t>
            </a:r>
            <a:r>
              <a:rPr lang="pt-BR" dirty="0" smtClean="0"/>
              <a:t> </a:t>
            </a:r>
            <a:r>
              <a:rPr lang="pt-BR" dirty="0" err="1" smtClean="0"/>
              <a:t>análisis</a:t>
            </a:r>
            <a:r>
              <a:rPr lang="pt-BR" dirty="0" smtClean="0"/>
              <a:t> reflexivo      	posterior</a:t>
            </a:r>
          </a:p>
          <a:p>
            <a:pPr algn="just"/>
            <a:r>
              <a:rPr lang="pt-BR" dirty="0" smtClean="0"/>
              <a:t>3º   </a:t>
            </a:r>
            <a:r>
              <a:rPr lang="pt-BR" dirty="0" err="1" smtClean="0"/>
              <a:t>la</a:t>
            </a:r>
            <a:r>
              <a:rPr lang="pt-BR" dirty="0" smtClean="0"/>
              <a:t> toma consciente de 	</a:t>
            </a:r>
            <a:r>
              <a:rPr lang="pt-BR" dirty="0" err="1" smtClean="0"/>
              <a:t>decisiones</a:t>
            </a:r>
            <a:r>
              <a:rPr lang="pt-BR" dirty="0" smtClean="0"/>
              <a:t> </a:t>
            </a:r>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428596" y="142852"/>
            <a:ext cx="8229600" cy="990600"/>
          </a:xfrm>
        </p:spPr>
        <p:txBody>
          <a:bodyPr/>
          <a:lstStyle/>
          <a:p>
            <a:pPr algn="ctr"/>
            <a:r>
              <a:rPr lang="pt-BR" b="1" dirty="0" err="1" smtClean="0">
                <a:effectLst>
                  <a:outerShdw blurRad="38100" dist="38100" dir="2700000" algn="tl">
                    <a:srgbClr val="000000">
                      <a:alpha val="43137"/>
                    </a:srgbClr>
                  </a:outerShdw>
                </a:effectLst>
              </a:rPr>
              <a:t>Enseñanza</a:t>
            </a:r>
            <a:r>
              <a:rPr lang="pt-BR" b="1" dirty="0" smtClean="0">
                <a:effectLst>
                  <a:outerShdw blurRad="38100" dist="38100" dir="2700000" algn="tl">
                    <a:srgbClr val="000000">
                      <a:alpha val="43137"/>
                    </a:srgbClr>
                  </a:outerShdw>
                </a:effectLst>
              </a:rPr>
              <a:t> reflexiva</a:t>
            </a:r>
            <a:endParaRPr lang="pt-BR" b="1" dirty="0">
              <a:effectLst>
                <a:outerShdw blurRad="38100" dist="38100" dir="2700000" algn="tl">
                  <a:srgbClr val="000000">
                    <a:alpha val="43137"/>
                  </a:srgbClr>
                </a:outerShdw>
              </a:effectLst>
            </a:endParaRPr>
          </a:p>
        </p:txBody>
      </p:sp>
      <p:sp>
        <p:nvSpPr>
          <p:cNvPr id="8" name="Espaço Reservado para Conteúdo 7"/>
          <p:cNvSpPr>
            <a:spLocks noGrp="1"/>
          </p:cNvSpPr>
          <p:nvPr>
            <p:ph sz="quarter" idx="1"/>
          </p:nvPr>
        </p:nvSpPr>
        <p:spPr>
          <a:xfrm>
            <a:off x="214282" y="1142984"/>
            <a:ext cx="8229600" cy="4937760"/>
          </a:xfrm>
        </p:spPr>
        <p:txBody>
          <a:bodyPr>
            <a:noAutofit/>
          </a:bodyPr>
          <a:lstStyle/>
          <a:p>
            <a:r>
              <a:rPr lang="pt-BR" sz="5400" dirty="0" err="1" smtClean="0"/>
              <a:t>Reflexión</a:t>
            </a:r>
            <a:r>
              <a:rPr lang="pt-BR" sz="5400" dirty="0" smtClean="0"/>
              <a:t> </a:t>
            </a:r>
            <a:r>
              <a:rPr lang="pt-BR" sz="5400" dirty="0" err="1" smtClean="0"/>
              <a:t>preactiva</a:t>
            </a:r>
            <a:r>
              <a:rPr lang="pt-BR" sz="5400" dirty="0" smtClean="0"/>
              <a:t> – </a:t>
            </a:r>
            <a:r>
              <a:rPr lang="pt-BR" sz="5400" dirty="0" err="1" smtClean="0">
                <a:solidFill>
                  <a:schemeClr val="accent5">
                    <a:lumMod val="75000"/>
                  </a:schemeClr>
                </a:solidFill>
              </a:rPr>
              <a:t>la</a:t>
            </a:r>
            <a:r>
              <a:rPr lang="pt-BR" sz="5400" dirty="0" smtClean="0">
                <a:solidFill>
                  <a:schemeClr val="accent5">
                    <a:lumMod val="75000"/>
                  </a:schemeClr>
                </a:solidFill>
              </a:rPr>
              <a:t> </a:t>
            </a:r>
            <a:r>
              <a:rPr lang="pt-BR" sz="5400" dirty="0" err="1" smtClean="0">
                <a:solidFill>
                  <a:schemeClr val="accent5">
                    <a:lumMod val="75000"/>
                  </a:schemeClr>
                </a:solidFill>
              </a:rPr>
              <a:t>planificación</a:t>
            </a:r>
            <a:endParaRPr lang="pt-BR" sz="5400" dirty="0" smtClean="0">
              <a:solidFill>
                <a:schemeClr val="accent5">
                  <a:lumMod val="75000"/>
                </a:schemeClr>
              </a:solidFill>
            </a:endParaRPr>
          </a:p>
          <a:p>
            <a:r>
              <a:rPr lang="pt-BR" sz="5400" dirty="0" err="1" smtClean="0"/>
              <a:t>Reflexión</a:t>
            </a:r>
            <a:r>
              <a:rPr lang="pt-BR" sz="5400" dirty="0" smtClean="0"/>
              <a:t> </a:t>
            </a:r>
            <a:r>
              <a:rPr lang="pt-BR" sz="5400" dirty="0" err="1" smtClean="0"/>
              <a:t>interactiva</a:t>
            </a:r>
            <a:r>
              <a:rPr lang="pt-BR" sz="5400" dirty="0" smtClean="0"/>
              <a:t> – </a:t>
            </a:r>
            <a:r>
              <a:rPr lang="pt-BR" sz="5400" dirty="0" err="1" smtClean="0">
                <a:solidFill>
                  <a:schemeClr val="accent5">
                    <a:lumMod val="75000"/>
                  </a:schemeClr>
                </a:solidFill>
              </a:rPr>
              <a:t>la</a:t>
            </a:r>
            <a:r>
              <a:rPr lang="pt-BR" sz="5400" dirty="0" smtClean="0">
                <a:solidFill>
                  <a:schemeClr val="accent5">
                    <a:lumMod val="75000"/>
                  </a:schemeClr>
                </a:solidFill>
              </a:rPr>
              <a:t> </a:t>
            </a:r>
            <a:r>
              <a:rPr lang="pt-BR" sz="5400" dirty="0" err="1" smtClean="0">
                <a:solidFill>
                  <a:schemeClr val="accent5">
                    <a:lumMod val="75000"/>
                  </a:schemeClr>
                </a:solidFill>
              </a:rPr>
              <a:t>enseñanza</a:t>
            </a:r>
            <a:endParaRPr lang="pt-BR" sz="5400" dirty="0" smtClean="0">
              <a:solidFill>
                <a:schemeClr val="accent5">
                  <a:lumMod val="75000"/>
                </a:schemeClr>
              </a:solidFill>
            </a:endParaRPr>
          </a:p>
          <a:p>
            <a:r>
              <a:rPr lang="pt-BR" sz="5400" dirty="0" err="1" smtClean="0"/>
              <a:t>Reflexión</a:t>
            </a:r>
            <a:r>
              <a:rPr lang="pt-BR" sz="5400" dirty="0" smtClean="0"/>
              <a:t> </a:t>
            </a:r>
            <a:r>
              <a:rPr lang="pt-BR" sz="5400" dirty="0" err="1" smtClean="0"/>
              <a:t>postactiva</a:t>
            </a:r>
            <a:r>
              <a:rPr lang="pt-BR" sz="5400" dirty="0" smtClean="0"/>
              <a:t> – </a:t>
            </a:r>
            <a:r>
              <a:rPr lang="pt-BR" sz="5400" dirty="0" err="1" smtClean="0">
                <a:solidFill>
                  <a:schemeClr val="accent5">
                    <a:lumMod val="75000"/>
                  </a:schemeClr>
                </a:solidFill>
              </a:rPr>
              <a:t>el</a:t>
            </a:r>
            <a:r>
              <a:rPr lang="pt-BR" sz="5400" dirty="0" smtClean="0">
                <a:solidFill>
                  <a:schemeClr val="accent5">
                    <a:lumMod val="75000"/>
                  </a:schemeClr>
                </a:solidFill>
              </a:rPr>
              <a:t> cambio</a:t>
            </a:r>
            <a:endParaRPr lang="pt-BR" sz="54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solidFill>
                  <a:schemeClr val="tx2">
                    <a:lumMod val="60000"/>
                    <a:lumOff val="40000"/>
                  </a:schemeClr>
                </a:solidFill>
                <a:effectLst>
                  <a:outerShdw blurRad="38100" dist="38100" dir="2700000" algn="tl">
                    <a:srgbClr val="000000">
                      <a:alpha val="43137"/>
                    </a:srgbClr>
                  </a:outerShdw>
                </a:effectLst>
              </a:rPr>
              <a:t>El </a:t>
            </a:r>
            <a:r>
              <a:rPr lang="pt-BR" b="1" dirty="0" err="1" smtClean="0">
                <a:solidFill>
                  <a:schemeClr val="tx2">
                    <a:lumMod val="60000"/>
                    <a:lumOff val="40000"/>
                  </a:schemeClr>
                </a:solidFill>
                <a:effectLst>
                  <a:outerShdw blurRad="38100" dist="38100" dir="2700000" algn="tl">
                    <a:srgbClr val="000000">
                      <a:alpha val="43137"/>
                    </a:srgbClr>
                  </a:outerShdw>
                </a:effectLst>
              </a:rPr>
              <a:t>desarrollo</a:t>
            </a:r>
            <a:r>
              <a:rPr lang="pt-BR" b="1" dirty="0" smtClean="0">
                <a:solidFill>
                  <a:schemeClr val="tx2">
                    <a:lumMod val="60000"/>
                    <a:lumOff val="40000"/>
                  </a:schemeClr>
                </a:solidFill>
                <a:effectLst>
                  <a:outerShdw blurRad="38100" dist="38100" dir="2700000" algn="tl">
                    <a:srgbClr val="000000">
                      <a:alpha val="43137"/>
                    </a:srgbClr>
                  </a:outerShdw>
                </a:effectLst>
              </a:rPr>
              <a:t> </a:t>
            </a:r>
            <a:r>
              <a:rPr lang="pt-BR" b="1" dirty="0" err="1" smtClean="0">
                <a:solidFill>
                  <a:schemeClr val="tx2">
                    <a:lumMod val="60000"/>
                    <a:lumOff val="40000"/>
                  </a:schemeClr>
                </a:solidFill>
                <a:effectLst>
                  <a:outerShdw blurRad="38100" dist="38100" dir="2700000" algn="tl">
                    <a:srgbClr val="000000">
                      <a:alpha val="43137"/>
                    </a:srgbClr>
                  </a:outerShdw>
                </a:effectLst>
              </a:rPr>
              <a:t>profesional</a:t>
            </a:r>
            <a:r>
              <a:rPr lang="pt-BR" b="1" dirty="0" smtClean="0">
                <a:solidFill>
                  <a:schemeClr val="tx2">
                    <a:lumMod val="60000"/>
                    <a:lumOff val="40000"/>
                  </a:schemeClr>
                </a:solidFill>
                <a:effectLst>
                  <a:outerShdw blurRad="38100" dist="38100" dir="2700000" algn="tl">
                    <a:srgbClr val="000000">
                      <a:alpha val="43137"/>
                    </a:srgbClr>
                  </a:outerShdw>
                </a:effectLst>
              </a:rPr>
              <a:t> </a:t>
            </a:r>
            <a:r>
              <a:rPr lang="pt-BR" b="1" dirty="0" err="1" smtClean="0">
                <a:solidFill>
                  <a:schemeClr val="tx2">
                    <a:lumMod val="60000"/>
                    <a:lumOff val="40000"/>
                  </a:schemeClr>
                </a:solidFill>
                <a:effectLst>
                  <a:outerShdw blurRad="38100" dist="38100" dir="2700000" algn="tl">
                    <a:srgbClr val="000000">
                      <a:alpha val="43137"/>
                    </a:srgbClr>
                  </a:outerShdw>
                </a:effectLst>
              </a:rPr>
              <a:t>según</a:t>
            </a:r>
            <a:r>
              <a:rPr lang="pt-BR" b="1" dirty="0" smtClean="0">
                <a:solidFill>
                  <a:schemeClr val="tx2">
                    <a:lumMod val="60000"/>
                    <a:lumOff val="40000"/>
                  </a:schemeClr>
                </a:solidFill>
                <a:effectLst>
                  <a:outerShdw blurRad="38100" dist="38100" dir="2700000" algn="tl">
                    <a:srgbClr val="000000">
                      <a:alpha val="43137"/>
                    </a:srgbClr>
                  </a:outerShdw>
                </a:effectLst>
              </a:rPr>
              <a:t/>
            </a:r>
            <a:br>
              <a:rPr lang="pt-BR" b="1" dirty="0" smtClean="0">
                <a:solidFill>
                  <a:schemeClr val="tx2">
                    <a:lumMod val="60000"/>
                    <a:lumOff val="40000"/>
                  </a:schemeClr>
                </a:solidFill>
                <a:effectLst>
                  <a:outerShdw blurRad="38100" dist="38100" dir="2700000" algn="tl">
                    <a:srgbClr val="000000">
                      <a:alpha val="43137"/>
                    </a:srgbClr>
                  </a:outerShdw>
                </a:effectLst>
              </a:rPr>
            </a:br>
            <a:r>
              <a:rPr lang="pt-BR" b="1" dirty="0" smtClean="0">
                <a:solidFill>
                  <a:schemeClr val="tx2">
                    <a:lumMod val="60000"/>
                    <a:lumOff val="40000"/>
                  </a:schemeClr>
                </a:solidFill>
                <a:effectLst>
                  <a:outerShdw blurRad="38100" dist="38100" dir="2700000" algn="tl">
                    <a:srgbClr val="000000">
                      <a:alpha val="43137"/>
                    </a:srgbClr>
                  </a:outerShdw>
                </a:effectLst>
              </a:rPr>
              <a:t> Richards y </a:t>
            </a:r>
            <a:r>
              <a:rPr lang="pt-BR" b="1" dirty="0" err="1" smtClean="0">
                <a:solidFill>
                  <a:schemeClr val="tx2">
                    <a:lumMod val="60000"/>
                    <a:lumOff val="40000"/>
                  </a:schemeClr>
                </a:solidFill>
                <a:effectLst>
                  <a:outerShdw blurRad="38100" dist="38100" dir="2700000" algn="tl">
                    <a:srgbClr val="000000">
                      <a:alpha val="43137"/>
                    </a:srgbClr>
                  </a:outerShdw>
                </a:effectLst>
              </a:rPr>
              <a:t>Lockhart</a:t>
            </a:r>
            <a:r>
              <a:rPr lang="pt-BR" b="1" dirty="0" smtClean="0">
                <a:solidFill>
                  <a:schemeClr val="tx2">
                    <a:lumMod val="60000"/>
                    <a:lumOff val="40000"/>
                  </a:schemeClr>
                </a:solidFill>
                <a:effectLst>
                  <a:outerShdw blurRad="38100" dist="38100" dir="2700000" algn="tl">
                    <a:srgbClr val="000000">
                      <a:alpha val="43137"/>
                    </a:srgbClr>
                  </a:outerShdw>
                </a:effectLst>
              </a:rPr>
              <a:t> (1998:13-14) </a:t>
            </a:r>
            <a:endParaRPr lang="pt-BR" b="1" dirty="0">
              <a:solidFill>
                <a:schemeClr val="tx2">
                  <a:lumMod val="60000"/>
                  <a:lumOff val="40000"/>
                </a:schemeClr>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a:xfrm>
            <a:off x="357158" y="1142984"/>
            <a:ext cx="8229600" cy="5357850"/>
          </a:xfrm>
        </p:spPr>
        <p:txBody>
          <a:bodyPr>
            <a:noAutofit/>
          </a:bodyPr>
          <a:lstStyle/>
          <a:p>
            <a:pPr algn="just">
              <a:buNone/>
            </a:pPr>
            <a:r>
              <a:rPr lang="es-ES" sz="3200" dirty="0" smtClean="0"/>
              <a:t>1. Un profesor informado tiene un conocimiento extenso de la enseñanza.</a:t>
            </a:r>
          </a:p>
          <a:p>
            <a:pPr algn="just">
              <a:buNone/>
            </a:pPr>
            <a:r>
              <a:rPr lang="es-ES" sz="3200" dirty="0" smtClean="0"/>
              <a:t>2. El profesor desconoce en gran medida lo que ocurre en el proceso de enseñanza.</a:t>
            </a:r>
          </a:p>
          <a:p>
            <a:pPr algn="just">
              <a:buNone/>
            </a:pPr>
            <a:r>
              <a:rPr lang="es-ES" sz="3200" dirty="0" smtClean="0"/>
              <a:t>3. Se puede aprender mucho de la enseñanza por medio de la introspección.</a:t>
            </a:r>
          </a:p>
          <a:p>
            <a:pPr algn="just">
              <a:buNone/>
            </a:pPr>
            <a:r>
              <a:rPr lang="es-ES" sz="3200" dirty="0" smtClean="0"/>
              <a:t>4. La experiencia es insuficiente para el perfeccionamiento.</a:t>
            </a:r>
          </a:p>
          <a:p>
            <a:pPr algn="just">
              <a:buNone/>
            </a:pPr>
            <a:r>
              <a:rPr lang="es-ES" sz="3200" dirty="0" smtClean="0"/>
              <a:t>5. La reflexión crítica puede promover una comprensión más profunda de la docencia.</a:t>
            </a:r>
            <a:endParaRPr lang="pt-BR" sz="3200" dirty="0"/>
          </a:p>
        </p:txBody>
      </p:sp>
      <p:sp>
        <p:nvSpPr>
          <p:cNvPr id="4" name="CaixaDeTexto 3"/>
          <p:cNvSpPr txBox="1"/>
          <p:nvPr/>
        </p:nvSpPr>
        <p:spPr>
          <a:xfrm>
            <a:off x="357158" y="6357958"/>
            <a:ext cx="8429684" cy="523220"/>
          </a:xfrm>
          <a:prstGeom prst="rect">
            <a:avLst/>
          </a:prstGeom>
          <a:noFill/>
        </p:spPr>
        <p:txBody>
          <a:bodyPr wrap="square" rtlCol="0">
            <a:spAutoFit/>
          </a:bodyPr>
          <a:lstStyle/>
          <a:p>
            <a:r>
              <a:rPr lang="es-ES" sz="1400" dirty="0" err="1" smtClean="0"/>
              <a:t>Richards</a:t>
            </a:r>
            <a:r>
              <a:rPr lang="es-ES" sz="1400" dirty="0" smtClean="0"/>
              <a:t>, J y </a:t>
            </a:r>
            <a:r>
              <a:rPr lang="es-ES" sz="1400" dirty="0" err="1" smtClean="0"/>
              <a:t>Lockhart</a:t>
            </a:r>
            <a:r>
              <a:rPr lang="es-ES" sz="1400" dirty="0" smtClean="0"/>
              <a:t>, C., 1998, Estrategias de reflexión sobre la enseñanza de idiomas, Madrid, Cambridge.</a:t>
            </a:r>
            <a:endParaRPr lang="pt-BR"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4572008"/>
            <a:ext cx="8229600" cy="990600"/>
          </a:xfrm>
        </p:spPr>
        <p:txBody>
          <a:bodyPr>
            <a:noAutofit/>
          </a:bodyPr>
          <a:lstStyle/>
          <a:p>
            <a:pPr algn="r"/>
            <a:r>
              <a:rPr lang="es-ES" sz="4000" dirty="0" smtClean="0">
                <a:effectLst>
                  <a:outerShdw blurRad="38100" dist="38100" dir="2700000" algn="tl">
                    <a:srgbClr val="000000">
                      <a:alpha val="43137"/>
                    </a:srgbClr>
                  </a:outerShdw>
                </a:effectLst>
              </a:rPr>
              <a:t>Nuevas perspectivas en la formación de profesorado de lenguas: hacia el «aprendizaje reflexivo» o «aprender a través de la práctica» </a:t>
            </a:r>
            <a:br>
              <a:rPr lang="es-ES" sz="4000" dirty="0" smtClean="0">
                <a:effectLst>
                  <a:outerShdw blurRad="38100" dist="38100" dir="2700000" algn="tl">
                    <a:srgbClr val="000000">
                      <a:alpha val="43137"/>
                    </a:srgbClr>
                  </a:outerShdw>
                </a:effectLst>
              </a:rPr>
            </a:br>
            <a:r>
              <a:rPr lang="es-ES" dirty="0" smtClean="0">
                <a:effectLst>
                  <a:outerShdw blurRad="38100" dist="38100" dir="2700000" algn="tl">
                    <a:srgbClr val="000000">
                      <a:alpha val="43137"/>
                    </a:srgbClr>
                  </a:outerShdw>
                </a:effectLst>
              </a:rPr>
              <a:t/>
            </a:r>
            <a:br>
              <a:rPr lang="es-ES" dirty="0" smtClean="0">
                <a:effectLst>
                  <a:outerShdw blurRad="38100" dist="38100" dir="2700000" algn="tl">
                    <a:srgbClr val="000000">
                      <a:alpha val="43137"/>
                    </a:srgbClr>
                  </a:outerShdw>
                </a:effectLst>
              </a:rPr>
            </a:br>
            <a:r>
              <a:rPr lang="es-ES" sz="4000" dirty="0" smtClean="0">
                <a:effectLst>
                  <a:outerShdw blurRad="38100" dist="38100" dir="2700000" algn="tl">
                    <a:srgbClr val="000000">
                      <a:alpha val="43137"/>
                    </a:srgbClr>
                  </a:outerShdw>
                </a:effectLst>
              </a:rPr>
              <a:t/>
            </a:r>
            <a:br>
              <a:rPr lang="es-ES" sz="4000" dirty="0" smtClean="0">
                <a:effectLst>
                  <a:outerShdw blurRad="38100" dist="38100" dir="2700000" algn="tl">
                    <a:srgbClr val="000000">
                      <a:alpha val="43137"/>
                    </a:srgbClr>
                  </a:outerShdw>
                </a:effectLst>
              </a:rPr>
            </a:br>
            <a:r>
              <a:rPr lang="es-ES" sz="4000" dirty="0" smtClean="0">
                <a:effectLst>
                  <a:outerShdw blurRad="38100" dist="38100" dir="2700000" algn="tl">
                    <a:srgbClr val="000000">
                      <a:alpha val="43137"/>
                    </a:srgbClr>
                  </a:outerShdw>
                </a:effectLst>
              </a:rPr>
              <a:t> Olga Esteve</a:t>
            </a:r>
            <a:endParaRPr lang="pt-BR"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764704"/>
            <a:ext cx="8229600" cy="990600"/>
          </a:xfrm>
        </p:spPr>
        <p:txBody>
          <a:bodyPr>
            <a:noAutofit/>
          </a:bodyPr>
          <a:lstStyle/>
          <a:p>
            <a:pPr algn="just"/>
            <a:r>
              <a:rPr lang="es-ES" sz="3200" b="1" dirty="0" smtClean="0">
                <a:effectLst>
                  <a:outerShdw blurRad="38100" dist="38100" dir="2700000" algn="tl">
                    <a:srgbClr val="000000">
                      <a:alpha val="43137"/>
                    </a:srgbClr>
                  </a:outerShdw>
                </a:effectLst>
              </a:rPr>
              <a:t>¿Cómo fomentar procesos reflexivos en los docentes que desemboquen en la mejora de la propia actuación pedagógica?</a:t>
            </a:r>
            <a:endParaRPr lang="pt-BR" sz="3200" b="1" dirty="0">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a:xfrm>
            <a:off x="179512" y="1696806"/>
            <a:ext cx="8640960" cy="5161194"/>
          </a:xfrm>
        </p:spPr>
        <p:txBody>
          <a:bodyPr>
            <a:normAutofit lnSpcReduction="10000"/>
          </a:bodyPr>
          <a:lstStyle/>
          <a:p>
            <a:pPr algn="just">
              <a:buNone/>
            </a:pPr>
            <a:r>
              <a:rPr lang="es-ES" dirty="0" smtClean="0"/>
              <a:t>a) </a:t>
            </a:r>
            <a:r>
              <a:rPr lang="es-ES" sz="2400" dirty="0" smtClean="0"/>
              <a:t>El punto de partida es la experiencia de la persona y de su </a:t>
            </a:r>
            <a:r>
              <a:rPr lang="es-ES" sz="2400" dirty="0" smtClean="0">
                <a:solidFill>
                  <a:schemeClr val="tx2">
                    <a:lumMod val="60000"/>
                    <a:lumOff val="40000"/>
                  </a:schemeClr>
                </a:solidFill>
                <a:effectLst>
                  <a:outerShdw blurRad="38100" dist="38100" dir="2700000" algn="tl">
                    <a:srgbClr val="000000">
                      <a:alpha val="43137"/>
                    </a:srgbClr>
                  </a:outerShdw>
                </a:effectLst>
              </a:rPr>
              <a:t>actuación</a:t>
            </a:r>
            <a:r>
              <a:rPr lang="es-ES" sz="2400" dirty="0" smtClean="0"/>
              <a:t> en prácticas concretas, en procesos más intuitivos o inconscientes. </a:t>
            </a:r>
          </a:p>
          <a:p>
            <a:pPr algn="just">
              <a:buNone/>
            </a:pPr>
            <a:r>
              <a:rPr lang="es-ES" sz="2400" dirty="0" smtClean="0"/>
              <a:t>b) En la segunda fase se inicia un lento proceso de </a:t>
            </a:r>
            <a:r>
              <a:rPr lang="es-ES" sz="2400" dirty="0" smtClean="0">
                <a:solidFill>
                  <a:schemeClr val="tx2">
                    <a:lumMod val="60000"/>
                    <a:lumOff val="40000"/>
                  </a:schemeClr>
                </a:solidFill>
                <a:effectLst>
                  <a:outerShdw blurRad="38100" dist="38100" dir="2700000" algn="tl">
                    <a:srgbClr val="000000">
                      <a:alpha val="43137"/>
                    </a:srgbClr>
                  </a:outerShdw>
                </a:effectLst>
              </a:rPr>
              <a:t>concienciación</a:t>
            </a:r>
            <a:r>
              <a:rPr lang="es-ES" sz="2400" dirty="0" smtClean="0"/>
              <a:t>, en tanto que «se mira hacia atrás», y se fija la atención en la actuación llevada a cabo.</a:t>
            </a:r>
          </a:p>
          <a:p>
            <a:pPr algn="just">
              <a:buNone/>
            </a:pPr>
            <a:r>
              <a:rPr lang="es-ES" sz="2400" dirty="0" smtClean="0"/>
              <a:t>c) En la tercera fase, se sube a un nivel superior de </a:t>
            </a:r>
            <a:r>
              <a:rPr lang="es-ES" sz="2400" dirty="0" smtClean="0">
                <a:solidFill>
                  <a:schemeClr val="tx2">
                    <a:lumMod val="60000"/>
                    <a:lumOff val="40000"/>
                  </a:schemeClr>
                </a:solidFill>
                <a:effectLst>
                  <a:outerShdw blurRad="38100" dist="38100" dir="2700000" algn="tl">
                    <a:srgbClr val="000000">
                      <a:alpha val="43137"/>
                    </a:srgbClr>
                  </a:outerShdw>
                </a:effectLst>
              </a:rPr>
              <a:t>concienciación</a:t>
            </a:r>
            <a:r>
              <a:rPr lang="es-ES" sz="2400" dirty="0" smtClean="0"/>
              <a:t>: la persona empieza a retener y verbalizar aquellos aspectos de su actuación que son más susceptibles de experimentar un cambio. </a:t>
            </a:r>
          </a:p>
          <a:p>
            <a:pPr algn="just">
              <a:buNone/>
            </a:pPr>
            <a:r>
              <a:rPr lang="es-ES" sz="2400" dirty="0" smtClean="0"/>
              <a:t>d) En la cuarta fase, ya de forma consciente, se buscan alternativas y se crean </a:t>
            </a:r>
            <a:r>
              <a:rPr lang="es-ES" sz="2400" dirty="0" smtClean="0">
                <a:solidFill>
                  <a:schemeClr val="tx2">
                    <a:lumMod val="60000"/>
                    <a:lumOff val="40000"/>
                  </a:schemeClr>
                </a:solidFill>
                <a:effectLst>
                  <a:outerShdw blurRad="38100" dist="38100" dir="2700000" algn="tl">
                    <a:srgbClr val="000000">
                      <a:alpha val="43137"/>
                    </a:srgbClr>
                  </a:outerShdw>
                </a:effectLst>
              </a:rPr>
              <a:t>nuevos métodos de acción </a:t>
            </a:r>
            <a:r>
              <a:rPr lang="es-ES" sz="2400" dirty="0" smtClean="0"/>
              <a:t>que mejoren los anteriores. </a:t>
            </a:r>
          </a:p>
          <a:p>
            <a:pPr algn="just">
              <a:buNone/>
            </a:pPr>
            <a:r>
              <a:rPr lang="es-ES" sz="2400" dirty="0" smtClean="0"/>
              <a:t>e) Finalmente, estos nuevos métodos se aplicarán, conscientemente, en actuaciones posteriores y se observarán y evaluarán sus resultados. A partir de esta última fase se iniciará un nuevo ciclo.</a:t>
            </a:r>
            <a:endParaRPr lang="pt-B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b="1" dirty="0" smtClean="0">
                <a:effectLst>
                  <a:outerShdw blurRad="38100" dist="38100" dir="2700000" algn="tl">
                    <a:srgbClr val="000000">
                      <a:alpha val="43137"/>
                    </a:srgbClr>
                  </a:outerShdw>
                </a:effectLst>
              </a:rPr>
              <a:t>Modelo ALACT (</a:t>
            </a:r>
            <a:r>
              <a:rPr lang="pt-BR" b="1" dirty="0" err="1" smtClean="0">
                <a:effectLst>
                  <a:outerShdw blurRad="38100" dist="38100" dir="2700000" algn="tl">
                    <a:srgbClr val="000000">
                      <a:alpha val="43137"/>
                    </a:srgbClr>
                  </a:outerShdw>
                </a:effectLst>
              </a:rPr>
              <a:t>Korthagen</a:t>
            </a:r>
            <a:r>
              <a:rPr lang="pt-BR" b="1" dirty="0" smtClean="0">
                <a:effectLst>
                  <a:outerShdw blurRad="38100" dist="38100" dir="2700000" algn="tl">
                    <a:srgbClr val="000000">
                      <a:alpha val="43137"/>
                    </a:srgbClr>
                  </a:outerShdw>
                </a:effectLst>
              </a:rPr>
              <a:t>, 2001)</a:t>
            </a:r>
            <a:endParaRPr lang="pt-BR" b="1" dirty="0">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lstStyle/>
          <a:p>
            <a:endParaRPr lang="pt-BR" dirty="0"/>
          </a:p>
        </p:txBody>
      </p:sp>
      <p:sp>
        <p:nvSpPr>
          <p:cNvPr id="7" name="Elipse 6"/>
          <p:cNvSpPr/>
          <p:nvPr/>
        </p:nvSpPr>
        <p:spPr>
          <a:xfrm>
            <a:off x="2714612" y="2143116"/>
            <a:ext cx="3786214" cy="37862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6500826" y="3500438"/>
            <a:ext cx="357190" cy="428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6500826" y="4071942"/>
            <a:ext cx="357190" cy="428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4500562" y="5929330"/>
            <a:ext cx="357190" cy="428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p:cNvSpPr/>
          <p:nvPr/>
        </p:nvSpPr>
        <p:spPr>
          <a:xfrm>
            <a:off x="4429124" y="1714488"/>
            <a:ext cx="357190" cy="428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2357422" y="3786190"/>
            <a:ext cx="357190" cy="428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4429124" y="1714488"/>
            <a:ext cx="428628" cy="400110"/>
          </a:xfrm>
          <a:prstGeom prst="rect">
            <a:avLst/>
          </a:prstGeom>
          <a:noFill/>
        </p:spPr>
        <p:txBody>
          <a:bodyPr wrap="square" rtlCol="0">
            <a:spAutoFit/>
          </a:bodyPr>
          <a:lstStyle/>
          <a:p>
            <a:r>
              <a:rPr lang="pt-BR" sz="2000" dirty="0">
                <a:solidFill>
                  <a:schemeClr val="tx2">
                    <a:lumMod val="60000"/>
                    <a:lumOff val="40000"/>
                  </a:schemeClr>
                </a:solidFill>
                <a:effectLst>
                  <a:outerShdw blurRad="38100" dist="38100" dir="2700000" algn="tl">
                    <a:srgbClr val="000000">
                      <a:alpha val="43137"/>
                    </a:srgbClr>
                  </a:outerShdw>
                </a:effectLst>
              </a:rPr>
              <a:t>4</a:t>
            </a:r>
          </a:p>
        </p:txBody>
      </p:sp>
      <p:sp>
        <p:nvSpPr>
          <p:cNvPr id="14" name="CaixaDeTexto 13"/>
          <p:cNvSpPr txBox="1"/>
          <p:nvPr/>
        </p:nvSpPr>
        <p:spPr>
          <a:xfrm>
            <a:off x="6500826" y="3500438"/>
            <a:ext cx="428628" cy="923330"/>
          </a:xfrm>
          <a:prstGeom prst="rect">
            <a:avLst/>
          </a:prstGeom>
          <a:noFill/>
        </p:spPr>
        <p:txBody>
          <a:bodyPr wrap="square" rtlCol="0">
            <a:spAutoFit/>
          </a:bodyPr>
          <a:lstStyle/>
          <a:p>
            <a:r>
              <a:rPr lang="pt-BR" dirty="0">
                <a:solidFill>
                  <a:schemeClr val="tx2">
                    <a:lumMod val="60000"/>
                    <a:lumOff val="40000"/>
                  </a:schemeClr>
                </a:solidFill>
                <a:effectLst>
                  <a:outerShdw blurRad="38100" dist="38100" dir="2700000" algn="tl">
                    <a:srgbClr val="000000">
                      <a:alpha val="43137"/>
                    </a:srgbClr>
                  </a:outerShdw>
                </a:effectLst>
              </a:rPr>
              <a:t>5</a:t>
            </a:r>
            <a:endParaRPr lang="pt-BR" dirty="0" smtClean="0">
              <a:solidFill>
                <a:schemeClr val="tx2">
                  <a:lumMod val="60000"/>
                  <a:lumOff val="40000"/>
                </a:schemeClr>
              </a:solidFill>
              <a:effectLst>
                <a:outerShdw blurRad="38100" dist="38100" dir="2700000" algn="tl">
                  <a:srgbClr val="000000">
                    <a:alpha val="43137"/>
                  </a:srgbClr>
                </a:outerShdw>
              </a:effectLst>
            </a:endParaRPr>
          </a:p>
          <a:p>
            <a:endParaRPr lang="pt-BR" dirty="0">
              <a:solidFill>
                <a:schemeClr val="tx2">
                  <a:lumMod val="60000"/>
                  <a:lumOff val="40000"/>
                </a:schemeClr>
              </a:solidFill>
              <a:effectLst>
                <a:outerShdw blurRad="38100" dist="38100" dir="2700000" algn="tl">
                  <a:srgbClr val="000000">
                    <a:alpha val="43137"/>
                  </a:srgbClr>
                </a:outerShdw>
              </a:effectLst>
            </a:endParaRPr>
          </a:p>
          <a:p>
            <a:r>
              <a:rPr lang="pt-BR" dirty="0">
                <a:solidFill>
                  <a:schemeClr val="tx2">
                    <a:lumMod val="60000"/>
                    <a:lumOff val="40000"/>
                  </a:schemeClr>
                </a:solidFill>
                <a:effectLst>
                  <a:outerShdw blurRad="38100" dist="38100" dir="2700000" algn="tl">
                    <a:srgbClr val="000000">
                      <a:alpha val="43137"/>
                    </a:srgbClr>
                  </a:outerShdw>
                </a:effectLst>
              </a:rPr>
              <a:t>1</a:t>
            </a:r>
          </a:p>
        </p:txBody>
      </p:sp>
      <p:sp>
        <p:nvSpPr>
          <p:cNvPr id="15" name="CaixaDeTexto 14"/>
          <p:cNvSpPr txBox="1"/>
          <p:nvPr/>
        </p:nvSpPr>
        <p:spPr>
          <a:xfrm>
            <a:off x="4500562" y="5929330"/>
            <a:ext cx="428628" cy="369332"/>
          </a:xfrm>
          <a:prstGeom prst="rect">
            <a:avLst/>
          </a:prstGeom>
          <a:noFill/>
        </p:spPr>
        <p:txBody>
          <a:bodyPr wrap="square" rtlCol="0">
            <a:spAutoFit/>
          </a:bodyPr>
          <a:lstStyle/>
          <a:p>
            <a:r>
              <a:rPr lang="pt-BR" dirty="0" smtClean="0">
                <a:solidFill>
                  <a:schemeClr val="tx2">
                    <a:lumMod val="60000"/>
                    <a:lumOff val="40000"/>
                  </a:schemeClr>
                </a:solidFill>
                <a:effectLst>
                  <a:outerShdw blurRad="38100" dist="38100" dir="2700000" algn="tl">
                    <a:srgbClr val="000000">
                      <a:alpha val="43137"/>
                    </a:srgbClr>
                  </a:outerShdw>
                </a:effectLst>
              </a:rPr>
              <a:t>2</a:t>
            </a:r>
            <a:endParaRPr lang="pt-BR" dirty="0">
              <a:solidFill>
                <a:schemeClr val="tx2">
                  <a:lumMod val="60000"/>
                  <a:lumOff val="40000"/>
                </a:schemeClr>
              </a:solidFill>
              <a:effectLst>
                <a:outerShdw blurRad="38100" dist="38100" dir="2700000" algn="tl">
                  <a:srgbClr val="000000">
                    <a:alpha val="43137"/>
                  </a:srgbClr>
                </a:outerShdw>
              </a:effectLst>
            </a:endParaRPr>
          </a:p>
        </p:txBody>
      </p:sp>
      <p:sp>
        <p:nvSpPr>
          <p:cNvPr id="16" name="CaixaDeTexto 15"/>
          <p:cNvSpPr txBox="1"/>
          <p:nvPr/>
        </p:nvSpPr>
        <p:spPr>
          <a:xfrm>
            <a:off x="2357422" y="3786190"/>
            <a:ext cx="357190" cy="369332"/>
          </a:xfrm>
          <a:prstGeom prst="rect">
            <a:avLst/>
          </a:prstGeom>
          <a:noFill/>
        </p:spPr>
        <p:txBody>
          <a:bodyPr wrap="square" rtlCol="0">
            <a:spAutoFit/>
          </a:bodyPr>
          <a:lstStyle/>
          <a:p>
            <a:r>
              <a:rPr lang="pt-BR" dirty="0" smtClean="0">
                <a:solidFill>
                  <a:schemeClr val="tx2">
                    <a:lumMod val="60000"/>
                    <a:lumOff val="40000"/>
                  </a:schemeClr>
                </a:solidFill>
                <a:effectLst>
                  <a:outerShdw blurRad="38100" dist="38100" dir="2700000" algn="tl">
                    <a:srgbClr val="000000">
                      <a:alpha val="43137"/>
                    </a:srgbClr>
                  </a:outerShdw>
                </a:effectLst>
              </a:rPr>
              <a:t>3</a:t>
            </a:r>
            <a:endParaRPr lang="pt-BR" dirty="0">
              <a:solidFill>
                <a:schemeClr val="tx2">
                  <a:lumMod val="60000"/>
                  <a:lumOff val="40000"/>
                </a:schemeClr>
              </a:solidFill>
              <a:effectLst>
                <a:outerShdw blurRad="38100" dist="38100" dir="2700000" algn="tl">
                  <a:srgbClr val="000000">
                    <a:alpha val="43137"/>
                  </a:srgbClr>
                </a:outerShdw>
              </a:effectLst>
            </a:endParaRPr>
          </a:p>
        </p:txBody>
      </p:sp>
      <p:sp>
        <p:nvSpPr>
          <p:cNvPr id="18" name="CaixaDeTexto 17"/>
          <p:cNvSpPr txBox="1"/>
          <p:nvPr/>
        </p:nvSpPr>
        <p:spPr>
          <a:xfrm>
            <a:off x="6858016" y="3500438"/>
            <a:ext cx="1928826" cy="923330"/>
          </a:xfrm>
          <a:prstGeom prst="rect">
            <a:avLst/>
          </a:prstGeom>
          <a:noFill/>
        </p:spPr>
        <p:txBody>
          <a:bodyPr wrap="square" rtlCol="0">
            <a:spAutoFit/>
          </a:bodyPr>
          <a:lstStyle/>
          <a:p>
            <a:r>
              <a:rPr lang="pt-BR" dirty="0" smtClean="0">
                <a:solidFill>
                  <a:schemeClr val="tx2">
                    <a:lumMod val="60000"/>
                    <a:lumOff val="40000"/>
                  </a:schemeClr>
                </a:solidFill>
                <a:effectLst>
                  <a:outerShdw blurRad="38100" dist="38100" dir="2700000" algn="tl">
                    <a:srgbClr val="000000">
                      <a:alpha val="43137"/>
                    </a:srgbClr>
                  </a:outerShdw>
                </a:effectLst>
              </a:rPr>
              <a:t>ENSAYO</a:t>
            </a:r>
          </a:p>
          <a:p>
            <a:endParaRPr lang="pt-BR" dirty="0">
              <a:solidFill>
                <a:schemeClr val="tx2">
                  <a:lumMod val="60000"/>
                  <a:lumOff val="40000"/>
                </a:schemeClr>
              </a:solidFill>
              <a:effectLst>
                <a:outerShdw blurRad="38100" dist="38100" dir="2700000" algn="tl">
                  <a:srgbClr val="000000">
                    <a:alpha val="43137"/>
                  </a:srgbClr>
                </a:outerShdw>
              </a:effectLst>
            </a:endParaRPr>
          </a:p>
          <a:p>
            <a:r>
              <a:rPr lang="pt-BR" dirty="0" smtClean="0">
                <a:solidFill>
                  <a:schemeClr val="tx2">
                    <a:lumMod val="60000"/>
                    <a:lumOff val="40000"/>
                  </a:schemeClr>
                </a:solidFill>
                <a:effectLst>
                  <a:outerShdw blurRad="38100" dist="38100" dir="2700000" algn="tl">
                    <a:srgbClr val="000000">
                      <a:alpha val="43137"/>
                    </a:srgbClr>
                  </a:outerShdw>
                </a:effectLst>
              </a:rPr>
              <a:t>ACTUACIÓN</a:t>
            </a:r>
            <a:endParaRPr lang="pt-BR" dirty="0">
              <a:solidFill>
                <a:schemeClr val="tx2">
                  <a:lumMod val="60000"/>
                  <a:lumOff val="40000"/>
                </a:schemeClr>
              </a:solidFill>
              <a:effectLst>
                <a:outerShdw blurRad="38100" dist="38100" dir="2700000" algn="tl">
                  <a:srgbClr val="000000">
                    <a:alpha val="43137"/>
                  </a:srgbClr>
                </a:outerShdw>
              </a:effectLst>
            </a:endParaRPr>
          </a:p>
        </p:txBody>
      </p:sp>
      <p:sp>
        <p:nvSpPr>
          <p:cNvPr id="20" name="CaixaDeTexto 19"/>
          <p:cNvSpPr txBox="1"/>
          <p:nvPr/>
        </p:nvSpPr>
        <p:spPr>
          <a:xfrm>
            <a:off x="1285852" y="5929330"/>
            <a:ext cx="3429024" cy="369332"/>
          </a:xfrm>
          <a:prstGeom prst="rect">
            <a:avLst/>
          </a:prstGeom>
          <a:noFill/>
        </p:spPr>
        <p:txBody>
          <a:bodyPr wrap="square" rtlCol="0">
            <a:spAutoFit/>
          </a:bodyPr>
          <a:lstStyle/>
          <a:p>
            <a:r>
              <a:rPr lang="pt-BR" dirty="0" smtClean="0">
                <a:solidFill>
                  <a:schemeClr val="tx2">
                    <a:lumMod val="60000"/>
                    <a:lumOff val="40000"/>
                  </a:schemeClr>
                </a:solidFill>
                <a:effectLst>
                  <a:outerShdw blurRad="38100" dist="38100" dir="2700000" algn="tl">
                    <a:srgbClr val="000000">
                      <a:alpha val="43137"/>
                    </a:srgbClr>
                  </a:outerShdw>
                </a:effectLst>
              </a:rPr>
              <a:t>ATENCIÓN A LA ACTUACIÓN</a:t>
            </a:r>
            <a:endParaRPr lang="pt-BR" dirty="0">
              <a:solidFill>
                <a:schemeClr val="tx2">
                  <a:lumMod val="60000"/>
                  <a:lumOff val="40000"/>
                </a:schemeClr>
              </a:solidFill>
              <a:effectLst>
                <a:outerShdw blurRad="38100" dist="38100" dir="2700000" algn="tl">
                  <a:srgbClr val="000000">
                    <a:alpha val="43137"/>
                  </a:srgbClr>
                </a:outerShdw>
              </a:effectLst>
            </a:endParaRPr>
          </a:p>
        </p:txBody>
      </p:sp>
      <p:sp>
        <p:nvSpPr>
          <p:cNvPr id="21" name="CaixaDeTexto 20"/>
          <p:cNvSpPr txBox="1"/>
          <p:nvPr/>
        </p:nvSpPr>
        <p:spPr>
          <a:xfrm>
            <a:off x="571472" y="3357562"/>
            <a:ext cx="2286016" cy="923330"/>
          </a:xfrm>
          <a:prstGeom prst="rect">
            <a:avLst/>
          </a:prstGeom>
          <a:noFill/>
        </p:spPr>
        <p:txBody>
          <a:bodyPr wrap="square" rtlCol="0">
            <a:spAutoFit/>
          </a:bodyPr>
          <a:lstStyle/>
          <a:p>
            <a:r>
              <a:rPr lang="pt-BR" dirty="0" smtClean="0">
                <a:solidFill>
                  <a:schemeClr val="tx2">
                    <a:lumMod val="60000"/>
                    <a:lumOff val="40000"/>
                  </a:schemeClr>
                </a:solidFill>
                <a:effectLst>
                  <a:outerShdw blurRad="38100" dist="38100" dir="2700000" algn="tl">
                    <a:srgbClr val="000000">
                      <a:alpha val="43137"/>
                    </a:srgbClr>
                  </a:outerShdw>
                </a:effectLst>
              </a:rPr>
              <a:t>CONCIENCIACIÓN DE LOS ASPECTOS</a:t>
            </a:r>
            <a:endParaRPr lang="pt-BR" dirty="0">
              <a:solidFill>
                <a:schemeClr val="tx2">
                  <a:lumMod val="60000"/>
                  <a:lumOff val="40000"/>
                </a:schemeClr>
              </a:solidFill>
              <a:effectLst>
                <a:outerShdw blurRad="38100" dist="38100" dir="2700000" algn="tl">
                  <a:srgbClr val="000000">
                    <a:alpha val="43137"/>
                  </a:srgbClr>
                </a:outerShdw>
              </a:effectLst>
            </a:endParaRPr>
          </a:p>
        </p:txBody>
      </p:sp>
      <p:sp>
        <p:nvSpPr>
          <p:cNvPr id="22" name="CaixaDeTexto 21"/>
          <p:cNvSpPr txBox="1"/>
          <p:nvPr/>
        </p:nvSpPr>
        <p:spPr>
          <a:xfrm>
            <a:off x="4786314" y="1714488"/>
            <a:ext cx="4214810" cy="369332"/>
          </a:xfrm>
          <a:prstGeom prst="rect">
            <a:avLst/>
          </a:prstGeom>
          <a:noFill/>
        </p:spPr>
        <p:txBody>
          <a:bodyPr wrap="square" rtlCol="0">
            <a:spAutoFit/>
          </a:bodyPr>
          <a:lstStyle/>
          <a:p>
            <a:r>
              <a:rPr lang="pt-BR" dirty="0" smtClean="0">
                <a:solidFill>
                  <a:schemeClr val="tx2">
                    <a:lumMod val="60000"/>
                    <a:lumOff val="40000"/>
                  </a:schemeClr>
                </a:solidFill>
                <a:effectLst>
                  <a:outerShdw blurRad="38100" dist="38100" dir="2700000" algn="tl">
                    <a:srgbClr val="000000">
                      <a:alpha val="43137"/>
                    </a:srgbClr>
                  </a:outerShdw>
                </a:effectLst>
              </a:rPr>
              <a:t>EXPLORACIÓN DE ALTERNATIVAS</a:t>
            </a:r>
            <a:endParaRPr lang="pt-BR" dirty="0">
              <a:solidFill>
                <a:schemeClr val="tx2">
                  <a:lumMod val="60000"/>
                  <a:lumOff val="4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b="1" dirty="0" smtClean="0">
                <a:solidFill>
                  <a:schemeClr val="tx2">
                    <a:lumMod val="60000"/>
                    <a:lumOff val="40000"/>
                  </a:schemeClr>
                </a:solidFill>
                <a:effectLst>
                  <a:outerShdw blurRad="38100" dist="38100" dir="2700000" algn="tl">
                    <a:srgbClr val="000000">
                      <a:alpha val="43137"/>
                    </a:srgbClr>
                  </a:outerShdw>
                </a:effectLst>
              </a:rPr>
              <a:t>Zona de Desarrollo Próximo </a:t>
            </a:r>
            <a:br>
              <a:rPr lang="es-ES" b="1" dirty="0" smtClean="0">
                <a:solidFill>
                  <a:schemeClr val="tx2">
                    <a:lumMod val="60000"/>
                    <a:lumOff val="40000"/>
                  </a:schemeClr>
                </a:solidFill>
                <a:effectLst>
                  <a:outerShdw blurRad="38100" dist="38100" dir="2700000" algn="tl">
                    <a:srgbClr val="000000">
                      <a:alpha val="43137"/>
                    </a:srgbClr>
                  </a:outerShdw>
                </a:effectLst>
              </a:rPr>
            </a:br>
            <a:r>
              <a:rPr lang="es-ES" b="1" dirty="0" smtClean="0">
                <a:solidFill>
                  <a:schemeClr val="tx2">
                    <a:lumMod val="60000"/>
                    <a:lumOff val="40000"/>
                  </a:schemeClr>
                </a:solidFill>
                <a:effectLst>
                  <a:outerShdw blurRad="38100" dist="38100" dir="2700000" algn="tl">
                    <a:srgbClr val="000000">
                      <a:alpha val="43137"/>
                    </a:srgbClr>
                  </a:outerShdw>
                </a:effectLst>
              </a:rPr>
              <a:t>(</a:t>
            </a:r>
            <a:r>
              <a:rPr lang="es-ES" b="1" dirty="0" err="1" smtClean="0">
                <a:solidFill>
                  <a:schemeClr val="tx2">
                    <a:lumMod val="60000"/>
                    <a:lumOff val="40000"/>
                  </a:schemeClr>
                </a:solidFill>
                <a:effectLst>
                  <a:outerShdw blurRad="38100" dist="38100" dir="2700000" algn="tl">
                    <a:srgbClr val="000000">
                      <a:alpha val="43137"/>
                    </a:srgbClr>
                  </a:outerShdw>
                </a:effectLst>
              </a:rPr>
              <a:t>Vygostky</a:t>
            </a:r>
            <a:r>
              <a:rPr lang="es-ES" b="1" dirty="0" smtClean="0">
                <a:solidFill>
                  <a:schemeClr val="tx2">
                    <a:lumMod val="60000"/>
                    <a:lumOff val="40000"/>
                  </a:schemeClr>
                </a:solidFill>
                <a:effectLst>
                  <a:outerShdw blurRad="38100" dist="38100" dir="2700000" algn="tl">
                    <a:srgbClr val="000000">
                      <a:alpha val="43137"/>
                    </a:srgbClr>
                  </a:outerShdw>
                </a:effectLst>
              </a:rPr>
              <a:t>, 1978)</a:t>
            </a:r>
            <a:endParaRPr lang="pt-BR" b="1" dirty="0">
              <a:solidFill>
                <a:schemeClr val="tx2">
                  <a:lumMod val="60000"/>
                  <a:lumOff val="40000"/>
                </a:schemeClr>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92500" lnSpcReduction="10000"/>
          </a:bodyPr>
          <a:lstStyle/>
          <a:p>
            <a:pPr algn="just"/>
            <a:r>
              <a:rPr lang="pt-BR" dirty="0" smtClean="0"/>
              <a:t>1</a:t>
            </a:r>
            <a:r>
              <a:rPr lang="pt-BR" u="sng" baseline="30000" dirty="0" smtClean="0"/>
              <a:t>er</a:t>
            </a:r>
            <a:r>
              <a:rPr lang="pt-BR" dirty="0" smtClean="0"/>
              <a:t> </a:t>
            </a:r>
            <a:r>
              <a:rPr lang="pt-BR" dirty="0" err="1" smtClean="0"/>
              <a:t>estadio</a:t>
            </a:r>
            <a:r>
              <a:rPr lang="pt-BR" dirty="0" smtClean="0"/>
              <a:t> de </a:t>
            </a:r>
            <a:r>
              <a:rPr lang="pt-BR" dirty="0" err="1" smtClean="0"/>
              <a:t>desarrollo</a:t>
            </a:r>
            <a:r>
              <a:rPr lang="pt-BR" dirty="0" smtClean="0"/>
              <a:t>: </a:t>
            </a:r>
            <a:r>
              <a:rPr lang="pt-BR" dirty="0" err="1" smtClean="0"/>
              <a:t>lo</a:t>
            </a:r>
            <a:r>
              <a:rPr lang="pt-BR" dirty="0" smtClean="0"/>
              <a:t> que </a:t>
            </a:r>
            <a:r>
              <a:rPr lang="es-ES" dirty="0" smtClean="0"/>
              <a:t>el aprendiente sabe y es capaz de hacer por sí mismo;</a:t>
            </a:r>
          </a:p>
          <a:p>
            <a:pPr algn="just"/>
            <a:r>
              <a:rPr lang="es-ES" dirty="0" smtClean="0"/>
              <a:t>2</a:t>
            </a:r>
            <a:r>
              <a:rPr lang="es-ES" u="sng" baseline="30000" dirty="0" smtClean="0"/>
              <a:t>º</a:t>
            </a:r>
            <a:r>
              <a:rPr lang="es-ES" dirty="0" smtClean="0"/>
              <a:t> estadio de desarrollo: lo que el aprendiente puede ser capaz de hacer gracias a la ayuda e interacción con otros, mediante la interacción social (y no necesariamente con un interlocutor más experto, sino también entre iguales) los individuos desarrollan sus saberes (conocimientos y competencias); los saberes se construyen, o mejor dicho, se </a:t>
            </a:r>
            <a:r>
              <a:rPr lang="es-ES" dirty="0" err="1" smtClean="0"/>
              <a:t>co</a:t>
            </a:r>
            <a:r>
              <a:rPr lang="es-ES" dirty="0" smtClean="0"/>
              <a:t>-construyen.</a:t>
            </a:r>
          </a:p>
          <a:p>
            <a:pPr algn="just">
              <a:buNone/>
            </a:pPr>
            <a:endParaRPr lang="es-ES" dirty="0" smtClean="0"/>
          </a:p>
          <a:p>
            <a:pPr marL="0" indent="0" algn="just">
              <a:buNone/>
            </a:pPr>
            <a:r>
              <a:rPr lang="es-ES" dirty="0" smtClean="0"/>
              <a:t>La acción pedagógica da asistencia, hace los ajustes, es un gestor de procesos grupales para constituir los conceptos de </a:t>
            </a:r>
            <a:r>
              <a:rPr lang="es-ES" dirty="0" err="1" smtClean="0">
                <a:solidFill>
                  <a:schemeClr val="tx2">
                    <a:lumMod val="60000"/>
                    <a:lumOff val="40000"/>
                  </a:schemeClr>
                </a:solidFill>
                <a:effectLst>
                  <a:outerShdw blurRad="38100" dist="38100" dir="2700000" algn="tl">
                    <a:srgbClr val="000000">
                      <a:alpha val="43137"/>
                    </a:srgbClr>
                  </a:outerShdw>
                </a:effectLst>
              </a:rPr>
              <a:t>co</a:t>
            </a:r>
            <a:r>
              <a:rPr lang="es-ES" dirty="0" smtClean="0">
                <a:solidFill>
                  <a:schemeClr val="tx2">
                    <a:lumMod val="60000"/>
                    <a:lumOff val="40000"/>
                  </a:schemeClr>
                </a:solidFill>
                <a:effectLst>
                  <a:outerShdw blurRad="38100" dist="38100" dir="2700000" algn="tl">
                    <a:srgbClr val="000000">
                      <a:alpha val="43137"/>
                    </a:srgbClr>
                  </a:outerShdw>
                </a:effectLst>
              </a:rPr>
              <a:t>-construcción</a:t>
            </a:r>
            <a:r>
              <a:rPr lang="es-ES" dirty="0" smtClean="0"/>
              <a:t> de conocimientos y de </a:t>
            </a:r>
            <a:r>
              <a:rPr lang="es-ES" dirty="0" smtClean="0">
                <a:solidFill>
                  <a:schemeClr val="tx2">
                    <a:lumMod val="60000"/>
                    <a:lumOff val="40000"/>
                  </a:schemeClr>
                </a:solidFill>
                <a:effectLst>
                  <a:outerShdw blurRad="38100" dist="38100" dir="2700000" algn="tl">
                    <a:srgbClr val="000000">
                      <a:alpha val="43137"/>
                    </a:srgbClr>
                  </a:outerShdw>
                </a:effectLst>
              </a:rPr>
              <a:t>andamiaje colectivo</a:t>
            </a:r>
            <a:r>
              <a:rPr lang="es-ES" dirty="0" smtClean="0"/>
              <a:t>. </a:t>
            </a:r>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trimônio Líquido">
  <a:themeElements>
    <a:clrScheme name="Patrimônio Líquid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atrimônio Líquid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trimônio Líquid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359</TotalTime>
  <Words>732</Words>
  <Application>Microsoft Office PowerPoint</Application>
  <PresentationFormat>Apresentação na tela (4:3)</PresentationFormat>
  <Paragraphs>75</Paragraphs>
  <Slides>11</Slides>
  <Notes>0</Notes>
  <HiddenSlides>0</HiddenSlides>
  <MMClips>0</MMClips>
  <ScaleCrop>false</ScaleCrop>
  <HeadingPairs>
    <vt:vector size="4" baseType="variant">
      <vt:variant>
        <vt:lpstr>Tema</vt:lpstr>
      </vt:variant>
      <vt:variant>
        <vt:i4>1</vt:i4>
      </vt:variant>
      <vt:variant>
        <vt:lpstr>Títulos de slides</vt:lpstr>
      </vt:variant>
      <vt:variant>
        <vt:i4>11</vt:i4>
      </vt:variant>
    </vt:vector>
  </HeadingPairs>
  <TitlesOfParts>
    <vt:vector size="12" baseType="lpstr">
      <vt:lpstr>Patrimônio Líquido</vt:lpstr>
      <vt:lpstr>Slide 1</vt:lpstr>
      <vt:lpstr> ¿Por qué es importante reflexionar sobre nuestra práctica docente?  2. ¿Qué características definen a un buen profesor?  3. ¿Un buen profesor nace o se hace?  4. ¿Es posible aprender a serlo?  5. ¿Es un profesor un mero transmisor de conocimientos?  6. ¿Es fácil ser profesor de lenguas extranjeras?  7. ¿Todo el mundo puede serlo? 8. ¿Cómo se forma un profesor? 9. ¿La experiencia es un grado? 10. ¿Por qué es importante reflexionar sobre nuestra práctica docente? 11. ¿Qué componens debe dominar un buen profesional? 12. ¿Qué significa reflexionar sobre nuestra forma de pensar y actuar en el aula?</vt:lpstr>
      <vt:lpstr>Desarrollo profesional del docente</vt:lpstr>
      <vt:lpstr>Enseñanza reflexiva</vt:lpstr>
      <vt:lpstr>El desarrollo profesional según  Richards y Lockhart (1998:13-14) </vt:lpstr>
      <vt:lpstr>Nuevas perspectivas en la formación de profesorado de lenguas: hacia el «aprendizaje reflexivo» o «aprender a través de la práctica»     Olga Esteve</vt:lpstr>
      <vt:lpstr>¿Cómo fomentar procesos reflexivos en los docentes que desemboquen en la mejora de la propia actuación pedagógica?</vt:lpstr>
      <vt:lpstr>Modelo ALACT (Korthagen, 2001)</vt:lpstr>
      <vt:lpstr>Zona de Desarrollo Próximo  (Vygostky, 1978)</vt:lpstr>
      <vt:lpstr>¿Qué cambios esperas  obtener en tus prácticas?</vt:lpstr>
      <vt:lpstr>Propuesta: queremos enseñarles a los alumnos el tema…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 qué es importante reflexionar sobre nuestra práctica docente?  2. ¿Qué características definen a un buen profesor?  3. ¿Un buen profesor nace o se hace?  4. ¿Es posible aprender a serlo?  5. ¿Es un profesor un mero transmisor de conocimientos?  6. ¿Es fácil ser profesor de lenguas extranjeras?  7. ¿Todo el mundo puede serlo? 8. ¿Cómo se forma un profesor? 9. ¿La experiencia es un grado? 10. ¿Por qué es importante reflexionar sobre nuestra práctica docente? 11. ¿Qué componentes debe dominar un buen profesional? 12. ¿Qué significa reflexionar sobre nuestra forma de pensar y actuar en el aula?</dc:title>
  <dc:creator>Andrea</dc:creator>
  <cp:lastModifiedBy>Fernanda Alves</cp:lastModifiedBy>
  <cp:revision>71</cp:revision>
  <dcterms:created xsi:type="dcterms:W3CDTF">2018-09-30T17:31:47Z</dcterms:created>
  <dcterms:modified xsi:type="dcterms:W3CDTF">2018-10-03T10:47:59Z</dcterms:modified>
</cp:coreProperties>
</file>