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77" r:id="rId4"/>
    <p:sldId id="262" r:id="rId5"/>
    <p:sldId id="279" r:id="rId6"/>
    <p:sldId id="267" r:id="rId7"/>
    <p:sldId id="278" r:id="rId8"/>
    <p:sldId id="268" r:id="rId9"/>
    <p:sldId id="269" r:id="rId10"/>
    <p:sldId id="271" r:id="rId11"/>
    <p:sldId id="272" r:id="rId12"/>
    <p:sldId id="260" r:id="rId13"/>
    <p:sldId id="263" r:id="rId14"/>
    <p:sldId id="26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C676-82F7-4911-A630-2F7EBA55D886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D4903-A46E-4E4B-B85C-5457C86F1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5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682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43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8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750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2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8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53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9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94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46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5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4903-A46E-4E4B-B85C-5457C86F103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8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8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PCC5975 – Inovação Tecnológica e Industrialização na Construção Civil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72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5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7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2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1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6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11/07/2018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PCC5975 – Inovação Tecnológica e Industrialização na Construção Civil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9D98-C0DF-40FD-AF30-32B927B5CB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7704527" y="0"/>
            <a:ext cx="4487474" cy="78530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1385" y="1236392"/>
            <a:ext cx="11309230" cy="192270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A DIGITALIZAÇÃO DAS EMPRESAS DE PROJETOS</a:t>
            </a:r>
            <a:br>
              <a:rPr lang="pt-BR" sz="4000" b="1" dirty="0" smtClean="0"/>
            </a:br>
            <a:r>
              <a:rPr lang="pt-BR" sz="4000" b="1" dirty="0" smtClean="0"/>
              <a:t>COM A ADOÇÃO DO BIM:</a:t>
            </a:r>
            <a:br>
              <a:rPr lang="pt-BR" sz="4000" b="1" dirty="0" smtClean="0"/>
            </a:br>
            <a:r>
              <a:rPr lang="pt-BR" sz="4000" b="1" dirty="0" smtClean="0"/>
              <a:t>OPORTUNIDADES E BARREIRAS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0015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Professor: Francisco Ferreira Cardoso</a:t>
            </a:r>
          </a:p>
          <a:p>
            <a:endParaRPr lang="pt-BR" dirty="0"/>
          </a:p>
          <a:p>
            <a:r>
              <a:rPr lang="pt-BR" dirty="0"/>
              <a:t>Aluna: Ana Lucia Gallego Martins</a:t>
            </a:r>
          </a:p>
          <a:p>
            <a:r>
              <a:rPr lang="pt-BR" dirty="0"/>
              <a:t>Número USP: 12019368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7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6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10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sp>
        <p:nvSpPr>
          <p:cNvPr id="21" name="CaixaDeTexto 28">
            <a:extLst>
              <a:ext uri="{FF2B5EF4-FFF2-40B4-BE49-F238E27FC236}">
                <a16:creationId xmlns:a16="http://schemas.microsoft.com/office/drawing/2014/main" xmlns="" id="{C60D76D7-08B0-F344-ADDF-054513B81107}"/>
              </a:ext>
            </a:extLst>
          </p:cNvPr>
          <p:cNvSpPr txBox="1"/>
          <p:nvPr/>
        </p:nvSpPr>
        <p:spPr>
          <a:xfrm>
            <a:off x="449526" y="1876185"/>
            <a:ext cx="39278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 smtClean="0"/>
              <a:t>Mapeamento de maturidade BIM Brasil – </a:t>
            </a:r>
            <a:r>
              <a:rPr lang="pt-BR" sz="1400" b="1" dirty="0" err="1" smtClean="0"/>
              <a:t>Nov</a:t>
            </a:r>
            <a:r>
              <a:rPr lang="pt-BR" sz="1400" b="1" dirty="0" smtClean="0"/>
              <a:t>/20</a:t>
            </a:r>
          </a:p>
          <a:p>
            <a:r>
              <a:rPr lang="pt-BR" sz="1400" dirty="0" smtClean="0"/>
              <a:t>Pesquisa </a:t>
            </a:r>
            <a:r>
              <a:rPr lang="pt-BR" sz="1400" dirty="0"/>
              <a:t>junto a mais de 600 empresas e</a:t>
            </a:r>
          </a:p>
          <a:p>
            <a:r>
              <a:rPr lang="pt-BR" sz="1400" dirty="0"/>
              <a:t>profissionais autônomos, entusiastas </a:t>
            </a:r>
            <a:r>
              <a:rPr lang="pt-BR" sz="1400" dirty="0" smtClean="0"/>
              <a:t>da Metodologia BIM, que </a:t>
            </a:r>
            <a:r>
              <a:rPr lang="pt-BR" sz="1400" dirty="0"/>
              <a:t>compartilharam um </a:t>
            </a:r>
            <a:r>
              <a:rPr lang="pt-BR" sz="1400" dirty="0" smtClean="0"/>
              <a:t>pouco de </a:t>
            </a:r>
            <a:r>
              <a:rPr lang="pt-BR" sz="1400" dirty="0"/>
              <a:t>sua rotina, </a:t>
            </a:r>
            <a:r>
              <a:rPr lang="pt-BR" sz="1400" dirty="0" smtClean="0"/>
              <a:t>experiências e </a:t>
            </a:r>
            <a:r>
              <a:rPr lang="pt-BR" sz="1400" dirty="0"/>
              <a:t>práticas.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26" y="1481787"/>
            <a:ext cx="2025772" cy="3943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6" y="3201748"/>
            <a:ext cx="4921501" cy="25837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027" y="953985"/>
            <a:ext cx="6680075" cy="48315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650966" y="3407434"/>
            <a:ext cx="5205831" cy="244318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49527" y="3494390"/>
            <a:ext cx="1534064" cy="2291146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11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46" y="2367401"/>
            <a:ext cx="8734425" cy="3495675"/>
          </a:xfrm>
          <a:prstGeom prst="rect">
            <a:avLst/>
          </a:prstGeom>
        </p:spPr>
      </p:pic>
      <p:sp>
        <p:nvSpPr>
          <p:cNvPr id="12" name="CaixaDeTexto 28">
            <a:extLst>
              <a:ext uri="{FF2B5EF4-FFF2-40B4-BE49-F238E27FC236}">
                <a16:creationId xmlns:a16="http://schemas.microsoft.com/office/drawing/2014/main" xmlns="" id="{C60D76D7-08B0-F344-ADDF-054513B81107}"/>
              </a:ext>
            </a:extLst>
          </p:cNvPr>
          <p:cNvSpPr txBox="1"/>
          <p:nvPr/>
        </p:nvSpPr>
        <p:spPr>
          <a:xfrm>
            <a:off x="449526" y="1876185"/>
            <a:ext cx="3927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 smtClean="0"/>
              <a:t>Mapeamento de maturidade BIM Brasil – </a:t>
            </a:r>
            <a:r>
              <a:rPr lang="pt-BR" sz="1400" b="1" dirty="0" err="1" smtClean="0"/>
              <a:t>Nov</a:t>
            </a:r>
            <a:r>
              <a:rPr lang="pt-BR" sz="1400" b="1" dirty="0" smtClean="0"/>
              <a:t>/20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6" y="1481787"/>
            <a:ext cx="2025772" cy="3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OBJETIVO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12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5" r="9698"/>
          <a:stretch/>
        </p:blipFill>
        <p:spPr>
          <a:xfrm>
            <a:off x="7680960" y="0"/>
            <a:ext cx="4511040" cy="6858000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2033585"/>
            <a:ext cx="6597770" cy="341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Entender a maturidade da metodologia BIM nos Escritórios de Projetos.</a:t>
            </a:r>
          </a:p>
        </p:txBody>
      </p:sp>
    </p:spTree>
    <p:extLst>
      <p:ext uri="{BB962C8B-B14F-4D97-AF65-F5344CB8AC3E}">
        <p14:creationId xmlns:p14="http://schemas.microsoft.com/office/powerpoint/2010/main" val="332713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>
          <a:xfrm>
            <a:off x="0" y="-10160"/>
            <a:ext cx="12192000" cy="686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CC00"/>
                </a:solidFill>
              </a:rPr>
              <a:t>MÉTODO DE TRABALHO | SURVEY</a:t>
            </a:r>
            <a:endParaRPr lang="pt-BR" sz="3200" b="1" u="sng" dirty="0">
              <a:solidFill>
                <a:srgbClr val="FFCC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9194"/>
            <a:ext cx="10515600" cy="4867156"/>
          </a:xfrm>
          <a:solidFill>
            <a:schemeClr val="bg1">
              <a:alpha val="9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b="1" dirty="0" smtClean="0"/>
              <a:t>Abaixo </a:t>
            </a:r>
            <a:r>
              <a:rPr lang="pt-BR" sz="1400" b="1" dirty="0" smtClean="0"/>
              <a:t>uma amostra das perguntas que serão enviadas aos Projetistas:</a:t>
            </a:r>
          </a:p>
          <a:p>
            <a:r>
              <a:rPr lang="pt-BR" sz="1400" b="1" dirty="0"/>
              <a:t>Em </a:t>
            </a:r>
            <a:r>
              <a:rPr lang="pt-BR" sz="1400" b="1" dirty="0" smtClean="0"/>
              <a:t>quais regiões sua </a:t>
            </a:r>
            <a:r>
              <a:rPr lang="pt-BR" sz="1400" b="1" dirty="0" smtClean="0"/>
              <a:t>empresa </a:t>
            </a:r>
            <a:r>
              <a:rPr lang="pt-BR" sz="1400" b="1" dirty="0" smtClean="0"/>
              <a:t>atua</a:t>
            </a:r>
            <a:r>
              <a:rPr lang="pt-BR" sz="1400" b="1" dirty="0"/>
              <a:t>?</a:t>
            </a:r>
            <a:endParaRPr lang="pt-BR" sz="1400" b="1" dirty="0" smtClean="0"/>
          </a:p>
          <a:p>
            <a:r>
              <a:rPr lang="pt-BR" sz="1400" b="1" dirty="0" smtClean="0"/>
              <a:t>Existe alguma tecnologia BIM em uso no seu escritório?</a:t>
            </a:r>
          </a:p>
          <a:p>
            <a:r>
              <a:rPr lang="pt-BR" sz="1400" b="1" dirty="0" smtClean="0"/>
              <a:t>Se sim, quais softwares são utilizados?</a:t>
            </a:r>
          </a:p>
          <a:p>
            <a:r>
              <a:rPr lang="pt-BR" sz="1400" b="1" dirty="0"/>
              <a:t>Qual o percentual de computadores que estão preparados para trabalhar com softwares BIM?</a:t>
            </a:r>
          </a:p>
          <a:p>
            <a:r>
              <a:rPr lang="pt-BR" sz="1400" b="1" dirty="0" smtClean="0"/>
              <a:t>Quantas </a:t>
            </a:r>
            <a:r>
              <a:rPr lang="pt-BR" sz="1400" b="1" dirty="0"/>
              <a:t>pessoas estão capacitadas a trabalhar em BIM</a:t>
            </a:r>
            <a:r>
              <a:rPr lang="pt-BR" sz="1400" b="1" dirty="0" smtClean="0"/>
              <a:t>? </a:t>
            </a:r>
            <a:r>
              <a:rPr lang="pt-BR" sz="1400" b="1" dirty="0"/>
              <a:t>Já realizou algum curso de formação BIM?</a:t>
            </a:r>
          </a:p>
          <a:p>
            <a:r>
              <a:rPr lang="pt-BR" sz="1400" b="1" dirty="0" smtClean="0"/>
              <a:t>Qual o percentual de projetos desenvolvidos em BIM?</a:t>
            </a:r>
          </a:p>
          <a:p>
            <a:r>
              <a:rPr lang="pt-BR" sz="1400" b="1" dirty="0"/>
              <a:t>Sua organização conta com uma infraestrutura baseada na nuvem</a:t>
            </a:r>
            <a:r>
              <a:rPr lang="pt-BR" sz="1400" b="1" dirty="0" smtClean="0"/>
              <a:t>? Utilizam repositório de modelos BIM?</a:t>
            </a:r>
          </a:p>
          <a:p>
            <a:r>
              <a:rPr lang="pt-BR" sz="1400" b="1" dirty="0" smtClean="0"/>
              <a:t>Já trabalharam de forma colaborativa em alguma plataforma BIM?</a:t>
            </a:r>
          </a:p>
          <a:p>
            <a:r>
              <a:rPr lang="pt-BR" sz="1400" b="1" dirty="0" smtClean="0"/>
              <a:t>Possuem bibliotecas BIM próprias?</a:t>
            </a:r>
          </a:p>
          <a:p>
            <a:r>
              <a:rPr lang="pt-BR" sz="1400" b="1" dirty="0"/>
              <a:t>Já utilizou algum código de classificação dos elementos do modelo (exemplo: SINAPI, TCPO, EAP)</a:t>
            </a:r>
          </a:p>
          <a:p>
            <a:r>
              <a:rPr lang="pt-BR" sz="1400" b="1" dirty="0" smtClean="0"/>
              <a:t>Na </a:t>
            </a:r>
            <a:r>
              <a:rPr lang="pt-BR" sz="1400" b="1" dirty="0" smtClean="0"/>
              <a:t>sua opinião, quais são os maiores desafios para implementação do BIM ou ampliação dos usos na sua empresa?</a:t>
            </a:r>
          </a:p>
          <a:p>
            <a:r>
              <a:rPr lang="pt-BR" sz="1400" b="1" dirty="0" smtClean="0"/>
              <a:t>Quais são as oportunidades que justificam o investimento na implementação?</a:t>
            </a:r>
          </a:p>
          <a:p>
            <a:r>
              <a:rPr lang="pt-BR" sz="1400" b="1" dirty="0" smtClean="0"/>
              <a:t>Como </a:t>
            </a:r>
            <a:r>
              <a:rPr lang="pt-BR" sz="1400" b="1" dirty="0"/>
              <a:t>você acredita que o uso da metodologia BIM pode afetar seus projetos atuais ou futuros?</a:t>
            </a:r>
          </a:p>
          <a:p>
            <a:r>
              <a:rPr lang="pt-BR" sz="1400" b="1" dirty="0"/>
              <a:t>Quais são os objetivos finais de sua organização com a Metodologia BIM</a:t>
            </a:r>
            <a:r>
              <a:rPr lang="pt-BR" sz="1400" b="1" dirty="0" smtClean="0"/>
              <a:t>?</a:t>
            </a:r>
            <a:endParaRPr lang="pt-BR" sz="1400" b="1" dirty="0" smtClean="0"/>
          </a:p>
          <a:p>
            <a:endParaRPr lang="pt-BR" sz="1400" b="1" dirty="0" smtClean="0"/>
          </a:p>
          <a:p>
            <a:endParaRPr lang="pt-BR" sz="1400" b="1" dirty="0" smtClean="0"/>
          </a:p>
          <a:p>
            <a:endParaRPr lang="pt-BR" sz="14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13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04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RESULTADOS</a:t>
            </a:r>
            <a:endParaRPr lang="pt-BR" sz="32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Esclarecer as oportunidades e barreiras para adoção do </a:t>
            </a:r>
            <a:r>
              <a:rPr lang="pt-BR" dirty="0" smtClean="0"/>
              <a:t>BIM nos Escritórios de Projetos</a:t>
            </a:r>
            <a:endParaRPr lang="pt-BR" dirty="0"/>
          </a:p>
          <a:p>
            <a:r>
              <a:rPr lang="pt-BR" dirty="0"/>
              <a:t>Analisar os próximos passos dos Projetistas com relação aos demais usos do BIM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14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2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INTRODUÇÃO</a:t>
            </a:r>
            <a:endParaRPr lang="pt-BR" sz="32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movimento da representação base do projeto de um edifício a partir de um conjunto de desenhos (mesmo que produzidos digitalmente) para um modelo de edifício tem muitos benefícios diretos potenciais: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desenhos 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automaticamente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consistentes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identificação e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remoção de interferências 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espaciais, preparação da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lista de materiais automática 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precisa, suporte melhorado à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aplicações de custos e cronogramas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entre outros. A modelagem tridimensional por meio de todo o processo de projeto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facilita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sua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coordenação e revisão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essas capacidades levam a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desenhos mais precisos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elaboração mais rápida e produtiva de desenhos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 à </a:t>
            </a:r>
            <a:r>
              <a:rPr lang="pt-BR" sz="2000" b="1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melhoria na qualidade final do projeto</a:t>
            </a:r>
            <a:r>
              <a:rPr lang="pt-BR" sz="2000" dirty="0" smtClean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pt-BR" sz="2000" dirty="0">
                <a:solidFill>
                  <a:srgbClr val="343A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Eastman, 2014)</a:t>
            </a:r>
            <a:endParaRPr lang="pt-BR" sz="2000" dirty="0">
              <a:solidFill>
                <a:srgbClr val="343A4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2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63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INTRODUÇÃO</a:t>
            </a:r>
            <a:endParaRPr lang="pt-BR" sz="32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5640"/>
            <a:ext cx="10393392" cy="1390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 smtClean="0"/>
              <a:t>Quando falamos do ciclo de vida de um empreendimento, os Escritórios de Projetos são os primeiros a promoverem a inovação do setor. Em outras palavras, são os responsáveis por puxarem a cadeia produtiva para a transformação digital. Por isso, é tão importante entender em que nível de desenvolvimento estão, bem como, se são ativos ou passivos no processo de adoção do BIM.</a:t>
            </a: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87729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06" y="3305175"/>
            <a:ext cx="4179080" cy="19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delo BIM Autodesk e1526918728679 - O que é BIM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80" y="2805718"/>
            <a:ext cx="39544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020232" y="5546026"/>
            <a:ext cx="137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Autodesk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1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44470"/>
            <a:ext cx="55712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 smtClean="0"/>
              <a:t>Linha de Pesquisa no programa do Mestrado: </a:t>
            </a:r>
            <a:r>
              <a:rPr lang="pt-BR" sz="2000" b="1" dirty="0" smtClean="0"/>
              <a:t>BIM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Tema: </a:t>
            </a:r>
            <a:r>
              <a:rPr lang="pt-BR" sz="2000" b="1" dirty="0" smtClean="0"/>
              <a:t>Aplicação da Norma ABNT NBR 15965 na Elaboração do Planejamento BIM 4D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Orientador: Prof. Eduardo Toledo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u="sng" dirty="0" smtClean="0"/>
              <a:t>ABNT CEE-134</a:t>
            </a:r>
          </a:p>
          <a:p>
            <a:r>
              <a:rPr lang="pt-BR" sz="2000" dirty="0" smtClean="0"/>
              <a:t>7 partes, 4 publicadas</a:t>
            </a:r>
          </a:p>
          <a:p>
            <a:r>
              <a:rPr lang="pt-BR" sz="2000" dirty="0" smtClean="0"/>
              <a:t>15 tabelas de classificação da informação da construção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176" y="2203630"/>
            <a:ext cx="4090024" cy="295340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 smtClean="0"/>
              <a:t>INTRODUÇÃO</a:t>
            </a:r>
            <a:endParaRPr lang="pt-BR" sz="3200" b="1" u="sng" dirty="0"/>
          </a:p>
        </p:txBody>
      </p:sp>
    </p:spTree>
    <p:extLst>
      <p:ext uri="{BB962C8B-B14F-4D97-AF65-F5344CB8AC3E}">
        <p14:creationId xmlns:p14="http://schemas.microsoft.com/office/powerpoint/2010/main" val="253654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11" name="Imagem 10" descr="Gráfico&#10;&#10;Descrição gerada automaticamente">
            <a:extLst>
              <a:ext uri="{FF2B5EF4-FFF2-40B4-BE49-F238E27FC236}">
                <a16:creationId xmlns:a16="http://schemas.microsoft.com/office/drawing/2014/main" xmlns="" id="{BF00CFA3-00E1-4EA7-9732-09134EFBA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 b="16852"/>
          <a:stretch/>
        </p:blipFill>
        <p:spPr>
          <a:xfrm>
            <a:off x="5444614" y="811548"/>
            <a:ext cx="5417571" cy="5323289"/>
          </a:xfrm>
          <a:prstGeom prst="rect">
            <a:avLst/>
          </a:prstGeom>
        </p:spPr>
      </p:pic>
      <p:pic>
        <p:nvPicPr>
          <p:cNvPr id="12" name="Imagem 11" descr="Gráfico&#10;&#10;Descrição gerada automaticamente">
            <a:extLst>
              <a:ext uri="{FF2B5EF4-FFF2-40B4-BE49-F238E27FC236}">
                <a16:creationId xmlns:a16="http://schemas.microsoft.com/office/drawing/2014/main" xmlns="" id="{D9313364-680C-4225-8791-A72E2F21B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r="57845" b="85926"/>
          <a:stretch/>
        </p:blipFill>
        <p:spPr>
          <a:xfrm>
            <a:off x="1343529" y="4353716"/>
            <a:ext cx="2657537" cy="78430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7144CBC-EDB2-4E69-96A4-ED80393A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3" y="2195998"/>
            <a:ext cx="4315211" cy="713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INDÚSTRIA DA CONSTRUÇÃO É UMA DAS </a:t>
            </a:r>
            <a:r>
              <a:rPr lang="pt-PT" altLang="pt-B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pt-PT" altLang="pt-B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DIGITALIZADAS</a:t>
            </a:r>
          </a:p>
        </p:txBody>
      </p:sp>
      <p:pic>
        <p:nvPicPr>
          <p:cNvPr id="14" name="Imagem 13" descr="Gráfico&#10;&#10;Descrição gerada automaticamente">
            <a:extLst>
              <a:ext uri="{FF2B5EF4-FFF2-40B4-BE49-F238E27FC236}">
                <a16:creationId xmlns:a16="http://schemas.microsoft.com/office/drawing/2014/main" xmlns="" id="{456D2FA8-355C-4D67-8D79-3DF376A05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0" t="5260" b="85012"/>
          <a:stretch/>
        </p:blipFill>
        <p:spPr>
          <a:xfrm>
            <a:off x="859579" y="3271003"/>
            <a:ext cx="3625438" cy="96184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444614" y="5675903"/>
            <a:ext cx="5321152" cy="198685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2854959" y="1503680"/>
            <a:ext cx="9056687" cy="4645976"/>
            <a:chOff x="2734946" y="1384578"/>
            <a:chExt cx="9457054" cy="481365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4946" y="1384578"/>
              <a:ext cx="9457054" cy="4813656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2734946" y="4744720"/>
              <a:ext cx="1310640" cy="1453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537525" y="3181468"/>
            <a:ext cx="2562225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Construção </a:t>
            </a:r>
            <a:r>
              <a:rPr lang="pt-BR" sz="1400" b="1" dirty="0"/>
              <a:t>do amanhã</a:t>
            </a:r>
            <a:endParaRPr lang="pt-BR" sz="1400" dirty="0"/>
          </a:p>
          <a:p>
            <a:r>
              <a:rPr lang="pt-BR" sz="1400" dirty="0"/>
              <a:t>Panorama de inovação nos setores imobiliário e de construção no Brasil</a:t>
            </a:r>
          </a:p>
          <a:p>
            <a:r>
              <a:rPr lang="pt-BR" sz="1400" b="1" dirty="0"/>
              <a:t>Junho de </a:t>
            </a:r>
            <a:r>
              <a:rPr lang="pt-BR" sz="1400" b="1" dirty="0" smtClean="0"/>
              <a:t>2020</a:t>
            </a:r>
          </a:p>
          <a:p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60"/>
              </a:lnSpc>
              <a:defRPr/>
            </a:pPr>
            <a:r>
              <a:rPr lang="pt-BR" sz="1400" u="sng" dirty="0"/>
              <a:t>As 3 tecnologias que mais impactam o setor:</a:t>
            </a:r>
          </a:p>
          <a:p>
            <a:pPr>
              <a:lnSpc>
                <a:spcPts val="2060"/>
              </a:lnSpc>
              <a:defRPr/>
            </a:pPr>
            <a:r>
              <a:rPr lang="pt-BR" sz="1400" dirty="0" smtClean="0"/>
              <a:t>Materiais </a:t>
            </a:r>
            <a:r>
              <a:rPr lang="pt-BR" sz="1400" dirty="0"/>
              <a:t>inovadores: 55%</a:t>
            </a:r>
          </a:p>
          <a:p>
            <a:pPr>
              <a:lnSpc>
                <a:spcPts val="2060"/>
              </a:lnSpc>
              <a:defRPr/>
            </a:pPr>
            <a:r>
              <a:rPr lang="pt-BR" sz="1400" b="1" dirty="0"/>
              <a:t>BIM: 54%</a:t>
            </a:r>
          </a:p>
          <a:p>
            <a:pPr>
              <a:lnSpc>
                <a:spcPts val="2060"/>
              </a:lnSpc>
              <a:defRPr/>
            </a:pPr>
            <a:r>
              <a:rPr lang="pt-BR" sz="1400" dirty="0"/>
              <a:t>Construção modular: 49%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54959" y="1981021"/>
            <a:ext cx="8778241" cy="294304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6" y="2495668"/>
            <a:ext cx="2562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10" y="1226716"/>
            <a:ext cx="5663390" cy="39758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10330" y="5314447"/>
            <a:ext cx="217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C000"/>
                </a:solidFill>
              </a:rPr>
              <a:t>Primeira fase a partir de Janeiro de 2021.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59592" y="3138778"/>
            <a:ext cx="315040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i="1" dirty="0" smtClean="0">
                <a:solidFill>
                  <a:schemeClr val="bg1">
                    <a:lumMod val="50000"/>
                  </a:schemeClr>
                </a:solidFill>
              </a:rPr>
              <a:t>Iniciativa da 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</a:rPr>
              <a:t>Administração Pública para promover, desenvolver e implementar a metodologia BIM no campo da </a:t>
            </a:r>
            <a:r>
              <a:rPr lang="pt-BR" sz="1800" i="1" dirty="0" smtClean="0">
                <a:solidFill>
                  <a:schemeClr val="bg1">
                    <a:lumMod val="50000"/>
                  </a:schemeClr>
                </a:solidFill>
              </a:rPr>
              <a:t>construção.</a:t>
            </a: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1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17" y="1482596"/>
            <a:ext cx="1669302" cy="837424"/>
          </a:xfrm>
          <a:prstGeom prst="rect">
            <a:avLst/>
          </a:prstGeom>
        </p:spPr>
      </p:pic>
      <p:sp>
        <p:nvSpPr>
          <p:cNvPr id="16" name="CaixaDeTexto 28">
            <a:extLst>
              <a:ext uri="{FF2B5EF4-FFF2-40B4-BE49-F238E27FC236}">
                <a16:creationId xmlns:a16="http://schemas.microsoft.com/office/drawing/2014/main" xmlns="" id="{C60D76D7-08B0-F344-ADDF-054513B81107}"/>
              </a:ext>
            </a:extLst>
          </p:cNvPr>
          <p:cNvSpPr txBox="1"/>
          <p:nvPr/>
        </p:nvSpPr>
        <p:spPr>
          <a:xfrm>
            <a:off x="2544419" y="1321686"/>
            <a:ext cx="3927855" cy="114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57239">
              <a:lnSpc>
                <a:spcPts val="2060"/>
              </a:lnSpc>
              <a:defRPr/>
            </a:pPr>
            <a:r>
              <a:rPr lang="pt-BR" sz="1400" b="1" dirty="0"/>
              <a:t>ROAD SHOW BIM 2018</a:t>
            </a:r>
          </a:p>
          <a:p>
            <a:pPr defTabSz="957239">
              <a:lnSpc>
                <a:spcPts val="2060"/>
              </a:lnSpc>
              <a:defRPr/>
            </a:pPr>
            <a:r>
              <a:rPr lang="pt-BR" sz="1400" dirty="0" smtClean="0"/>
              <a:t>Seminário </a:t>
            </a:r>
            <a:r>
              <a:rPr lang="pt-BR" sz="1400" dirty="0"/>
              <a:t>que percorreu 14 cidades de todas as regiões do Brasil, com a participação de aproximadamente 3.000 profissionais.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59638" t="19917" b="25106"/>
          <a:stretch/>
        </p:blipFill>
        <p:spPr>
          <a:xfrm>
            <a:off x="4279645" y="2569063"/>
            <a:ext cx="2323561" cy="116456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92" y="3645499"/>
            <a:ext cx="5724914" cy="262295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365804" y="3139738"/>
            <a:ext cx="2151242" cy="172720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2938003"/>
            <a:ext cx="3063065" cy="227831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7851705" y="2569063"/>
            <a:ext cx="3321679" cy="341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defTabSz="957239">
              <a:lnSpc>
                <a:spcPts val="2060"/>
              </a:lnSpc>
              <a:defRPr sz="1400" u="sng"/>
            </a:lvl1pPr>
          </a:lstStyle>
          <a:p>
            <a:r>
              <a:rPr lang="pt-BR" dirty="0"/>
              <a:t>Principais usos citados pelos entrevistados: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38200" y="3308130"/>
            <a:ext cx="2565446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defTabSz="957239">
              <a:lnSpc>
                <a:spcPts val="2060"/>
              </a:lnSpc>
              <a:defRPr sz="1400" u="sng"/>
            </a:lvl1pPr>
          </a:lstStyle>
          <a:p>
            <a:r>
              <a:rPr lang="pt-BR" dirty="0" smtClean="0"/>
              <a:t>Percepção de Benefícios do BIM: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792304" y="3616972"/>
            <a:ext cx="2611342" cy="1226997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46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JUSTIFICATIVA</a:t>
            </a:r>
            <a:endParaRPr lang="pt-BR" sz="32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D98-C0DF-40FD-AF30-32B927B5CBA0}" type="slidenum">
              <a:rPr lang="pt-BR" smtClean="0"/>
              <a:t>9</a:t>
            </a:fld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 dirty="0" smtClean="0"/>
              <a:t>03/12/2020</a:t>
            </a:r>
            <a:endParaRPr lang="pt-BR" dirty="0"/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PCC5963 – Cadeia Produtiva da Construção:</a:t>
            </a:r>
          </a:p>
          <a:p>
            <a:r>
              <a:rPr lang="pt-BR" dirty="0" smtClean="0"/>
              <a:t>Tecnologia, Sustentabilidade e Inovação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17" y="1482596"/>
            <a:ext cx="1669302" cy="837424"/>
          </a:xfrm>
          <a:prstGeom prst="rect">
            <a:avLst/>
          </a:prstGeom>
        </p:spPr>
      </p:pic>
      <p:sp>
        <p:nvSpPr>
          <p:cNvPr id="16" name="CaixaDeTexto 28">
            <a:extLst>
              <a:ext uri="{FF2B5EF4-FFF2-40B4-BE49-F238E27FC236}">
                <a16:creationId xmlns:a16="http://schemas.microsoft.com/office/drawing/2014/main" xmlns="" id="{C60D76D7-08B0-F344-ADDF-054513B81107}"/>
              </a:ext>
            </a:extLst>
          </p:cNvPr>
          <p:cNvSpPr txBox="1"/>
          <p:nvPr/>
        </p:nvSpPr>
        <p:spPr>
          <a:xfrm>
            <a:off x="2581336" y="1982451"/>
            <a:ext cx="3927855" cy="341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57239">
              <a:lnSpc>
                <a:spcPts val="2060"/>
              </a:lnSpc>
              <a:defRPr/>
            </a:pPr>
            <a:r>
              <a:rPr lang="pt-BR" sz="1400" b="1" dirty="0"/>
              <a:t>ROAD SHOW BIM </a:t>
            </a:r>
            <a:r>
              <a:rPr lang="pt-BR" sz="1400" b="1" dirty="0" smtClean="0"/>
              <a:t>2018</a:t>
            </a: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802" y="1690688"/>
            <a:ext cx="6244998" cy="3965911"/>
          </a:xfrm>
          <a:prstGeom prst="rect">
            <a:avLst/>
          </a:prstGeom>
        </p:spPr>
      </p:pic>
      <p:sp>
        <p:nvSpPr>
          <p:cNvPr id="24" name="CaixaDeTexto 28">
            <a:extLst>
              <a:ext uri="{FF2B5EF4-FFF2-40B4-BE49-F238E27FC236}">
                <a16:creationId xmlns:a16="http://schemas.microsoft.com/office/drawing/2014/main" xmlns="" id="{C60D76D7-08B0-F344-ADDF-054513B81107}"/>
              </a:ext>
            </a:extLst>
          </p:cNvPr>
          <p:cNvSpPr txBox="1"/>
          <p:nvPr/>
        </p:nvSpPr>
        <p:spPr>
          <a:xfrm>
            <a:off x="838200" y="3051374"/>
            <a:ext cx="3927855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57239">
              <a:lnSpc>
                <a:spcPts val="2060"/>
              </a:lnSpc>
              <a:defRPr/>
            </a:pPr>
            <a:r>
              <a:rPr lang="pt-BR" sz="1400" u="sng" dirty="0"/>
              <a:t>BARREIRAS PARA IMPLEMENTAR O BIM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Necessidade de desenvolvimento de treinamentos e cursos na área;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Redução de custo dos softwares BIM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Alteração da estrutura acadêmica para incluir BIM nas engenharias e arquitetura;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Introdução de políticas governamentais de apoio e indução ao BIM </a:t>
            </a:r>
          </a:p>
        </p:txBody>
      </p:sp>
    </p:spTree>
    <p:extLst>
      <p:ext uri="{BB962C8B-B14F-4D97-AF65-F5344CB8AC3E}">
        <p14:creationId xmlns:p14="http://schemas.microsoft.com/office/powerpoint/2010/main" val="23057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904</Words>
  <Application>Microsoft Office PowerPoint</Application>
  <PresentationFormat>Widescreen</PresentationFormat>
  <Paragraphs>144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do Office</vt:lpstr>
      <vt:lpstr>A DIGITALIZAÇÃO DAS EMPRESAS DE PROJETOS COM A ADOÇÃO DO BIM: OPORTUNIDADES E BARREIRAS</vt:lpstr>
      <vt:lpstr>INTRODUÇÃO</vt:lpstr>
      <vt:lpstr>INTRODUÇÃO</vt:lpstr>
      <vt:lpstr>Apresentação do PowerPoint</vt:lpstr>
      <vt:lpstr>JUSTIFICATIVA</vt:lpstr>
      <vt:lpstr>JUSTIFICATIVA</vt:lpstr>
      <vt:lpstr>JUSTIFICATIVA</vt:lpstr>
      <vt:lpstr>JUSTIFICATIVA</vt:lpstr>
      <vt:lpstr>JUSTIFICATIVA</vt:lpstr>
      <vt:lpstr>JUSTIFICATIVA</vt:lpstr>
      <vt:lpstr>JUSTIFICATIVA</vt:lpstr>
      <vt:lpstr>OBJETIVO</vt:lpstr>
      <vt:lpstr>MÉTODO DE TRABALHO | SURVEY</vt:lpstr>
      <vt:lpstr>RESULTADOS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Corrêa</dc:creator>
  <cp:lastModifiedBy>Ana Lucia Gallego Martins - Externo ALGMP Consultoria</cp:lastModifiedBy>
  <cp:revision>48</cp:revision>
  <cp:lastPrinted>2020-12-03T19:09:43Z</cp:lastPrinted>
  <dcterms:created xsi:type="dcterms:W3CDTF">2018-07-05T18:18:24Z</dcterms:created>
  <dcterms:modified xsi:type="dcterms:W3CDTF">2020-12-03T19:11:31Z</dcterms:modified>
</cp:coreProperties>
</file>