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0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8" r:id="rId12"/>
    <p:sldId id="295" r:id="rId13"/>
    <p:sldId id="301" r:id="rId14"/>
  </p:sldIdLst>
  <p:sldSz cx="9144000" cy="6858000" type="screen4x3"/>
  <p:notesSz cx="6808788" cy="98234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4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0033"/>
    <a:srgbClr val="666699"/>
    <a:srgbClr val="0033CC"/>
    <a:srgbClr val="000066"/>
    <a:srgbClr val="FFFFCC"/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23" autoAdjust="0"/>
    <p:restoredTop sz="94610" autoAdjust="0"/>
  </p:normalViewPr>
  <p:slideViewPr>
    <p:cSldViewPr>
      <p:cViewPr varScale="1">
        <p:scale>
          <a:sx n="74" d="100"/>
          <a:sy n="74" d="100"/>
        </p:scale>
        <p:origin x="558" y="72"/>
      </p:cViewPr>
      <p:guideLst>
        <p:guide orient="horz" pos="2160"/>
        <p:guide pos="54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notesViewPr>
    <p:cSldViewPr>
      <p:cViewPr>
        <p:scale>
          <a:sx n="100" d="100"/>
          <a:sy n="100" d="100"/>
        </p:scale>
        <p:origin x="-114" y="354"/>
      </p:cViewPr>
      <p:guideLst>
        <p:guide orient="horz" pos="3094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213" y="0"/>
            <a:ext cx="2949575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2913"/>
            <a:ext cx="2949575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213" y="9332913"/>
            <a:ext cx="2949575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fld id="{81DFD88C-D36D-4070-AE58-79D446EF64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701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49575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0913" y="738188"/>
            <a:ext cx="4908550" cy="36814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665663"/>
            <a:ext cx="4992688" cy="442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2913"/>
            <a:ext cx="2949575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332913"/>
            <a:ext cx="2949575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fld id="{14139A40-93E4-4DF4-B754-18EDE5FACC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028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20038B-9DA6-4E63-94F6-2EAD48F73928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dirty="0" smtClean="0"/>
              <a:t>Por que os padrões são tão importantes? Para o pessoal da ciência, tempo é precioso demais. A padronização assegura para quem está avaliando algum</a:t>
            </a:r>
            <a:r>
              <a:rPr lang="pt-BR" baseline="0" dirty="0" smtClean="0"/>
              <a:t> grau de confiança na acurácia dos dados, nas conclusões dos estudos, a veracidade do </a:t>
            </a:r>
            <a:r>
              <a:rPr lang="pt-BR" baseline="0" dirty="0" err="1" smtClean="0"/>
              <a:t>paper</a:t>
            </a:r>
            <a:r>
              <a:rPr lang="pt-BR" baseline="0" dirty="0" smtClean="0"/>
              <a:t>. (Science, 342:13, 2013 </a:t>
            </a:r>
            <a:r>
              <a:rPr lang="pt-BR" baseline="0" dirty="0" err="1" smtClean="0"/>
              <a:t>McNutt</a:t>
            </a:r>
            <a:r>
              <a:rPr lang="pt-BR" baseline="0" dirty="0" smtClean="0"/>
              <a:t>, M. </a:t>
            </a:r>
            <a:r>
              <a:rPr lang="pt-BR" baseline="0" dirty="0" err="1" smtClean="0"/>
              <a:t>Improving</a:t>
            </a:r>
            <a:r>
              <a:rPr lang="pt-BR" baseline="0" dirty="0" smtClean="0"/>
              <a:t> </a:t>
            </a:r>
            <a:r>
              <a:rPr lang="pt-BR" baseline="0" dirty="0" err="1" smtClean="0"/>
              <a:t>scientific</a:t>
            </a:r>
            <a:r>
              <a:rPr lang="pt-BR" baseline="0" dirty="0" smtClean="0"/>
              <a:t> communication.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02191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77B4854-6148-4AEE-A664-2C8A9F792C0F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261289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E51CDB-1D27-4453-A373-745E404D0315}" type="slidenum">
              <a:rPr lang="pt-BR" smtClean="0">
                <a:solidFill>
                  <a:srgbClr val="000000"/>
                </a:solidFill>
              </a:rPr>
              <a:pPr/>
              <a:t>11</a:t>
            </a:fld>
            <a:endParaRPr lang="pt-BR" smtClean="0">
              <a:solidFill>
                <a:srgbClr val="000000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Pagina 59 do Guia de Teses</a:t>
            </a: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5871752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669ACF4-0E40-436F-8C1D-9F473B7F1E35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974932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D2BF1C-0C87-47AD-9D22-8699CFA338C8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420071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E51CDB-1D27-4453-A373-745E404D0315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Pagina 59 do Guia de Teses</a:t>
            </a: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120448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A6E802-039D-41F3-8A9A-05850F0004D8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79472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7CD2524-43A6-4A73-B44B-EF27DFC18F08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414495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3E7DE2-D984-420D-886B-4AD053263525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185374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76D87C-D2A3-4E4E-A196-1F71EA8EF50A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673015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A56F6DE-C058-4B57-89F3-C926EC55E85A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18120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316B54-48AB-4BD9-9E9E-6E5F284D5474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221188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F8D7B4-5B2D-49A0-BEDA-7E655F77B9E5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4653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6350" y="0"/>
            <a:ext cx="1727200" cy="6867525"/>
            <a:chOff x="3" y="0"/>
            <a:chExt cx="816" cy="5768"/>
          </a:xfrm>
        </p:grpSpPr>
        <p:sp>
          <p:nvSpPr>
            <p:cNvPr id="5" name="Arc 2"/>
            <p:cNvSpPr>
              <a:spLocks/>
            </p:cNvSpPr>
            <p:nvPr/>
          </p:nvSpPr>
          <p:spPr bwMode="auto">
            <a:xfrm>
              <a:off x="3" y="392"/>
              <a:ext cx="189" cy="537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486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486" y="43199"/>
                  </a:moveTo>
                  <a:cubicBezTo>
                    <a:pt x="9601" y="43136"/>
                    <a:pt x="0" y="33484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486" y="43199"/>
                  </a:moveTo>
                  <a:cubicBezTo>
                    <a:pt x="9601" y="43136"/>
                    <a:pt x="0" y="33484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auto">
            <a:xfrm>
              <a:off x="630" y="392"/>
              <a:ext cx="189" cy="5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53" y="0"/>
              <a:ext cx="504" cy="575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6000000">
              <a:off x="128" y="2297"/>
              <a:ext cx="608" cy="270"/>
            </a:xfrm>
            <a:prstGeom prst="triangle">
              <a:avLst>
                <a:gd name="adj" fmla="val 49986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370013" y="22860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pt-BR" noProof="0" smtClean="0"/>
              <a:t>Clique para editar o estilo do título mestre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fld id="{40508CEF-0782-4B12-80CA-36D2613A3DD1}" type="datetime6">
              <a:rPr lang="pt-BR"/>
              <a:pPr>
                <a:defRPr/>
              </a:pPr>
              <a:t>novembro de 16</a:t>
            </a:fld>
            <a:endParaRPr lang="pt-BR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00400" y="6399213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pt-BR"/>
              <a:t>Angela Belloni Cuenca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25D91-6DE4-4AC1-A978-5439C85D4F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5ECAF-C496-4466-95A4-E7C889174D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72300" y="274638"/>
            <a:ext cx="2170113" cy="5516562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62700" cy="55165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99185-8EB1-4A81-85B8-1F911576CF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4EB51-5898-497F-9A8D-21E2FCCE89A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C5747-7BDA-4ED9-8B24-D6A0752ECF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57CCC-E940-4222-8B99-04877A402E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F1FDF-A396-4251-B5AB-ACF13F6884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4F7D3-877B-4957-B301-557735CF5E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1"/>
          </p:nvPr>
        </p:nvSpPr>
        <p:spPr>
          <a:xfrm>
            <a:off x="323850" y="6381750"/>
            <a:ext cx="4103688" cy="360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C2AB6-4FB8-45F4-B09C-CAC0472FD6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3B9E6-F0B5-4B9C-8B88-12529C6B57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92BF6-35DA-4B02-BD3E-E111B45B70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9C63999D-2B31-4FCD-8DF0-C3FF254679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0" r:id="rId2"/>
    <p:sldLayoutId id="2147483689" r:id="rId3"/>
    <p:sldLayoutId id="2147483688" r:id="rId4"/>
    <p:sldLayoutId id="2147483687" r:id="rId5"/>
    <p:sldLayoutId id="2147483686" r:id="rId6"/>
    <p:sldLayoutId id="2147483685" r:id="rId7"/>
    <p:sldLayoutId id="2147483684" r:id="rId8"/>
    <p:sldLayoutId id="2147483683" r:id="rId9"/>
    <p:sldLayoutId id="2147483682" r:id="rId10"/>
    <p:sldLayoutId id="214748368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cuenca@usp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07950" y="1670050"/>
            <a:ext cx="90360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 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 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ACADÊMICOS – Parte II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Line 4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6" name="CaixaDeTexto 2"/>
          <p:cNvSpPr txBox="1">
            <a:spLocks noChangeArrowheads="1"/>
          </p:cNvSpPr>
          <p:nvPr/>
        </p:nvSpPr>
        <p:spPr bwMode="auto">
          <a:xfrm>
            <a:off x="2294641" y="4318064"/>
            <a:ext cx="638181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 err="1"/>
              <a:t>Angela</a:t>
            </a:r>
            <a:r>
              <a:rPr lang="pt-BR" sz="2000" dirty="0"/>
              <a:t> Maria </a:t>
            </a:r>
            <a:r>
              <a:rPr lang="pt-BR" sz="2000" dirty="0" err="1"/>
              <a:t>Belloni</a:t>
            </a:r>
            <a:r>
              <a:rPr lang="pt-BR" sz="2000" dirty="0"/>
              <a:t> </a:t>
            </a:r>
            <a:r>
              <a:rPr lang="pt-BR" sz="2000" dirty="0" smtClean="0"/>
              <a:t>Cuenca - </a:t>
            </a:r>
            <a:r>
              <a:rPr lang="pt-BR" sz="2000" dirty="0" smtClean="0">
                <a:hlinkClick r:id="rId3"/>
              </a:rPr>
              <a:t>abcuenca@usp.br</a:t>
            </a:r>
            <a:endParaRPr lang="pt-BR" sz="2000" dirty="0" smtClean="0"/>
          </a:p>
          <a:p>
            <a:endParaRPr lang="pt-BR" sz="2000" dirty="0"/>
          </a:p>
          <a:p>
            <a:r>
              <a:rPr lang="en-US" altLang="pt-BR" sz="2000" dirty="0"/>
              <a:t>HSM121 – </a:t>
            </a:r>
            <a:r>
              <a:rPr lang="en-US" altLang="pt-BR" sz="2000" dirty="0" err="1"/>
              <a:t>Informação</a:t>
            </a:r>
            <a:r>
              <a:rPr lang="en-US" altLang="pt-BR" sz="2000" dirty="0"/>
              <a:t> </a:t>
            </a:r>
            <a:r>
              <a:rPr lang="en-US" altLang="pt-BR" sz="2000" dirty="0" err="1"/>
              <a:t>Bibliográfica</a:t>
            </a:r>
            <a:r>
              <a:rPr lang="en-US" altLang="pt-BR" sz="2000" dirty="0"/>
              <a:t> </a:t>
            </a:r>
            <a:r>
              <a:rPr lang="en-US" altLang="pt-BR" sz="2000" dirty="0" err="1"/>
              <a:t>em</a:t>
            </a:r>
            <a:r>
              <a:rPr lang="en-US" altLang="pt-BR" sz="2000" dirty="0"/>
              <a:t> </a:t>
            </a:r>
            <a:r>
              <a:rPr lang="en-US" altLang="pt-BR" sz="2000" dirty="0" err="1"/>
              <a:t>Saúde</a:t>
            </a:r>
            <a:r>
              <a:rPr lang="en-US" altLang="pt-BR" sz="2000" dirty="0"/>
              <a:t> </a:t>
            </a:r>
            <a:r>
              <a:rPr lang="en-US" altLang="pt-BR" sz="2000" dirty="0" err="1"/>
              <a:t>Pública</a:t>
            </a:r>
            <a:endParaRPr lang="en-US" altLang="pt-BR" sz="2000" dirty="0"/>
          </a:p>
          <a:p>
            <a:r>
              <a:rPr lang="en-US" altLang="pt-BR" sz="2000" dirty="0" err="1"/>
              <a:t>Bacharelado</a:t>
            </a:r>
            <a:r>
              <a:rPr lang="en-US" altLang="pt-BR" sz="2000" dirty="0"/>
              <a:t> </a:t>
            </a:r>
            <a:r>
              <a:rPr lang="en-US" altLang="pt-BR" sz="2000" dirty="0" err="1"/>
              <a:t>em</a:t>
            </a:r>
            <a:r>
              <a:rPr lang="en-US" altLang="pt-BR" sz="2000" dirty="0"/>
              <a:t> </a:t>
            </a:r>
            <a:r>
              <a:rPr lang="en-US" altLang="pt-BR" sz="2000" dirty="0" err="1"/>
              <a:t>Saúde</a:t>
            </a:r>
            <a:r>
              <a:rPr lang="en-US" altLang="pt-BR" sz="2000" dirty="0"/>
              <a:t> </a:t>
            </a:r>
            <a:r>
              <a:rPr lang="en-US" altLang="pt-BR" sz="2000" dirty="0" err="1"/>
              <a:t>Pública</a:t>
            </a:r>
            <a:r>
              <a:rPr lang="en-US" altLang="pt-BR" sz="2000" dirty="0"/>
              <a:t> da </a:t>
            </a:r>
            <a:r>
              <a:rPr lang="en-US" altLang="pt-BR" sz="2000" dirty="0" smtClean="0"/>
              <a:t>FSP/USP, 2016</a:t>
            </a:r>
            <a:endParaRPr lang="en-US" altLang="pt-BR" sz="2000" dirty="0"/>
          </a:p>
          <a:p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7CF24BB-DF54-49F9-8934-D46EAC863149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28675" name="Line 2"/>
          <p:cNvSpPr>
            <a:spLocks noChangeShapeType="1"/>
          </p:cNvSpPr>
          <p:nvPr/>
        </p:nvSpPr>
        <p:spPr bwMode="auto">
          <a:xfrm>
            <a:off x="971550" y="1125538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4267200" y="1550988"/>
            <a:ext cx="96051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ÍNDICE</a:t>
            </a:r>
            <a:endParaRPr lang="pt-BR" sz="16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2118818" y="1967061"/>
            <a:ext cx="5045470" cy="4486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1.INTRODUÇÃO					</a:t>
            </a: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5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    </a:t>
            </a: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1.1 A EVOLUÇÃO NOS ESTUDOS SOBRE SAUDE  PÚBLICA	7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    1.2 IMPORTÂNCIA DA  PÓS-GRADUAÇÃO         	15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 2. OBJETIVO					</a:t>
            </a: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28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3. MÉTODO 					</a:t>
            </a: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30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3.1  UNIVERSO DE ESTUDO			35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     3.2  COLETA DE DADOS				38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4. RESULTADOS					</a:t>
            </a: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45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4.1 CARACTERÍSTICAS  DAS DISSERTAÇÕES E TESES	46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     4.2 INFLUÊNCIA DA PÓS-GRADUAÇÃO  NA  CIÊNCIA	47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5. DISCUSSÃO</a:t>
            </a: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					49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5. CONCLUSÕES					</a:t>
            </a: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58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6. REFERÊNCIAS					</a:t>
            </a: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65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ANEXOS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Anexo 1 - Modelo de planilhas			69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Anexo 2 - Lista das principais categorias			73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042988" y="158750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ACADÊMICOS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328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2A029C-457B-4156-AF31-AFDDB5B34A3D}" type="slidenum">
              <a:rPr lang="pt-BR" smtClean="0">
                <a:solidFill>
                  <a:srgbClr val="336699"/>
                </a:solidFill>
              </a:rPr>
              <a:pPr/>
              <a:t>11</a:t>
            </a:fld>
            <a:endParaRPr lang="pt-BR" smtClean="0">
              <a:solidFill>
                <a:srgbClr val="336699"/>
              </a:solidFill>
            </a:endParaRPr>
          </a:p>
        </p:txBody>
      </p:sp>
      <p:grpSp>
        <p:nvGrpSpPr>
          <p:cNvPr id="162820" name="Group 4"/>
          <p:cNvGrpSpPr>
            <a:grpSpLocks/>
          </p:cNvGrpSpPr>
          <p:nvPr/>
        </p:nvGrpSpPr>
        <p:grpSpPr bwMode="auto">
          <a:xfrm>
            <a:off x="6029325" y="3825236"/>
            <a:ext cx="2527300" cy="2340068"/>
            <a:chOff x="3798" y="2474"/>
            <a:chExt cx="1592" cy="1410"/>
          </a:xfrm>
        </p:grpSpPr>
        <p:sp>
          <p:nvSpPr>
            <p:cNvPr id="20496" name="AutoShape 5"/>
            <p:cNvSpPr>
              <a:spLocks noChangeArrowheads="1"/>
            </p:cNvSpPr>
            <p:nvPr/>
          </p:nvSpPr>
          <p:spPr bwMode="auto">
            <a:xfrm>
              <a:off x="3798" y="2732"/>
              <a:ext cx="1592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Referências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Anexos</a:t>
              </a:r>
              <a:endParaRPr lang="pt-BR" sz="140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162822" name="Text Box 6"/>
            <p:cNvSpPr txBox="1">
              <a:spLocks noChangeArrowheads="1"/>
            </p:cNvSpPr>
            <p:nvPr/>
          </p:nvSpPr>
          <p:spPr bwMode="auto">
            <a:xfrm>
              <a:off x="4286" y="2474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Pós Texto</a:t>
              </a:r>
              <a:endParaRPr lang="pt-BR" sz="1800">
                <a:solidFill>
                  <a:srgbClr val="336699"/>
                </a:solidFill>
              </a:endParaRPr>
            </a:p>
          </p:txBody>
        </p:sp>
      </p:grpSp>
      <p:grpSp>
        <p:nvGrpSpPr>
          <p:cNvPr id="162823" name="Group 7"/>
          <p:cNvGrpSpPr>
            <a:grpSpLocks/>
          </p:cNvGrpSpPr>
          <p:nvPr/>
        </p:nvGrpSpPr>
        <p:grpSpPr bwMode="auto">
          <a:xfrm>
            <a:off x="3203575" y="2205038"/>
            <a:ext cx="2786063" cy="2238375"/>
            <a:chOff x="2018" y="2474"/>
            <a:chExt cx="1755" cy="1410"/>
          </a:xfrm>
        </p:grpSpPr>
        <p:sp>
          <p:nvSpPr>
            <p:cNvPr id="162824" name="Text Box 8"/>
            <p:cNvSpPr txBox="1">
              <a:spLocks noChangeArrowheads="1"/>
            </p:cNvSpPr>
            <p:nvPr/>
          </p:nvSpPr>
          <p:spPr bwMode="auto">
            <a:xfrm>
              <a:off x="2628" y="2474"/>
              <a:ext cx="5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>
                  <a:solidFill>
                    <a:srgbClr val="336699"/>
                  </a:solidFill>
                </a:rPr>
                <a:t> </a:t>
              </a:r>
              <a:r>
                <a:rPr lang="pt-BR" sz="1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Texto</a:t>
              </a:r>
              <a:endParaRPr lang="pt-BR" sz="1800">
                <a:solidFill>
                  <a:srgbClr val="336699"/>
                </a:solidFill>
              </a:endParaRPr>
            </a:p>
          </p:txBody>
        </p:sp>
        <p:sp>
          <p:nvSpPr>
            <p:cNvPr id="20494" name="AutoShape 9"/>
            <p:cNvSpPr>
              <a:spLocks noChangeArrowheads="1"/>
            </p:cNvSpPr>
            <p:nvPr/>
          </p:nvSpPr>
          <p:spPr bwMode="auto">
            <a:xfrm>
              <a:off x="2018" y="2732"/>
              <a:ext cx="1678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>
                <a:solidFill>
                  <a:srgbClr val="336699"/>
                </a:solidFill>
              </a:endParaRPr>
            </a:p>
          </p:txBody>
        </p:sp>
        <p:sp>
          <p:nvSpPr>
            <p:cNvPr id="20495" name="Text Box 10"/>
            <p:cNvSpPr txBox="1">
              <a:spLocks noChangeArrowheads="1"/>
            </p:cNvSpPr>
            <p:nvPr/>
          </p:nvSpPr>
          <p:spPr bwMode="auto">
            <a:xfrm>
              <a:off x="2018" y="2791"/>
              <a:ext cx="1755" cy="86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Introdução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Objetivo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Métodos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Resultados 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	(Discussão)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Conclusões/Considerações</a:t>
              </a:r>
            </a:p>
          </p:txBody>
        </p:sp>
      </p:grpSp>
      <p:sp>
        <p:nvSpPr>
          <p:cNvPr id="162827" name="Rectangle 11"/>
          <p:cNvSpPr>
            <a:spLocks noChangeArrowheads="1"/>
          </p:cNvSpPr>
          <p:nvPr/>
        </p:nvSpPr>
        <p:spPr bwMode="auto">
          <a:xfrm>
            <a:off x="107950" y="115888"/>
            <a:ext cx="90360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DE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 ACADÊMICOS </a:t>
            </a:r>
          </a:p>
        </p:txBody>
      </p:sp>
      <p:grpSp>
        <p:nvGrpSpPr>
          <p:cNvPr id="162831" name="Group 15"/>
          <p:cNvGrpSpPr>
            <a:grpSpLocks/>
          </p:cNvGrpSpPr>
          <p:nvPr/>
        </p:nvGrpSpPr>
        <p:grpSpPr bwMode="auto">
          <a:xfrm>
            <a:off x="482600" y="1700213"/>
            <a:ext cx="6394450" cy="2770187"/>
            <a:chOff x="304" y="2160"/>
            <a:chExt cx="4028" cy="1745"/>
          </a:xfrm>
        </p:grpSpPr>
        <p:sp>
          <p:nvSpPr>
            <p:cNvPr id="20489" name="AutoShape 16"/>
            <p:cNvSpPr>
              <a:spLocks noChangeArrowheads="1"/>
            </p:cNvSpPr>
            <p:nvPr/>
          </p:nvSpPr>
          <p:spPr bwMode="auto">
            <a:xfrm>
              <a:off x="304" y="2750"/>
              <a:ext cx="1623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162833" name="Text Box 17"/>
            <p:cNvSpPr txBox="1">
              <a:spLocks noChangeArrowheads="1"/>
            </p:cNvSpPr>
            <p:nvPr/>
          </p:nvSpPr>
          <p:spPr bwMode="auto">
            <a:xfrm>
              <a:off x="1474" y="2160"/>
              <a:ext cx="28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None/>
                <a:defRPr/>
              </a:pPr>
              <a:r>
                <a:rPr lang="pt-BR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ESTRUTURA DO TRABALHO</a:t>
              </a:r>
              <a:endParaRPr lang="pt-B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2834" name="Text Box 18"/>
            <p:cNvSpPr txBox="1">
              <a:spLocks noChangeArrowheads="1"/>
            </p:cNvSpPr>
            <p:nvPr/>
          </p:nvSpPr>
          <p:spPr bwMode="auto">
            <a:xfrm>
              <a:off x="672" y="2474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Pré Texto</a:t>
              </a:r>
              <a:endParaRPr lang="pt-BR" sz="1400">
                <a:solidFill>
                  <a:srgbClr val="FF0000"/>
                </a:solidFill>
              </a:endParaRPr>
            </a:p>
          </p:txBody>
        </p:sp>
        <p:sp>
          <p:nvSpPr>
            <p:cNvPr id="20492" name="Text Box 19"/>
            <p:cNvSpPr txBox="1">
              <a:spLocks noChangeArrowheads="1"/>
            </p:cNvSpPr>
            <p:nvPr/>
          </p:nvSpPr>
          <p:spPr bwMode="auto">
            <a:xfrm>
              <a:off x="442" y="2775"/>
              <a:ext cx="1029" cy="11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Capa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Folha de rosto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Dedicatória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Agradecimentos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Resumo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Lista de Figuras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Índice</a:t>
              </a:r>
            </a:p>
            <a:p>
              <a:endParaRPr lang="pt-BR" sz="1400">
                <a:solidFill>
                  <a:srgbClr val="336699"/>
                </a:solidFill>
                <a:latin typeface="Tahoma" pitchFamily="34" charset="0"/>
              </a:endParaRPr>
            </a:p>
          </p:txBody>
        </p:sp>
      </p:grpSp>
      <p:sp>
        <p:nvSpPr>
          <p:cNvPr id="20488" name="Line 2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5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053"/>
          <p:cNvSpPr>
            <a:spLocks noChangeShapeType="1"/>
          </p:cNvSpPr>
          <p:nvPr/>
        </p:nvSpPr>
        <p:spPr bwMode="auto">
          <a:xfrm>
            <a:off x="971550" y="1125538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699" name="Rectangle 2054"/>
          <p:cNvSpPr>
            <a:spLocks noChangeArrowheads="1"/>
          </p:cNvSpPr>
          <p:nvPr/>
        </p:nvSpPr>
        <p:spPr bwMode="auto">
          <a:xfrm>
            <a:off x="457200" y="6324600"/>
            <a:ext cx="82296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 defTabSz="579438" eaLnBrk="0" hangingPunct="0">
              <a:spcBef>
                <a:spcPct val="20000"/>
              </a:spcBef>
              <a:tabLst>
                <a:tab pos="373063" algn="l"/>
              </a:tabLst>
            </a:pPr>
            <a:endParaRPr lang="pt-BR" sz="1400" dirty="0">
              <a:solidFill>
                <a:srgbClr val="000000"/>
              </a:solidFill>
              <a:latin typeface="Tahoma" pitchFamily="34" charset="0"/>
            </a:endParaRPr>
          </a:p>
          <a:p>
            <a:pPr defTabSz="579438" eaLnBrk="0" hangingPunct="0">
              <a:spcBef>
                <a:spcPct val="20000"/>
              </a:spcBef>
              <a:tabLst>
                <a:tab pos="373063" algn="l"/>
              </a:tabLst>
            </a:pPr>
            <a:endParaRPr lang="pt-BR" sz="1400" b="1" dirty="0">
              <a:solidFill>
                <a:srgbClr val="000000"/>
              </a:solidFill>
              <a:latin typeface="Tahoma" pitchFamily="34" charset="0"/>
            </a:endParaRPr>
          </a:p>
          <a:p>
            <a:pPr defTabSz="579438" eaLnBrk="0" hangingPunct="0">
              <a:spcBef>
                <a:spcPct val="20000"/>
              </a:spcBef>
              <a:tabLst>
                <a:tab pos="373063" algn="l"/>
              </a:tabLst>
            </a:pPr>
            <a:endParaRPr lang="pt-BR" sz="1800" b="1" dirty="0">
              <a:latin typeface="Tahoma" pitchFamily="34" charset="0"/>
            </a:endParaRPr>
          </a:p>
          <a:p>
            <a:pPr defTabSz="579438">
              <a:spcBef>
                <a:spcPct val="20000"/>
              </a:spcBef>
              <a:buClr>
                <a:schemeClr val="tx1"/>
              </a:buClr>
              <a:tabLst>
                <a:tab pos="373063" algn="l"/>
              </a:tabLst>
            </a:pPr>
            <a:endParaRPr lang="pt-BR" sz="1400" b="1" dirty="0">
              <a:solidFill>
                <a:srgbClr val="000000"/>
              </a:solidFill>
              <a:latin typeface="Tahoma" pitchFamily="34" charset="0"/>
            </a:endParaRPr>
          </a:p>
          <a:p>
            <a:pPr defTabSz="579438">
              <a:spcBef>
                <a:spcPct val="20000"/>
              </a:spcBef>
              <a:tabLst>
                <a:tab pos="373063" algn="l"/>
              </a:tabLst>
            </a:pPr>
            <a:endParaRPr lang="pt-BR" sz="3200" b="1" dirty="0">
              <a:latin typeface="Tahoma" pitchFamily="34" charset="0"/>
            </a:endParaRPr>
          </a:p>
        </p:txBody>
      </p:sp>
      <p:sp>
        <p:nvSpPr>
          <p:cNvPr id="86025" name="Rectangle 2057"/>
          <p:cNvSpPr>
            <a:spLocks noChangeArrowheads="1"/>
          </p:cNvSpPr>
          <p:nvPr/>
        </p:nvSpPr>
        <p:spPr bwMode="auto">
          <a:xfrm>
            <a:off x="971550" y="260350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ACADÊMICOS</a:t>
            </a:r>
          </a:p>
        </p:txBody>
      </p:sp>
      <p:sp>
        <p:nvSpPr>
          <p:cNvPr id="86027" name="Text Box 2059"/>
          <p:cNvSpPr txBox="1">
            <a:spLocks noChangeArrowheads="1"/>
          </p:cNvSpPr>
          <p:nvPr/>
        </p:nvSpPr>
        <p:spPr bwMode="auto">
          <a:xfrm>
            <a:off x="3563938" y="1628775"/>
            <a:ext cx="1508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PÓS-TEXTO</a:t>
            </a:r>
            <a:endParaRPr lang="pt-BR" sz="1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9703" name="Text Box 2060"/>
          <p:cNvSpPr txBox="1">
            <a:spLocks noChangeArrowheads="1"/>
          </p:cNvSpPr>
          <p:nvPr/>
        </p:nvSpPr>
        <p:spPr bwMode="auto">
          <a:xfrm>
            <a:off x="395288" y="2009775"/>
            <a:ext cx="18161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800" b="1">
                <a:latin typeface="Tahoma" pitchFamily="34" charset="0"/>
              </a:rPr>
              <a:t>REFERÊNCIAS</a:t>
            </a:r>
            <a:endParaRPr lang="pt-BR" sz="1800">
              <a:latin typeface="Tahoma" pitchFamily="34" charset="0"/>
            </a:endParaRPr>
          </a:p>
        </p:txBody>
      </p:sp>
      <p:sp>
        <p:nvSpPr>
          <p:cNvPr id="29704" name="Text Box 2061"/>
          <p:cNvSpPr txBox="1">
            <a:spLocks noChangeArrowheads="1"/>
          </p:cNvSpPr>
          <p:nvPr/>
        </p:nvSpPr>
        <p:spPr bwMode="auto">
          <a:xfrm>
            <a:off x="1187450" y="2420938"/>
            <a:ext cx="7705725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1400" b="1">
                <a:solidFill>
                  <a:srgbClr val="000000"/>
                </a:solidFill>
                <a:latin typeface="Tahoma" pitchFamily="34" charset="0"/>
              </a:rPr>
              <a:t>  </a:t>
            </a:r>
            <a:r>
              <a:rPr lang="pt-BR" sz="1600" b="1">
                <a:solidFill>
                  <a:srgbClr val="000000"/>
                </a:solidFill>
                <a:latin typeface="Tahoma" pitchFamily="34" charset="0"/>
              </a:rPr>
              <a:t>=  </a:t>
            </a:r>
            <a:r>
              <a:rPr lang="pt-BR" sz="1600" b="1">
                <a:solidFill>
                  <a:srgbClr val="000066"/>
                </a:solidFill>
                <a:latin typeface="Tahoma" pitchFamily="34" charset="0"/>
              </a:rPr>
              <a:t>Relaciona todos os trabalhos </a:t>
            </a:r>
            <a:r>
              <a:rPr lang="pt-BR" sz="1600" b="1" u="sng">
                <a:solidFill>
                  <a:srgbClr val="000066"/>
                </a:solidFill>
                <a:latin typeface="Tahoma" pitchFamily="34" charset="0"/>
              </a:rPr>
              <a:t>citados</a:t>
            </a:r>
            <a:r>
              <a:rPr lang="pt-BR" sz="1600" b="1">
                <a:solidFill>
                  <a:srgbClr val="000066"/>
                </a:solidFill>
                <a:latin typeface="Tahoma" pitchFamily="34" charset="0"/>
              </a:rPr>
              <a:t>  (referidos) no texto,  de acordo com uma norma específica (ISO, ABNT, Vancouver entre outras)</a:t>
            </a:r>
          </a:p>
        </p:txBody>
      </p:sp>
      <p:sp>
        <p:nvSpPr>
          <p:cNvPr id="29705" name="Text Box 2062"/>
          <p:cNvSpPr txBox="1">
            <a:spLocks noChangeArrowheads="1"/>
          </p:cNvSpPr>
          <p:nvPr/>
        </p:nvSpPr>
        <p:spPr bwMode="auto">
          <a:xfrm>
            <a:off x="471488" y="3925888"/>
            <a:ext cx="11366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800" b="1">
                <a:latin typeface="Tahoma" pitchFamily="34" charset="0"/>
              </a:rPr>
              <a:t>ANEXOS</a:t>
            </a:r>
            <a:endParaRPr lang="pt-BR" sz="1800">
              <a:latin typeface="Tahoma" pitchFamily="34" charset="0"/>
            </a:endParaRPr>
          </a:p>
        </p:txBody>
      </p:sp>
      <p:sp>
        <p:nvSpPr>
          <p:cNvPr id="29706" name="Text Box 2063"/>
          <p:cNvSpPr txBox="1">
            <a:spLocks noChangeArrowheads="1"/>
          </p:cNvSpPr>
          <p:nvPr/>
        </p:nvSpPr>
        <p:spPr bwMode="auto">
          <a:xfrm>
            <a:off x="395288" y="4332288"/>
            <a:ext cx="7848600" cy="1077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Documentos, figuras, modelos de questionários, textos,  reunidos  no</a:t>
            </a:r>
            <a:br>
              <a:rPr lang="pt-BR" sz="16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   final do texto com título e numeração sequencial.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Devem obrigatoriamente estarem  </a:t>
            </a:r>
            <a:r>
              <a:rPr lang="pt-BR" sz="1600" b="1" u="sng" dirty="0">
                <a:solidFill>
                  <a:srgbClr val="000066"/>
                </a:solidFill>
                <a:latin typeface="Tahoma" pitchFamily="34" charset="0"/>
              </a:rPr>
              <a:t>citados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no texto.</a:t>
            </a:r>
            <a:endParaRPr lang="pt-BR" sz="16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9707" name="Text Box 2067"/>
          <p:cNvSpPr txBox="1">
            <a:spLocks noChangeArrowheads="1"/>
          </p:cNvSpPr>
          <p:nvPr/>
        </p:nvSpPr>
        <p:spPr bwMode="auto">
          <a:xfrm>
            <a:off x="484188" y="3149600"/>
            <a:ext cx="5211762" cy="85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800" b="1">
                <a:latin typeface="Tahoma" pitchFamily="34" charset="0"/>
              </a:rPr>
              <a:t>BIBLIOGRAFIA COMPLEMENTAR</a:t>
            </a:r>
            <a:r>
              <a:rPr lang="pt-BR" b="1">
                <a:solidFill>
                  <a:srgbClr val="000066"/>
                </a:solidFill>
              </a:rPr>
              <a:t>  </a:t>
            </a:r>
          </a:p>
          <a:p>
            <a:pPr eaLnBrk="0" hangingPunct="0"/>
            <a:r>
              <a:rPr lang="pt-BR" b="1">
                <a:solidFill>
                  <a:srgbClr val="000066"/>
                </a:solidFill>
              </a:rPr>
              <a:t>	</a:t>
            </a:r>
            <a:r>
              <a:rPr lang="pt-BR" sz="1600" b="1">
                <a:solidFill>
                  <a:srgbClr val="000066"/>
                </a:solidFill>
                <a:latin typeface="Tahoma" pitchFamily="34" charset="0"/>
              </a:rPr>
              <a:t>=  não citada  no texto; apenas indicada</a:t>
            </a:r>
          </a:p>
          <a:p>
            <a:endParaRPr lang="pt-BR" sz="1600" b="1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1029"/>
          <p:cNvSpPr>
            <a:spLocks noChangeShapeType="1"/>
          </p:cNvSpPr>
          <p:nvPr/>
        </p:nvSpPr>
        <p:spPr bwMode="auto">
          <a:xfrm>
            <a:off x="1187450" y="1125538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69" name="Rectangle 1033"/>
          <p:cNvSpPr>
            <a:spLocks noChangeArrowheads="1"/>
          </p:cNvSpPr>
          <p:nvPr/>
        </p:nvSpPr>
        <p:spPr bwMode="auto">
          <a:xfrm>
            <a:off x="1187450" y="188913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ACADÊMICOS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92171" name="Text Box 1035"/>
          <p:cNvSpPr txBox="1">
            <a:spLocks noChangeArrowheads="1"/>
          </p:cNvSpPr>
          <p:nvPr/>
        </p:nvSpPr>
        <p:spPr bwMode="auto">
          <a:xfrm>
            <a:off x="2819400" y="1527175"/>
            <a:ext cx="282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APRESENTAÇÃO GRÁFICA</a:t>
            </a:r>
            <a:endParaRPr lang="pt-BR" sz="16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0726" name="Text Box 1036"/>
          <p:cNvSpPr txBox="1">
            <a:spLocks noChangeArrowheads="1"/>
          </p:cNvSpPr>
          <p:nvPr/>
        </p:nvSpPr>
        <p:spPr bwMode="auto">
          <a:xfrm>
            <a:off x="395288" y="1976438"/>
            <a:ext cx="752475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PAPEL</a:t>
            </a:r>
            <a:endParaRPr lang="pt-BR" sz="1000">
              <a:latin typeface="Tahoma" pitchFamily="34" charset="0"/>
            </a:endParaRPr>
          </a:p>
        </p:txBody>
      </p:sp>
      <p:sp>
        <p:nvSpPr>
          <p:cNvPr id="30727" name="Text Box 1037"/>
          <p:cNvSpPr txBox="1">
            <a:spLocks noChangeArrowheads="1"/>
          </p:cNvSpPr>
          <p:nvPr/>
        </p:nvSpPr>
        <p:spPr bwMode="auto">
          <a:xfrm>
            <a:off x="1309688" y="1976438"/>
            <a:ext cx="6235700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papel  branco, formato A4, digitado de um só  lado  (opcional frente e verso)</a:t>
            </a:r>
          </a:p>
        </p:txBody>
      </p:sp>
      <p:sp>
        <p:nvSpPr>
          <p:cNvPr id="30728" name="Text Box 1038"/>
          <p:cNvSpPr txBox="1">
            <a:spLocks noChangeArrowheads="1"/>
          </p:cNvSpPr>
          <p:nvPr/>
        </p:nvSpPr>
        <p:spPr bwMode="auto">
          <a:xfrm>
            <a:off x="395288" y="2435225"/>
            <a:ext cx="1084262" cy="293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5000"/>
              </a:lnSpc>
              <a:buFont typeface="Wingdings" pitchFamily="2" charset="2"/>
              <a:buNone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MARGENS</a:t>
            </a:r>
            <a:endParaRPr lang="pt-BR">
              <a:latin typeface="Tahoma" pitchFamily="34" charset="0"/>
            </a:endParaRPr>
          </a:p>
        </p:txBody>
      </p:sp>
      <p:sp>
        <p:nvSpPr>
          <p:cNvPr id="30729" name="Text Box 1039"/>
          <p:cNvSpPr txBox="1">
            <a:spLocks noChangeArrowheads="1"/>
          </p:cNvSpPr>
          <p:nvPr/>
        </p:nvSpPr>
        <p:spPr bwMode="auto">
          <a:xfrm>
            <a:off x="1614488" y="2281238"/>
            <a:ext cx="4792662" cy="619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margem superior e inferior: 3 cm</a:t>
            </a:r>
          </a:p>
          <a:p>
            <a:pPr eaLnBrk="0" hangingPunct="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margem esquerda: 3,5 cm (para facilitar a encadernação)</a:t>
            </a:r>
          </a:p>
          <a:p>
            <a:pPr eaLnBrk="0" hangingPunct="0">
              <a:lnSpc>
                <a:spcPct val="9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margem direita: 3 cm</a:t>
            </a:r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30730" name="Text Box 1040"/>
          <p:cNvSpPr txBox="1">
            <a:spLocks noChangeArrowheads="1"/>
          </p:cNvSpPr>
          <p:nvPr/>
        </p:nvSpPr>
        <p:spPr bwMode="auto">
          <a:xfrm>
            <a:off x="381000" y="3138488"/>
            <a:ext cx="153828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ESPAÇAMENTO</a:t>
            </a:r>
            <a:endParaRPr lang="pt-BR" sz="1000">
              <a:latin typeface="Tahoma" pitchFamily="34" charset="0"/>
            </a:endParaRPr>
          </a:p>
        </p:txBody>
      </p:sp>
      <p:sp>
        <p:nvSpPr>
          <p:cNvPr id="30731" name="Text Box 1041"/>
          <p:cNvSpPr txBox="1">
            <a:spLocks noChangeArrowheads="1"/>
          </p:cNvSpPr>
          <p:nvPr/>
        </p:nvSpPr>
        <p:spPr bwMode="auto">
          <a:xfrm>
            <a:off x="1905000" y="3062288"/>
            <a:ext cx="4632325" cy="438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entre as linhas do texto: espaço duplo ou 1,5 linhas</a:t>
            </a:r>
          </a:p>
          <a:p>
            <a:pPr eaLnBrk="0" hangingPunct="0">
              <a:lnSpc>
                <a:spcPct val="9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entre títulos e subtítulo espaço maior a critério do autor</a:t>
            </a:r>
          </a:p>
        </p:txBody>
      </p:sp>
      <p:sp>
        <p:nvSpPr>
          <p:cNvPr id="92178" name="Text Box 1042"/>
          <p:cNvSpPr txBox="1">
            <a:spLocks noChangeArrowheads="1"/>
          </p:cNvSpPr>
          <p:nvPr/>
        </p:nvSpPr>
        <p:spPr bwMode="auto">
          <a:xfrm>
            <a:off x="395288" y="3960813"/>
            <a:ext cx="1231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DIGITAÇÃO</a:t>
            </a:r>
            <a:endParaRPr lang="pt-BR" sz="1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endParaRPr lang="pt-BR">
              <a:latin typeface="Tahoma" pitchFamily="34" charset="0"/>
            </a:endParaRPr>
          </a:p>
        </p:txBody>
      </p:sp>
      <p:sp>
        <p:nvSpPr>
          <p:cNvPr id="30733" name="Text Box 1043"/>
          <p:cNvSpPr txBox="1">
            <a:spLocks noChangeArrowheads="1"/>
          </p:cNvSpPr>
          <p:nvPr/>
        </p:nvSpPr>
        <p:spPr bwMode="auto">
          <a:xfrm>
            <a:off x="1908175" y="3716338"/>
            <a:ext cx="6767513" cy="611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fonte de letra “Times New Roman” ou  similar (Arial 1, por exemplo)</a:t>
            </a:r>
          </a:p>
          <a:p>
            <a:pPr eaLnBrk="0" hangingPunct="0">
              <a:lnSpc>
                <a:spcPct val="9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tamanho da letra :  corpo 12 para o  texto; 14 para os títulos; 13 para os subtítulos; 10 para notas de rodapé</a:t>
            </a:r>
            <a:endParaRPr lang="pt-BR" sz="100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30734" name="Text Box 1044"/>
          <p:cNvSpPr txBox="1">
            <a:spLocks noChangeArrowheads="1"/>
          </p:cNvSpPr>
          <p:nvPr/>
        </p:nvSpPr>
        <p:spPr bwMode="auto">
          <a:xfrm>
            <a:off x="468313" y="4729163"/>
            <a:ext cx="1277937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PAGINAÇÃO</a:t>
            </a:r>
            <a:endParaRPr lang="pt-BR">
              <a:latin typeface="Tahoma" pitchFamily="34" charset="0"/>
            </a:endParaRPr>
          </a:p>
        </p:txBody>
      </p:sp>
      <p:sp>
        <p:nvSpPr>
          <p:cNvPr id="30735" name="Text Box 1045"/>
          <p:cNvSpPr txBox="1">
            <a:spLocks noChangeArrowheads="1"/>
          </p:cNvSpPr>
          <p:nvPr/>
        </p:nvSpPr>
        <p:spPr bwMode="auto">
          <a:xfrm>
            <a:off x="1916113" y="4652963"/>
            <a:ext cx="6904037" cy="1330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seqüencial com algarismos arábicos  - canto superior direito</a:t>
            </a:r>
          </a:p>
          <a:p>
            <a:pPr eaLnBrk="0" hangingPunct="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9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iniciada na página de rosto</a:t>
            </a:r>
          </a:p>
          <a:p>
            <a:pPr eaLnBrk="0" hangingPunct="0">
              <a:lnSpc>
                <a:spcPct val="9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no caso de frente e verso, todas as páginas com numeração impar serão impressas como “frente” e todas as páginas com numeração par serão impressas como “verso”.</a:t>
            </a:r>
          </a:p>
          <a:p>
            <a:pPr eaLnBrk="0" hangingPunct="0">
              <a:lnSpc>
                <a:spcPct val="9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30736" name="Rectangle 1050"/>
          <p:cNvSpPr>
            <a:spLocks noChangeArrowheads="1"/>
          </p:cNvSpPr>
          <p:nvPr/>
        </p:nvSpPr>
        <p:spPr bwMode="auto">
          <a:xfrm>
            <a:off x="381000" y="2157413"/>
            <a:ext cx="184150" cy="361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5000"/>
              </a:lnSpc>
              <a:buFont typeface="Wingdings" pitchFamily="2" charset="2"/>
              <a:buNone/>
            </a:pPr>
            <a:endParaRPr lang="pt-BR" sz="600">
              <a:solidFill>
                <a:srgbClr val="000000"/>
              </a:solidFill>
              <a:latin typeface="Tahoma" pitchFamily="34" charset="0"/>
            </a:endParaRPr>
          </a:p>
          <a:p>
            <a:endParaRPr lang="pt-BR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2A029C-457B-4156-AF31-AFDDB5B34A3D}" type="slidenum">
              <a:rPr lang="pt-BR" smtClean="0"/>
              <a:pPr/>
              <a:t>2</a:t>
            </a:fld>
            <a:endParaRPr lang="pt-BR" smtClean="0"/>
          </a:p>
        </p:txBody>
      </p:sp>
      <p:grpSp>
        <p:nvGrpSpPr>
          <p:cNvPr id="162820" name="Group 4"/>
          <p:cNvGrpSpPr>
            <a:grpSpLocks/>
          </p:cNvGrpSpPr>
          <p:nvPr/>
        </p:nvGrpSpPr>
        <p:grpSpPr bwMode="auto">
          <a:xfrm>
            <a:off x="6029325" y="2205038"/>
            <a:ext cx="2527300" cy="2238375"/>
            <a:chOff x="3798" y="2474"/>
            <a:chExt cx="1592" cy="1410"/>
          </a:xfrm>
        </p:grpSpPr>
        <p:sp>
          <p:nvSpPr>
            <p:cNvPr id="20496" name="AutoShape 5"/>
            <p:cNvSpPr>
              <a:spLocks noChangeArrowheads="1"/>
            </p:cNvSpPr>
            <p:nvPr/>
          </p:nvSpPr>
          <p:spPr bwMode="auto">
            <a:xfrm>
              <a:off x="3798" y="2732"/>
              <a:ext cx="1592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Referências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Anexos</a:t>
              </a:r>
              <a:endParaRPr lang="pt-BR" sz="140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162822" name="Text Box 6"/>
            <p:cNvSpPr txBox="1">
              <a:spLocks noChangeArrowheads="1"/>
            </p:cNvSpPr>
            <p:nvPr/>
          </p:nvSpPr>
          <p:spPr bwMode="auto">
            <a:xfrm>
              <a:off x="4286" y="2474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Pós Texto</a:t>
              </a:r>
              <a:endParaRPr lang="pt-BR" sz="1800"/>
            </a:p>
          </p:txBody>
        </p:sp>
      </p:grpSp>
      <p:grpSp>
        <p:nvGrpSpPr>
          <p:cNvPr id="162823" name="Group 7"/>
          <p:cNvGrpSpPr>
            <a:grpSpLocks/>
          </p:cNvGrpSpPr>
          <p:nvPr/>
        </p:nvGrpSpPr>
        <p:grpSpPr bwMode="auto">
          <a:xfrm>
            <a:off x="3203575" y="2205038"/>
            <a:ext cx="2786063" cy="2238375"/>
            <a:chOff x="2018" y="2474"/>
            <a:chExt cx="1755" cy="1410"/>
          </a:xfrm>
        </p:grpSpPr>
        <p:sp>
          <p:nvSpPr>
            <p:cNvPr id="162824" name="Text Box 8"/>
            <p:cNvSpPr txBox="1">
              <a:spLocks noChangeArrowheads="1"/>
            </p:cNvSpPr>
            <p:nvPr/>
          </p:nvSpPr>
          <p:spPr bwMode="auto">
            <a:xfrm>
              <a:off x="2628" y="2474"/>
              <a:ext cx="5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/>
                <a:t> </a:t>
              </a:r>
              <a:r>
                <a:rPr lang="pt-BR" sz="1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Texto</a:t>
              </a:r>
              <a:endParaRPr lang="pt-BR" sz="1800"/>
            </a:p>
          </p:txBody>
        </p:sp>
        <p:sp>
          <p:nvSpPr>
            <p:cNvPr id="20494" name="AutoShape 9"/>
            <p:cNvSpPr>
              <a:spLocks noChangeArrowheads="1"/>
            </p:cNvSpPr>
            <p:nvPr/>
          </p:nvSpPr>
          <p:spPr bwMode="auto">
            <a:xfrm>
              <a:off x="2018" y="2732"/>
              <a:ext cx="1678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95" name="Text Box 10"/>
            <p:cNvSpPr txBox="1">
              <a:spLocks noChangeArrowheads="1"/>
            </p:cNvSpPr>
            <p:nvPr/>
          </p:nvSpPr>
          <p:spPr bwMode="auto">
            <a:xfrm>
              <a:off x="2018" y="2791"/>
              <a:ext cx="1755" cy="86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Introdução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Objetivo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Métodos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Resultados 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	(Discussão)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Conclusões/Considerações</a:t>
              </a:r>
            </a:p>
          </p:txBody>
        </p:sp>
      </p:grpSp>
      <p:sp>
        <p:nvSpPr>
          <p:cNvPr id="162827" name="Rectangle 11"/>
          <p:cNvSpPr>
            <a:spLocks noChangeArrowheads="1"/>
          </p:cNvSpPr>
          <p:nvPr/>
        </p:nvSpPr>
        <p:spPr bwMode="auto">
          <a:xfrm>
            <a:off x="107950" y="115888"/>
            <a:ext cx="90360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DE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 ACADÊMICOS </a:t>
            </a:r>
          </a:p>
        </p:txBody>
      </p:sp>
      <p:grpSp>
        <p:nvGrpSpPr>
          <p:cNvPr id="162831" name="Group 15"/>
          <p:cNvGrpSpPr>
            <a:grpSpLocks/>
          </p:cNvGrpSpPr>
          <p:nvPr/>
        </p:nvGrpSpPr>
        <p:grpSpPr bwMode="auto">
          <a:xfrm>
            <a:off x="482600" y="1700213"/>
            <a:ext cx="6394450" cy="2770187"/>
            <a:chOff x="304" y="2160"/>
            <a:chExt cx="4028" cy="1745"/>
          </a:xfrm>
        </p:grpSpPr>
        <p:sp>
          <p:nvSpPr>
            <p:cNvPr id="20489" name="AutoShape 16"/>
            <p:cNvSpPr>
              <a:spLocks noChangeArrowheads="1"/>
            </p:cNvSpPr>
            <p:nvPr/>
          </p:nvSpPr>
          <p:spPr bwMode="auto">
            <a:xfrm>
              <a:off x="304" y="2750"/>
              <a:ext cx="1623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162833" name="Text Box 17"/>
            <p:cNvSpPr txBox="1">
              <a:spLocks noChangeArrowheads="1"/>
            </p:cNvSpPr>
            <p:nvPr/>
          </p:nvSpPr>
          <p:spPr bwMode="auto">
            <a:xfrm>
              <a:off x="1474" y="2160"/>
              <a:ext cx="28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None/>
                <a:defRPr/>
              </a:pPr>
              <a:r>
                <a:rPr lang="pt-BR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ESTRUTURA DO TRABALHO</a:t>
              </a:r>
              <a:endParaRPr lang="pt-B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2834" name="Text Box 18"/>
            <p:cNvSpPr txBox="1">
              <a:spLocks noChangeArrowheads="1"/>
            </p:cNvSpPr>
            <p:nvPr/>
          </p:nvSpPr>
          <p:spPr bwMode="auto">
            <a:xfrm>
              <a:off x="672" y="2474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Pré Texto</a:t>
              </a:r>
              <a:endParaRPr lang="pt-BR" sz="1400">
                <a:solidFill>
                  <a:srgbClr val="FF0000"/>
                </a:solidFill>
              </a:endParaRPr>
            </a:p>
          </p:txBody>
        </p:sp>
        <p:sp>
          <p:nvSpPr>
            <p:cNvPr id="20492" name="Text Box 19"/>
            <p:cNvSpPr txBox="1">
              <a:spLocks noChangeArrowheads="1"/>
            </p:cNvSpPr>
            <p:nvPr/>
          </p:nvSpPr>
          <p:spPr bwMode="auto">
            <a:xfrm>
              <a:off x="442" y="2775"/>
              <a:ext cx="1029" cy="11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Capa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Folha de rosto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Dedicatória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Agradecimentos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Resumo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Lista de Figuras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Índice</a:t>
              </a:r>
            </a:p>
            <a:p>
              <a:endParaRPr lang="pt-BR" sz="1400">
                <a:latin typeface="Tahoma" pitchFamily="34" charset="0"/>
              </a:endParaRPr>
            </a:p>
          </p:txBody>
        </p:sp>
      </p:grpSp>
      <p:sp>
        <p:nvSpPr>
          <p:cNvPr id="20488" name="Line 2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3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1FE890B-09C8-475E-8A5C-7475DA48F72D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1000" y="6705600"/>
            <a:ext cx="8305800" cy="696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endParaRPr lang="pt-BR" sz="1600" b="1">
              <a:solidFill>
                <a:srgbClr val="FF0000"/>
              </a:solidFill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pt-BR" sz="1400" b="1">
              <a:solidFill>
                <a:srgbClr val="000000"/>
              </a:solidFill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pt-BR" sz="1400" b="1"/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900113" y="50800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  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 ACADÊMICOS</a:t>
            </a: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3276600" y="1373188"/>
            <a:ext cx="2111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 dirty="0" smtClean="0">
                <a:solidFill>
                  <a:srgbClr val="FF0000"/>
                </a:solidFill>
                <a:latin typeface="Tahoma" pitchFamily="34" charset="0"/>
              </a:rPr>
              <a:t>PRÉ-TEXTO-I</a:t>
            </a:r>
            <a:endParaRPr lang="pt-BR" sz="18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4935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106988" y="1870075"/>
            <a:ext cx="3352800" cy="1338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pt-BR" sz="1800" b="1" dirty="0">
                <a:solidFill>
                  <a:srgbClr val="FF0000"/>
                </a:solidFill>
                <a:latin typeface="Tahoma" pitchFamily="34" charset="0"/>
              </a:rPr>
              <a:t>CAPA</a:t>
            </a:r>
            <a:endParaRPr lang="pt-BR" sz="1800" b="1" u="sng" dirty="0">
              <a:solidFill>
                <a:srgbClr val="FF0000"/>
              </a:solidFill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00"/>
                </a:solidFill>
              </a:rPr>
              <a:t>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nome da instituição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título e subtítulo do trabalho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Identificação do trabalho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local (cidade)</a:t>
            </a:r>
          </a:p>
          <a:p>
            <a:pPr eaLnBrk="0" hangingPunct="0">
              <a:lnSpc>
                <a:spcPct val="90000"/>
              </a:lnSpc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ano</a:t>
            </a:r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457200" y="2636838"/>
            <a:ext cx="8362950" cy="1765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FOLHA DE ROSTO</a:t>
            </a:r>
            <a:endParaRPr lang="pt-BR" sz="1600" b="1" dirty="0"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</a:rPr>
              <a:t>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título e subtítulo do trabalho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nome do autor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identificação da natureza acadêmica do documento e unidade de ensino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nome do orientador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local (cidade)</a:t>
            </a:r>
          </a:p>
          <a:p>
            <a:pPr eaLnBrk="0" hangingPunct="0">
              <a:lnSpc>
                <a:spcPct val="90000"/>
              </a:lnSpc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ano	</a:t>
            </a:r>
          </a:p>
          <a:p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4498975" y="3748088"/>
            <a:ext cx="3919538" cy="50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VERSO DA FOLHA DE ROSTO</a:t>
            </a:r>
            <a:endParaRPr lang="pt-BR" sz="1600" b="1"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00"/>
                </a:solidFill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autorização do autor para reprodução</a:t>
            </a:r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533400" y="4508500"/>
            <a:ext cx="5910263" cy="50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DEDICATÓRIA</a:t>
            </a:r>
          </a:p>
          <a:p>
            <a:pPr eaLnBrk="0" hangingPunct="0">
              <a:lnSpc>
                <a:spcPct val="90000"/>
              </a:lnSpc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00"/>
                </a:solidFill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página onde o autor presta homenagem a alguém (opcional)</a:t>
            </a:r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611188" y="5324475"/>
            <a:ext cx="8137525" cy="696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AGRADECIMENTOS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00"/>
                </a:solidFill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registro dos agradecimentos a pessoas e/ou instituições que contribuíram, de maneira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   relevante, à elaboração do trabalho. Apoio financeiro deve ser sempre registrado</a:t>
            </a:r>
            <a:endParaRPr lang="pt-BR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03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5" grpId="0" autoUpdateAnimBg="0"/>
      <p:bldP spid="124936" grpId="0" autoUpdateAnimBg="0"/>
      <p:bldP spid="124937" grpId="0" autoUpdateAnimBg="0"/>
      <p:bldP spid="124938" grpId="0" autoUpdateAnimBg="0"/>
      <p:bldP spid="12493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B24ABF9-CC53-41E0-982E-E30E13D5EE78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3522663" y="3559175"/>
            <a:ext cx="184150" cy="290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 sz="1300" b="1">
              <a:solidFill>
                <a:srgbClr val="000000"/>
              </a:solidFill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4367213" y="5335588"/>
            <a:ext cx="812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São Paulo</a:t>
            </a:r>
          </a:p>
          <a:p>
            <a:pPr algn="ctr"/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2016</a:t>
            </a: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6745288" y="2797175"/>
            <a:ext cx="184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>
            <a:off x="1042988" y="836613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971550" y="23495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CAPA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214688" y="1557338"/>
            <a:ext cx="3059112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sz="1600" b="1">
                <a:solidFill>
                  <a:srgbClr val="000066"/>
                </a:solidFill>
                <a:latin typeface="Tahoma" pitchFamily="34" charset="0"/>
              </a:rPr>
              <a:t>Universidade de São Paulo</a:t>
            </a:r>
          </a:p>
          <a:p>
            <a:pPr algn="ctr"/>
            <a:r>
              <a:rPr lang="en-US" sz="1600" b="1">
                <a:solidFill>
                  <a:srgbClr val="000066"/>
                </a:solidFill>
                <a:latin typeface="Tahoma" pitchFamily="34" charset="0"/>
              </a:rPr>
              <a:t>Faculdade de Saúde Pública</a:t>
            </a:r>
            <a:endParaRPr lang="pt-BR" sz="1600" b="1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948488" y="1557338"/>
            <a:ext cx="1727200" cy="58102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Nome da Instituição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877050" y="2303463"/>
            <a:ext cx="731838" cy="33655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título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276600" y="2565400"/>
            <a:ext cx="2879725" cy="8921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A literatura publicada em doenças </a:t>
            </a:r>
            <a:r>
              <a:rPr lang="pt-BR" b="1" dirty="0" smtClean="0">
                <a:solidFill>
                  <a:srgbClr val="000066"/>
                </a:solidFill>
                <a:latin typeface="Tahoma" pitchFamily="34" charset="0"/>
              </a:rPr>
              <a:t>infectocontagiosas</a:t>
            </a:r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: o retrato da produção científica no Brasil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.</a:t>
            </a:r>
          </a:p>
          <a:p>
            <a:pPr algn="ctr"/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cxnSp>
        <p:nvCxnSpPr>
          <p:cNvPr id="22541" name="AutoShape 13"/>
          <p:cNvCxnSpPr>
            <a:cxnSpLocks noChangeShapeType="1"/>
            <a:stCxn id="22539" idx="1"/>
            <a:endCxn id="22540" idx="3"/>
          </p:cNvCxnSpPr>
          <p:nvPr/>
        </p:nvCxnSpPr>
        <p:spPr bwMode="auto">
          <a:xfrm flipH="1">
            <a:off x="6156325" y="2471738"/>
            <a:ext cx="720725" cy="539750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22542" name="AutoShape 14"/>
          <p:cNvCxnSpPr>
            <a:cxnSpLocks noChangeShapeType="1"/>
            <a:stCxn id="22538" idx="1"/>
            <a:endCxn id="22537" idx="3"/>
          </p:cNvCxnSpPr>
          <p:nvPr/>
        </p:nvCxnSpPr>
        <p:spPr bwMode="auto">
          <a:xfrm flipH="1">
            <a:off x="6273800" y="1847850"/>
            <a:ext cx="674688" cy="1588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7092950" y="1196975"/>
            <a:ext cx="454025" cy="33655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A4</a:t>
            </a:r>
          </a:p>
        </p:txBody>
      </p:sp>
      <p:cxnSp>
        <p:nvCxnSpPr>
          <p:cNvPr id="22544" name="AutoShape 16"/>
          <p:cNvCxnSpPr>
            <a:cxnSpLocks noChangeShapeType="1"/>
            <a:stCxn id="22543" idx="1"/>
            <a:endCxn id="22545" idx="3"/>
          </p:cNvCxnSpPr>
          <p:nvPr/>
        </p:nvCxnSpPr>
        <p:spPr bwMode="auto">
          <a:xfrm flipH="1">
            <a:off x="6516688" y="1365250"/>
            <a:ext cx="576262" cy="0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332538" y="12271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2971800" y="128587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47" name="Text Box 21"/>
          <p:cNvSpPr txBox="1">
            <a:spLocks noChangeArrowheads="1"/>
          </p:cNvSpPr>
          <p:nvPr/>
        </p:nvSpPr>
        <p:spPr bwMode="auto">
          <a:xfrm>
            <a:off x="4932363" y="5732463"/>
            <a:ext cx="7810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66"/>
                </a:solidFill>
                <a:latin typeface="Tahoma" pitchFamily="34" charset="0"/>
              </a:rPr>
              <a:t>3,0 cm</a:t>
            </a:r>
            <a:endParaRPr lang="pt-BR" sz="1400" b="1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2548" name="Line 22"/>
          <p:cNvSpPr>
            <a:spLocks noChangeShapeType="1"/>
          </p:cNvSpPr>
          <p:nvPr/>
        </p:nvSpPr>
        <p:spPr bwMode="auto">
          <a:xfrm>
            <a:off x="4787900" y="5732463"/>
            <a:ext cx="0" cy="288925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 type="triangle" w="med" len="med"/>
            <a:tailEnd type="none" w="sm" len="sm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549" name="Text Box 20"/>
          <p:cNvSpPr txBox="1">
            <a:spLocks noChangeArrowheads="1"/>
          </p:cNvSpPr>
          <p:nvPr/>
        </p:nvSpPr>
        <p:spPr bwMode="auto">
          <a:xfrm>
            <a:off x="3979863" y="3797300"/>
            <a:ext cx="2303462" cy="5078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900" b="1" dirty="0">
                <a:solidFill>
                  <a:srgbClr val="000066"/>
                </a:solidFill>
                <a:latin typeface="Tahoma" pitchFamily="34" charset="0"/>
              </a:rPr>
              <a:t>Trabalho da Disciplina </a:t>
            </a:r>
            <a:r>
              <a:rPr lang="pt-BR" sz="900" b="1" dirty="0" smtClean="0">
                <a:solidFill>
                  <a:srgbClr val="000066"/>
                </a:solidFill>
                <a:latin typeface="Tahoma" pitchFamily="34" charset="0"/>
              </a:rPr>
              <a:t>Informação Bibliográfica do Bacharelado em Saúde Pública. </a:t>
            </a:r>
            <a:endParaRPr lang="pt-BR" sz="8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2550" name="Text Box 15"/>
          <p:cNvSpPr txBox="1">
            <a:spLocks noChangeArrowheads="1"/>
          </p:cNvSpPr>
          <p:nvPr/>
        </p:nvSpPr>
        <p:spPr bwMode="auto">
          <a:xfrm>
            <a:off x="3552825" y="3254375"/>
            <a:ext cx="28194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Solange Ribeiro </a:t>
            </a:r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Lima</a:t>
            </a:r>
          </a:p>
          <a:p>
            <a:pPr algn="r"/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Ariana Gonçalves de Souza</a:t>
            </a: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cxnSp>
        <p:nvCxnSpPr>
          <p:cNvPr id="22551" name="AutoShape 17"/>
          <p:cNvCxnSpPr>
            <a:cxnSpLocks noChangeShapeType="1"/>
          </p:cNvCxnSpPr>
          <p:nvPr/>
        </p:nvCxnSpPr>
        <p:spPr bwMode="auto">
          <a:xfrm flipH="1">
            <a:off x="6354763" y="3378200"/>
            <a:ext cx="571500" cy="0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52" name="Text Box 16"/>
          <p:cNvSpPr txBox="1">
            <a:spLocks noChangeArrowheads="1"/>
          </p:cNvSpPr>
          <p:nvPr/>
        </p:nvSpPr>
        <p:spPr bwMode="auto">
          <a:xfrm>
            <a:off x="6858000" y="3195638"/>
            <a:ext cx="1543050" cy="3079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Nome do Autor</a:t>
            </a:r>
          </a:p>
        </p:txBody>
      </p:sp>
      <p:cxnSp>
        <p:nvCxnSpPr>
          <p:cNvPr id="22553" name="AutoShape 21"/>
          <p:cNvCxnSpPr>
            <a:cxnSpLocks noChangeShapeType="1"/>
          </p:cNvCxnSpPr>
          <p:nvPr/>
        </p:nvCxnSpPr>
        <p:spPr bwMode="auto">
          <a:xfrm flipH="1" flipV="1">
            <a:off x="6381750" y="4016375"/>
            <a:ext cx="244475" cy="204788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54" name="Text Box 19"/>
          <p:cNvSpPr txBox="1">
            <a:spLocks noChangeArrowheads="1"/>
          </p:cNvSpPr>
          <p:nvPr/>
        </p:nvSpPr>
        <p:spPr bwMode="auto">
          <a:xfrm>
            <a:off x="6704013" y="3709988"/>
            <a:ext cx="1684337" cy="9429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Identificação da </a:t>
            </a:r>
          </a:p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natureza </a:t>
            </a:r>
          </a:p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acadêmica do</a:t>
            </a:r>
          </a:p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trabalho</a:t>
            </a:r>
          </a:p>
        </p:txBody>
      </p:sp>
    </p:spTree>
    <p:extLst>
      <p:ext uri="{BB962C8B-B14F-4D97-AF65-F5344CB8AC3E}">
        <p14:creationId xmlns:p14="http://schemas.microsoft.com/office/powerpoint/2010/main" val="200214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27F452-7FE3-47EC-A717-A7750BCF8278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1042988" y="26035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FOLHA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ROSTO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2971800" y="129222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29031" name="Group 7"/>
          <p:cNvGrpSpPr>
            <a:grpSpLocks/>
          </p:cNvGrpSpPr>
          <p:nvPr/>
        </p:nvGrpSpPr>
        <p:grpSpPr bwMode="auto">
          <a:xfrm>
            <a:off x="3087688" y="1635125"/>
            <a:ext cx="4579937" cy="1141413"/>
            <a:chOff x="1945" y="1207"/>
            <a:chExt cx="2885" cy="719"/>
          </a:xfrm>
        </p:grpSpPr>
        <p:sp>
          <p:nvSpPr>
            <p:cNvPr id="23575" name="Text Box 8"/>
            <p:cNvSpPr txBox="1">
              <a:spLocks noChangeArrowheads="1"/>
            </p:cNvSpPr>
            <p:nvPr/>
          </p:nvSpPr>
          <p:spPr bwMode="auto">
            <a:xfrm>
              <a:off x="1945" y="1207"/>
              <a:ext cx="2090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A literatura publicada em doenças </a:t>
              </a:r>
            </a:p>
            <a:p>
              <a:pPr algn="ctr"/>
              <a:r>
                <a:rPr lang="en-US" sz="1400" b="1" dirty="0" err="1" smtClean="0">
                  <a:solidFill>
                    <a:srgbClr val="000066"/>
                  </a:solidFill>
                  <a:latin typeface="Tahoma" pitchFamily="34" charset="0"/>
                </a:rPr>
                <a:t>infectocontagiosas</a:t>
              </a:r>
              <a:r>
                <a:rPr lang="en-US" sz="1400" b="1" dirty="0">
                  <a:solidFill>
                    <a:srgbClr val="000066"/>
                  </a:solidFill>
                  <a:latin typeface="Tahoma" pitchFamily="34" charset="0"/>
                </a:rPr>
                <a:t>: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76" name="Text Box 9"/>
            <p:cNvSpPr txBox="1">
              <a:spLocks noChangeArrowheads="1"/>
            </p:cNvSpPr>
            <p:nvPr/>
          </p:nvSpPr>
          <p:spPr bwMode="auto">
            <a:xfrm>
              <a:off x="2007" y="1466"/>
              <a:ext cx="1890" cy="460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o retrato da produção científica</a:t>
              </a:r>
            </a:p>
            <a:p>
              <a:pPr algn="ctr"/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do Brasil</a:t>
              </a:r>
            </a:p>
            <a:p>
              <a:pPr algn="ctr"/>
              <a:endParaRPr lang="pt-BR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77" name="Text Box 10"/>
            <p:cNvSpPr txBox="1">
              <a:spLocks noChangeArrowheads="1"/>
            </p:cNvSpPr>
            <p:nvPr/>
          </p:nvSpPr>
          <p:spPr bwMode="auto">
            <a:xfrm>
              <a:off x="4389" y="1270"/>
              <a:ext cx="441" cy="19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Título</a:t>
              </a:r>
            </a:p>
          </p:txBody>
        </p:sp>
        <p:sp>
          <p:nvSpPr>
            <p:cNvPr id="23578" name="Text Box 11"/>
            <p:cNvSpPr txBox="1">
              <a:spLocks noChangeArrowheads="1"/>
            </p:cNvSpPr>
            <p:nvPr/>
          </p:nvSpPr>
          <p:spPr bwMode="auto">
            <a:xfrm>
              <a:off x="4167" y="1605"/>
              <a:ext cx="633" cy="19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Subtítulo</a:t>
              </a:r>
            </a:p>
          </p:txBody>
        </p:sp>
        <p:cxnSp>
          <p:nvCxnSpPr>
            <p:cNvPr id="23579" name="AutoShape 12"/>
            <p:cNvCxnSpPr>
              <a:cxnSpLocks noChangeShapeType="1"/>
              <a:stCxn id="23578" idx="1"/>
              <a:endCxn id="23576" idx="3"/>
            </p:cNvCxnSpPr>
            <p:nvPr/>
          </p:nvCxnSpPr>
          <p:spPr bwMode="auto">
            <a:xfrm flipH="1" flipV="1">
              <a:off x="3651" y="1696"/>
              <a:ext cx="516" cy="5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23580" name="AutoShape 13"/>
            <p:cNvCxnSpPr>
              <a:cxnSpLocks noChangeShapeType="1"/>
              <a:stCxn id="23577" idx="1"/>
              <a:endCxn id="23575" idx="3"/>
            </p:cNvCxnSpPr>
            <p:nvPr/>
          </p:nvCxnSpPr>
          <p:spPr bwMode="auto">
            <a:xfrm flipH="1">
              <a:off x="4035" y="1366"/>
              <a:ext cx="354" cy="6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38" name="Group 14"/>
          <p:cNvGrpSpPr>
            <a:grpSpLocks/>
          </p:cNvGrpSpPr>
          <p:nvPr/>
        </p:nvGrpSpPr>
        <p:grpSpPr bwMode="auto">
          <a:xfrm>
            <a:off x="3178175" y="2854324"/>
            <a:ext cx="4935538" cy="554038"/>
            <a:chOff x="2057" y="1888"/>
            <a:chExt cx="3109" cy="349"/>
          </a:xfrm>
        </p:grpSpPr>
        <p:sp>
          <p:nvSpPr>
            <p:cNvPr id="23572" name="Text Box 15"/>
            <p:cNvSpPr txBox="1">
              <a:spLocks noChangeArrowheads="1"/>
            </p:cNvSpPr>
            <p:nvPr/>
          </p:nvSpPr>
          <p:spPr bwMode="auto">
            <a:xfrm>
              <a:off x="2057" y="1888"/>
              <a:ext cx="1776" cy="34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1000" b="1" dirty="0">
                  <a:solidFill>
                    <a:srgbClr val="000066"/>
                  </a:solidFill>
                  <a:latin typeface="Tahoma" pitchFamily="34" charset="0"/>
                </a:rPr>
                <a:t>Solange Ribeiro </a:t>
              </a:r>
              <a:r>
                <a:rPr lang="pt-BR" sz="1000" b="1" dirty="0" smtClean="0">
                  <a:solidFill>
                    <a:srgbClr val="000066"/>
                  </a:solidFill>
                  <a:latin typeface="Tahoma" pitchFamily="34" charset="0"/>
                </a:rPr>
                <a:t>Lima</a:t>
              </a:r>
            </a:p>
            <a:p>
              <a:pPr algn="r"/>
              <a:r>
                <a:rPr lang="pt-BR" sz="1000" b="1" dirty="0">
                  <a:solidFill>
                    <a:srgbClr val="000066"/>
                  </a:solidFill>
                  <a:latin typeface="Tahoma" pitchFamily="34" charset="0"/>
                </a:rPr>
                <a:t>Ariana Gonçalves de Souza</a:t>
              </a:r>
            </a:p>
            <a:p>
              <a:pPr algn="r"/>
              <a:endParaRPr lang="pt-BR" sz="10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73" name="Text Box 16"/>
            <p:cNvSpPr txBox="1">
              <a:spLocks noChangeArrowheads="1"/>
            </p:cNvSpPr>
            <p:nvPr/>
          </p:nvSpPr>
          <p:spPr bwMode="auto">
            <a:xfrm>
              <a:off x="4193" y="1955"/>
              <a:ext cx="973" cy="19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Nome do Autor</a:t>
              </a:r>
            </a:p>
          </p:txBody>
        </p:sp>
        <p:cxnSp>
          <p:nvCxnSpPr>
            <p:cNvPr id="23574" name="AutoShape 17"/>
            <p:cNvCxnSpPr>
              <a:cxnSpLocks noChangeShapeType="1"/>
              <a:stCxn id="23573" idx="1"/>
              <a:endCxn id="23572" idx="3"/>
            </p:cNvCxnSpPr>
            <p:nvPr/>
          </p:nvCxnSpPr>
          <p:spPr bwMode="auto">
            <a:xfrm flipH="1">
              <a:off x="3833" y="2052"/>
              <a:ext cx="360" cy="10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42" name="Group 18"/>
          <p:cNvGrpSpPr>
            <a:grpSpLocks/>
          </p:cNvGrpSpPr>
          <p:nvPr/>
        </p:nvGrpSpPr>
        <p:grpSpPr bwMode="auto">
          <a:xfrm>
            <a:off x="3979863" y="3290888"/>
            <a:ext cx="4232275" cy="1068387"/>
            <a:chOff x="2018" y="2341"/>
            <a:chExt cx="3617" cy="673"/>
          </a:xfrm>
        </p:grpSpPr>
        <p:sp>
          <p:nvSpPr>
            <p:cNvPr id="23569" name="Text Box 19"/>
            <p:cNvSpPr txBox="1">
              <a:spLocks noChangeArrowheads="1"/>
            </p:cNvSpPr>
            <p:nvPr/>
          </p:nvSpPr>
          <p:spPr bwMode="auto">
            <a:xfrm>
              <a:off x="4195" y="2420"/>
              <a:ext cx="1440" cy="59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Identificação da 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natureza 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acadêmica do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trabalho</a:t>
              </a:r>
            </a:p>
          </p:txBody>
        </p:sp>
        <p:sp>
          <p:nvSpPr>
            <p:cNvPr id="23570" name="Text Box 20"/>
            <p:cNvSpPr txBox="1">
              <a:spLocks noChangeArrowheads="1"/>
            </p:cNvSpPr>
            <p:nvPr/>
          </p:nvSpPr>
          <p:spPr bwMode="auto">
            <a:xfrm>
              <a:off x="2018" y="2341"/>
              <a:ext cx="1969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pt-BR" sz="1000" b="1" dirty="0">
                  <a:solidFill>
                    <a:srgbClr val="000066"/>
                  </a:solidFill>
                </a:rPr>
                <a:t>Trabalho da Disciplina </a:t>
              </a:r>
              <a:r>
                <a:rPr lang="pt-BR" sz="1000" b="1" dirty="0" smtClean="0">
                  <a:solidFill>
                    <a:srgbClr val="000066"/>
                  </a:solidFill>
                </a:rPr>
                <a:t>Informação </a:t>
              </a:r>
              <a:r>
                <a:rPr lang="pt-BR" sz="1000" b="1" dirty="0">
                  <a:solidFill>
                    <a:srgbClr val="000066"/>
                  </a:solidFill>
                </a:rPr>
                <a:t>Bibliográfica do Bacharelado em Saúde Pública da  Faculdade de Saúde Pública da  Universidade de São Paulo.</a:t>
              </a:r>
            </a:p>
          </p:txBody>
        </p:sp>
        <p:cxnSp>
          <p:nvCxnSpPr>
            <p:cNvPr id="23571" name="AutoShape 21"/>
            <p:cNvCxnSpPr>
              <a:cxnSpLocks noChangeShapeType="1"/>
              <a:stCxn id="23569" idx="1"/>
              <a:endCxn id="23570" idx="3"/>
            </p:cNvCxnSpPr>
            <p:nvPr/>
          </p:nvCxnSpPr>
          <p:spPr bwMode="auto">
            <a:xfrm flipH="1" flipV="1">
              <a:off x="3987" y="2564"/>
              <a:ext cx="208" cy="153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46" name="Group 22"/>
          <p:cNvGrpSpPr>
            <a:grpSpLocks/>
          </p:cNvGrpSpPr>
          <p:nvPr/>
        </p:nvGrpSpPr>
        <p:grpSpPr bwMode="auto">
          <a:xfrm>
            <a:off x="3979863" y="4479925"/>
            <a:ext cx="3916362" cy="571500"/>
            <a:chOff x="2562" y="2909"/>
            <a:chExt cx="2467" cy="360"/>
          </a:xfrm>
        </p:grpSpPr>
        <p:sp>
          <p:nvSpPr>
            <p:cNvPr id="23566" name="Text Box 23"/>
            <p:cNvSpPr txBox="1">
              <a:spLocks noChangeArrowheads="1"/>
            </p:cNvSpPr>
            <p:nvPr/>
          </p:nvSpPr>
          <p:spPr bwMode="auto">
            <a:xfrm>
              <a:off x="4195" y="2943"/>
              <a:ext cx="834" cy="326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Nome dos 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orientadores</a:t>
              </a:r>
            </a:p>
          </p:txBody>
        </p:sp>
        <p:sp>
          <p:nvSpPr>
            <p:cNvPr id="23567" name="Text Box 24"/>
            <p:cNvSpPr txBox="1">
              <a:spLocks noChangeArrowheads="1"/>
            </p:cNvSpPr>
            <p:nvPr/>
          </p:nvSpPr>
          <p:spPr bwMode="auto">
            <a:xfrm>
              <a:off x="2562" y="2909"/>
              <a:ext cx="811" cy="3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900" b="1">
                  <a:solidFill>
                    <a:srgbClr val="000066"/>
                  </a:solidFill>
                </a:rPr>
                <a:t>Orientador:</a:t>
              </a:r>
            </a:p>
            <a:p>
              <a:r>
                <a:rPr lang="pt-BR" sz="900" b="1">
                  <a:solidFill>
                    <a:srgbClr val="000066"/>
                  </a:solidFill>
                </a:rPr>
                <a:t>Prof. Dr. José da Silva</a:t>
              </a:r>
            </a:p>
            <a:p>
              <a:endParaRPr lang="pt-BR" sz="900"/>
            </a:p>
          </p:txBody>
        </p:sp>
        <p:cxnSp>
          <p:nvCxnSpPr>
            <p:cNvPr id="23568" name="AutoShape 25"/>
            <p:cNvCxnSpPr>
              <a:cxnSpLocks noChangeShapeType="1"/>
              <a:stCxn id="23566" idx="1"/>
              <a:endCxn id="23567" idx="3"/>
            </p:cNvCxnSpPr>
            <p:nvPr/>
          </p:nvCxnSpPr>
          <p:spPr bwMode="auto">
            <a:xfrm flipH="1" flipV="1">
              <a:off x="3373" y="3069"/>
              <a:ext cx="822" cy="37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50" name="Group 26"/>
          <p:cNvGrpSpPr>
            <a:grpSpLocks/>
          </p:cNvGrpSpPr>
          <p:nvPr/>
        </p:nvGrpSpPr>
        <p:grpSpPr bwMode="auto">
          <a:xfrm>
            <a:off x="4279900" y="5340350"/>
            <a:ext cx="3462338" cy="396875"/>
            <a:chOff x="2699" y="3550"/>
            <a:chExt cx="2181" cy="250"/>
          </a:xfrm>
        </p:grpSpPr>
        <p:sp>
          <p:nvSpPr>
            <p:cNvPr id="23563" name="Text Box 27"/>
            <p:cNvSpPr txBox="1">
              <a:spLocks noChangeArrowheads="1"/>
            </p:cNvSpPr>
            <p:nvPr/>
          </p:nvSpPr>
          <p:spPr bwMode="auto">
            <a:xfrm>
              <a:off x="2699" y="3550"/>
              <a:ext cx="77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pt-BR" sz="1000" b="1" dirty="0">
                  <a:solidFill>
                    <a:srgbClr val="000066"/>
                  </a:solidFill>
                  <a:latin typeface="Tahoma" pitchFamily="34" charset="0"/>
                </a:rPr>
                <a:t>São Paulo</a:t>
              </a:r>
            </a:p>
            <a:p>
              <a:pPr algn="ctr"/>
              <a:r>
                <a:rPr lang="pt-BR" sz="1000" b="1" dirty="0" smtClean="0">
                  <a:solidFill>
                    <a:srgbClr val="000066"/>
                  </a:solidFill>
                  <a:latin typeface="Tahoma" pitchFamily="34" charset="0"/>
                </a:rPr>
                <a:t>2016</a:t>
              </a:r>
              <a:endParaRPr lang="pt-BR" sz="10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64" name="Text Box 28"/>
            <p:cNvSpPr txBox="1">
              <a:spLocks noChangeArrowheads="1"/>
            </p:cNvSpPr>
            <p:nvPr/>
          </p:nvSpPr>
          <p:spPr bwMode="auto">
            <a:xfrm>
              <a:off x="4195" y="3599"/>
              <a:ext cx="685" cy="19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Local, ano</a:t>
              </a:r>
            </a:p>
          </p:txBody>
        </p:sp>
        <p:cxnSp>
          <p:nvCxnSpPr>
            <p:cNvPr id="23565" name="AutoShape 29"/>
            <p:cNvCxnSpPr>
              <a:cxnSpLocks noChangeShapeType="1"/>
              <a:stCxn id="23564" idx="1"/>
              <a:endCxn id="23563" idx="3"/>
            </p:cNvCxnSpPr>
            <p:nvPr/>
          </p:nvCxnSpPr>
          <p:spPr bwMode="auto">
            <a:xfrm flipH="1" flipV="1">
              <a:off x="3470" y="3694"/>
              <a:ext cx="725" cy="1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6840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E15C58-E829-4035-A4EE-424B9FA1DA0E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955675" y="153988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FOLHA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ROSTO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5078413" y="52022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827088" y="1412875"/>
            <a:ext cx="3522662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900113" y="1755775"/>
            <a:ext cx="3318537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 literatura publicada em doenças </a:t>
            </a:r>
          </a:p>
          <a:p>
            <a:r>
              <a:rPr lang="en-US" sz="1400" b="1" dirty="0" err="1" smtClean="0">
                <a:solidFill>
                  <a:srgbClr val="000066"/>
                </a:solidFill>
                <a:latin typeface="Tahoma" pitchFamily="34" charset="0"/>
              </a:rPr>
              <a:t>infectocontagiosas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: o </a:t>
            </a:r>
            <a:r>
              <a:rPr lang="en-US" sz="1400" b="1" dirty="0" err="1">
                <a:solidFill>
                  <a:srgbClr val="000066"/>
                </a:solidFill>
                <a:latin typeface="Tahoma" pitchFamily="34" charset="0"/>
              </a:rPr>
              <a:t>retrato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 da </a:t>
            </a:r>
          </a:p>
          <a:p>
            <a:r>
              <a:rPr lang="en-US" sz="1400" b="1" dirty="0" err="1">
                <a:solidFill>
                  <a:srgbClr val="000066"/>
                </a:solidFill>
                <a:latin typeface="Tahoma" pitchFamily="34" charset="0"/>
              </a:rPr>
              <a:t>produção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Tahoma" pitchFamily="34" charset="0"/>
              </a:rPr>
              <a:t>científica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 no </a:t>
            </a:r>
            <a:r>
              <a:rPr lang="en-US" sz="1400" b="1" dirty="0" err="1">
                <a:solidFill>
                  <a:srgbClr val="000066"/>
                </a:solidFill>
                <a:latin typeface="Tahoma" pitchFamily="34" charset="0"/>
              </a:rPr>
              <a:t>Brasil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4584" name="Text Box 10"/>
          <p:cNvSpPr txBox="1">
            <a:spLocks noChangeArrowheads="1"/>
          </p:cNvSpPr>
          <p:nvPr/>
        </p:nvSpPr>
        <p:spPr bwMode="auto">
          <a:xfrm>
            <a:off x="1120775" y="2836863"/>
            <a:ext cx="28194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Solange Ribeiro </a:t>
            </a:r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Lima</a:t>
            </a:r>
          </a:p>
          <a:p>
            <a:pPr algn="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Ariana Gonçalves de Souza</a:t>
            </a:r>
          </a:p>
          <a:p>
            <a:pPr algn="r"/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1922463" y="4600575"/>
            <a:ext cx="1338262" cy="508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900" b="1">
                <a:solidFill>
                  <a:srgbClr val="000066"/>
                </a:solidFill>
              </a:rPr>
              <a:t>Orientador:</a:t>
            </a:r>
          </a:p>
          <a:p>
            <a:r>
              <a:rPr lang="pt-BR" sz="900" b="1">
                <a:solidFill>
                  <a:srgbClr val="000066"/>
                </a:solidFill>
              </a:rPr>
              <a:t>Prof. Dr. José da Silva</a:t>
            </a:r>
          </a:p>
          <a:p>
            <a:endParaRPr lang="pt-BR" sz="900"/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>
            <a:off x="2066925" y="5475288"/>
            <a:ext cx="12239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São Paulo</a:t>
            </a:r>
          </a:p>
          <a:p>
            <a:pPr algn="ctr"/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2016</a:t>
            </a: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4587" name="Rectangle 18"/>
          <p:cNvSpPr>
            <a:spLocks noChangeArrowheads="1"/>
          </p:cNvSpPr>
          <p:nvPr/>
        </p:nvSpPr>
        <p:spPr bwMode="auto">
          <a:xfrm>
            <a:off x="5045075" y="141287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88" name="Text Box 23"/>
          <p:cNvSpPr txBox="1">
            <a:spLocks noChangeArrowheads="1"/>
          </p:cNvSpPr>
          <p:nvPr/>
        </p:nvSpPr>
        <p:spPr bwMode="auto">
          <a:xfrm>
            <a:off x="1922463" y="931863"/>
            <a:ext cx="1177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FRENTE</a:t>
            </a:r>
            <a:endParaRPr lang="pt-B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4589" name="Text Box 24"/>
          <p:cNvSpPr txBox="1">
            <a:spLocks noChangeArrowheads="1"/>
          </p:cNvSpPr>
          <p:nvPr/>
        </p:nvSpPr>
        <p:spPr bwMode="auto">
          <a:xfrm>
            <a:off x="6280150" y="931863"/>
            <a:ext cx="1050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VERSO</a:t>
            </a:r>
            <a:endParaRPr lang="pt-B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4590" name="Line 25"/>
          <p:cNvSpPr>
            <a:spLocks noChangeShapeType="1"/>
          </p:cNvSpPr>
          <p:nvPr/>
        </p:nvSpPr>
        <p:spPr bwMode="auto">
          <a:xfrm>
            <a:off x="1042988" y="69215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91" name="Text Box 26"/>
          <p:cNvSpPr txBox="1">
            <a:spLocks noChangeArrowheads="1"/>
          </p:cNvSpPr>
          <p:nvPr/>
        </p:nvSpPr>
        <p:spPr bwMode="auto">
          <a:xfrm>
            <a:off x="5292725" y="4508500"/>
            <a:ext cx="3168650" cy="911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900" b="1">
                <a:solidFill>
                  <a:srgbClr val="000066"/>
                </a:solidFill>
                <a:latin typeface="Tahoma" pitchFamily="34" charset="0"/>
              </a:rPr>
              <a:t>É expressamente proibida a comercialização deste documento tanto na sua forma impressa como eletrônica. Sua reprodução total ou parcial é permitida exclusivamente para fins acadêmicos e científicos, desde que na reprodução figure a identificação do autor, título, instituição e ano.</a:t>
            </a:r>
          </a:p>
        </p:txBody>
      </p:sp>
      <p:sp>
        <p:nvSpPr>
          <p:cNvPr id="24592" name="Text Box 20"/>
          <p:cNvSpPr txBox="1">
            <a:spLocks noChangeArrowheads="1"/>
          </p:cNvSpPr>
          <p:nvPr/>
        </p:nvSpPr>
        <p:spPr bwMode="auto">
          <a:xfrm>
            <a:off x="1835150" y="3290888"/>
            <a:ext cx="2305050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/>
            <a:r>
              <a:rPr lang="pt-BR" b="1" dirty="0">
                <a:solidFill>
                  <a:srgbClr val="000066"/>
                </a:solidFill>
              </a:rPr>
              <a:t>Trabalho da Disciplina </a:t>
            </a:r>
            <a:r>
              <a:rPr lang="pt-BR" b="1" dirty="0" smtClean="0">
                <a:solidFill>
                  <a:srgbClr val="000066"/>
                </a:solidFill>
              </a:rPr>
              <a:t>Informação </a:t>
            </a:r>
            <a:r>
              <a:rPr lang="pt-BR" b="1" dirty="0">
                <a:solidFill>
                  <a:srgbClr val="000066"/>
                </a:solidFill>
              </a:rPr>
              <a:t>Bibliográfica do Bacharelado em Saúde Pública da  Faculdade de Saúde Pública da  Universidade de São Paulo.</a:t>
            </a:r>
          </a:p>
        </p:txBody>
      </p:sp>
    </p:spTree>
    <p:extLst>
      <p:ext uri="{BB962C8B-B14F-4D97-AF65-F5344CB8AC3E}">
        <p14:creationId xmlns:p14="http://schemas.microsoft.com/office/powerpoint/2010/main" val="186664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00A38F-431D-4CF1-A9DA-6315410B393F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78413" y="52022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827088" y="1412875"/>
            <a:ext cx="3522662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5606" name="Rectangle 10"/>
          <p:cNvSpPr>
            <a:spLocks noChangeArrowheads="1"/>
          </p:cNvSpPr>
          <p:nvPr/>
        </p:nvSpPr>
        <p:spPr bwMode="auto">
          <a:xfrm>
            <a:off x="5045075" y="141287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5607" name="Line 15"/>
          <p:cNvSpPr>
            <a:spLocks noChangeShapeType="1"/>
          </p:cNvSpPr>
          <p:nvPr/>
        </p:nvSpPr>
        <p:spPr bwMode="auto">
          <a:xfrm>
            <a:off x="1042988" y="69215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3136" name="Rectangle 16"/>
          <p:cNvSpPr>
            <a:spLocks noChangeArrowheads="1"/>
          </p:cNvSpPr>
          <p:nvPr/>
        </p:nvSpPr>
        <p:spPr bwMode="auto">
          <a:xfrm>
            <a:off x="900113" y="188913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DEDICATÓRIAS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AGRADECIMENTOS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25609" name="Text Box 17"/>
          <p:cNvSpPr txBox="1">
            <a:spLocks noChangeArrowheads="1"/>
          </p:cNvSpPr>
          <p:nvPr/>
        </p:nvSpPr>
        <p:spPr bwMode="auto">
          <a:xfrm>
            <a:off x="971550" y="3381375"/>
            <a:ext cx="3240088" cy="1885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Para...</a:t>
            </a:r>
          </a:p>
          <a:p>
            <a:pPr>
              <a:spcBef>
                <a:spcPct val="30000"/>
              </a:spcBef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pelo apoio, incentivo e carinho recebidos.</a:t>
            </a:r>
          </a:p>
          <a:p>
            <a:pPr>
              <a:spcBef>
                <a:spcPct val="30000"/>
              </a:spcBef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Para... e..</a:t>
            </a:r>
          </a:p>
          <a:p>
            <a:pPr>
              <a:spcBef>
                <a:spcPct val="30000"/>
              </a:spcBef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pelo muito que representam  para mim.</a:t>
            </a:r>
          </a:p>
        </p:txBody>
      </p:sp>
      <p:sp>
        <p:nvSpPr>
          <p:cNvPr id="25610" name="Rectangle 18"/>
          <p:cNvSpPr>
            <a:spLocks noChangeArrowheads="1"/>
          </p:cNvSpPr>
          <p:nvPr/>
        </p:nvSpPr>
        <p:spPr bwMode="auto">
          <a:xfrm>
            <a:off x="5148263" y="1700213"/>
            <a:ext cx="3311525" cy="2343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AGRADECIMENTOS</a:t>
            </a:r>
          </a:p>
          <a:p>
            <a:endParaRPr lang="pt-BR" sz="1400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Ao Prof... pela orientação prestada no desenvolvimento deste trabalho.</a:t>
            </a:r>
          </a:p>
          <a:p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Ao Instituto... pela oportunidade da coleta dos dados.</a:t>
            </a:r>
          </a:p>
          <a:p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A... pela assessoria prestada quanto...</a:t>
            </a:r>
          </a:p>
          <a:p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 todos colegas e amigos, pelo apoio e incentivo constantes</a:t>
            </a:r>
          </a:p>
        </p:txBody>
      </p:sp>
      <p:sp>
        <p:nvSpPr>
          <p:cNvPr id="25611" name="Text Box 19"/>
          <p:cNvSpPr txBox="1">
            <a:spLocks noChangeArrowheads="1"/>
          </p:cNvSpPr>
          <p:nvPr/>
        </p:nvSpPr>
        <p:spPr bwMode="auto">
          <a:xfrm>
            <a:off x="1763713" y="995363"/>
            <a:ext cx="150336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ahoma" pitchFamily="34" charset="0"/>
              </a:rPr>
              <a:t>Dedicatória</a:t>
            </a:r>
            <a:endParaRPr lang="pt-BR" sz="18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5612" name="Text Box 20"/>
          <p:cNvSpPr txBox="1">
            <a:spLocks noChangeArrowheads="1"/>
          </p:cNvSpPr>
          <p:nvPr/>
        </p:nvSpPr>
        <p:spPr bwMode="auto">
          <a:xfrm>
            <a:off x="5724525" y="765175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ahoma" pitchFamily="34" charset="0"/>
              </a:rPr>
              <a:t>Agradecimentos e Financiadores</a:t>
            </a:r>
            <a:endParaRPr lang="pt-BR" sz="18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5613" name="Text Box 21"/>
          <p:cNvSpPr txBox="1">
            <a:spLocks noChangeArrowheads="1"/>
          </p:cNvSpPr>
          <p:nvPr/>
        </p:nvSpPr>
        <p:spPr bwMode="auto">
          <a:xfrm>
            <a:off x="5148263" y="4605338"/>
            <a:ext cx="3384550" cy="12311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FINANCIAMENTO</a:t>
            </a:r>
          </a:p>
          <a:p>
            <a:endParaRPr lang="pt-BR" b="1" dirty="0">
              <a:solidFill>
                <a:srgbClr val="000066"/>
              </a:solidFill>
            </a:endParaRPr>
          </a:p>
          <a:p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Pesquisa financiada pelo Ministério da Saúde (Convênio </a:t>
            </a:r>
            <a:r>
              <a:rPr lang="pt-BR" b="1" dirty="0" smtClean="0">
                <a:solidFill>
                  <a:srgbClr val="000066"/>
                </a:solidFill>
                <a:latin typeface="Tahoma" pitchFamily="34" charset="0"/>
              </a:rPr>
              <a:t>no.132/2013); </a:t>
            </a:r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pela FAPESP (Bolsa de Doutorado processo no.533-9)</a:t>
            </a:r>
          </a:p>
        </p:txBody>
      </p:sp>
    </p:spTree>
    <p:extLst>
      <p:ext uri="{BB962C8B-B14F-4D97-AF65-F5344CB8AC3E}">
        <p14:creationId xmlns:p14="http://schemas.microsoft.com/office/powerpoint/2010/main" val="233898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0C09AF2-8B1D-45C5-9C25-0DFE7D2D703A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 flipV="1">
            <a:off x="381000" y="6324600"/>
            <a:ext cx="83058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185738" indent="-185738"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00"/>
              </a:solidFill>
            </a:endParaRPr>
          </a:p>
          <a:p>
            <a:pPr marL="185738" indent="-185738" eaLnBrk="0" hangingPunct="0">
              <a:buClr>
                <a:schemeClr val="tx1"/>
              </a:buClr>
              <a:buFont typeface="Wingdings" pitchFamily="2" charset="2"/>
              <a:buChar char="Ø"/>
            </a:pPr>
            <a:endParaRPr lang="pt-BR" sz="1400" b="1" dirty="0">
              <a:solidFill>
                <a:srgbClr val="000000"/>
              </a:solidFill>
            </a:endParaRP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1042988" y="1125538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971550" y="158750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 ACADÊMICOS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57200" y="2077105"/>
            <a:ext cx="8362950" cy="26468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RESUMO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versão precisa, abreviada e seletiva do texto do documento, permitindo ao leitor</a:t>
            </a:r>
            <a:br>
              <a:rPr lang="pt-BR" sz="14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 conhecer o seu conteúdo 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serve como elo entre o leitor e a obra original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é instrumento de divulgação em bases de dados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precedido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da referência bibliográfica do trabalho e seguido dos descritores que</a:t>
            </a:r>
            <a:br>
              <a:rPr lang="pt-BR" sz="14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 melhor 	representem sua temática</a:t>
            </a: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redigido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no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passado (3</a:t>
            </a:r>
            <a:r>
              <a:rPr lang="pt-BR" sz="1400" b="1" baseline="30000" dirty="0" smtClean="0">
                <a:solidFill>
                  <a:srgbClr val="000066"/>
                </a:solidFill>
                <a:latin typeface="Tahoma" pitchFamily="34" charset="0"/>
              </a:rPr>
              <a:t>o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 pessoa ou 1ª pessoa a depender do estilo do texto)</a:t>
            </a: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 Evitar siglas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citações em resumos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268538" y="4570958"/>
            <a:ext cx="6480175" cy="730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SUMMARY</a:t>
            </a:r>
            <a:endParaRPr lang="pt-BR" sz="1400" b="1" dirty="0"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versão em inglês do resumo em português</a:t>
            </a: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 a referência bibliográfica e descritores também devem ser vertidos</a:t>
            </a:r>
            <a:endParaRPr lang="pt-BR" sz="1400" dirty="0">
              <a:solidFill>
                <a:srgbClr val="000066"/>
              </a:solidFill>
              <a:latin typeface="Tahoma" pitchFamily="34" charset="0"/>
              <a:sym typeface="Wingdings" pitchFamily="2" charset="2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69900" y="5516563"/>
            <a:ext cx="72390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ÍNDICE</a:t>
            </a:r>
            <a:endParaRPr lang="pt-BR" sz="1400" b="1" dirty="0"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relação dos capítulos, seções e partes do trabalho na ordem em que se</a:t>
            </a:r>
            <a:br>
              <a:rPr lang="pt-BR" sz="14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sucedem no texto,  com  indicação da   página</a:t>
            </a:r>
          </a:p>
          <a:p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276600" y="1331476"/>
            <a:ext cx="2111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 dirty="0" smtClean="0">
                <a:solidFill>
                  <a:srgbClr val="FF0000"/>
                </a:solidFill>
                <a:latin typeface="Tahoma" pitchFamily="34" charset="0"/>
              </a:rPr>
              <a:t>PRÉ-TEXTO - II</a:t>
            </a:r>
            <a:endParaRPr lang="pt-BR" sz="1800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46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5BECFB-6FFC-4BF8-B233-CF5B52B90102}" type="slidenum">
              <a:rPr lang="pt-BR" smtClean="0"/>
              <a:pPr/>
              <a:t>9</a:t>
            </a:fld>
            <a:endParaRPr lang="pt-BR" dirty="0" smtClean="0"/>
          </a:p>
        </p:txBody>
      </p:sp>
      <p:sp>
        <p:nvSpPr>
          <p:cNvPr id="27651" name="Line 2"/>
          <p:cNvSpPr>
            <a:spLocks noChangeShapeType="1"/>
          </p:cNvSpPr>
          <p:nvPr/>
        </p:nvSpPr>
        <p:spPr bwMode="auto">
          <a:xfrm>
            <a:off x="1101725" y="112395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533400" y="1760538"/>
            <a:ext cx="2133600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pt-BR" sz="1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RESUMO</a:t>
            </a:r>
            <a:endParaRPr lang="pt-BR" sz="18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2971800" y="2832100"/>
            <a:ext cx="5257800" cy="3323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ts val="1200"/>
              </a:spcBef>
              <a:spcAft>
                <a:spcPts val="600"/>
              </a:spcAft>
            </a:pP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RESUMO</a:t>
            </a:r>
          </a:p>
          <a:p>
            <a:pPr algn="just" eaLnBrk="0" hangingPunct="0">
              <a:spcBef>
                <a:spcPts val="1200"/>
              </a:spcBef>
              <a:spcAft>
                <a:spcPts val="600"/>
              </a:spcAft>
            </a:pP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Introdução. </a:t>
            </a: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A avaliação da produção cientifica permite estabelecer indicadores que descrevem aspectos quantitativos e qualitativos da pesquisa. Na área das doenças </a:t>
            </a:r>
            <a:r>
              <a:rPr lang="pt-BR" sz="1000" dirty="0" smtClean="0">
                <a:solidFill>
                  <a:srgbClr val="000066"/>
                </a:solidFill>
                <a:latin typeface="Tahoma" pitchFamily="34" charset="0"/>
              </a:rPr>
              <a:t>infectocontagiosas </a:t>
            </a: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pode-se identificar lacunas na produção da ciência. </a:t>
            </a: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Objetivo. </a:t>
            </a: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Analisar as dissertações de mestrado e teses de doutorado defendidas em cursos de pós-graduação em saúde pública do Brasil. </a:t>
            </a: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Método. </a:t>
            </a: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O universo do estudo constituiu-se de 276 artigos de periódicos e 84 teses de doutorado, de 3 instituições de ensino de pós-graduação. Foram analisadas quanto à natureza da pesquisa, básica e aplicada e quanto à análise temática, conforme o </a:t>
            </a:r>
            <a:r>
              <a:rPr lang="pt-BR" sz="1000" dirty="0" smtClean="0">
                <a:solidFill>
                  <a:srgbClr val="000066"/>
                </a:solidFill>
                <a:latin typeface="Tahoma" pitchFamily="34" charset="0"/>
              </a:rPr>
              <a:t>vocabulário Descritores </a:t>
            </a: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em Ciências da </a:t>
            </a:r>
            <a:r>
              <a:rPr lang="pt-BR" sz="1000" dirty="0" smtClean="0">
                <a:solidFill>
                  <a:srgbClr val="000066"/>
                </a:solidFill>
                <a:latin typeface="Tahoma" pitchFamily="34" charset="0"/>
              </a:rPr>
              <a:t>Saúde. </a:t>
            </a: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Na análise de citações identificaram-se os diferentes tipos de documentos utilizados quanto a sua temporalidade, idioma e procedência geográfica. </a:t>
            </a: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Resultados.</a:t>
            </a: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 A análise temática revelou uma diversificação acentuada nos temas, com uma descontinuidade temporal no período estudado. Os temas desenvolvidos mostraram evidente direcionamento para a pesquisa aplicada (76,3% na produção dos mestrados e 80,6% na dos doutorados). </a:t>
            </a: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Conclusões.</a:t>
            </a: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 Entre outros aspectos, concluiu-se que as publicações foram pouco utilizadas. Não devem ser consideradas apenas como um trabalho de ascensão acadêmica, mas, para isso, precisam ser conhecidas para serem reconhecidas</a:t>
            </a:r>
            <a:r>
              <a:rPr lang="pt-BR" sz="1000" dirty="0" smtClean="0">
                <a:solidFill>
                  <a:srgbClr val="000066"/>
                </a:solidFill>
                <a:latin typeface="Tahoma" pitchFamily="34" charset="0"/>
              </a:rPr>
              <a:t>.</a:t>
            </a:r>
          </a:p>
          <a:p>
            <a:pPr algn="just" eaLnBrk="0" hangingPunct="0">
              <a:spcBef>
                <a:spcPts val="1200"/>
              </a:spcBef>
              <a:spcAft>
                <a:spcPts val="600"/>
              </a:spcAft>
            </a:pPr>
            <a:endParaRPr lang="pt-BR" sz="10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865188" y="169863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ACADÊMICOS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2895600" y="1773238"/>
            <a:ext cx="5562600" cy="9387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Aft>
                <a:spcPts val="600"/>
              </a:spcAft>
            </a:pP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Lima </a:t>
            </a:r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SR, Souza A G de.  </a:t>
            </a: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A literatura publicada em doenças </a:t>
            </a:r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infectocontagiosas</a:t>
            </a: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: o retrato da produção científica no Brasil.  São Paulo; </a:t>
            </a:r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2016. </a:t>
            </a: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[Trabalho da Disciplina Informação Bibliográfica do Bacharelado em Saúde Pública da  Faculdade de Saúde Pública da  Universidade de São Paulo].</a:t>
            </a:r>
          </a:p>
          <a:p>
            <a:pPr eaLnBrk="0" hangingPunct="0">
              <a:spcAft>
                <a:spcPts val="600"/>
              </a:spcAft>
            </a:pP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3009900" y="5992837"/>
            <a:ext cx="4583113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000" b="1">
                <a:solidFill>
                  <a:srgbClr val="000066"/>
                </a:solidFill>
                <a:latin typeface="Tahoma" pitchFamily="34" charset="0"/>
              </a:rPr>
              <a:t>Descritores: </a:t>
            </a:r>
            <a:r>
              <a:rPr lang="pt-BR" sz="1000">
                <a:solidFill>
                  <a:srgbClr val="000066"/>
                </a:solidFill>
                <a:latin typeface="Tahoma" pitchFamily="34" charset="0"/>
              </a:rPr>
              <a:t>Teses; Publicações; Doenças infecto-contagiosas; Saúde pública</a:t>
            </a:r>
          </a:p>
        </p:txBody>
      </p:sp>
    </p:spTree>
    <p:extLst>
      <p:ext uri="{BB962C8B-B14F-4D97-AF65-F5344CB8AC3E}">
        <p14:creationId xmlns:p14="http://schemas.microsoft.com/office/powerpoint/2010/main" val="301047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DO TEXTO">
  <a:themeElements>
    <a:clrScheme name="ESTRUTURA DO TEXTO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ESTRUTURA DO TEXT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DO TEXTO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DO TEXTO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DO TEXTO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A:\ESTRUT~1.PPT</Template>
  <TotalTime>3528</TotalTime>
  <Words>1195</Words>
  <Application>Microsoft Office PowerPoint</Application>
  <PresentationFormat>Apresentação na tela (4:3)</PresentationFormat>
  <Paragraphs>250</Paragraphs>
  <Slides>13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Tahoma</vt:lpstr>
      <vt:lpstr>Times New Roman</vt:lpstr>
      <vt:lpstr>Wingdings</vt:lpstr>
      <vt:lpstr>ESTRUTURA DO TEXTO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Sadia Concordia S.A.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Sadia</dc:creator>
  <cp:lastModifiedBy>615336</cp:lastModifiedBy>
  <cp:revision>204</cp:revision>
  <cp:lastPrinted>2003-05-30T20:40:07Z</cp:lastPrinted>
  <dcterms:created xsi:type="dcterms:W3CDTF">1999-02-19T23:03:28Z</dcterms:created>
  <dcterms:modified xsi:type="dcterms:W3CDTF">2016-11-09T19:23:41Z</dcterms:modified>
</cp:coreProperties>
</file>